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6F7E6-66D8-CB42-8575-73C47F1476F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1BF883C6-9FC0-A541-BFA0-C4AC27D7BDD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Build a Sequential DNN Model</a:t>
          </a:r>
        </a:p>
      </dgm:t>
    </dgm:pt>
    <dgm:pt modelId="{379D81C7-D94E-4541-9529-A1B71F43B81A}" type="parTrans" cxnId="{DBFCD6C0-A3D5-F241-BAC6-E13F93EE8A79}">
      <dgm:prSet/>
      <dgm:spPr/>
      <dgm:t>
        <a:bodyPr/>
        <a:lstStyle/>
        <a:p>
          <a:endParaRPr lang="en-US"/>
        </a:p>
      </dgm:t>
    </dgm:pt>
    <dgm:pt modelId="{F586B3CB-1412-AA46-A6FD-AB130162DEC3}" type="sibTrans" cxnId="{DBFCD6C0-A3D5-F241-BAC6-E13F93EE8A79}">
      <dgm:prSet/>
      <dgm:spPr/>
      <dgm:t>
        <a:bodyPr/>
        <a:lstStyle/>
        <a:p>
          <a:endParaRPr lang="en-US"/>
        </a:p>
      </dgm:t>
    </dgm:pt>
    <dgm:pt modelId="{27C50706-BBC1-FA46-B63E-0D7D29A3C17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Compile the Model</a:t>
          </a:r>
        </a:p>
      </dgm:t>
    </dgm:pt>
    <dgm:pt modelId="{69ACA509-C592-4242-AD7F-647A36D849B1}" type="parTrans" cxnId="{B552A2EF-19CE-EE47-8BB8-54B95568D649}">
      <dgm:prSet/>
      <dgm:spPr/>
      <dgm:t>
        <a:bodyPr/>
        <a:lstStyle/>
        <a:p>
          <a:endParaRPr lang="en-US"/>
        </a:p>
      </dgm:t>
    </dgm:pt>
    <dgm:pt modelId="{1C823D45-3291-C849-B6C7-A6F994715CA1}" type="sibTrans" cxnId="{B552A2EF-19CE-EE47-8BB8-54B95568D649}">
      <dgm:prSet/>
      <dgm:spPr/>
      <dgm:t>
        <a:bodyPr/>
        <a:lstStyle/>
        <a:p>
          <a:endParaRPr lang="en-US"/>
        </a:p>
      </dgm:t>
    </dgm:pt>
    <dgm:pt modelId="{65FF66E1-12D9-BB47-BA83-A06F148E41F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Training and Validation Phase</a:t>
          </a:r>
        </a:p>
      </dgm:t>
    </dgm:pt>
    <dgm:pt modelId="{7C5D6D2D-5053-304D-819E-465A6811B179}" type="parTrans" cxnId="{4341730E-ED3F-0A45-8886-15AAEA5C3DC9}">
      <dgm:prSet/>
      <dgm:spPr/>
      <dgm:t>
        <a:bodyPr/>
        <a:lstStyle/>
        <a:p>
          <a:endParaRPr lang="en-US"/>
        </a:p>
      </dgm:t>
    </dgm:pt>
    <dgm:pt modelId="{99BE3C02-E05F-1241-B0ED-3AE5248C6D0F}" type="sibTrans" cxnId="{4341730E-ED3F-0A45-8886-15AAEA5C3DC9}">
      <dgm:prSet/>
      <dgm:spPr/>
      <dgm:t>
        <a:bodyPr/>
        <a:lstStyle/>
        <a:p>
          <a:endParaRPr lang="en-US"/>
        </a:p>
      </dgm:t>
    </dgm:pt>
    <dgm:pt modelId="{A6175830-A145-5F4A-A663-9BCECE7EC383}" type="pres">
      <dgm:prSet presAssocID="{7406F7E6-66D8-CB42-8575-73C47F1476FD}" presName="Name0" presStyleCnt="0">
        <dgm:presLayoutVars>
          <dgm:dir/>
          <dgm:resizeHandles val="exact"/>
        </dgm:presLayoutVars>
      </dgm:prSet>
      <dgm:spPr/>
    </dgm:pt>
    <dgm:pt modelId="{FD8B9E41-F8B9-0C4E-AD70-F823CF97FDD4}" type="pres">
      <dgm:prSet presAssocID="{1BF883C6-9FC0-A541-BFA0-C4AC27D7BDDE}" presName="node" presStyleLbl="node1" presStyleIdx="0" presStyleCnt="3">
        <dgm:presLayoutVars>
          <dgm:bulletEnabled val="1"/>
        </dgm:presLayoutVars>
      </dgm:prSet>
      <dgm:spPr/>
    </dgm:pt>
    <dgm:pt modelId="{B0DF4B26-DD11-3743-B4D6-C7B05AD2714F}" type="pres">
      <dgm:prSet presAssocID="{F586B3CB-1412-AA46-A6FD-AB130162DEC3}" presName="sibTrans" presStyleLbl="sibTrans2D1" presStyleIdx="0" presStyleCnt="2"/>
      <dgm:spPr/>
    </dgm:pt>
    <dgm:pt modelId="{4D8FF914-BFD8-CA40-9722-76F320644331}" type="pres">
      <dgm:prSet presAssocID="{F586B3CB-1412-AA46-A6FD-AB130162DEC3}" presName="connectorText" presStyleLbl="sibTrans2D1" presStyleIdx="0" presStyleCnt="2"/>
      <dgm:spPr/>
    </dgm:pt>
    <dgm:pt modelId="{9ACA1C84-4593-824B-A762-BFF8EF658E33}" type="pres">
      <dgm:prSet presAssocID="{27C50706-BBC1-FA46-B63E-0D7D29A3C173}" presName="node" presStyleLbl="node1" presStyleIdx="1" presStyleCnt="3">
        <dgm:presLayoutVars>
          <dgm:bulletEnabled val="1"/>
        </dgm:presLayoutVars>
      </dgm:prSet>
      <dgm:spPr/>
    </dgm:pt>
    <dgm:pt modelId="{85F744FF-46B1-1D49-823C-EC91BBA5E07D}" type="pres">
      <dgm:prSet presAssocID="{1C823D45-3291-C849-B6C7-A6F994715CA1}" presName="sibTrans" presStyleLbl="sibTrans2D1" presStyleIdx="1" presStyleCnt="2"/>
      <dgm:spPr/>
    </dgm:pt>
    <dgm:pt modelId="{E1DC7D8E-D81D-224A-B533-CD019F23D402}" type="pres">
      <dgm:prSet presAssocID="{1C823D45-3291-C849-B6C7-A6F994715CA1}" presName="connectorText" presStyleLbl="sibTrans2D1" presStyleIdx="1" presStyleCnt="2"/>
      <dgm:spPr/>
    </dgm:pt>
    <dgm:pt modelId="{56777940-83C3-E541-81AF-4A845FD5902E}" type="pres">
      <dgm:prSet presAssocID="{65FF66E1-12D9-BB47-BA83-A06F148E41F4}" presName="node" presStyleLbl="node1" presStyleIdx="2" presStyleCnt="3">
        <dgm:presLayoutVars>
          <dgm:bulletEnabled val="1"/>
        </dgm:presLayoutVars>
      </dgm:prSet>
      <dgm:spPr/>
    </dgm:pt>
  </dgm:ptLst>
  <dgm:cxnLst>
    <dgm:cxn modelId="{ACFC2907-4850-534A-832D-A129E5EC6E9B}" type="presOf" srcId="{F586B3CB-1412-AA46-A6FD-AB130162DEC3}" destId="{B0DF4B26-DD11-3743-B4D6-C7B05AD2714F}" srcOrd="0" destOrd="0" presId="urn:microsoft.com/office/officeart/2005/8/layout/process1"/>
    <dgm:cxn modelId="{4341730E-ED3F-0A45-8886-15AAEA5C3DC9}" srcId="{7406F7E6-66D8-CB42-8575-73C47F1476FD}" destId="{65FF66E1-12D9-BB47-BA83-A06F148E41F4}" srcOrd="2" destOrd="0" parTransId="{7C5D6D2D-5053-304D-819E-465A6811B179}" sibTransId="{99BE3C02-E05F-1241-B0ED-3AE5248C6D0F}"/>
    <dgm:cxn modelId="{593E3C3A-4540-2445-A00B-7EB531E7319B}" type="presOf" srcId="{1C823D45-3291-C849-B6C7-A6F994715CA1}" destId="{E1DC7D8E-D81D-224A-B533-CD019F23D402}" srcOrd="1" destOrd="0" presId="urn:microsoft.com/office/officeart/2005/8/layout/process1"/>
    <dgm:cxn modelId="{04BC5D48-AA70-E948-8D6A-570F1EECE365}" type="presOf" srcId="{65FF66E1-12D9-BB47-BA83-A06F148E41F4}" destId="{56777940-83C3-E541-81AF-4A845FD5902E}" srcOrd="0" destOrd="0" presId="urn:microsoft.com/office/officeart/2005/8/layout/process1"/>
    <dgm:cxn modelId="{DE11BDB8-438F-7043-98F5-8AD4EDD48212}" type="presOf" srcId="{F586B3CB-1412-AA46-A6FD-AB130162DEC3}" destId="{4D8FF914-BFD8-CA40-9722-76F320644331}" srcOrd="1" destOrd="0" presId="urn:microsoft.com/office/officeart/2005/8/layout/process1"/>
    <dgm:cxn modelId="{BAFCC6BF-8E29-CD41-9275-6033ACF016F1}" type="presOf" srcId="{1C823D45-3291-C849-B6C7-A6F994715CA1}" destId="{85F744FF-46B1-1D49-823C-EC91BBA5E07D}" srcOrd="0" destOrd="0" presId="urn:microsoft.com/office/officeart/2005/8/layout/process1"/>
    <dgm:cxn modelId="{DBFCD6C0-A3D5-F241-BAC6-E13F93EE8A79}" srcId="{7406F7E6-66D8-CB42-8575-73C47F1476FD}" destId="{1BF883C6-9FC0-A541-BFA0-C4AC27D7BDDE}" srcOrd="0" destOrd="0" parTransId="{379D81C7-D94E-4541-9529-A1B71F43B81A}" sibTransId="{F586B3CB-1412-AA46-A6FD-AB130162DEC3}"/>
    <dgm:cxn modelId="{A5EC3FD9-028A-114F-BB99-E7646B504FC7}" type="presOf" srcId="{27C50706-BBC1-FA46-B63E-0D7D29A3C173}" destId="{9ACA1C84-4593-824B-A762-BFF8EF658E33}" srcOrd="0" destOrd="0" presId="urn:microsoft.com/office/officeart/2005/8/layout/process1"/>
    <dgm:cxn modelId="{56FB11DC-230A-AD45-96DA-0C9A1F65B293}" type="presOf" srcId="{1BF883C6-9FC0-A541-BFA0-C4AC27D7BDDE}" destId="{FD8B9E41-F8B9-0C4E-AD70-F823CF97FDD4}" srcOrd="0" destOrd="0" presId="urn:microsoft.com/office/officeart/2005/8/layout/process1"/>
    <dgm:cxn modelId="{B552A2EF-19CE-EE47-8BB8-54B95568D649}" srcId="{7406F7E6-66D8-CB42-8575-73C47F1476FD}" destId="{27C50706-BBC1-FA46-B63E-0D7D29A3C173}" srcOrd="1" destOrd="0" parTransId="{69ACA509-C592-4242-AD7F-647A36D849B1}" sibTransId="{1C823D45-3291-C849-B6C7-A6F994715CA1}"/>
    <dgm:cxn modelId="{292EC5F0-1792-6740-BFCB-29318A4E7FA6}" type="presOf" srcId="{7406F7E6-66D8-CB42-8575-73C47F1476FD}" destId="{A6175830-A145-5F4A-A663-9BCECE7EC383}" srcOrd="0" destOrd="0" presId="urn:microsoft.com/office/officeart/2005/8/layout/process1"/>
    <dgm:cxn modelId="{F8AF3370-0873-8044-9AF8-9DA4246C472A}" type="presParOf" srcId="{A6175830-A145-5F4A-A663-9BCECE7EC383}" destId="{FD8B9E41-F8B9-0C4E-AD70-F823CF97FDD4}" srcOrd="0" destOrd="0" presId="urn:microsoft.com/office/officeart/2005/8/layout/process1"/>
    <dgm:cxn modelId="{B471D4EE-D15D-EB48-BB9F-899E6D7F238E}" type="presParOf" srcId="{A6175830-A145-5F4A-A663-9BCECE7EC383}" destId="{B0DF4B26-DD11-3743-B4D6-C7B05AD2714F}" srcOrd="1" destOrd="0" presId="urn:microsoft.com/office/officeart/2005/8/layout/process1"/>
    <dgm:cxn modelId="{72D94E63-9E85-8547-887D-92E09346C08D}" type="presParOf" srcId="{B0DF4B26-DD11-3743-B4D6-C7B05AD2714F}" destId="{4D8FF914-BFD8-CA40-9722-76F320644331}" srcOrd="0" destOrd="0" presId="urn:microsoft.com/office/officeart/2005/8/layout/process1"/>
    <dgm:cxn modelId="{8CB07FCE-6DCA-8744-AAA1-860D50917FB4}" type="presParOf" srcId="{A6175830-A145-5F4A-A663-9BCECE7EC383}" destId="{9ACA1C84-4593-824B-A762-BFF8EF658E33}" srcOrd="2" destOrd="0" presId="urn:microsoft.com/office/officeart/2005/8/layout/process1"/>
    <dgm:cxn modelId="{3C68C226-8BAF-794D-9724-33C56BAD6A30}" type="presParOf" srcId="{A6175830-A145-5F4A-A663-9BCECE7EC383}" destId="{85F744FF-46B1-1D49-823C-EC91BBA5E07D}" srcOrd="3" destOrd="0" presId="urn:microsoft.com/office/officeart/2005/8/layout/process1"/>
    <dgm:cxn modelId="{C747898B-3F6E-E34F-BB47-B2DDFC7A3CA8}" type="presParOf" srcId="{85F744FF-46B1-1D49-823C-EC91BBA5E07D}" destId="{E1DC7D8E-D81D-224A-B533-CD019F23D402}" srcOrd="0" destOrd="0" presId="urn:microsoft.com/office/officeart/2005/8/layout/process1"/>
    <dgm:cxn modelId="{5590B48D-38C5-9246-88AE-DBDEA5692928}" type="presParOf" srcId="{A6175830-A145-5F4A-A663-9BCECE7EC383}" destId="{56777940-83C3-E541-81AF-4A845FD5902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B9E41-F8B9-0C4E-AD70-F823CF97FDD4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Build a Sequential DNN Model</a:t>
          </a:r>
        </a:p>
      </dsp:txBody>
      <dsp:txXfrm>
        <a:off x="44665" y="2106299"/>
        <a:ext cx="2060143" cy="1206068"/>
      </dsp:txXfrm>
    </dsp:sp>
    <dsp:sp modelId="{B0DF4B26-DD11-3743-B4D6-C7B05AD2714F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355850" y="2550475"/>
        <a:ext cx="316861" cy="317716"/>
      </dsp:txXfrm>
    </dsp:sp>
    <dsp:sp modelId="{9ACA1C84-4593-824B-A762-BFF8EF658E33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Compile the Model</a:t>
          </a:r>
        </a:p>
      </dsp:txBody>
      <dsp:txXfrm>
        <a:off x="3033928" y="2106299"/>
        <a:ext cx="2060143" cy="1206068"/>
      </dsp:txXfrm>
    </dsp:sp>
    <dsp:sp modelId="{85F744FF-46B1-1D49-823C-EC91BBA5E07D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345112" y="2550475"/>
        <a:ext cx="316861" cy="317716"/>
      </dsp:txXfrm>
    </dsp:sp>
    <dsp:sp modelId="{56777940-83C3-E541-81AF-4A845FD5902E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Training and Validation Phase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DD18-E4F8-854F-A7C7-3340C6B8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1605F-9C53-6348-9796-7C3A40AD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7F68-4CFA-6143-8BEF-E25133E1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E975-2A28-CE4F-B956-67B6FD0C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011B-A72B-E943-B49A-D6CCC304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FA75-670D-554D-A313-6847E7CF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F1254-F114-9D4B-A81A-F9BB6EEA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C22E-EC46-1943-9BE9-505F7611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0652-4A6B-5B47-8316-4E37EBE2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3931-7F3B-A441-A9DB-D8ABCD2B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5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BE992-CC06-8649-9BB6-9DC7A6707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C1E81-E327-B145-981B-95ED28B4E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A287-C222-6F40-B92E-E7E1F374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1893-A737-AE41-9284-FB61B13E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CEAA-B659-2041-88B6-81689235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D373-C9C1-6048-808F-BE28CC1B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2F07-61C3-6B43-98E2-C1D97E30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05C5-0B2A-574E-84BF-24D189BA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DED1-3BAD-0A42-A2A8-210CE22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567A-8E32-A342-9A99-4C58878C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A48A-075C-ED4A-ADEF-6A6FBC7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B81F-F650-2F49-B879-6203FB06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83F6-778D-204E-A02C-00258D84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C668-6A21-D745-82EF-7EBA3486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1DD4-D85E-0042-A7F3-C0B19048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6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3493-30F3-FC4B-AA19-825FA76C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D34-57CD-4240-8F8F-171F311F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217DA-5E12-8A48-97FB-9103AC28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2A140-1625-1649-ADD2-0C56364C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EC94-AF40-804C-A3C7-CC836CB0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2CD9-1F15-9740-99BC-C06E75AD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01FB-8D72-3843-ABF7-AF23E056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60EFC-B380-9E4C-B139-4DAB2433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5D03B-4033-C244-A8AD-38B752C6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84934-AAE9-9442-ABAE-D356121F3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586B7-C7DD-D147-AE7E-F2F6604D6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C38ED-39E7-924C-98F5-A7628AA3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2EDF3-4034-A047-B71B-4DEE0C1A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258B9-12FD-D74E-98B7-B6207568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41A2-517B-A346-9EBD-21B3AD1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767D4-8FD3-0247-B7F7-595483E5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EB1DC-DA9A-3345-9391-4DC93E99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9EBB3-EE28-9B49-9FB5-1EB8739E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01EEA-02DC-9E47-8A4F-EB249B77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ABB0C-63B5-C54C-928B-EAAF1A2D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0A101-BBE1-3D49-977C-42926ECC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5496-372C-7C47-BE0F-A06C9061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9C41-7034-2447-9CE2-80B6095F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AD38-7C30-5E47-B3CA-6639D2065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7C5E-E8CA-1C46-B3EF-5E3669C6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3DE2D-42A7-474C-AE23-17ED7D39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D2DE4-86CD-7D49-B9E8-11B83AE3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3DE3-01DE-1B45-8AFB-143B8C90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37FE4-2DE9-0346-BFA0-B918B0C0D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8AC57-D834-8146-85EE-D59AB53CD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C78B4-6378-DD41-8D3B-C0EACB1A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C6407-E088-C94A-B2F2-E67860B6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8556-69A2-154F-8FA8-8DF96BFB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5C63E-677D-114E-B82C-7D9CD6AC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EA675-B440-6747-B0F1-DECA4FA5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03EB3-0DFA-2248-A0B4-43A418896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ECBA-D9EC-5C4D-AC36-ED8F6F627B30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2AFF-CA9A-094D-A190-C58157393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90B02-C386-E34A-B95B-0A41393B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8A03-1F5C-F144-AA61-2D1F0EE8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5EC2B-E0D8-A44A-8CF5-C94F257406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73784"/>
              </p:ext>
            </p:extLst>
          </p:nvPr>
        </p:nvGraphicFramePr>
        <p:xfrm>
          <a:off x="176652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9E46F3-790B-F240-88D3-5A63397BB0C4}"/>
              </a:ext>
            </a:extLst>
          </p:cNvPr>
          <p:cNvSpPr txBox="1"/>
          <p:nvPr/>
        </p:nvSpPr>
        <p:spPr>
          <a:xfrm>
            <a:off x="4689987" y="5095501"/>
            <a:ext cx="255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Loss Function</a:t>
            </a:r>
          </a:p>
          <a:p>
            <a:r>
              <a:rPr lang="en-US" dirty="0"/>
              <a:t>- Optimization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0FF0D-D508-CA43-B975-6AA42ED9A552}"/>
              </a:ext>
            </a:extLst>
          </p:cNvPr>
          <p:cNvSpPr txBox="1"/>
          <p:nvPr/>
        </p:nvSpPr>
        <p:spPr>
          <a:xfrm>
            <a:off x="1670893" y="5095501"/>
            <a:ext cx="24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Define Network 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322F7-71A3-564A-997A-9F356CBFAA69}"/>
              </a:ext>
            </a:extLst>
          </p:cNvPr>
          <p:cNvSpPr/>
          <p:nvPr/>
        </p:nvSpPr>
        <p:spPr>
          <a:xfrm>
            <a:off x="838200" y="2314515"/>
            <a:ext cx="399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/guide/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80C6-E99C-BC45-81BF-D539668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31E3D-FB5A-F543-8735-AF034BAD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63" y="2388953"/>
            <a:ext cx="5000667" cy="3607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F980D-78CA-8D46-A871-5EEED4C8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488" y="3351841"/>
            <a:ext cx="1503795" cy="1652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0CA49-0424-1348-9F97-6085ABE89D21}"/>
              </a:ext>
            </a:extLst>
          </p:cNvPr>
          <p:cNvSpPr txBox="1"/>
          <p:nvPr/>
        </p:nvSpPr>
        <p:spPr>
          <a:xfrm>
            <a:off x="9124427" y="34704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3AA8F-00A3-8443-B06E-C344254BD7EE}"/>
              </a:ext>
            </a:extLst>
          </p:cNvPr>
          <p:cNvSpPr txBox="1"/>
          <p:nvPr/>
        </p:nvSpPr>
        <p:spPr>
          <a:xfrm>
            <a:off x="9127202" y="39553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7727D-D73A-CE4A-9AE1-3CDC0D93CD53}"/>
              </a:ext>
            </a:extLst>
          </p:cNvPr>
          <p:cNvSpPr txBox="1"/>
          <p:nvPr/>
        </p:nvSpPr>
        <p:spPr>
          <a:xfrm>
            <a:off x="9113352" y="49223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B3DAF-BF6C-854B-9838-21E120DA3EF1}"/>
              </a:ext>
            </a:extLst>
          </p:cNvPr>
          <p:cNvSpPr txBox="1"/>
          <p:nvPr/>
        </p:nvSpPr>
        <p:spPr>
          <a:xfrm>
            <a:off x="9174306" y="44513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C6191-6CDE-4D40-BD00-0FC18CDDF936}"/>
              </a:ext>
            </a:extLst>
          </p:cNvPr>
          <p:cNvSpPr txBox="1"/>
          <p:nvPr/>
        </p:nvSpPr>
        <p:spPr>
          <a:xfrm>
            <a:off x="2566488" y="251111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x 28 = 784</a:t>
            </a:r>
          </a:p>
        </p:txBody>
      </p:sp>
    </p:spTree>
    <p:extLst>
      <p:ext uri="{BB962C8B-B14F-4D97-AF65-F5344CB8AC3E}">
        <p14:creationId xmlns:p14="http://schemas.microsoft.com/office/powerpoint/2010/main" val="6491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2308-1CE0-6745-8BCE-4544CB08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F7D4-6B3A-4441-9AF8-F908EF49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34CF-ED8A-6340-9129-FA578851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Sequential 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FEF5-3960-BB48-89D6-82B70DFA1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368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model = </a:t>
            </a:r>
            <a:r>
              <a:rPr lang="en-US" sz="2000" dirty="0" err="1"/>
              <a:t>tf.keras.Sequential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model.add</a:t>
            </a:r>
            <a:r>
              <a:rPr lang="en-US" sz="2000" dirty="0"/>
              <a:t>(</a:t>
            </a:r>
            <a:r>
              <a:rPr lang="en-US" sz="2000" dirty="0" err="1"/>
              <a:t>tf.keras.layers.Dense</a:t>
            </a:r>
            <a:r>
              <a:rPr lang="en-US" sz="2000" dirty="0"/>
              <a:t>(</a:t>
            </a:r>
            <a:r>
              <a:rPr lang="en-US" sz="2000" dirty="0">
                <a:highlight>
                  <a:srgbClr val="FFFF00"/>
                </a:highlight>
              </a:rPr>
              <a:t>10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00FF00"/>
                </a:highlight>
              </a:rPr>
              <a:t>activation="</a:t>
            </a:r>
            <a:r>
              <a:rPr lang="en-US" sz="2000" dirty="0" err="1">
                <a:highlight>
                  <a:srgbClr val="00FF00"/>
                </a:highlight>
              </a:rPr>
              <a:t>softmax</a:t>
            </a:r>
            <a:r>
              <a:rPr lang="en-US" sz="2000" dirty="0">
                <a:highlight>
                  <a:srgbClr val="00FF00"/>
                </a:highlight>
              </a:rPr>
              <a:t>"</a:t>
            </a:r>
            <a:r>
              <a:rPr lang="en-US" sz="2000" dirty="0"/>
              <a:t>, </a:t>
            </a:r>
            <a:r>
              <a:rPr lang="en-US" sz="2000" dirty="0" err="1">
                <a:highlight>
                  <a:srgbClr val="FF0000"/>
                </a:highlight>
              </a:rPr>
              <a:t>input_shape</a:t>
            </a:r>
            <a:r>
              <a:rPr lang="en-US" sz="2000" dirty="0">
                <a:highlight>
                  <a:srgbClr val="FF0000"/>
                </a:highlight>
              </a:rPr>
              <a:t>=(28*28,)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B7A93-E715-CD43-9BD4-B505C4CB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14" y="3219904"/>
            <a:ext cx="4724400" cy="340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5D56A-4A3D-114D-AB4F-0A9B1C67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703" y="4269731"/>
            <a:ext cx="1503795" cy="1652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89F434-3A78-3843-A94C-33AD5BBE64AC}"/>
              </a:ext>
            </a:extLst>
          </p:cNvPr>
          <p:cNvSpPr txBox="1"/>
          <p:nvPr/>
        </p:nvSpPr>
        <p:spPr>
          <a:xfrm>
            <a:off x="4731114" y="376915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x 28 = 784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29B11-72A3-DB4C-B12B-0EA38ECFCABF}"/>
              </a:ext>
            </a:extLst>
          </p:cNvPr>
          <p:cNvSpPr txBox="1"/>
          <p:nvPr/>
        </p:nvSpPr>
        <p:spPr>
          <a:xfrm>
            <a:off x="663326" y="5992297"/>
            <a:ext cx="418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not a DNN – no hidden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48AD8-4CAB-4E47-A8E5-D9254D2CA4D5}"/>
              </a:ext>
            </a:extLst>
          </p:cNvPr>
          <p:cNvSpPr txBox="1"/>
          <p:nvPr/>
        </p:nvSpPr>
        <p:spPr>
          <a:xfrm>
            <a:off x="9882543" y="3817728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15800-4532-3E43-9AB9-340F61B49D49}"/>
              </a:ext>
            </a:extLst>
          </p:cNvPr>
          <p:cNvSpPr txBox="1"/>
          <p:nvPr/>
        </p:nvSpPr>
        <p:spPr>
          <a:xfrm>
            <a:off x="9885318" y="4302634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3C751-6390-0343-9CFC-241C0C4D1230}"/>
              </a:ext>
            </a:extLst>
          </p:cNvPr>
          <p:cNvSpPr txBox="1"/>
          <p:nvPr/>
        </p:nvSpPr>
        <p:spPr>
          <a:xfrm>
            <a:off x="9871468" y="5800618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6240-9FF8-0F4B-81BD-C5CC978037AD}"/>
              </a:ext>
            </a:extLst>
          </p:cNvPr>
          <p:cNvSpPr txBox="1"/>
          <p:nvPr/>
        </p:nvSpPr>
        <p:spPr>
          <a:xfrm>
            <a:off x="9932422" y="4783835"/>
            <a:ext cx="32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757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1E3-9795-0E4A-A335-BCAF9EAE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model.summary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D41AF-052D-0A46-93DC-7C1DA5CA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49" y="3635476"/>
            <a:ext cx="8120842" cy="2411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D0126-B214-9B4D-ABDC-558C5B9DE3CE}"/>
              </a:ext>
            </a:extLst>
          </p:cNvPr>
          <p:cNvSpPr txBox="1"/>
          <p:nvPr/>
        </p:nvSpPr>
        <p:spPr>
          <a:xfrm>
            <a:off x="2984241" y="3131207"/>
            <a:ext cx="591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Learnable Parameters = 28 x 28 = 784 x 10 = 7840 + 10 = 7850</a:t>
            </a:r>
          </a:p>
        </p:txBody>
      </p:sp>
    </p:spTree>
    <p:extLst>
      <p:ext uri="{BB962C8B-B14F-4D97-AF65-F5344CB8AC3E}">
        <p14:creationId xmlns:p14="http://schemas.microsoft.com/office/powerpoint/2010/main" val="138282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66B2-A932-974D-9FCC-F7541AD7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Sequential DNN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41BB-0AAF-894E-8CEC-2E0637F0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 = </a:t>
            </a:r>
            <a:r>
              <a:rPr lang="en-US" sz="2000" dirty="0" err="1"/>
              <a:t>tf.keras.Sequential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model.add</a:t>
            </a:r>
            <a:r>
              <a:rPr lang="en-US" sz="2000" dirty="0"/>
              <a:t>(</a:t>
            </a:r>
            <a:r>
              <a:rPr lang="en-US" sz="2000" dirty="0" err="1"/>
              <a:t>tf.keras.layers.Dense</a:t>
            </a:r>
            <a:r>
              <a:rPr lang="en-US" sz="2000" dirty="0"/>
              <a:t>(100, activation="</a:t>
            </a:r>
            <a:r>
              <a:rPr lang="en-US" sz="2000" dirty="0" err="1"/>
              <a:t>relu</a:t>
            </a:r>
            <a:r>
              <a:rPr lang="en-US" sz="2000" dirty="0"/>
              <a:t>", </a:t>
            </a:r>
            <a:r>
              <a:rPr lang="en-US" sz="2000" dirty="0" err="1"/>
              <a:t>input_shape</a:t>
            </a:r>
            <a:r>
              <a:rPr lang="en-US" sz="2000" dirty="0"/>
              <a:t>=(28*28,)))</a:t>
            </a:r>
          </a:p>
          <a:p>
            <a:r>
              <a:rPr lang="en-US" sz="2000" dirty="0" err="1"/>
              <a:t>model.add</a:t>
            </a:r>
            <a:r>
              <a:rPr lang="en-US" sz="2000" dirty="0"/>
              <a:t>(</a:t>
            </a:r>
            <a:r>
              <a:rPr lang="en-US" sz="2000" dirty="0" err="1"/>
              <a:t>tf.keras.layers.Dense</a:t>
            </a:r>
            <a:r>
              <a:rPr lang="en-US" sz="2000" dirty="0"/>
              <a:t>(10, activation="</a:t>
            </a:r>
            <a:r>
              <a:rPr lang="en-US" sz="2000" dirty="0" err="1"/>
              <a:t>softmax</a:t>
            </a:r>
            <a:r>
              <a:rPr lang="en-US" sz="2000" dirty="0"/>
              <a:t>"))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670A6-2247-EB4A-A0EA-E8DD9E35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93" y="3318177"/>
            <a:ext cx="4673476" cy="3371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B8208-5B23-9544-B89A-26FFCAB2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40" y="4296489"/>
            <a:ext cx="1405402" cy="1543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F4956-E6D6-D94D-B48C-D44C76579DF6}"/>
              </a:ext>
            </a:extLst>
          </p:cNvPr>
          <p:cNvSpPr txBox="1"/>
          <p:nvPr/>
        </p:nvSpPr>
        <p:spPr>
          <a:xfrm>
            <a:off x="10776246" y="4213914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ACE45-F848-134F-903F-38EF9CCD8A71}"/>
              </a:ext>
            </a:extLst>
          </p:cNvPr>
          <p:cNvSpPr txBox="1"/>
          <p:nvPr/>
        </p:nvSpPr>
        <p:spPr>
          <a:xfrm>
            <a:off x="10779021" y="4698820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FAEE3-B970-0846-B495-0873D196D263}"/>
              </a:ext>
            </a:extLst>
          </p:cNvPr>
          <p:cNvSpPr txBox="1"/>
          <p:nvPr/>
        </p:nvSpPr>
        <p:spPr>
          <a:xfrm>
            <a:off x="10765171" y="5665862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826A5-7183-AD4D-9F7E-A199D3BEF2E9}"/>
              </a:ext>
            </a:extLst>
          </p:cNvPr>
          <p:cNvSpPr txBox="1"/>
          <p:nvPr/>
        </p:nvSpPr>
        <p:spPr>
          <a:xfrm>
            <a:off x="10826125" y="5180021"/>
            <a:ext cx="32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37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1E3-9795-0E4A-A335-BCAF9EAE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model.summary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D0126-B214-9B4D-ABDC-558C5B9DE3CE}"/>
              </a:ext>
            </a:extLst>
          </p:cNvPr>
          <p:cNvSpPr txBox="1"/>
          <p:nvPr/>
        </p:nvSpPr>
        <p:spPr>
          <a:xfrm>
            <a:off x="3646034" y="2140908"/>
            <a:ext cx="2397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Learnable Parameters =</a:t>
            </a:r>
          </a:p>
          <a:p>
            <a:endParaRPr lang="en-US" dirty="0">
              <a:highlight>
                <a:srgbClr val="00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(784 *100 + 100) +</a:t>
            </a:r>
          </a:p>
          <a:p>
            <a:r>
              <a:rPr lang="en-US" dirty="0">
                <a:highlight>
                  <a:srgbClr val="00FF00"/>
                </a:highlight>
              </a:rPr>
              <a:t>(100*10 + 10)</a:t>
            </a:r>
          </a:p>
          <a:p>
            <a:r>
              <a:rPr lang="en-US" dirty="0">
                <a:highlight>
                  <a:srgbClr val="00FF00"/>
                </a:highlight>
              </a:rPr>
              <a:t>Total = 79510</a:t>
            </a:r>
          </a:p>
          <a:p>
            <a:r>
              <a:rPr lang="en-US" dirty="0">
                <a:highlight>
                  <a:srgbClr val="00FF00"/>
                </a:highlight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4EE93-D6A5-114F-911B-BAFA0A9B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28" y="3699124"/>
            <a:ext cx="7355144" cy="24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1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121D-700A-2E4B-9B65-BBF76D9E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C2E16-22AE-014F-829D-2EA6EC7D2822}"/>
              </a:ext>
            </a:extLst>
          </p:cNvPr>
          <p:cNvSpPr/>
          <p:nvPr/>
        </p:nvSpPr>
        <p:spPr>
          <a:xfrm>
            <a:off x="1027471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model.compile</a:t>
            </a:r>
            <a:r>
              <a:rPr lang="en-US" dirty="0"/>
              <a:t>(</a:t>
            </a:r>
            <a:r>
              <a:rPr lang="en-US" dirty="0">
                <a:highlight>
                  <a:srgbClr val="00FF00"/>
                </a:highlight>
              </a:rPr>
              <a:t>optimizer='</a:t>
            </a:r>
            <a:r>
              <a:rPr lang="en-US" dirty="0" err="1">
                <a:highlight>
                  <a:srgbClr val="00FF00"/>
                </a:highlight>
              </a:rPr>
              <a:t>adam</a:t>
            </a:r>
            <a:r>
              <a:rPr lang="en-US" dirty="0">
                <a:highlight>
                  <a:srgbClr val="00FF00"/>
                </a:highlight>
              </a:rPr>
              <a:t>', </a:t>
            </a:r>
          </a:p>
          <a:p>
            <a:r>
              <a:rPr lang="en-US" dirty="0"/>
              <a:t>              loss="</a:t>
            </a:r>
            <a:r>
              <a:rPr lang="en-US" dirty="0" err="1">
                <a:highlight>
                  <a:srgbClr val="00FF00"/>
                </a:highlight>
              </a:rPr>
              <a:t>categorical_crossentropy</a:t>
            </a:r>
            <a:r>
              <a:rPr lang="en-US" dirty="0"/>
              <a:t>",</a:t>
            </a:r>
          </a:p>
          <a:p>
            <a:r>
              <a:rPr lang="en-US" dirty="0"/>
              <a:t>              metrics=['accuracy'])</a:t>
            </a:r>
          </a:p>
        </p:txBody>
      </p:sp>
    </p:spTree>
    <p:extLst>
      <p:ext uri="{BB962C8B-B14F-4D97-AF65-F5344CB8AC3E}">
        <p14:creationId xmlns:p14="http://schemas.microsoft.com/office/powerpoint/2010/main" val="414270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00C8-933B-4F45-BE11-247FCF99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C81D0-83EC-F74A-8F87-ACCE56605713}"/>
              </a:ext>
            </a:extLst>
          </p:cNvPr>
          <p:cNvSpPr/>
          <p:nvPr/>
        </p:nvSpPr>
        <p:spPr>
          <a:xfrm>
            <a:off x="1484671" y="24601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training_model</a:t>
            </a:r>
            <a:r>
              <a:rPr lang="en-US" dirty="0"/>
              <a:t> =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batch_size</a:t>
            </a:r>
            <a:r>
              <a:rPr lang="en-US" dirty="0"/>
              <a:t>=</a:t>
            </a:r>
            <a:r>
              <a:rPr lang="en-US" dirty="0" err="1">
                <a:highlight>
                  <a:srgbClr val="00FF00"/>
                </a:highlight>
              </a:rPr>
              <a:t>batch_size_value</a:t>
            </a:r>
            <a:r>
              <a:rPr lang="en-US" dirty="0"/>
              <a:t>, </a:t>
            </a:r>
          </a:p>
          <a:p>
            <a:r>
              <a:rPr lang="en-US" dirty="0"/>
              <a:t>                           epochs=</a:t>
            </a:r>
            <a:r>
              <a:rPr lang="en-US" dirty="0" err="1">
                <a:highlight>
                  <a:srgbClr val="00FF00"/>
                </a:highlight>
              </a:rPr>
              <a:t>epochs_value</a:t>
            </a:r>
            <a:r>
              <a:rPr lang="en-US" dirty="0"/>
              <a:t>,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validation_data</a:t>
            </a:r>
            <a:r>
              <a:rPr lang="en-US" dirty="0"/>
              <a:t>=(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740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290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Tensorflow Keras</vt:lpstr>
      <vt:lpstr>Problem</vt:lpstr>
      <vt:lpstr>Import tensorflow and keras Library</vt:lpstr>
      <vt:lpstr>Build a Sequential NN Model</vt:lpstr>
      <vt:lpstr>model.summary()</vt:lpstr>
      <vt:lpstr>Build a Sequential DNN Model</vt:lpstr>
      <vt:lpstr>model.summary()</vt:lpstr>
      <vt:lpstr>Compile the Model</vt:lpstr>
      <vt:lpstr>Training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Rad</dc:creator>
  <cp:lastModifiedBy>Paul Rad</cp:lastModifiedBy>
  <cp:revision>14</cp:revision>
  <dcterms:created xsi:type="dcterms:W3CDTF">2019-04-18T13:03:48Z</dcterms:created>
  <dcterms:modified xsi:type="dcterms:W3CDTF">2019-06-21T12:46:24Z</dcterms:modified>
</cp:coreProperties>
</file>