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65" r:id="rId4"/>
    <p:sldId id="266" r:id="rId5"/>
    <p:sldId id="267" r:id="rId6"/>
    <p:sldId id="281" r:id="rId7"/>
    <p:sldId id="282" r:id="rId8"/>
    <p:sldId id="284" r:id="rId9"/>
    <p:sldId id="287" r:id="rId10"/>
    <p:sldId id="286" r:id="rId11"/>
    <p:sldId id="261" r:id="rId12"/>
    <p:sldId id="288" r:id="rId13"/>
    <p:sldId id="290" r:id="rId14"/>
    <p:sldId id="291" r:id="rId15"/>
    <p:sldId id="289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85"/>
  </p:normalViewPr>
  <p:slideViewPr>
    <p:cSldViewPr snapToGrid="0" snapToObjects="1">
      <p:cViewPr varScale="1">
        <p:scale>
          <a:sx n="118" d="100"/>
          <a:sy n="118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3F64-7809-8B41-A75B-FC4754A7F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BE86-FEE0-CB49-A794-BA1E8D0D3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32C3-32E8-3448-B7F0-A6438BA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499B-67E8-204E-BAD0-78EFB650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2011-6AB1-E94A-B7F0-57B29596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2EE8-C829-A842-9B05-A7E9013F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0EBA-E79C-2548-AEB8-51901004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F0E4-91EA-EC43-8F55-3D16331C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04AE-C1FC-8649-B408-4AA07A0E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3861-C2A6-D64B-9F2A-5F5A2DB6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1127D-E512-FE4B-B670-BA5197318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D1D65-02D1-3F4F-82DF-B0C0ED28F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B391-DF98-E64A-8DCD-9CF4A860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D865-ED78-2549-B74E-B481A7D4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E6DA-33F5-0148-8D82-5446C37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28C-3AE6-0540-99CF-27A2385B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A134-6799-C44B-9423-FA3FF167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EB66-D3F2-9A4F-9C27-4CC58BE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AA9B-A11A-6F4C-A770-5D2DBFAF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2B3E-B28B-F440-80AF-04DDC1E6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59B7-E6FD-D24A-AAEA-BAA1FDBF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012C-1B52-A040-9795-E0E8CE9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F5B5-F63F-4349-B841-850ED734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9EE0-EDC3-FB42-A40E-95FFBFC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16C2-A7FC-9E4A-A55C-81D69AB0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7164-5FDD-344E-9736-4F657DEA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6FC9-BC45-894A-9B93-AE80C1BC8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BA39-229C-714F-AF4D-C9564519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F30FB-768F-1148-B972-4A79EC42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07C25-DBE9-DA4B-AA7F-A1CDCE97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0F29-9B52-A240-9EF6-F96CD6E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C8AE-B4F2-A541-9300-1A47D7B8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0AC7-A0C0-A444-8F62-C789369B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E8093-EC23-0A49-873D-A75F9B721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6BF6B-4927-554D-8161-612D0CDC7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EDC5E-AFCC-B745-B0A4-C2A4A17D4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3F08E-BB4D-954C-9BC5-F6DB974E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8480D-810B-7B4C-AC0B-9D266C85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7E33B-FDD3-C544-9E74-416D37BD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C823-8A6D-1841-8094-17B78C9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9E362-513F-3048-BB85-2B17CACA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3610A-FBCB-8F48-9C4D-1FF51AB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A460-29B1-7940-B292-28D11415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CA597-B3BB-FC43-8115-1097E7B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1D40B-7FF5-EA4A-87C5-6C02A335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F375D-B412-FE41-97B9-33E7127C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0C47-60E7-9A46-8FD9-1FA15383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5E38-61B1-564D-8113-29F84D35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C30ED-416C-DA49-920C-AB1A1FD31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5F755-612F-534F-A184-9115C91A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DFCC-EFEF-F043-8978-C804790C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D39E3-E902-CA4C-9B7F-7DBF3295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25D7-755D-6543-BBB7-F6A04EA7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8C051-F329-494C-87CF-57D1ABFB7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7E8D-08E2-7B4E-95BA-61B3AD30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A4D2-A6C8-6B43-B8EF-C18401A1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39B-47E7-3046-A265-8C482D80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2911-4E2D-3E4B-A2E1-7C9C44C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7FC48-2C11-5D45-BECD-16E8415A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1D23-A159-F040-85D1-FD5603FC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FBB4-50B8-9A47-BD2A-8CDBDD19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5A9E-677F-0246-87C8-7DF83ADC41A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2688-578E-6845-BB90-2BE46A79E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E8B7-FE63-4B48-923D-0395C137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86FE-55A0-854D-A2F7-9868E92B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38AB4-881C-0240-99BE-651EABEB5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Document -1 vector: d1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Document -2  vector: d2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=(y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Apple Chancery" panose="03020702040506060504" pitchFamily="66" charset="-79"/>
                </a:endParaRPr>
              </a:p>
              <a:p>
                <a:r>
                  <a:rPr lang="en-US" dirty="0"/>
                  <a:t>Design a Similarity function: f(d1, d2)</a:t>
                </a:r>
              </a:p>
              <a:p>
                <a:pPr lvl="1"/>
                <a:r>
                  <a:rPr lang="en-US" dirty="0"/>
                  <a:t>A good document similar function should identify relevant documents </a:t>
                </a:r>
              </a:p>
              <a:p>
                <a:r>
                  <a:rPr lang="en-US" dirty="0"/>
                  <a:t>Similarity function based on</a:t>
                </a:r>
              </a:p>
              <a:p>
                <a:pPr lvl="1"/>
                <a:r>
                  <a:rPr lang="en-US" dirty="0"/>
                  <a:t>Bag of Words</a:t>
                </a:r>
              </a:p>
              <a:p>
                <a:pPr lvl="1"/>
                <a:r>
                  <a:rPr lang="en-US" dirty="0"/>
                  <a:t>Term Frequency (TF)</a:t>
                </a:r>
              </a:p>
              <a:p>
                <a:pPr lvl="1"/>
                <a:r>
                  <a:rPr lang="en-US" dirty="0"/>
                  <a:t>Document Length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38AB4-881C-0240-99BE-651EABEB5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2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D1DB-607E-F440-AD11-96724F8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Distance Function: DoT Product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Further Improvement of Vector Placement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Inverse Document Frequency (IDF)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C41EA-24D9-3B45-AF14-F6F205FCBBE9}"/>
              </a:ext>
            </a:extLst>
          </p:cNvPr>
          <p:cNvGrpSpPr/>
          <p:nvPr/>
        </p:nvGrpSpPr>
        <p:grpSpPr>
          <a:xfrm>
            <a:off x="1299130" y="4286444"/>
            <a:ext cx="8659921" cy="2206431"/>
            <a:chOff x="1898209" y="2215367"/>
            <a:chExt cx="8659921" cy="22064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7AFCFA-71FE-644A-9B3D-566E959B8F32}"/>
                </a:ext>
              </a:extLst>
            </p:cNvPr>
            <p:cNvGrpSpPr/>
            <p:nvPr/>
          </p:nvGrpSpPr>
          <p:grpSpPr>
            <a:xfrm>
              <a:off x="3514043" y="2215367"/>
              <a:ext cx="526106" cy="616845"/>
              <a:chOff x="10424507" y="626504"/>
              <a:chExt cx="526106" cy="616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/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381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/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7FDB1-97EB-4148-87C8-632460CEFA29}"/>
                </a:ext>
              </a:extLst>
            </p:cNvPr>
            <p:cNvSpPr txBox="1"/>
            <p:nvPr/>
          </p:nvSpPr>
          <p:spPr>
            <a:xfrm>
              <a:off x="3897442" y="2238891"/>
              <a:ext cx="239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/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/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DA0DCB-EF43-0B41-8730-91CA67E01283}"/>
                </a:ext>
              </a:extLst>
            </p:cNvPr>
            <p:cNvSpPr/>
            <p:nvPr/>
          </p:nvSpPr>
          <p:spPr>
            <a:xfrm>
              <a:off x="4700950" y="2287849"/>
              <a:ext cx="42354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=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…. 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</a:t>
              </a:r>
            </a:p>
            <a:p>
              <a:endParaRPr lang="en-US" sz="3200" b="1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  <a:p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=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/>
                <p:nvPr/>
              </p:nvSpPr>
              <p:spPr>
                <a:xfrm>
                  <a:off x="5202433" y="3027377"/>
                  <a:ext cx="5355697" cy="1394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𝐼𝐷𝐹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3200" b="1" dirty="0">
                    <a:latin typeface="Apple Chancery" panose="03020702040506060504" pitchFamily="66" charset="-79"/>
                    <a:cs typeface="Apple Chancery" panose="03020702040506060504" pitchFamily="66" charset="-79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433" y="3027377"/>
                  <a:ext cx="5355697" cy="1394421"/>
                </a:xfrm>
                <a:prstGeom prst="rect">
                  <a:avLst/>
                </a:prstGeom>
                <a:blipFill>
                  <a:blip r:embed="rId6"/>
                  <a:stretch>
                    <a:fillRect l="-27187" t="-110811" b="-1738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3AC98C-4B9B-6244-BC89-86FA2CE35D91}"/>
                </a:ext>
              </a:extLst>
            </p:cNvPr>
            <p:cNvSpPr/>
            <p:nvPr/>
          </p:nvSpPr>
          <p:spPr>
            <a:xfrm>
              <a:off x="1898209" y="2279507"/>
              <a:ext cx="17283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D (q, d)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/>
              <p:nvPr/>
            </p:nvSpPr>
            <p:spPr>
              <a:xfrm>
                <a:off x="1537612" y="2062746"/>
                <a:ext cx="8509901" cy="2595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Dictionary =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800" dirty="0"/>
              </a:p>
              <a:p>
                <a:r>
                  <a:rPr lang="en-US" sz="2800" dirty="0"/>
                  <a:t>q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𝑞</m:t>
                    </m:r>
                  </m:oMath>
                </a14:m>
                <a:r>
                  <a:rPr lang="en-US" sz="2800" dirty="0">
                    <a:latin typeface="Apple Chancery" panose="03020702040506060504" pitchFamily="66" charset="-79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800" dirty="0">
                  <a:latin typeface="Apple Chancery" panose="03020702040506060504" pitchFamily="66" charset="-79"/>
                </a:endParaRPr>
              </a:p>
              <a:p>
                <a:r>
                  <a:rPr lang="en-US" sz="2800" dirty="0"/>
                  <a:t>d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(y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𝑑</m:t>
                    </m:r>
                  </m:oMath>
                </a14:m>
                <a:r>
                  <a:rPr lang="en-US" sz="2800" b="0" dirty="0">
                    <a:latin typeface="Apple Chancery" panose="03020702040506060504" pitchFamily="66" charset="-79"/>
                  </a:rPr>
                  <a:t> * </a:t>
                </a:r>
                <a:r>
                  <a:rPr lang="en-US" sz="2800" b="0" dirty="0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IDF (</a:t>
                </a:r>
                <a:r>
                  <a:rPr lang="en-US" sz="2800" b="0" dirty="0" err="1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wi</a:t>
                </a:r>
                <a:r>
                  <a:rPr lang="en-US" sz="2800" b="0" dirty="0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)</a:t>
                </a:r>
              </a:p>
              <a:p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/>
                  <a:t> *</a:t>
                </a:r>
                <a:r>
                  <a:rPr lang="en-US" sz="2800" dirty="0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 IDF (</a:t>
                </a:r>
                <a:r>
                  <a:rPr lang="en-US" sz="2800" dirty="0" err="1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w</a:t>
                </a:r>
                <a:r>
                  <a:rPr lang="en-US" sz="2800" baseline="-25000" dirty="0" err="1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i</a:t>
                </a:r>
                <a:r>
                  <a:rPr lang="en-US" sz="2800" dirty="0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)</a:t>
                </a: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612" y="2062746"/>
                <a:ext cx="8509901" cy="2595582"/>
              </a:xfrm>
              <a:prstGeom prst="rect">
                <a:avLst/>
              </a:prstGeom>
              <a:blipFill>
                <a:blip r:embed="rId7"/>
                <a:stretch>
                  <a:fillRect l="-1490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8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C6BF-A49D-9744-88AF-FB527FA4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Function with TF-IDF 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52D8D-063B-554A-892B-4C8C4B1BD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52D8D-063B-554A-892B-4C8C4B1BD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t="-107692" b="-149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81D5F3-A369-0B4A-8DC6-975A978C6AC7}"/>
                  </a:ext>
                </a:extLst>
              </p:cNvPr>
              <p:cNvSpPr txBox="1"/>
              <p:nvPr/>
            </p:nvSpPr>
            <p:spPr>
              <a:xfrm>
                <a:off x="2023673" y="3882452"/>
                <a:ext cx="437703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𝑄𝑢𝑒𝑟𝑦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𝑜𝑐𝑢𝑚𝑛𝑒𝑛𝑡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All matches query words in d: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Document Frequency: df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Tool number of documents in collection: M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Count of word w in query q: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Count of word w in document d: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81D5F3-A369-0B4A-8DC6-975A978C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3" y="3882452"/>
                <a:ext cx="4377032" cy="2031325"/>
              </a:xfrm>
              <a:prstGeom prst="rect">
                <a:avLst/>
              </a:prstGeom>
              <a:blipFill>
                <a:blip r:embed="rId3"/>
                <a:stretch>
                  <a:fillRect l="-867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B6997C-5813-DB4D-93F9-09677BBDF66E}"/>
                  </a:ext>
                </a:extLst>
              </p:cNvPr>
              <p:cNvSpPr/>
              <p:nvPr/>
            </p:nvSpPr>
            <p:spPr>
              <a:xfrm>
                <a:off x="8735218" y="3281518"/>
                <a:ext cx="959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IDF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B6997C-5813-DB4D-93F9-09677BBDF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18" y="3281518"/>
                <a:ext cx="959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C88C8FEB-62F9-1A4B-A960-1F5F6B046256}"/>
              </a:ext>
            </a:extLst>
          </p:cNvPr>
          <p:cNvSpPr/>
          <p:nvPr/>
        </p:nvSpPr>
        <p:spPr>
          <a:xfrm rot="5400000">
            <a:off x="8981456" y="2194421"/>
            <a:ext cx="369332" cy="1666567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B3CC2-DA45-2F40-9A00-1F2CD234FD10}"/>
              </a:ext>
            </a:extLst>
          </p:cNvPr>
          <p:cNvSpPr/>
          <p:nvPr/>
        </p:nvSpPr>
        <p:spPr>
          <a:xfrm>
            <a:off x="7462232" y="3261549"/>
            <a:ext cx="75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TF(w)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195FE87-8E00-6242-AD23-D75A079C9C97}"/>
              </a:ext>
            </a:extLst>
          </p:cNvPr>
          <p:cNvSpPr/>
          <p:nvPr/>
        </p:nvSpPr>
        <p:spPr>
          <a:xfrm rot="5400000">
            <a:off x="7525705" y="2538425"/>
            <a:ext cx="369332" cy="1008058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7609-26B5-A345-B8D4-BE4A6AF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9762-8962-994B-B68D-015A5E0A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= </a:t>
            </a:r>
            <a:r>
              <a:rPr lang="en-US" dirty="0">
                <a:solidFill>
                  <a:srgbClr val="C00000"/>
                </a:solidFill>
              </a:rPr>
              <a:t>news about sport campaign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1 = .. </a:t>
            </a:r>
            <a:r>
              <a:rPr lang="en-US" dirty="0">
                <a:solidFill>
                  <a:srgbClr val="C00000"/>
                </a:solidFill>
              </a:rPr>
              <a:t>news about </a:t>
            </a:r>
            <a:r>
              <a:rPr lang="en-US" dirty="0"/>
              <a:t>food </a:t>
            </a:r>
            <a:r>
              <a:rPr lang="en-US" dirty="0">
                <a:solidFill>
                  <a:srgbClr val="C00000"/>
                </a:solidFill>
              </a:rPr>
              <a:t>campaign </a:t>
            </a:r>
          </a:p>
          <a:p>
            <a:pPr marL="0" indent="0">
              <a:buNone/>
            </a:pPr>
            <a:r>
              <a:rPr lang="en-US" dirty="0"/>
              <a:t>Document 2 = .. </a:t>
            </a:r>
            <a:r>
              <a:rPr lang="en-US" dirty="0">
                <a:solidFill>
                  <a:srgbClr val="C00000"/>
                </a:solidFill>
              </a:rPr>
              <a:t>news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</a:p>
          <a:p>
            <a:pPr marL="0" indent="0">
              <a:buNone/>
            </a:pPr>
            <a:r>
              <a:rPr lang="en-US" dirty="0"/>
              <a:t>Document 3 = .. </a:t>
            </a:r>
            <a:r>
              <a:rPr lang="en-US" dirty="0">
                <a:solidFill>
                  <a:srgbClr val="C00000"/>
                </a:solidFill>
              </a:rPr>
              <a:t>news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  <a:r>
              <a:rPr lang="en-US" dirty="0"/>
              <a:t> … </a:t>
            </a:r>
            <a:r>
              <a:rPr lang="en-US" dirty="0">
                <a:solidFill>
                  <a:srgbClr val="C00000"/>
                </a:solidFill>
              </a:rPr>
              <a:t>sport</a:t>
            </a:r>
            <a:r>
              <a:rPr lang="en-US" dirty="0"/>
              <a:t> activities ..</a:t>
            </a:r>
          </a:p>
          <a:p>
            <a:pPr marL="0" indent="0">
              <a:buNone/>
            </a:pPr>
            <a:r>
              <a:rPr lang="en-US" dirty="0"/>
              <a:t>Document 4 = .. </a:t>
            </a:r>
            <a:r>
              <a:rPr lang="en-US" dirty="0">
                <a:solidFill>
                  <a:srgbClr val="C00000"/>
                </a:solidFill>
              </a:rPr>
              <a:t>news</a:t>
            </a:r>
            <a:r>
              <a:rPr lang="en-US" dirty="0"/>
              <a:t> of food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  <a:r>
              <a:rPr lang="en-US" dirty="0"/>
              <a:t> …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  <a:r>
              <a:rPr lang="en-US" dirty="0"/>
              <a:t> …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223B28B-D50D-3C42-8849-49C30A9FCB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182" y="524264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pt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func>
                          <m:func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223B28B-D50D-3C42-8849-49C30A9FC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82" y="5242641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086" t="-4761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2DE2C3D5-5EED-E148-AFE9-D397DFE81393}"/>
              </a:ext>
            </a:extLst>
          </p:cNvPr>
          <p:cNvSpPr/>
          <p:nvPr/>
        </p:nvSpPr>
        <p:spPr>
          <a:xfrm rot="16200000">
            <a:off x="8031275" y="5490306"/>
            <a:ext cx="311087" cy="121767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F14AD0-72B7-314E-866E-3D26D6915168}"/>
                  </a:ext>
                </a:extLst>
              </p:cNvPr>
              <p:cNvSpPr/>
              <p:nvPr/>
            </p:nvSpPr>
            <p:spPr>
              <a:xfrm>
                <a:off x="7110035" y="6254688"/>
                <a:ext cx="3371244" cy="532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c (“campaign”, doc4) </a:t>
                </a:r>
                <a:r>
                  <a:rPr lang="en-US" sz="2000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F14AD0-72B7-314E-866E-3D26D6915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35" y="6254688"/>
                <a:ext cx="3371244" cy="532005"/>
              </a:xfrm>
              <a:prstGeom prst="rect">
                <a:avLst/>
              </a:prstGeom>
              <a:blipFill>
                <a:blip r:embed="rId3"/>
                <a:stretch>
                  <a:fillRect l="-188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9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0B04-9929-B746-9E63-C6356020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BM25 Transformation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FEBBB5-B61D-8A4C-8B69-0CA966C2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6" y="3089787"/>
            <a:ext cx="5047636" cy="29164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F44512-6B6F-F341-B52C-8B1ED595382A}"/>
              </a:ext>
            </a:extLst>
          </p:cNvPr>
          <p:cNvSpPr txBox="1"/>
          <p:nvPr/>
        </p:nvSpPr>
        <p:spPr>
          <a:xfrm>
            <a:off x="428933" y="2628122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cs typeface="Apple Chancery" panose="03020702040506060504" pitchFamily="66" charset="-79"/>
              </a:rPr>
              <a:t>y= TF (</a:t>
            </a:r>
            <a:r>
              <a:rPr lang="en-US" sz="2400" dirty="0" err="1">
                <a:latin typeface="Abadi" panose="020B0604020104020204" pitchFamily="34" charset="0"/>
                <a:cs typeface="Apple Chancery" panose="03020702040506060504" pitchFamily="66" charset="-79"/>
              </a:rPr>
              <a:t>w,d</a:t>
            </a:r>
            <a:r>
              <a:rPr lang="en-US" sz="2400" dirty="0">
                <a:latin typeface="Abadi" panose="020B0604020104020204" pitchFamily="34" charset="0"/>
                <a:cs typeface="Apple Chancery" panose="03020702040506060504" pitchFamily="66" charset="-79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2B4865-CC6A-CE4E-AC3D-4EC938FAF24E}"/>
              </a:ext>
            </a:extLst>
          </p:cNvPr>
          <p:cNvSpPr txBox="1"/>
          <p:nvPr/>
        </p:nvSpPr>
        <p:spPr>
          <a:xfrm>
            <a:off x="5624052" y="5390987"/>
            <a:ext cx="135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F0502020204030204" pitchFamily="34" charset="0"/>
                <a:cs typeface="Apple Chancery" panose="03020702040506060504" pitchFamily="66" charset="-79"/>
              </a:rPr>
              <a:t>x= c(</a:t>
            </a:r>
            <a:r>
              <a:rPr lang="en-US" sz="2400" dirty="0" err="1">
                <a:latin typeface="Abadi" panose="020F0502020204030204" pitchFamily="34" charset="0"/>
                <a:cs typeface="Apple Chancery" panose="03020702040506060504" pitchFamily="66" charset="-79"/>
              </a:rPr>
              <a:t>w,d</a:t>
            </a:r>
            <a:r>
              <a:rPr lang="en-US" sz="2400" dirty="0">
                <a:latin typeface="Abadi" panose="020F0502020204030204" pitchFamily="34" charset="0"/>
                <a:cs typeface="Apple Chancery" panose="03020702040506060504" pitchFamily="66" charset="-79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575C5E-5A37-014D-8671-F7BA429B83D6}"/>
              </a:ext>
            </a:extLst>
          </p:cNvPr>
          <p:cNvSpPr txBox="1"/>
          <p:nvPr/>
        </p:nvSpPr>
        <p:spPr>
          <a:xfrm>
            <a:off x="2787445" y="4866966"/>
            <a:ext cx="239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Bit Vector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78DB3B-58CA-C541-B326-060BA67ED2A8}"/>
              </a:ext>
            </a:extLst>
          </p:cNvPr>
          <p:cNvSpPr txBox="1"/>
          <p:nvPr/>
        </p:nvSpPr>
        <p:spPr>
          <a:xfrm>
            <a:off x="5187210" y="41374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 =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B5B6A0-AB9A-204F-BA95-4E24C0AEF1F8}"/>
              </a:ext>
            </a:extLst>
          </p:cNvPr>
          <p:cNvCxnSpPr>
            <a:cxnSpLocks/>
          </p:cNvCxnSpPr>
          <p:nvPr/>
        </p:nvCxnSpPr>
        <p:spPr>
          <a:xfrm>
            <a:off x="5713316" y="4342344"/>
            <a:ext cx="675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27B422-0EAA-7B4A-BC19-A83DB897483C}"/>
              </a:ext>
            </a:extLst>
          </p:cNvPr>
          <p:cNvSpPr/>
          <p:nvPr/>
        </p:nvSpPr>
        <p:spPr>
          <a:xfrm>
            <a:off x="5594741" y="3920402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(k+1)x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EF0422-6B16-1E47-B456-BD530C765483}"/>
              </a:ext>
            </a:extLst>
          </p:cNvPr>
          <p:cNvSpPr/>
          <p:nvPr/>
        </p:nvSpPr>
        <p:spPr>
          <a:xfrm>
            <a:off x="5614409" y="430877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 + x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3DA180-0429-3A4B-9756-8F3298401AC8}"/>
              </a:ext>
            </a:extLst>
          </p:cNvPr>
          <p:cNvSpPr txBox="1"/>
          <p:nvPr/>
        </p:nvSpPr>
        <p:spPr>
          <a:xfrm>
            <a:off x="5398212" y="50349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BB6824-B6C8-3F4A-A2B0-016F37AD2BCE}"/>
              </a:ext>
            </a:extLst>
          </p:cNvPr>
          <p:cNvSpPr txBox="1"/>
          <p:nvPr/>
        </p:nvSpPr>
        <p:spPr>
          <a:xfrm>
            <a:off x="4389588" y="23100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677CE-ECF5-D342-B5B8-3E78D8D82B69}"/>
              </a:ext>
            </a:extLst>
          </p:cNvPr>
          <p:cNvSpPr txBox="1"/>
          <p:nvPr/>
        </p:nvSpPr>
        <p:spPr>
          <a:xfrm rot="16200000">
            <a:off x="4895946" y="230870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417C72-CFFD-0644-87DD-64F948C96A19}"/>
              </a:ext>
            </a:extLst>
          </p:cNvPr>
          <p:cNvSpPr txBox="1"/>
          <p:nvPr/>
        </p:nvSpPr>
        <p:spPr>
          <a:xfrm>
            <a:off x="4412452" y="265560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 = 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0ED9B6-9ED2-7940-812A-530C858B9817}"/>
              </a:ext>
            </a:extLst>
          </p:cNvPr>
          <p:cNvSpPr txBox="1"/>
          <p:nvPr/>
        </p:nvSpPr>
        <p:spPr>
          <a:xfrm>
            <a:off x="4094095" y="3551070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x </a:t>
            </a: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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CF366E-45AA-7649-B475-039FEBD45EB1}"/>
              </a:ext>
            </a:extLst>
          </p:cNvPr>
          <p:cNvSpPr txBox="1"/>
          <p:nvPr/>
        </p:nvSpPr>
        <p:spPr>
          <a:xfrm rot="16200000">
            <a:off x="4600453" y="35497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EA03D2-2D1E-B64B-AF17-596B7A9D648A}"/>
              </a:ext>
            </a:extLst>
          </p:cNvPr>
          <p:cNvSpPr txBox="1"/>
          <p:nvPr/>
        </p:nvSpPr>
        <p:spPr>
          <a:xfrm>
            <a:off x="4115840" y="380809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Y = k+1</a:t>
            </a:r>
          </a:p>
        </p:txBody>
      </p:sp>
    </p:spTree>
    <p:extLst>
      <p:ext uri="{BB962C8B-B14F-4D97-AF65-F5344CB8AC3E}">
        <p14:creationId xmlns:p14="http://schemas.microsoft.com/office/powerpoint/2010/main" val="179788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0B04-9929-B746-9E63-C6356020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BM25 Transformation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FEBBB5-B61D-8A4C-8B69-0CA966C2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2" y="3576463"/>
            <a:ext cx="5047636" cy="29164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F44512-6B6F-F341-B52C-8B1ED595382A}"/>
              </a:ext>
            </a:extLst>
          </p:cNvPr>
          <p:cNvSpPr txBox="1"/>
          <p:nvPr/>
        </p:nvSpPr>
        <p:spPr>
          <a:xfrm>
            <a:off x="192959" y="3114798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cs typeface="Apple Chancery" panose="03020702040506060504" pitchFamily="66" charset="-79"/>
              </a:rPr>
              <a:t>y= TF (</a:t>
            </a:r>
            <a:r>
              <a:rPr lang="en-US" sz="2400" dirty="0" err="1">
                <a:latin typeface="Abadi" panose="020B0604020104020204" pitchFamily="34" charset="0"/>
                <a:cs typeface="Apple Chancery" panose="03020702040506060504" pitchFamily="66" charset="-79"/>
              </a:rPr>
              <a:t>w,d</a:t>
            </a:r>
            <a:r>
              <a:rPr lang="en-US" sz="2400" dirty="0">
                <a:latin typeface="Abadi" panose="020B0604020104020204" pitchFamily="34" charset="0"/>
                <a:cs typeface="Apple Chancery" panose="03020702040506060504" pitchFamily="66" charset="-79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2B4865-CC6A-CE4E-AC3D-4EC938FAF24E}"/>
              </a:ext>
            </a:extLst>
          </p:cNvPr>
          <p:cNvSpPr txBox="1"/>
          <p:nvPr/>
        </p:nvSpPr>
        <p:spPr>
          <a:xfrm>
            <a:off x="5388078" y="5877663"/>
            <a:ext cx="135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F0502020204030204" pitchFamily="34" charset="0"/>
                <a:cs typeface="Apple Chancery" panose="03020702040506060504" pitchFamily="66" charset="-79"/>
              </a:rPr>
              <a:t>x= c(</a:t>
            </a:r>
            <a:r>
              <a:rPr lang="en-US" sz="2400" dirty="0" err="1">
                <a:latin typeface="Abadi" panose="020F0502020204030204" pitchFamily="34" charset="0"/>
                <a:cs typeface="Apple Chancery" panose="03020702040506060504" pitchFamily="66" charset="-79"/>
              </a:rPr>
              <a:t>w,d</a:t>
            </a:r>
            <a:r>
              <a:rPr lang="en-US" sz="2400" dirty="0">
                <a:latin typeface="Abadi" panose="020F0502020204030204" pitchFamily="34" charset="0"/>
                <a:cs typeface="Apple Chancery" panose="03020702040506060504" pitchFamily="66" charset="-79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575C5E-5A37-014D-8671-F7BA429B83D6}"/>
              </a:ext>
            </a:extLst>
          </p:cNvPr>
          <p:cNvSpPr txBox="1"/>
          <p:nvPr/>
        </p:nvSpPr>
        <p:spPr>
          <a:xfrm>
            <a:off x="2551471" y="5353642"/>
            <a:ext cx="239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Bit Vector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78DB3B-58CA-C541-B326-060BA67ED2A8}"/>
              </a:ext>
            </a:extLst>
          </p:cNvPr>
          <p:cNvSpPr txBox="1"/>
          <p:nvPr/>
        </p:nvSpPr>
        <p:spPr>
          <a:xfrm>
            <a:off x="4854497" y="4832037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 =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B5B6A0-AB9A-204F-BA95-4E24C0AEF1F8}"/>
              </a:ext>
            </a:extLst>
          </p:cNvPr>
          <p:cNvCxnSpPr>
            <a:cxnSpLocks/>
          </p:cNvCxnSpPr>
          <p:nvPr/>
        </p:nvCxnSpPr>
        <p:spPr>
          <a:xfrm>
            <a:off x="5439595" y="5022193"/>
            <a:ext cx="17186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27B422-0EAA-7B4A-BC19-A83DB897483C}"/>
              </a:ext>
            </a:extLst>
          </p:cNvPr>
          <p:cNvSpPr/>
          <p:nvPr/>
        </p:nvSpPr>
        <p:spPr>
          <a:xfrm>
            <a:off x="5335768" y="4614999"/>
            <a:ext cx="1675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(k+1) c(</a:t>
            </a:r>
            <a:r>
              <a:rPr lang="en-US" sz="2400" b="1" dirty="0" err="1"/>
              <a:t>w,d</a:t>
            </a:r>
            <a:r>
              <a:rPr lang="en-US" sz="2400" b="1" dirty="0"/>
              <a:t>)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EF0422-6B16-1E47-B456-BD530C765483}"/>
              </a:ext>
            </a:extLst>
          </p:cNvPr>
          <p:cNvSpPr/>
          <p:nvPr/>
        </p:nvSpPr>
        <p:spPr>
          <a:xfrm>
            <a:off x="5570130" y="5016703"/>
            <a:ext cx="1396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k + c(</a:t>
            </a:r>
            <a:r>
              <a:rPr lang="en-US" sz="2400" b="1" dirty="0" err="1"/>
              <a:t>w,d</a:t>
            </a:r>
            <a:r>
              <a:rPr lang="en-US" sz="2400" b="1" dirty="0"/>
              <a:t>)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3DA180-0429-3A4B-9756-8F3298401AC8}"/>
              </a:ext>
            </a:extLst>
          </p:cNvPr>
          <p:cNvSpPr txBox="1"/>
          <p:nvPr/>
        </p:nvSpPr>
        <p:spPr>
          <a:xfrm>
            <a:off x="5162238" y="552166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BB6824-B6C8-3F4A-A2B0-016F37AD2BCE}"/>
              </a:ext>
            </a:extLst>
          </p:cNvPr>
          <p:cNvSpPr txBox="1"/>
          <p:nvPr/>
        </p:nvSpPr>
        <p:spPr>
          <a:xfrm>
            <a:off x="4153614" y="27967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677CE-ECF5-D342-B5B8-3E78D8D82B69}"/>
              </a:ext>
            </a:extLst>
          </p:cNvPr>
          <p:cNvSpPr txBox="1"/>
          <p:nvPr/>
        </p:nvSpPr>
        <p:spPr>
          <a:xfrm rot="16200000">
            <a:off x="4659972" y="27953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417C72-CFFD-0644-87DD-64F948C96A19}"/>
              </a:ext>
            </a:extLst>
          </p:cNvPr>
          <p:cNvSpPr txBox="1"/>
          <p:nvPr/>
        </p:nvSpPr>
        <p:spPr>
          <a:xfrm>
            <a:off x="4176478" y="314228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 = 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0ED9B6-9ED2-7940-812A-530C858B9817}"/>
              </a:ext>
            </a:extLst>
          </p:cNvPr>
          <p:cNvSpPr txBox="1"/>
          <p:nvPr/>
        </p:nvSpPr>
        <p:spPr>
          <a:xfrm>
            <a:off x="3858121" y="4037746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x </a:t>
            </a: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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CF366E-45AA-7649-B475-039FEBD45EB1}"/>
              </a:ext>
            </a:extLst>
          </p:cNvPr>
          <p:cNvSpPr txBox="1"/>
          <p:nvPr/>
        </p:nvSpPr>
        <p:spPr>
          <a:xfrm rot="16200000">
            <a:off x="4364479" y="40364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EA03D2-2D1E-B64B-AF17-596B7A9D648A}"/>
              </a:ext>
            </a:extLst>
          </p:cNvPr>
          <p:cNvSpPr txBox="1"/>
          <p:nvPr/>
        </p:nvSpPr>
        <p:spPr>
          <a:xfrm>
            <a:off x="3879866" y="429476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Y = k+1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614CC85-9795-3049-B90E-E5C01CE4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3" y="142713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614CC85-9795-3049-B90E-E5C01CE4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3" y="1427135"/>
                <a:ext cx="10515600" cy="1325563"/>
              </a:xfrm>
              <a:blipFill>
                <a:blip r:embed="rId3"/>
                <a:stretch>
                  <a:fillRect t="-104717" b="-146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F9670A-9193-494B-B405-EEDD861680CF}"/>
                  </a:ext>
                </a:extLst>
              </p:cNvPr>
              <p:cNvSpPr/>
              <p:nvPr/>
            </p:nvSpPr>
            <p:spPr>
              <a:xfrm>
                <a:off x="8152287" y="2936840"/>
                <a:ext cx="895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&gt;=0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F9670A-9193-494B-B405-EEDD86168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287" y="2936840"/>
                <a:ext cx="895823" cy="461665"/>
              </a:xfrm>
              <a:prstGeom prst="rect">
                <a:avLst/>
              </a:prstGeom>
              <a:blipFill>
                <a:blip r:embed="rId4"/>
                <a:stretch>
                  <a:fillRect l="-1408" t="-5263" r="-985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259E70-A3DB-6346-B4C2-EE1273FC78DE}"/>
              </a:ext>
            </a:extLst>
          </p:cNvPr>
          <p:cNvSpPr txBox="1"/>
          <p:nvPr/>
        </p:nvSpPr>
        <p:spPr>
          <a:xfrm>
            <a:off x="5150330" y="3744502"/>
            <a:ext cx="330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 = ln (1+ ln( 1 + c(</a:t>
            </a:r>
            <a:r>
              <a:rPr lang="en-US" sz="2400" b="1" dirty="0" err="1"/>
              <a:t>w,d</a:t>
            </a:r>
            <a:r>
              <a:rPr lang="en-US" sz="2400" b="1" dirty="0"/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096B-BBA8-4C4F-B753-3E51E92E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Length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E658-425D-D94B-B7E0-3D2D89B4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87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long document has a higher chance to match any query so we should penalize the document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07D2A4-A294-2D48-AB31-C64938C359C7}"/>
                  </a:ext>
                </a:extLst>
              </p:cNvPr>
              <p:cNvSpPr txBox="1"/>
              <p:nvPr/>
            </p:nvSpPr>
            <p:spPr>
              <a:xfrm>
                <a:off x="5486399" y="2934315"/>
                <a:ext cx="4374083" cy="768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Normalizer = 1-b+b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07D2A4-A294-2D48-AB31-C64938C3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2934315"/>
                <a:ext cx="4374083" cy="768480"/>
              </a:xfrm>
              <a:prstGeom prst="rect">
                <a:avLst/>
              </a:prstGeom>
              <a:blipFill>
                <a:blip r:embed="rId2"/>
                <a:stretch>
                  <a:fillRect l="-319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4F25E9-9331-C24F-B753-530DB2098FC1}"/>
              </a:ext>
            </a:extLst>
          </p:cNvPr>
          <p:cNvSpPr txBox="1"/>
          <p:nvPr/>
        </p:nvSpPr>
        <p:spPr>
          <a:xfrm>
            <a:off x="5486399" y="383773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is [0, 1] </a:t>
            </a:r>
          </a:p>
        </p:txBody>
      </p:sp>
    </p:spTree>
    <p:extLst>
      <p:ext uri="{BB962C8B-B14F-4D97-AF65-F5344CB8AC3E}">
        <p14:creationId xmlns:p14="http://schemas.microsoft.com/office/powerpoint/2010/main" val="205026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096B-BBA8-4C4F-B753-3E51E92E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BM25/Okapi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E658-425D-D94B-B7E0-3D2D89B4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87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long document has a higher chance to match any query so we should penalize the document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07D2A4-A294-2D48-AB31-C64938C359C7}"/>
                  </a:ext>
                </a:extLst>
              </p:cNvPr>
              <p:cNvSpPr txBox="1"/>
              <p:nvPr/>
            </p:nvSpPr>
            <p:spPr>
              <a:xfrm>
                <a:off x="6286458" y="2963044"/>
                <a:ext cx="4374083" cy="768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Normalizer = 1-b+b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07D2A4-A294-2D48-AB31-C64938C3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58" y="2963044"/>
                <a:ext cx="4374083" cy="768480"/>
              </a:xfrm>
              <a:prstGeom prst="rect">
                <a:avLst/>
              </a:prstGeom>
              <a:blipFill>
                <a:blip r:embed="rId2"/>
                <a:stretch>
                  <a:fillRect l="-289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4F25E9-9331-C24F-B753-530DB2098FC1}"/>
              </a:ext>
            </a:extLst>
          </p:cNvPr>
          <p:cNvSpPr txBox="1"/>
          <p:nvPr/>
        </p:nvSpPr>
        <p:spPr>
          <a:xfrm>
            <a:off x="6286458" y="3866461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is [0, 1]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B5F09F-CAD2-704C-910C-1F971685B3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042" y="485140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𝐴𝑣𝑔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B5F09F-CAD2-704C-910C-1F971685B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2" y="4851400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t="-84762" b="-9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79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096B-BBA8-4C4F-B753-3E51E92E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Pivoted Length Normalization VSM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B5F09F-CAD2-704C-910C-1F971685B3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029" y="2978354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𝐴𝑣𝑔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B5F09F-CAD2-704C-910C-1F971685B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9" y="2978354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t="-101905" b="-13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0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9414-8367-AD4B-B98C-D76C9504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Similarity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0491-D77F-2343-8BC5-AD925F73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Distance Function (q, d)</a:t>
            </a:r>
          </a:p>
          <a:p>
            <a:pPr lvl="1"/>
            <a:r>
              <a:rPr lang="en-US" sz="2800" b="1" dirty="0"/>
              <a:t>Vector space model</a:t>
            </a:r>
          </a:p>
          <a:p>
            <a:pPr lvl="1"/>
            <a:r>
              <a:rPr lang="en-US" sz="2800" dirty="0"/>
              <a:t>Probabilistic models P(s=1 | q, d)</a:t>
            </a:r>
          </a:p>
          <a:p>
            <a:pPr lvl="1"/>
            <a:r>
              <a:rPr lang="en-US" sz="2800" dirty="0"/>
              <a:t>Probabilistic inference model f(q, d) = p(</a:t>
            </a:r>
            <a:r>
              <a:rPr lang="en-US" sz="2800" dirty="0" err="1"/>
              <a:t>d</a:t>
            </a:r>
            <a:r>
              <a:rPr lang="en-US" sz="2800" dirty="0" err="1">
                <a:sym typeface="Wingdings" pitchFamily="2" charset="2"/>
              </a:rPr>
              <a:t>q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lvl="1"/>
            <a:r>
              <a:rPr lang="en-US" sz="2800" dirty="0"/>
              <a:t>Axiomatic model</a:t>
            </a:r>
          </a:p>
          <a:p>
            <a:pPr lvl="1"/>
            <a:r>
              <a:rPr lang="en-US" sz="2800" dirty="0"/>
              <a:t>Deep Learning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0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538-FE23-7E47-9225-96D26214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(VSM)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87DD-D6D1-A545-B19A-8D21F9C2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Terms are assumed to be orthogonal (independent from each other)</a:t>
            </a:r>
          </a:p>
          <a:p>
            <a:r>
              <a:rPr lang="en-US" dirty="0"/>
              <a:t>Term: basic concepts such as word or phrase (n-gram)</a:t>
            </a:r>
          </a:p>
          <a:p>
            <a:r>
              <a:rPr lang="en-US" dirty="0"/>
              <a:t>N terms define an N-dimensional space </a:t>
            </a:r>
          </a:p>
          <a:p>
            <a:r>
              <a:rPr lang="en-US" dirty="0"/>
              <a:t>Vector Placements base on </a:t>
            </a:r>
            <a:r>
              <a:rPr lang="en-US" b="1" u="sng" dirty="0"/>
              <a:t>Terms </a:t>
            </a:r>
            <a:r>
              <a:rPr lang="en-US" b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(w</a:t>
            </a:r>
            <a:r>
              <a:rPr lang="en-US" b="1" u="sng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  <a:r>
              <a:rPr lang="en-US" b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...</a:t>
            </a:r>
            <a:r>
              <a:rPr lang="en-US" b="1" u="sng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w</a:t>
            </a:r>
            <a:r>
              <a:rPr lang="en-US" b="1" u="sng" baseline="-25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b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) </a:t>
            </a:r>
            <a:endParaRPr lang="en-US" dirty="0"/>
          </a:p>
          <a:p>
            <a:r>
              <a:rPr lang="en-US" dirty="0"/>
              <a:t>Term weight in query and document indicates how well the term characterizes the document or query.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We need to define a similarity function </a:t>
            </a:r>
            <a:r>
              <a:rPr lang="en-US" b="1" u="sng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Distance Function (q, d)</a:t>
            </a:r>
            <a:r>
              <a:rPr lang="en-US" b="1" u="sng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for measuring the relevance.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6C70-A911-7D4C-A1C0-F54C3541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Vector 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46697-8C12-254D-B34D-CCF17D7F0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161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 a document or query by a </a:t>
                </a:r>
                <a:r>
                  <a:rPr lang="en-US" b="1" u="sng" dirty="0"/>
                  <a:t>term vector</a:t>
                </a:r>
              </a:p>
              <a:p>
                <a:r>
                  <a:rPr lang="en-US" dirty="0"/>
                  <a:t>Query vector: q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𝑞𝑢𝑒𝑟𝑦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Document vector: d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=(y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1: if word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is present</a:t>
                </a:r>
              </a:p>
              <a:p>
                <a:pPr marL="0" indent="0">
                  <a:buNone/>
                </a:pPr>
                <a:r>
                  <a:rPr lang="en-US" dirty="0"/>
                  <a:t>0: if word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is not present</a:t>
                </a:r>
                <a:endParaRPr lang="en-US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46697-8C12-254D-B34D-CCF17D7F0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1616" cy="4351338"/>
              </a:xfrm>
              <a:blipFill>
                <a:blip r:embed="rId2"/>
                <a:stretch>
                  <a:fillRect l="-161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E6A4601-2515-1D40-81D0-6F5280E6C5D6}"/>
              </a:ext>
            </a:extLst>
          </p:cNvPr>
          <p:cNvGrpSpPr/>
          <p:nvPr/>
        </p:nvGrpSpPr>
        <p:grpSpPr>
          <a:xfrm>
            <a:off x="6967128" y="2695054"/>
            <a:ext cx="4566554" cy="3921752"/>
            <a:chOff x="7341708" y="1690688"/>
            <a:chExt cx="4566554" cy="39217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3E1F3D-3AF4-444C-9E92-AF41CCBCCE39}"/>
                </a:ext>
              </a:extLst>
            </p:cNvPr>
            <p:cNvGrpSpPr/>
            <p:nvPr/>
          </p:nvGrpSpPr>
          <p:grpSpPr>
            <a:xfrm>
              <a:off x="7341708" y="1690688"/>
              <a:ext cx="4566554" cy="3921752"/>
              <a:chOff x="7295103" y="1661410"/>
              <a:chExt cx="4566554" cy="392175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3CA58DB-AEBB-F742-BE33-AA331E86C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6361" y="1892407"/>
                <a:ext cx="3844536" cy="369075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BBFE16-A442-8241-9D6C-0D870D7C53C5}"/>
                  </a:ext>
                </a:extLst>
              </p:cNvPr>
              <p:cNvSpPr txBox="1"/>
              <p:nvPr/>
            </p:nvSpPr>
            <p:spPr>
              <a:xfrm>
                <a:off x="7295103" y="5213830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347DC-BFFA-8C46-B90D-673C684866BA}"/>
                  </a:ext>
                </a:extLst>
              </p:cNvPr>
              <p:cNvSpPr txBox="1"/>
              <p:nvPr/>
            </p:nvSpPr>
            <p:spPr>
              <a:xfrm>
                <a:off x="11026517" y="4827258"/>
                <a:ext cx="458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788AC-1D76-AB4B-9718-39EBB70D6C4B}"/>
                  </a:ext>
                </a:extLst>
              </p:cNvPr>
              <p:cNvSpPr txBox="1"/>
              <p:nvPr/>
            </p:nvSpPr>
            <p:spPr>
              <a:xfrm>
                <a:off x="8345779" y="1771761"/>
                <a:ext cx="4347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0A4597-261E-A045-8BD3-8D7507218FFC}"/>
                  </a:ext>
                </a:extLst>
              </p:cNvPr>
              <p:cNvSpPr/>
              <p:nvPr/>
            </p:nvSpPr>
            <p:spPr>
              <a:xfrm>
                <a:off x="8813325" y="1661410"/>
                <a:ext cx="30483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N-dimensional space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</a:t>
                </a:r>
              </a:p>
              <a:p>
                <a:r>
                  <a:rPr lang="en-US" sz="2400" dirty="0"/>
                  <a:t>Dictionary = 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4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4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4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400" dirty="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DB8704-E90B-4547-AEF4-07C06C531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9751" y="3558974"/>
              <a:ext cx="683550" cy="129756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7E068D-936E-C049-821F-0DBD0A430A99}"/>
              </a:ext>
            </a:extLst>
          </p:cNvPr>
          <p:cNvCxnSpPr>
            <a:cxnSpLocks/>
          </p:cNvCxnSpPr>
          <p:nvPr/>
        </p:nvCxnSpPr>
        <p:spPr>
          <a:xfrm flipV="1">
            <a:off x="8235171" y="4563340"/>
            <a:ext cx="1464000" cy="1297562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DEF137C-D135-2541-8493-5574D8E84EA2}"/>
              </a:ext>
            </a:extLst>
          </p:cNvPr>
          <p:cNvSpPr/>
          <p:nvPr/>
        </p:nvSpPr>
        <p:spPr>
          <a:xfrm>
            <a:off x="8576946" y="394901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=(x</a:t>
            </a:r>
            <a:r>
              <a:rPr lang="en-US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...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  <a:r>
              <a:rPr lang="en-US" baseline="-25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133F6-08FC-8A4A-B7F6-4AD5AFC60C91}"/>
              </a:ext>
            </a:extLst>
          </p:cNvPr>
          <p:cNvSpPr/>
          <p:nvPr/>
        </p:nvSpPr>
        <p:spPr>
          <a:xfrm>
            <a:off x="9699171" y="439208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=(y</a:t>
            </a:r>
            <a:r>
              <a:rPr lang="en-US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...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</a:t>
            </a:r>
            <a:r>
              <a:rPr lang="en-US" baseline="-25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D1DB-607E-F440-AD11-96724F8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Distance Function: DoT Product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C41EA-24D9-3B45-AF14-F6F205FCBBE9}"/>
              </a:ext>
            </a:extLst>
          </p:cNvPr>
          <p:cNvGrpSpPr/>
          <p:nvPr/>
        </p:nvGrpSpPr>
        <p:grpSpPr>
          <a:xfrm>
            <a:off x="1902208" y="4769341"/>
            <a:ext cx="8489370" cy="1394421"/>
            <a:chOff x="1898209" y="1853744"/>
            <a:chExt cx="8489370" cy="13944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7AFCFA-71FE-644A-9B3D-566E959B8F32}"/>
                </a:ext>
              </a:extLst>
            </p:cNvPr>
            <p:cNvGrpSpPr/>
            <p:nvPr/>
          </p:nvGrpSpPr>
          <p:grpSpPr>
            <a:xfrm>
              <a:off x="3514043" y="2215367"/>
              <a:ext cx="526106" cy="616845"/>
              <a:chOff x="10424507" y="626504"/>
              <a:chExt cx="526106" cy="616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/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381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/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7FDB1-97EB-4148-87C8-632460CEFA29}"/>
                </a:ext>
              </a:extLst>
            </p:cNvPr>
            <p:cNvSpPr txBox="1"/>
            <p:nvPr/>
          </p:nvSpPr>
          <p:spPr>
            <a:xfrm>
              <a:off x="3897442" y="2238891"/>
              <a:ext cx="239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/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/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DA0DCB-EF43-0B41-8730-91CA67E01283}"/>
                </a:ext>
              </a:extLst>
            </p:cNvPr>
            <p:cNvSpPr/>
            <p:nvPr/>
          </p:nvSpPr>
          <p:spPr>
            <a:xfrm>
              <a:off x="4700950" y="2287849"/>
              <a:ext cx="45768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=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…. 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=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/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nary>
                      </m:oMath>
                    </m:oMathPara>
                  </a14:m>
                  <a:endParaRPr lang="en-US" sz="3200" b="1" dirty="0">
                    <a:latin typeface="Apple Chancery" panose="03020702040506060504" pitchFamily="66" charset="-79"/>
                    <a:cs typeface="Apple Chancery" panose="03020702040506060504" pitchFamily="66" charset="-79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blipFill>
                  <a:blip r:embed="rId6"/>
                  <a:stretch>
                    <a:fillRect l="-104464" t="-112727" r="-15179" b="-17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3AC98C-4B9B-6244-BC89-86FA2CE35D91}"/>
                </a:ext>
              </a:extLst>
            </p:cNvPr>
            <p:cNvSpPr/>
            <p:nvPr/>
          </p:nvSpPr>
          <p:spPr>
            <a:xfrm>
              <a:off x="1898209" y="2279507"/>
              <a:ext cx="17283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D (q, d)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/>
              <p:nvPr/>
            </p:nvSpPr>
            <p:spPr>
              <a:xfrm>
                <a:off x="2052108" y="1844612"/>
                <a:ext cx="7376705" cy="3395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Dictionary =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800" dirty="0"/>
              </a:p>
              <a:p>
                <a:r>
                  <a:rPr lang="en-US" sz="2800" dirty="0"/>
                  <a:t>q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800" dirty="0">
                  <a:latin typeface="Apple Chancery" panose="03020702040506060504" pitchFamily="66" charset="-79"/>
                </a:endParaRPr>
              </a:p>
              <a:p>
                <a:r>
                  <a:rPr lang="en-US" sz="2800" dirty="0"/>
                  <a:t>d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(y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800" b="0" dirty="0">
                  <a:latin typeface="Apple Chancery" panose="03020702040506060504" pitchFamily="66" charset="-79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IF word </a:t>
                </a:r>
                <a:r>
                  <a:rPr lang="en-US" sz="2800" dirty="0" err="1"/>
                  <a:t>w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 is present in q or d THEN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= 1</a:t>
                </a:r>
              </a:p>
              <a:p>
                <a:r>
                  <a:rPr lang="en-US" sz="2800" dirty="0"/>
                  <a:t>IF word </a:t>
                </a:r>
                <a:r>
                  <a:rPr lang="en-US" sz="2800" dirty="0" err="1"/>
                  <a:t>w</a:t>
                </a:r>
                <a:r>
                  <a:rPr lang="en-US" sz="2800" baseline="-25000" dirty="0" err="1"/>
                  <a:t>i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is absent in q or d THEN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= 0</a:t>
                </a:r>
              </a:p>
              <a:p>
                <a:endParaRPr lang="en-US" sz="2800" baseline="-25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8" y="1844612"/>
                <a:ext cx="7376705" cy="3395801"/>
              </a:xfrm>
              <a:prstGeom prst="rect">
                <a:avLst/>
              </a:prstGeom>
              <a:blipFill>
                <a:blip r:embed="rId7"/>
                <a:stretch>
                  <a:fillRect l="-1721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9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7609-26B5-A345-B8D4-BE4A6AF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9762-8962-994B-B68D-015A5E0A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running</a:t>
            </a:r>
          </a:p>
          <a:p>
            <a:r>
              <a:rPr lang="en-US" dirty="0"/>
              <a:t>I like NLP</a:t>
            </a:r>
          </a:p>
          <a:p>
            <a:r>
              <a:rPr lang="en-US" dirty="0"/>
              <a:t>I like deep learning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Terms = {I, like, hate, Deep, Learning, NLP, flying}</a:t>
            </a:r>
          </a:p>
        </p:txBody>
      </p:sp>
    </p:spTree>
    <p:extLst>
      <p:ext uri="{BB962C8B-B14F-4D97-AF65-F5344CB8AC3E}">
        <p14:creationId xmlns:p14="http://schemas.microsoft.com/office/powerpoint/2010/main" val="304712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7609-26B5-A345-B8D4-BE4A6AF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9762-8962-994B-B68D-015A5E0A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= </a:t>
            </a:r>
            <a:r>
              <a:rPr lang="en-US" dirty="0">
                <a:solidFill>
                  <a:srgbClr val="C00000"/>
                </a:solidFill>
              </a:rPr>
              <a:t>news about sport campaign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1 = .. </a:t>
            </a:r>
            <a:r>
              <a:rPr lang="en-US" dirty="0">
                <a:solidFill>
                  <a:srgbClr val="C00000"/>
                </a:solidFill>
              </a:rPr>
              <a:t>news </a:t>
            </a:r>
            <a:r>
              <a:rPr lang="en-US" u="sng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food </a:t>
            </a:r>
            <a:r>
              <a:rPr lang="en-US" dirty="0">
                <a:solidFill>
                  <a:srgbClr val="C00000"/>
                </a:solidFill>
              </a:rPr>
              <a:t>campaign </a:t>
            </a:r>
          </a:p>
          <a:p>
            <a:pPr marL="0" indent="0">
              <a:buNone/>
            </a:pPr>
            <a:r>
              <a:rPr lang="en-US" dirty="0"/>
              <a:t>Document 2 = .. </a:t>
            </a:r>
            <a:r>
              <a:rPr lang="en-US" dirty="0">
                <a:solidFill>
                  <a:srgbClr val="C00000"/>
                </a:solidFill>
              </a:rPr>
              <a:t>news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</a:p>
          <a:p>
            <a:pPr marL="0" indent="0">
              <a:buNone/>
            </a:pPr>
            <a:r>
              <a:rPr lang="en-US" dirty="0"/>
              <a:t>Document 3 = .. </a:t>
            </a:r>
            <a:r>
              <a:rPr lang="en-US" dirty="0">
                <a:solidFill>
                  <a:srgbClr val="C00000"/>
                </a:solidFill>
              </a:rPr>
              <a:t>news</a:t>
            </a:r>
            <a:r>
              <a:rPr lang="en-US" dirty="0"/>
              <a:t> of </a:t>
            </a:r>
            <a:r>
              <a:rPr lang="en-US" u="sng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  <a:r>
              <a:rPr lang="en-US" dirty="0"/>
              <a:t> … </a:t>
            </a:r>
            <a:r>
              <a:rPr lang="en-US" u="sng" dirty="0">
                <a:solidFill>
                  <a:srgbClr val="C00000"/>
                </a:solidFill>
              </a:rPr>
              <a:t>sport</a:t>
            </a:r>
            <a:r>
              <a:rPr lang="en-US" dirty="0"/>
              <a:t> activities ..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D1DB-607E-F440-AD11-96724F8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Distance Function: DoT Product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Improved SVM with </a:t>
            </a:r>
            <a:r>
              <a:rPr lang="en-US" b="1" dirty="0">
                <a:solidFill>
                  <a:srgbClr val="C00000"/>
                </a:solidFill>
              </a:rPr>
              <a:t>Term Frequency Weighting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C41EA-24D9-3B45-AF14-F6F205FCBBE9}"/>
              </a:ext>
            </a:extLst>
          </p:cNvPr>
          <p:cNvGrpSpPr/>
          <p:nvPr/>
        </p:nvGrpSpPr>
        <p:grpSpPr>
          <a:xfrm>
            <a:off x="940424" y="4378639"/>
            <a:ext cx="10311151" cy="1394421"/>
            <a:chOff x="1898209" y="1853744"/>
            <a:chExt cx="10311151" cy="13944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7AFCFA-71FE-644A-9B3D-566E959B8F32}"/>
                </a:ext>
              </a:extLst>
            </p:cNvPr>
            <p:cNvGrpSpPr/>
            <p:nvPr/>
          </p:nvGrpSpPr>
          <p:grpSpPr>
            <a:xfrm>
              <a:off x="3514043" y="2215367"/>
              <a:ext cx="526106" cy="616845"/>
              <a:chOff x="10424507" y="626504"/>
              <a:chExt cx="526106" cy="616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/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381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/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7FDB1-97EB-4148-87C8-632460CEFA29}"/>
                </a:ext>
              </a:extLst>
            </p:cNvPr>
            <p:cNvSpPr txBox="1"/>
            <p:nvPr/>
          </p:nvSpPr>
          <p:spPr>
            <a:xfrm>
              <a:off x="3897442" y="2238891"/>
              <a:ext cx="239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/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/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DA0DCB-EF43-0B41-8730-91CA67E01283}"/>
                </a:ext>
              </a:extLst>
            </p:cNvPr>
            <p:cNvSpPr/>
            <p:nvPr/>
          </p:nvSpPr>
          <p:spPr>
            <a:xfrm>
              <a:off x="4700950" y="2287849"/>
              <a:ext cx="45768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=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…. 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=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/>
                <p:nvPr/>
              </p:nvSpPr>
              <p:spPr>
                <a:xfrm>
                  <a:off x="8976872" y="1853744"/>
                  <a:ext cx="3232488" cy="1394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3200" b="1" dirty="0">
                    <a:latin typeface="Apple Chancery" panose="03020702040506060504" pitchFamily="66" charset="-79"/>
                    <a:cs typeface="Apple Chancery" panose="03020702040506060504" pitchFamily="66" charset="-79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872" y="1853744"/>
                  <a:ext cx="3232488" cy="1394421"/>
                </a:xfrm>
                <a:prstGeom prst="rect">
                  <a:avLst/>
                </a:prstGeom>
                <a:blipFill>
                  <a:blip r:embed="rId6"/>
                  <a:stretch>
                    <a:fillRect l="-44922" t="-111712" b="-1738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3AC98C-4B9B-6244-BC89-86FA2CE35D91}"/>
                </a:ext>
              </a:extLst>
            </p:cNvPr>
            <p:cNvSpPr/>
            <p:nvPr/>
          </p:nvSpPr>
          <p:spPr>
            <a:xfrm>
              <a:off x="1898209" y="2279507"/>
              <a:ext cx="17283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D (q, d)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/>
              <p:nvPr/>
            </p:nvSpPr>
            <p:spPr>
              <a:xfrm>
                <a:off x="1448816" y="1935745"/>
                <a:ext cx="8709624" cy="2534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Dictionary =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800" dirty="0"/>
              </a:p>
              <a:p>
                <a:r>
                  <a:rPr lang="en-US" sz="2800" dirty="0"/>
                  <a:t>q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𝑞</m:t>
                    </m:r>
                  </m:oMath>
                </a14:m>
                <a:r>
                  <a:rPr lang="en-US" sz="2800" dirty="0">
                    <a:latin typeface="Apple Chancery" panose="03020702040506060504" pitchFamily="66" charset="-79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800" dirty="0">
                  <a:latin typeface="Apple Chancery" panose="03020702040506060504" pitchFamily="66" charset="-79"/>
                </a:endParaRPr>
              </a:p>
              <a:p>
                <a:r>
                  <a:rPr lang="en-US" sz="2800" dirty="0"/>
                  <a:t>d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(y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𝑑</m:t>
                    </m:r>
                  </m:oMath>
                </a14:m>
                <a:r>
                  <a:rPr lang="en-US" sz="2800" b="0" dirty="0">
                    <a:latin typeface="Apple Chancery" panose="03020702040506060504" pitchFamily="66" charset="-79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800" b="0" dirty="0">
                  <a:latin typeface="Apple Chancery" panose="03020702040506060504" pitchFamily="66" charset="-79"/>
                </a:endParaRPr>
              </a:p>
              <a:p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16" y="1935745"/>
                <a:ext cx="8709624" cy="2534027"/>
              </a:xfrm>
              <a:prstGeom prst="rect">
                <a:avLst/>
              </a:prstGeom>
              <a:blipFill>
                <a:blip r:embed="rId7"/>
                <a:stretch>
                  <a:fillRect l="-1310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6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44BD-08B6-7744-950B-2CFD864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 Weighting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Penalizing popular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1807E-C79A-5F4B-AC9E-5BFAB840D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025"/>
                <a:ext cx="455226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/>
                  <a:t>IDF (w)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1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600" b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3600" b="1" i="0" dirty="0" smtClean="0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sz="3600" b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600" b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sz="3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800" dirty="0"/>
                  <a:t> = total number of docs in collection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= total number of docs containing w (Document frequency)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k(w) &lt; M</a:t>
                </a:r>
              </a:p>
              <a:p>
                <a:pPr marL="0" indent="0">
                  <a:buNone/>
                </a:pPr>
                <a:r>
                  <a:rPr lang="en-US" sz="1800" dirty="0"/>
                  <a:t>k(w) </a:t>
                </a:r>
                <a:r>
                  <a:rPr lang="en-US" sz="1800" dirty="0">
                    <a:sym typeface="Wingdings" pitchFamily="2" charset="2"/>
                  </a:rPr>
                  <a:t> M and M is large IDF(w)  0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1807E-C79A-5F4B-AC9E-5BFAB840D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025"/>
                <a:ext cx="4552268" cy="4351338"/>
              </a:xfrm>
              <a:blipFill>
                <a:blip r:embed="rId2"/>
                <a:stretch>
                  <a:fillRect l="-3900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6151E2-0DC7-BB43-9FAF-A01E1590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533" y="3103782"/>
            <a:ext cx="4724400" cy="294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20D07-5029-C146-ACBA-BE061D1C46C1}"/>
              </a:ext>
            </a:extLst>
          </p:cNvPr>
          <p:cNvSpPr txBox="1"/>
          <p:nvPr/>
        </p:nvSpPr>
        <p:spPr>
          <a:xfrm>
            <a:off x="5962088" y="324433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Log(M+1)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C54DC-8BEF-3E45-BC38-D6740A5AB790}"/>
              </a:ext>
            </a:extLst>
          </p:cNvPr>
          <p:cNvSpPr txBox="1"/>
          <p:nvPr/>
        </p:nvSpPr>
        <p:spPr>
          <a:xfrm>
            <a:off x="6327537" y="273445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IDF(w)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8596E-8C87-2547-894A-0EE266ED1F06}"/>
              </a:ext>
            </a:extLst>
          </p:cNvPr>
          <p:cNvSpPr txBox="1"/>
          <p:nvPr/>
        </p:nvSpPr>
        <p:spPr>
          <a:xfrm>
            <a:off x="9747709" y="6006197"/>
            <a:ext cx="22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</a:p>
          <a:p>
            <a:r>
              <a:rPr lang="en-US" dirty="0"/>
              <a:t>Document Frequency </a:t>
            </a:r>
          </a:p>
        </p:txBody>
      </p:sp>
    </p:spTree>
    <p:extLst>
      <p:ext uri="{BB962C8B-B14F-4D97-AF65-F5344CB8AC3E}">
        <p14:creationId xmlns:p14="http://schemas.microsoft.com/office/powerpoint/2010/main" val="413261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24690</TotalTime>
  <Words>1015</Words>
  <Application>Microsoft Macintosh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Apple Chancery</vt:lpstr>
      <vt:lpstr>Arial</vt:lpstr>
      <vt:lpstr>Calibri</vt:lpstr>
      <vt:lpstr>Calibri Light</vt:lpstr>
      <vt:lpstr>Cambria Math</vt:lpstr>
      <vt:lpstr>Office Theme</vt:lpstr>
      <vt:lpstr>Document Classification</vt:lpstr>
      <vt:lpstr>Many Similarity Function</vt:lpstr>
      <vt:lpstr>Vector Space Model (VSM) Assumptions</vt:lpstr>
      <vt:lpstr>Bit Vector Presentation</vt:lpstr>
      <vt:lpstr>Similarity  Distance Function: DoT Product</vt:lpstr>
      <vt:lpstr>Example 1</vt:lpstr>
      <vt:lpstr>Example 2</vt:lpstr>
      <vt:lpstr>Similarity  Distance Function: DoT Product Improved SVM with Term Frequency Weighting</vt:lpstr>
      <vt:lpstr>IDF Weighting Penalizing popular terms</vt:lpstr>
      <vt:lpstr>Similarity  Distance Function: DoT Product Further Improvement of Vector Placement Inverse Document Frequency (IDF)</vt:lpstr>
      <vt:lpstr>Similarity Function with TF-IDF Weighting</vt:lpstr>
      <vt:lpstr>Example 2</vt:lpstr>
      <vt:lpstr>BM25 Transformation</vt:lpstr>
      <vt:lpstr>BM25 Transformation</vt:lpstr>
      <vt:lpstr>Document Length Normalization</vt:lpstr>
      <vt:lpstr>BM25/Okapi</vt:lpstr>
      <vt:lpstr>Pivoted Length Normalization VSM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100</cp:revision>
  <dcterms:created xsi:type="dcterms:W3CDTF">2019-03-03T00:38:21Z</dcterms:created>
  <dcterms:modified xsi:type="dcterms:W3CDTF">2019-04-09T05:50:58Z</dcterms:modified>
</cp:coreProperties>
</file>