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68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1bf46a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1bf46a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17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1bf46a5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1bf46a5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505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1bf46a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1bf46a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1bf46a5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1bf46a5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4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1bf46a5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1bf46a5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97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1bf46a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1bf46a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45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1bf46a5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1bf46a5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22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1bf46a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1bf46a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19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1bf46a5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1bf46a5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52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1bf46a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1bf46a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7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1bf46a5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1bf46a5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49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1bf46a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1bf46a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0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1bf46a5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1bf46a5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52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47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BCS Grad Program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" panose="020B0604020202020204" charset="0"/>
                <a:cs typeface="Times New Roman" panose="02020603050405020304" pitchFamily="18" charset="0"/>
              </a:rPr>
              <a:t>Unit Testing using JUnit 5</a:t>
            </a:r>
            <a:endParaRPr lang="en-US" sz="1200" dirty="0"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Repeated Test</a:t>
            </a:r>
          </a:p>
        </p:txBody>
      </p:sp>
    </p:spTree>
    <p:extLst>
      <p:ext uri="{BB962C8B-B14F-4D97-AF65-F5344CB8AC3E}">
        <p14:creationId xmlns:p14="http://schemas.microsoft.com/office/powerpoint/2010/main" val="102430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Repeated Test</a:t>
            </a:r>
            <a:endParaRPr lang="en-US" sz="1800"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Used when there is </a:t>
            </a:r>
            <a:r>
              <a:rPr lang="en-US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Randomness in a function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Using @RepeatedTest test can be executed for multiple repetitions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Substitutes @Test</a:t>
            </a:r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3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Parameterized Test</a:t>
            </a:r>
          </a:p>
        </p:txBody>
      </p:sp>
    </p:spTree>
    <p:extLst>
      <p:ext uri="{BB962C8B-B14F-4D97-AF65-F5344CB8AC3E}">
        <p14:creationId xmlns:p14="http://schemas.microsoft.com/office/powerpoint/2010/main" val="384802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Parameterized Test</a:t>
            </a:r>
            <a:endParaRPr lang="en-US" sz="1600"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 are executed with different set of input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Substitutes @Test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Data is provided using different annotations: </a:t>
            </a:r>
            <a:r>
              <a:rPr lang="en-US" sz="16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@Value</a:t>
            </a:r>
            <a:r>
              <a:rPr lang="en-US" sz="16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Source,</a:t>
            </a:r>
            <a:r>
              <a:rPr lang="en-US" sz="16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@MethodSource, @CsvSource, @CsvFileSource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7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@ValueSource</a:t>
            </a:r>
            <a:endParaRPr lang="en-US" sz="1600"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Ints</a:t>
            </a:r>
            <a:endParaRPr lang="en-US" sz="1600" dirty="0"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Longs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Shorts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Floats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Doubles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Bytes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78228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Objectives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8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800" dirty="0"/>
              <a:t>Learning Objectives</a:t>
            </a:r>
            <a:endParaRPr sz="2800"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PH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At the end of the chapter, students are expected to: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importance of Unit Testing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Have the ability to create own Unit Tests</a:t>
            </a:r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3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of Unit Testing</a:t>
            </a:r>
          </a:p>
        </p:txBody>
      </p:sp>
    </p:spTree>
    <p:extLst>
      <p:ext uri="{BB962C8B-B14F-4D97-AF65-F5344CB8AC3E}">
        <p14:creationId xmlns:p14="http://schemas.microsoft.com/office/powerpoint/2010/main" val="140715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Importance of Unit Testing</a:t>
            </a:r>
            <a:endParaRPr lang="en-US"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Improve Code Quality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Code Resiliency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Find Software Bugs easily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Provides Documentation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7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Assertion</a:t>
            </a:r>
          </a:p>
        </p:txBody>
      </p:sp>
    </p:spTree>
    <p:extLst>
      <p:ext uri="{BB962C8B-B14F-4D97-AF65-F5344CB8AC3E}">
        <p14:creationId xmlns:p14="http://schemas.microsoft.com/office/powerpoint/2010/main" val="121098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Types of Assertion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07BB55-7505-4A41-9526-463C6F49D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56675"/>
              </p:ext>
            </p:extLst>
          </p:nvPr>
        </p:nvGraphicFramePr>
        <p:xfrm>
          <a:off x="1297501" y="1054977"/>
          <a:ext cx="7038899" cy="3694773"/>
        </p:xfrm>
        <a:graphic>
          <a:graphicData uri="http://schemas.openxmlformats.org/drawingml/2006/table">
            <a:tbl>
              <a:tblPr/>
              <a:tblGrid>
                <a:gridCol w="454173">
                  <a:extLst>
                    <a:ext uri="{9D8B030D-6E8A-4147-A177-3AD203B41FA5}">
                      <a16:colId xmlns:a16="http://schemas.microsoft.com/office/drawing/2014/main" val="20523025"/>
                    </a:ext>
                  </a:extLst>
                </a:gridCol>
                <a:gridCol w="6584726">
                  <a:extLst>
                    <a:ext uri="{9D8B030D-6E8A-4147-A177-3AD203B41FA5}">
                      <a16:colId xmlns:a16="http://schemas.microsoft.com/office/drawing/2014/main" val="3797638480"/>
                    </a:ext>
                  </a:extLst>
                </a:gridCol>
              </a:tblGrid>
              <a:tr h="338071">
                <a:tc>
                  <a:txBody>
                    <a:bodyPr/>
                    <a:lstStyle/>
                    <a:p>
                      <a:pPr fontAlgn="t"/>
                      <a:r>
                        <a:rPr lang="en-PH" sz="800" dirty="0" err="1">
                          <a:effectLst/>
                          <a:latin typeface="Montserrat" panose="00000500000000000000" pitchFamily="2" charset="0"/>
                        </a:rPr>
                        <a:t>Sr.No</a:t>
                      </a:r>
                      <a:r>
                        <a:rPr lang="en-PH" sz="800" dirty="0">
                          <a:effectLst/>
                          <a:latin typeface="Montserrat" panose="00000500000000000000" pitchFamily="2" charset="0"/>
                        </a:rPr>
                        <a:t>.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800" dirty="0">
                          <a:effectLst/>
                          <a:latin typeface="Montserrat" panose="00000500000000000000" pitchFamily="2" charset="0"/>
                        </a:rPr>
                        <a:t>Methods &amp; Description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27402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fontAlgn="t"/>
                      <a:r>
                        <a:rPr lang="en-PH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void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assertEquals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boolean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expected,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boolean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actual)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Checks that two primitives/objects are equal.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270649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fontAlgn="t"/>
                      <a:r>
                        <a:rPr lang="en-PH" sz="10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void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assertTrue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boolean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condition)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Checks that a condition is true.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20401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fontAlgn="t"/>
                      <a:r>
                        <a:rPr lang="en-PH" sz="10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void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assertFalse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boolean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condition)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Checks that a condition is false.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725281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fontAlgn="t"/>
                      <a:r>
                        <a:rPr lang="en-PH" sz="10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void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assertNotNull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(Object object)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Checks that an object isn't null.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37587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fontAlgn="t"/>
                      <a:r>
                        <a:rPr lang="en-PH" sz="10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void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assertNull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(Object object)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Checks that an object is null.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05569"/>
                  </a:ext>
                </a:extLst>
              </a:tr>
              <a:tr h="462624">
                <a:tc>
                  <a:txBody>
                    <a:bodyPr/>
                    <a:lstStyle/>
                    <a:p>
                      <a:pPr algn="ctr" fontAlgn="t"/>
                      <a:r>
                        <a:rPr lang="en-PH" sz="10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void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assertSame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(object1, object2)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The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assertSame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() method tests if two object references point to the same object.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9269"/>
                  </a:ext>
                </a:extLst>
              </a:tr>
              <a:tr h="462624">
                <a:tc>
                  <a:txBody>
                    <a:bodyPr/>
                    <a:lstStyle/>
                    <a:p>
                      <a:pPr algn="ctr" fontAlgn="t"/>
                      <a:r>
                        <a:rPr lang="en-PH" sz="10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7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void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assertNotSame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(object1, object2)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The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assertNotSame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() method tests if two object references do not point to the same object.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736014"/>
                  </a:ext>
                </a:extLst>
              </a:tr>
              <a:tr h="462624">
                <a:tc>
                  <a:txBody>
                    <a:bodyPr/>
                    <a:lstStyle/>
                    <a:p>
                      <a:pPr algn="ctr" fontAlgn="t"/>
                      <a:r>
                        <a:rPr lang="en-PH" sz="10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void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assertArrayEquals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expectedArray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resultArray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);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The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assertArrayEquals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() method will test whether two arrays are equal to each other.</a:t>
                      </a:r>
                    </a:p>
                  </a:txBody>
                  <a:tcPr marL="44483" marR="44483" marT="44483" marB="444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6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Junit Test Life Cycle</a:t>
            </a:r>
          </a:p>
        </p:txBody>
      </p:sp>
    </p:spTree>
    <p:extLst>
      <p:ext uri="{BB962C8B-B14F-4D97-AF65-F5344CB8AC3E}">
        <p14:creationId xmlns:p14="http://schemas.microsoft.com/office/powerpoint/2010/main" val="311927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Junit Test Life Cycle</a:t>
            </a:r>
            <a:endParaRPr lang="en-US" sz="2000"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@BeforeAll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@BeforeEach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@Test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AfterEach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@AfterAll</a:t>
            </a:r>
          </a:p>
        </p:txBody>
      </p:sp>
    </p:spTree>
    <p:extLst>
      <p:ext uri="{BB962C8B-B14F-4D97-AF65-F5344CB8AC3E}">
        <p14:creationId xmlns:p14="http://schemas.microsoft.com/office/powerpoint/2010/main" val="115727918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303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Arial</vt:lpstr>
      <vt:lpstr>Montserrat</vt:lpstr>
      <vt:lpstr>Focus</vt:lpstr>
      <vt:lpstr>BCS Grad Program</vt:lpstr>
      <vt:lpstr>Learning Objectives</vt:lpstr>
      <vt:lpstr>Learning Objectives</vt:lpstr>
      <vt:lpstr>Importance of Unit Testing</vt:lpstr>
      <vt:lpstr>Importance of Unit Testing</vt:lpstr>
      <vt:lpstr>Types of Assertion</vt:lpstr>
      <vt:lpstr>Types of Assertion</vt:lpstr>
      <vt:lpstr>Junit Test Life Cycle</vt:lpstr>
      <vt:lpstr>Junit Test Life Cycle</vt:lpstr>
      <vt:lpstr>Repeated Test</vt:lpstr>
      <vt:lpstr>Repeated Test</vt:lpstr>
      <vt:lpstr>Parameterized Test</vt:lpstr>
      <vt:lpstr>Parameterized Test</vt:lpstr>
      <vt:lpstr>@ValueSource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TetrusTech Bank POC</dc:title>
  <dc:creator>Patrick Louie Policarpio</dc:creator>
  <cp:lastModifiedBy>Patrick Louie Policarpio</cp:lastModifiedBy>
  <cp:revision>21</cp:revision>
  <dcterms:modified xsi:type="dcterms:W3CDTF">2022-03-31T05:48:44Z</dcterms:modified>
</cp:coreProperties>
</file>