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78" r:id="rId4"/>
  </p:sldMasterIdLst>
  <p:notesMasterIdLst>
    <p:notesMasterId r:id="rId18"/>
  </p:notesMasterIdLst>
  <p:handoutMasterIdLst>
    <p:handoutMasterId r:id="rId19"/>
  </p:handoutMasterIdLst>
  <p:sldIdLst>
    <p:sldId id="268" r:id="rId5"/>
    <p:sldId id="256" r:id="rId6"/>
    <p:sldId id="267" r:id="rId7"/>
    <p:sldId id="269" r:id="rId8"/>
    <p:sldId id="257" r:id="rId9"/>
    <p:sldId id="258" r:id="rId10"/>
    <p:sldId id="270" r:id="rId11"/>
    <p:sldId id="259" r:id="rId12"/>
    <p:sldId id="260" r:id="rId13"/>
    <p:sldId id="261" r:id="rId14"/>
    <p:sldId id="262" r:id="rId15"/>
    <p:sldId id="263" r:id="rId16"/>
    <p:sldId id="265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 showGuides="1">
      <p:cViewPr>
        <p:scale>
          <a:sx n="50" d="100"/>
          <a:sy n="50" d="100"/>
        </p:scale>
        <p:origin x="-624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0E9E49-B030-4187-B3D4-2E6B7EAD72A2}" type="datetime1">
              <a:rPr lang="es-ES" smtClean="0"/>
              <a:t>01/12/2020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062DD0-8C42-4BC3-9452-8D12D773E0C5}" type="datetime1">
              <a:rPr lang="es-ES" noProof="0" smtClean="0"/>
              <a:t>01/12/2020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13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25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45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12/1/2020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rma libre: Forma 13">
            <a:extLst>
              <a:ext uri="{FF2B5EF4-FFF2-40B4-BE49-F238E27FC236}">
                <a16:creationId xmlns:a16="http://schemas.microsoft.com/office/drawing/2014/main" xmlns="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5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MM.DD.20XX</a:t>
            </a:r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MM.DD.20XX</a:t>
            </a:r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xmlns="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5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Gráfico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s-ES" noProof="0"/>
              <a:t> 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0" y="1096346"/>
            <a:ext cx="10510755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</a:t>
            </a:r>
            <a:br>
              <a:rPr lang="es-ES" noProof="0"/>
            </a:br>
            <a:r>
              <a:rPr lang="es-ES" noProof="0"/>
              <a:t>TÍTULO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xmlns="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2" y="3773556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Presentación</a:t>
            </a:r>
            <a:br>
              <a:rPr lang="es-ES" noProof="0"/>
            </a:br>
            <a:r>
              <a:rPr lang="es-ES" noProof="0"/>
              <a:t>Consigna</a:t>
            </a:r>
          </a:p>
        </p:txBody>
      </p:sp>
      <p:sp>
        <p:nvSpPr>
          <p:cNvPr id="29" name="Marcador de texto 26">
            <a:extLst>
              <a:ext uri="{FF2B5EF4-FFF2-40B4-BE49-F238E27FC236}">
                <a16:creationId xmlns:a16="http://schemas.microsoft.com/office/drawing/2014/main" xmlns="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xmlns="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8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Mes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xmlns="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1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DIAPOSITIVA DIVISORIA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Gráfico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3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xmlns="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4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xmlns="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9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Marcador de texto 14">
            <a:extLst>
              <a:ext uri="{FF2B5EF4-FFF2-40B4-BE49-F238E27FC236}">
                <a16:creationId xmlns:a16="http://schemas.microsoft.com/office/drawing/2014/main" xmlns="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31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xmlns="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DISEÑO DE TEXTO 1</a:t>
            </a:r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xmlns="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4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Gráfico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3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xmlns="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xmlns="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6" y="3090574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7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DISEÑO DE TEXTO 2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xmlns="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7" y="2241517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Gráfico 15">
            <a:extLst>
              <a:ext uri="{FF2B5EF4-FFF2-40B4-BE49-F238E27FC236}">
                <a16:creationId xmlns:a16="http://schemas.microsoft.com/office/drawing/2014/main" xmlns="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xmlns="" id="{3441B044-38F8-49ED-845B-5D926C811447}"/>
              </a:ext>
            </a:extLst>
          </p:cNvPr>
          <p:cNvSpPr/>
          <p:nvPr userDrawn="1"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de la sección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áfico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xmlns="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3" y="2993043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Título de la sección 1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xmlns="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1" y="2993043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Título de la sección 2</a:t>
            </a:r>
          </a:p>
        </p:txBody>
      </p:sp>
      <p:sp>
        <p:nvSpPr>
          <p:cNvPr id="11" name="Marcador de texto 26">
            <a:extLst>
              <a:ext uri="{FF2B5EF4-FFF2-40B4-BE49-F238E27FC236}">
                <a16:creationId xmlns:a16="http://schemas.microsoft.com/office/drawing/2014/main" xmlns="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3" y="3563413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26">
            <a:extLst>
              <a:ext uri="{FF2B5EF4-FFF2-40B4-BE49-F238E27FC236}">
                <a16:creationId xmlns:a16="http://schemas.microsoft.com/office/drawing/2014/main" xmlns="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2" y="3563413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Gráfico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COMPARACIÓN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3" y="2221994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Gráfico 15">
            <a:extLst>
              <a:ext uri="{FF2B5EF4-FFF2-40B4-BE49-F238E27FC236}">
                <a16:creationId xmlns:a16="http://schemas.microsoft.com/office/drawing/2014/main" xmlns="" id="{5E78F6F2-1702-E74A-86B2-0C42A30F3378}"/>
              </a:ext>
            </a:extLst>
          </p:cNvPr>
          <p:cNvSpPr/>
          <p:nvPr userDrawn="1"/>
        </p:nvSpPr>
        <p:spPr>
          <a:xfrm>
            <a:off x="-11173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áfico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9" name="Gráfico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8" name="Marcador de posición de gráfico 18">
            <a:extLst>
              <a:ext uri="{FF2B5EF4-FFF2-40B4-BE49-F238E27FC236}">
                <a16:creationId xmlns:a16="http://schemas.microsoft.com/office/drawing/2014/main" xmlns="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9"/>
            <a:ext cx="5170035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Hacer clic en el icono para agregar un gráfico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5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GRÁFICO</a:t>
            </a:r>
            <a:br>
              <a:rPr lang="es-ES" noProof="0"/>
            </a:br>
            <a:r>
              <a:rPr lang="es-ES" noProof="0"/>
              <a:t>DIAPOSITIVA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xmlns="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30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4" name="Gráfico 15">
            <a:extLst>
              <a:ext uri="{FF2B5EF4-FFF2-40B4-BE49-F238E27FC236}">
                <a16:creationId xmlns:a16="http://schemas.microsoft.com/office/drawing/2014/main" xmlns="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de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áfico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9" name="Gráfico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5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TABLA</a:t>
            </a:r>
            <a:br>
              <a:rPr lang="es-ES" noProof="0"/>
            </a:br>
            <a:r>
              <a:rPr lang="es-ES" noProof="0"/>
              <a:t>DIAPOSITIVA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30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Gráfico 15">
            <a:extLst>
              <a:ext uri="{FF2B5EF4-FFF2-40B4-BE49-F238E27FC236}">
                <a16:creationId xmlns:a16="http://schemas.microsoft.com/office/drawing/2014/main" xmlns="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8" name="Marcador de tabla 17">
            <a:extLst>
              <a:ext uri="{FF2B5EF4-FFF2-40B4-BE49-F238E27FC236}">
                <a16:creationId xmlns:a16="http://schemas.microsoft.com/office/drawing/2014/main" xmlns="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501"/>
            <a:ext cx="6561139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Hacer clic en el icono para agregar una tabla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e imag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xmlns="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2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3" y="1033272"/>
            <a:ext cx="10514999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DIAPOSITIVA CON IMAGEN GRANDE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xmlns="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3" y="1880796"/>
            <a:ext cx="10518599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Gráfico 4">
            <a:extLst>
              <a:ext uri="{FF2B5EF4-FFF2-40B4-BE49-F238E27FC236}">
                <a16:creationId xmlns:a16="http://schemas.microsoft.com/office/drawing/2014/main" xmlns="" id="{38541361-4795-490E-8165-B4A338F8231D}"/>
              </a:ext>
            </a:extLst>
          </p:cNvPr>
          <p:cNvSpPr/>
          <p:nvPr userDrawn="1"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Cuadro de texto 1">
            <a:extLst>
              <a:ext uri="{FF2B5EF4-FFF2-40B4-BE49-F238E27FC236}">
                <a16:creationId xmlns:a16="http://schemas.microsoft.com/office/drawing/2014/main" xmlns="" id="{B72E78DA-7F75-294B-AECF-F02F6C41615D}"/>
              </a:ext>
            </a:extLst>
          </p:cNvPr>
          <p:cNvSpPr txBox="1"/>
          <p:nvPr userDrawn="1"/>
        </p:nvSpPr>
        <p:spPr>
          <a:xfrm>
            <a:off x="327547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MM.DD.20XX</a:t>
            </a:r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de agradecimi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xmlns="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4" name="Gráfico 19">
            <a:extLst>
              <a:ext uri="{FF2B5EF4-FFF2-40B4-BE49-F238E27FC236}">
                <a16:creationId xmlns:a16="http://schemas.microsoft.com/office/drawing/2014/main" xmlns="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s-ES" noProof="0"/>
              <a:t>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xmlns="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3" y="973514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MUCHAS</a:t>
            </a:r>
            <a:br>
              <a:rPr lang="es-ES" noProof="0"/>
            </a:br>
            <a:r>
              <a:rPr lang="es-ES" noProof="0"/>
              <a:t>GRACIAS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xmlns="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1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Íker</a:t>
            </a:r>
            <a:br>
              <a:rPr lang="es-ES" noProof="0"/>
            </a:br>
            <a:r>
              <a:rPr lang="es-ES" noProof="0"/>
              <a:t>Armijo</a:t>
            </a:r>
          </a:p>
        </p:txBody>
      </p:sp>
      <p:sp>
        <p:nvSpPr>
          <p:cNvPr id="25" name="Marcador de texto 26">
            <a:extLst>
              <a:ext uri="{FF2B5EF4-FFF2-40B4-BE49-F238E27FC236}">
                <a16:creationId xmlns:a16="http://schemas.microsoft.com/office/drawing/2014/main" xmlns="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1" y="5019266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0128-555-678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xmlns="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1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xmlns="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4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arteaga@example.com</a:t>
            </a:r>
          </a:p>
        </p:txBody>
      </p:sp>
      <p:sp>
        <p:nvSpPr>
          <p:cNvPr id="32" name="Marcador de texto 26">
            <a:extLst>
              <a:ext uri="{FF2B5EF4-FFF2-40B4-BE49-F238E27FC236}">
                <a16:creationId xmlns:a16="http://schemas.microsoft.com/office/drawing/2014/main" xmlns="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1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: Forma 13">
            <a:extLst>
              <a:ext uri="{FF2B5EF4-FFF2-40B4-BE49-F238E27FC236}">
                <a16:creationId xmlns:a16="http://schemas.microsoft.com/office/drawing/2014/main" xmlns="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5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22" name="Gráfico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s-ES" noProof="0"/>
              <a:t> 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0" y="1096346"/>
            <a:ext cx="10510755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</a:t>
            </a:r>
            <a:br>
              <a:rPr lang="es-ES" noProof="0"/>
            </a:br>
            <a:r>
              <a:rPr lang="es-ES" noProof="0"/>
              <a:t>TÍTULO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xmlns="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2" y="3773556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>
            <a:extLst>
              <a:ext uri="{FF2B5EF4-FFF2-40B4-BE49-F238E27FC236}">
                <a16:creationId xmlns:a16="http://schemas.microsoft.com/office/drawing/2014/main" xmlns="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1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DIAPOSITIVA DIVISORIA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Gráfico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3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xmlns="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3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xmlns="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7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3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xmlns="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7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posición de contenido 3">
            <a:extLst>
              <a:ext uri="{FF2B5EF4-FFF2-40B4-BE49-F238E27FC236}">
                <a16:creationId xmlns:a16="http://schemas.microsoft.com/office/drawing/2014/main" xmlns="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3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5" name="Marcador de posición de texto 2">
            <a:extLst>
              <a:ext uri="{FF2B5EF4-FFF2-40B4-BE49-F238E27FC236}">
                <a16:creationId xmlns:a16="http://schemas.microsoft.com/office/drawing/2014/main" xmlns="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contenido 3">
            <a:extLst>
              <a:ext uri="{FF2B5EF4-FFF2-40B4-BE49-F238E27FC236}">
                <a16:creationId xmlns:a16="http://schemas.microsoft.com/office/drawing/2014/main" xmlns="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xmlns="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2068513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Marcador de posición de contenido 5">
            <a:extLst>
              <a:ext uri="{FF2B5EF4-FFF2-40B4-BE49-F238E27FC236}">
                <a16:creationId xmlns:a16="http://schemas.microsoft.com/office/drawing/2014/main" xmlns="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xmlns="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2">
            <a:extLst>
              <a:ext uri="{FF2B5EF4-FFF2-40B4-BE49-F238E27FC236}">
                <a16:creationId xmlns:a16="http://schemas.microsoft.com/office/drawing/2014/main" xmlns="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Gráfico 15">
            <a:extLst>
              <a:ext uri="{FF2B5EF4-FFF2-40B4-BE49-F238E27FC236}">
                <a16:creationId xmlns:a16="http://schemas.microsoft.com/office/drawing/2014/main" xmlns="" id="{4F729341-632E-4151-9863-D40D91A16F84}"/>
              </a:ext>
            </a:extLst>
          </p:cNvPr>
          <p:cNvSpPr/>
          <p:nvPr userDrawn="1"/>
        </p:nvSpPr>
        <p:spPr>
          <a:xfrm>
            <a:off x="-11175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6" name="Gráfico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3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xmlns="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xmlns="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9" y="1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texto 21">
            <a:extLst>
              <a:ext uri="{FF2B5EF4-FFF2-40B4-BE49-F238E27FC236}">
                <a16:creationId xmlns:a16="http://schemas.microsoft.com/office/drawing/2014/main" xmlns="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7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32" name="Marcador de texto 24">
            <a:extLst>
              <a:ext uri="{FF2B5EF4-FFF2-40B4-BE49-F238E27FC236}">
                <a16:creationId xmlns:a16="http://schemas.microsoft.com/office/drawing/2014/main" xmlns="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10"/>
            <a:ext cx="3103111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3" name="Marcador de texto 21">
            <a:extLst>
              <a:ext uri="{FF2B5EF4-FFF2-40B4-BE49-F238E27FC236}">
                <a16:creationId xmlns:a16="http://schemas.microsoft.com/office/drawing/2014/main" xmlns="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7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34" name="Marcador de texto 24">
            <a:extLst>
              <a:ext uri="{FF2B5EF4-FFF2-40B4-BE49-F238E27FC236}">
                <a16:creationId xmlns:a16="http://schemas.microsoft.com/office/drawing/2014/main" xmlns="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10"/>
            <a:ext cx="2243919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5" name="Marcador de texto 21">
            <a:extLst>
              <a:ext uri="{FF2B5EF4-FFF2-40B4-BE49-F238E27FC236}">
                <a16:creationId xmlns:a16="http://schemas.microsoft.com/office/drawing/2014/main" xmlns="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7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36" name="Marcador de texto 24">
            <a:extLst>
              <a:ext uri="{FF2B5EF4-FFF2-40B4-BE49-F238E27FC236}">
                <a16:creationId xmlns:a16="http://schemas.microsoft.com/office/drawing/2014/main" xmlns="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3" y="2015990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7" name="Marcador de texto 24">
            <a:extLst>
              <a:ext uri="{FF2B5EF4-FFF2-40B4-BE49-F238E27FC236}">
                <a16:creationId xmlns:a16="http://schemas.microsoft.com/office/drawing/2014/main" xmlns="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61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8" name="Marcador de texto 24">
            <a:extLst>
              <a:ext uri="{FF2B5EF4-FFF2-40B4-BE49-F238E27FC236}">
                <a16:creationId xmlns:a16="http://schemas.microsoft.com/office/drawing/2014/main" xmlns="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5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9" name="Marcador de texto 24">
            <a:extLst>
              <a:ext uri="{FF2B5EF4-FFF2-40B4-BE49-F238E27FC236}">
                <a16:creationId xmlns:a16="http://schemas.microsoft.com/office/drawing/2014/main" xmlns="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4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0" name="Marcador de texto 24">
            <a:extLst>
              <a:ext uri="{FF2B5EF4-FFF2-40B4-BE49-F238E27FC236}">
                <a16:creationId xmlns:a16="http://schemas.microsoft.com/office/drawing/2014/main" xmlns="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7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1" name="Marcador de texto 24">
            <a:extLst>
              <a:ext uri="{FF2B5EF4-FFF2-40B4-BE49-F238E27FC236}">
                <a16:creationId xmlns:a16="http://schemas.microsoft.com/office/drawing/2014/main" xmlns="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4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2" name="Marcador de texto 24">
            <a:extLst>
              <a:ext uri="{FF2B5EF4-FFF2-40B4-BE49-F238E27FC236}">
                <a16:creationId xmlns:a16="http://schemas.microsoft.com/office/drawing/2014/main" xmlns="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3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3" name="Marcador de texto 24">
            <a:extLst>
              <a:ext uri="{FF2B5EF4-FFF2-40B4-BE49-F238E27FC236}">
                <a16:creationId xmlns:a16="http://schemas.microsoft.com/office/drawing/2014/main" xmlns="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4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4" name="Marcador de posición de imagen 12">
            <a:extLst>
              <a:ext uri="{FF2B5EF4-FFF2-40B4-BE49-F238E27FC236}">
                <a16:creationId xmlns:a16="http://schemas.microsoft.com/office/drawing/2014/main" xmlns="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7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6" name="Marcador de posición de imagen 12">
            <a:extLst>
              <a:ext uri="{FF2B5EF4-FFF2-40B4-BE49-F238E27FC236}">
                <a16:creationId xmlns:a16="http://schemas.microsoft.com/office/drawing/2014/main" xmlns="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4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7" name="Marcador de posición de imagen 9">
            <a:extLst>
              <a:ext uri="{FF2B5EF4-FFF2-40B4-BE49-F238E27FC236}">
                <a16:creationId xmlns:a16="http://schemas.microsoft.com/office/drawing/2014/main" xmlns="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xmlns="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4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CÓMO USAR ESTA PLANTILLA</a:t>
            </a:r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xmlns="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Forma libre: Forma 8">
            <a:extLst>
              <a:ext uri="{FF2B5EF4-FFF2-40B4-BE49-F238E27FC236}">
                <a16:creationId xmlns:a16="http://schemas.microsoft.com/office/drawing/2014/main" xmlns="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9" name="Gráfico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orma libre: Forma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" name="Forma libre: Forma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12" name="Gráfico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3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1" name="Gráfico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14" name="Gráfico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5" name="Gráfico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3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MM.DD.20XX</a:t>
            </a:r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6" name="Gráfico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orma libre: Forma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" name="Forma libre: Forma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9" name="Gráfico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0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2" name="Gráfico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Forma libre: Forma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" name="Forma libre: Forma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15" name="Gráfico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1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5">
            <a:extLst>
              <a:ext uri="{FF2B5EF4-FFF2-40B4-BE49-F238E27FC236}">
                <a16:creationId xmlns:a16="http://schemas.microsoft.com/office/drawing/2014/main" xmlns="" id="{4F729341-632E-4151-9863-D40D91A16F84}"/>
              </a:ext>
            </a:extLst>
          </p:cNvPr>
          <p:cNvSpPr/>
          <p:nvPr userDrawn="1"/>
        </p:nvSpPr>
        <p:spPr>
          <a:xfrm>
            <a:off x="-11175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smtClean="0"/>
              <a:t>MM.DD.20XX</a:t>
            </a:r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199" y="152400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MM.DD.20XX</a:t>
            </a:r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  <p:sldLayoutId id="2147483996" r:id="rId18"/>
    <p:sldLayoutId id="2147483997" r:id="rId19"/>
    <p:sldLayoutId id="2147483999" r:id="rId20"/>
    <p:sldLayoutId id="2147483693" r:id="rId21"/>
    <p:sldLayoutId id="2147483694" r:id="rId22"/>
    <p:sldLayoutId id="2147483697" r:id="rId23"/>
    <p:sldLayoutId id="2147483698" r:id="rId24"/>
    <p:sldLayoutId id="2147483699" r:id="rId25"/>
    <p:sldLayoutId id="2147483701" r:id="rId26"/>
    <p:sldLayoutId id="2147483700" r:id="rId27"/>
    <p:sldLayoutId id="2147483696" r:id="rId28"/>
    <p:sldLayoutId id="2147483688" r:id="rId2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1">
            <a:extLst>
              <a:ext uri="{FF2B5EF4-FFF2-40B4-BE49-F238E27FC236}">
                <a16:creationId xmlns:a16="http://schemas.microsoft.com/office/drawing/2014/main" xmlns="" id="{3F81FFF9-A453-4531-AF93-761FEAA57611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05801" y="349316"/>
            <a:ext cx="3273371" cy="2038502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5F530227-41E2-462D-BB83-3818A4473DCC}"/>
              </a:ext>
            </a:extLst>
          </p:cNvPr>
          <p:cNvSpPr txBox="1">
            <a:spLocks/>
          </p:cNvSpPr>
          <p:nvPr/>
        </p:nvSpPr>
        <p:spPr>
          <a:xfrm>
            <a:off x="521677" y="349316"/>
            <a:ext cx="10449536" cy="62947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ejaVu Sans"/>
              </a:rPr>
              <a:t/>
            </a:r>
            <a:b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DejaVu Sans"/>
              </a:rPr>
            </a:b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 LUTERANA SALVADOREÑA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FACULTAD DE CIENCIAS DEL HOMBRE Y LA NATURALEZA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LICENCIATURA EN CIENCIAS DE LA COMPUTACIÓN</a:t>
            </a:r>
            <a:b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CÁTEDRA DE PROGRAMACIÓN ORIENTADA A OBJETOS</a:t>
            </a:r>
            <a:b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TEMA: Defensa final del proyecto: Sistema Bibliotecario </a:t>
            </a:r>
          </a:p>
          <a:p>
            <a:pPr>
              <a:lnSpc>
                <a:spcPct val="104000"/>
              </a:lnSpc>
              <a:spcAft>
                <a:spcPts val="800"/>
              </a:spcAft>
            </a:pPr>
            <a:r>
              <a:rPr lang="es-SV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   (INSIBO OPEN BOOK)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INTEGRANTES:</a:t>
            </a:r>
            <a:b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- 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Reina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aribel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ejía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artínez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-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abriela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ucia Delgado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ejía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-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udith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bigail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ozo Cruz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-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arla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ourdes Leiva</a:t>
            </a:r>
            <a:b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-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iliana de los ángeles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onge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erón </a:t>
            </a:r>
            <a:b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DOCENTE:       Lic. Jorge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lberto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oto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elaya</a:t>
            </a:r>
            <a:b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CICLO II </a:t>
            </a:r>
            <a: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s-SV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SV" sz="18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s-SV" sz="18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s-SV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4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52451" y="47439"/>
            <a:ext cx="11511610" cy="1267011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cap="none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DIAGRAMAS DE OBJETOS Y DEL MODELO </a:t>
            </a:r>
            <a:r>
              <a:rPr lang="es-SV" sz="3600" cap="none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FÍSICO</a:t>
            </a:r>
            <a:r>
              <a:rPr lang="es-ES" sz="3600" cap="none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LA BASE DE DATOS</a:t>
            </a:r>
            <a:endParaRPr lang="es-ES" sz="3600" cap="none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4" y="1330155"/>
            <a:ext cx="5413187" cy="377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user\Downloads\WhatsApp Image 2020-12-01 at 11.37.47 A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502" y="3536612"/>
            <a:ext cx="6436558" cy="31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609600" y="345623"/>
            <a:ext cx="10306051" cy="1216477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¿Donde puedo aplicar el software?</a:t>
            </a:r>
            <a:endParaRPr lang="es-E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829301" y="1905000"/>
            <a:ext cx="6019798" cy="4953000"/>
          </a:xfrm>
        </p:spPr>
        <p:txBody>
          <a:bodyPr rtlCol="0">
            <a:normAutofit/>
          </a:bodyPr>
          <a:lstStyle/>
          <a:p>
            <a:pPr rtl="0"/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Apoyando el proceso de enseñanza y aprendizaje de las instituciones que deseen usarlo, se pretende ser un sistema bibliotecario reconocido por su gestión bibliotecaria aplicando tecnología, innovación y calidad. Por lo tanto, dicho sistema puede aplicarse en la misma institución antes mencionada, o en otra institución o escuela que lo desee.</a:t>
            </a:r>
            <a:endParaRPr lang="es-E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user\Desktop\es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8" y="1619250"/>
            <a:ext cx="5341769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59733" y="214122"/>
            <a:ext cx="10514999" cy="782638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cap="non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CONCLUSIÓN </a:t>
            </a:r>
            <a:endParaRPr lang="es-ES" sz="3600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754983" y="2414196"/>
            <a:ext cx="10518599" cy="4158054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Esta claro que un sistema bibliotecario ha venido a formar parte de la tecnología moderna en las instituciones educativas. Por lo tanto, INSIBO OPEN BOOK ha logrado un auge trancen detal en el sistema académico del instituto. </a:t>
            </a:r>
          </a:p>
          <a:p>
            <a:pPr rtl="0"/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 la implementación del proyecto, se ha logrado que los estudiantes del instituto tengan mas oportunidades de acceder a los recursos impresos que ya existían. De igual forma, se adquirieron recursos electrónicos, facilitando al estudiante su formación académica. </a:t>
            </a:r>
            <a:endParaRPr lang="es-E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posición de imagen"/>
          <p:cNvPicPr>
            <a:picLocks noGrp="1" noChangeAspect="1"/>
          </p:cNvPicPr>
          <p:nvPr>
            <p:ph type="pic" sz="quarter" idx="26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26" r="16626"/>
          <a:stretch>
            <a:fillRect/>
          </a:stretch>
        </p:blipFill>
        <p:spPr>
          <a:xfrm>
            <a:off x="3" y="0"/>
            <a:ext cx="7772397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157" y="1583115"/>
            <a:ext cx="6583843" cy="2264986"/>
          </a:xfrm>
        </p:spPr>
        <p:txBody>
          <a:bodyPr rtlCol="0"/>
          <a:lstStyle/>
          <a:p>
            <a:pPr algn="ctr" rtl="0"/>
            <a:r>
              <a:rPr lang="es-ES" sz="4400" dirty="0">
                <a:solidFill>
                  <a:schemeClr val="tx1"/>
                </a:solidFill>
              </a:rPr>
              <a:t>MUCHAS</a:t>
            </a:r>
            <a:br>
              <a:rPr lang="es-ES" sz="4400" dirty="0">
                <a:solidFill>
                  <a:schemeClr val="tx1"/>
                </a:solidFill>
              </a:rPr>
            </a:br>
            <a:r>
              <a:rPr lang="es-ES" sz="4400" dirty="0" smtClean="0">
                <a:solidFill>
                  <a:schemeClr val="tx1"/>
                </a:solidFill>
              </a:rPr>
              <a:t>GRACIAS por la atención prestada </a:t>
            </a:r>
            <a:endParaRPr lang="es-ES" sz="4400" dirty="0">
              <a:solidFill>
                <a:schemeClr val="tx1"/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es-ES" dirty="0" smtClean="0">
                <a:solidFill>
                  <a:schemeClr val="tx1"/>
                </a:solidFill>
              </a:rPr>
              <a:t>INSIBO OPEN BOOK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xmlns="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es-ES"/>
              <a:t>Teléfono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xmlns="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es-ES" dirty="0" smtClean="0">
                <a:solidFill>
                  <a:schemeClr val="tx1"/>
                </a:solidFill>
              </a:rPr>
              <a:t>UNIVERSIDAD LUTERANA SALVADOREÑA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es-ES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12708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791545"/>
            <a:ext cx="10510755" cy="2281355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chemeClr val="tx1"/>
                </a:solidFill>
              </a:rPr>
              <a:t>INSIBO OPEN BOOK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030A1A89-FE18-44C6-B3EE-49541CB850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5981836"/>
            <a:ext cx="6915150" cy="590414"/>
          </a:xfrm>
        </p:spPr>
        <p:txBody>
          <a:bodyPr rtlCol="0"/>
          <a:lstStyle/>
          <a:p>
            <a:pPr rtl="0"/>
            <a:r>
              <a:rPr lang="es-ES" sz="3200" dirty="0" smtClean="0">
                <a:solidFill>
                  <a:schemeClr val="tx2">
                    <a:lumMod val="50000"/>
                  </a:schemeClr>
                </a:solidFill>
              </a:rPr>
              <a:t>Universidad Luterana Salvadoreña</a:t>
            </a:r>
            <a:endParaRPr lang="es-E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710941" y="480822"/>
            <a:ext cx="5056083" cy="782638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 </a:t>
            </a:r>
            <a:endParaRPr lang="es-E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1116932" y="2434942"/>
            <a:ext cx="9893968" cy="3222908"/>
          </a:xfrm>
        </p:spPr>
        <p:txBody>
          <a:bodyPr/>
          <a:lstStyle/>
          <a:p>
            <a:r>
              <a:rPr lang="es-E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programación se ha convertido en unas de las herramientas </a:t>
            </a:r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más utilizadas </a:t>
            </a:r>
            <a:r>
              <a:rPr lang="es-E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 los avances en el desarrollo del software y aplicaciones que se han convertido en grandes herramientas aplicadas en el mundo real. El desarrollo educativo dentro de nuestra sociedad y el uso de las nuevas tecnologías para este, se ha convertido en una área donde pueden aplicarse distintos programas y algoritmos que puedan facilitar los procesos de aprendizaje.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141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7332" y="728472"/>
            <a:ext cx="5056083" cy="782638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tx1"/>
                </a:solidFill>
              </a:rPr>
              <a:t>Objetivo General: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774032" y="1768194"/>
            <a:ext cx="9741568" cy="1356006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Mostrar el funcionamiento del sistema bibliotecario INSIBO OPEN BOOK, utilizando el lenguaje de </a:t>
            </a:r>
            <a:r>
              <a:rPr lang="es-ES" smtClean="0">
                <a:latin typeface="Arial" pitchFamily="34" charset="0"/>
                <a:cs typeface="Arial" pitchFamily="34" charset="0"/>
              </a:rPr>
              <a:t>programación PHP.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2 Título"/>
          <p:cNvSpPr>
            <a:spLocks noGrp="1"/>
          </p:cNvSpPr>
          <p:nvPr>
            <p:ph type="title" idx="4294967295"/>
          </p:nvPr>
        </p:nvSpPr>
        <p:spPr>
          <a:xfrm>
            <a:off x="438150" y="3300413"/>
            <a:ext cx="6248400" cy="782637"/>
          </a:xfrm>
        </p:spPr>
        <p:txBody>
          <a:bodyPr>
            <a:noAutofit/>
          </a:bodyPr>
          <a:lstStyle/>
          <a:p>
            <a:r>
              <a:rPr lang="es-ES" sz="3600" b="1" dirty="0" smtClean="0">
                <a:solidFill>
                  <a:schemeClr val="tx1"/>
                </a:solidFill>
              </a:rPr>
              <a:t>Objetivos Específicos :</a:t>
            </a:r>
            <a:endParaRPr lang="es-ES" sz="3600" b="1" dirty="0">
              <a:solidFill>
                <a:schemeClr val="tx1"/>
              </a:solidFill>
            </a:endParaRPr>
          </a:p>
        </p:txBody>
      </p:sp>
      <p:sp>
        <p:nvSpPr>
          <p:cNvPr id="7" name="4 Marcador de texto"/>
          <p:cNvSpPr txBox="1">
            <a:spLocks/>
          </p:cNvSpPr>
          <p:nvPr/>
        </p:nvSpPr>
        <p:spPr>
          <a:xfrm>
            <a:off x="507332" y="4149444"/>
            <a:ext cx="9741568" cy="1756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Permitir que el usuario pueda acceder a la información que se encuentra dentro del sistema, tales como archivos pdf y material impreso.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Que el usuario goce de los beneficios que el sistema bibliotecario ofrece.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79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556606"/>
            <a:ext cx="6176011" cy="681644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¿Qué hace el proyecto?</a:t>
            </a:r>
            <a:endParaRPr lang="es-E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6432" y="2244442"/>
            <a:ext cx="6407819" cy="3375308"/>
          </a:xfrm>
        </p:spPr>
        <p:txBody>
          <a:bodyPr rtlCol="0">
            <a:noAutofit/>
          </a:bodyPr>
          <a:lstStyle/>
          <a:p>
            <a:r>
              <a:rPr lang="es-ES" sz="2400" dirty="0">
                <a:latin typeface="Arial" pitchFamily="34" charset="0"/>
                <a:cs typeface="Arial" pitchFamily="34" charset="0"/>
              </a:rPr>
              <a:t>Tiene como objetivo divulgar información respecto a las bibliotecas y anunciar eventos de las mismas. Disponible en Internet con el fin de dar a conocer, en forma general, los nuevos documentos bibliográficos adquiridos periódicamente por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el instituto.</a:t>
            </a:r>
            <a:endParaRPr lang="es-ES" sz="2400" dirty="0">
              <a:latin typeface="Arial" pitchFamily="34" charset="0"/>
              <a:cs typeface="Arial" pitchFamily="34" charset="0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Las bibliotecas siempre han estado al tanto de nuevas tecnologías que permiten desempeñar de una mejor manera su papel de brindar información. 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 descr="C:\Users\user\Desktop\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2" y="1866900"/>
            <a:ext cx="4362449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7382" y="3159711"/>
            <a:ext cx="4421856" cy="1620545"/>
          </a:xfrm>
        </p:spPr>
        <p:txBody>
          <a:bodyPr rtlCol="0">
            <a:noAutofit/>
          </a:bodyPr>
          <a:lstStyle/>
          <a:p>
            <a:pPr rtl="0"/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Lenguaje de código abierto muy popular. Es interpretado, se ejecuta en el servidor y se puede incrustar en HTML.</a:t>
            </a:r>
            <a:endParaRPr lang="es-E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70" y="208167"/>
            <a:ext cx="9932068" cy="128336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Herramientas utilizadas en el desarrollo del software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3571" y="1704947"/>
            <a:ext cx="7055519" cy="749047"/>
          </a:xfrm>
        </p:spPr>
        <p:txBody>
          <a:bodyPr rtlCol="0">
            <a:noAutofit/>
          </a:bodyPr>
          <a:lstStyle/>
          <a:p>
            <a:pPr algn="ctr" rtl="0"/>
            <a:r>
              <a:rPr lang="es-ES" sz="3200" b="1" dirty="0" smtClean="0"/>
              <a:t>Lenguaje de </a:t>
            </a:r>
            <a:r>
              <a:rPr lang="es-ES" sz="2800" b="1" dirty="0" smtClean="0"/>
              <a:t>programación</a:t>
            </a:r>
            <a:r>
              <a:rPr lang="es-ES" sz="3200" b="1" dirty="0" smtClean="0"/>
              <a:t> PHP</a:t>
            </a:r>
            <a:endParaRPr lang="es-ES" sz="3200" b="1" dirty="0"/>
          </a:p>
        </p:txBody>
      </p:sp>
      <p:pic>
        <p:nvPicPr>
          <p:cNvPr id="4098" name="Picture 2" descr="C:\Users\user\Desktop\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9" y="3159711"/>
            <a:ext cx="4308683" cy="232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70" y="208167"/>
            <a:ext cx="9932068" cy="128336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Herramientas utilizadas en el desarrollo del software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 txBox="1">
            <a:spLocks/>
          </p:cNvSpPr>
          <p:nvPr/>
        </p:nvSpPr>
        <p:spPr>
          <a:xfrm>
            <a:off x="2895600" y="1893940"/>
            <a:ext cx="6267450" cy="74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b="1" dirty="0" smtClean="0"/>
              <a:t>Gestor de base de datos MySQL</a:t>
            </a:r>
            <a:endParaRPr lang="es-ES" sz="2800" b="1" dirty="0"/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 txBox="1">
            <a:spLocks/>
          </p:cNvSpPr>
          <p:nvPr/>
        </p:nvSpPr>
        <p:spPr>
          <a:xfrm>
            <a:off x="7098632" y="2642988"/>
            <a:ext cx="5093367" cy="211346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 un sistema de administración de bases de datos para bases de datos relacionales. En pocas palabras, es una aplicación que permite gestionar archivos llamados  de bases de datos.</a:t>
            </a:r>
          </a:p>
        </p:txBody>
      </p:sp>
      <p:pic>
        <p:nvPicPr>
          <p:cNvPr id="2050" name="Picture 2" descr="C:\Users\user\Downloads\WhatsApp Image 2020-12-01 at 1.39.58 P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490172"/>
            <a:ext cx="7086600" cy="304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58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280955"/>
            <a:ext cx="10534650" cy="1338275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Pasos para construir el software</a:t>
            </a:r>
            <a:endParaRPr lang="es-E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155" y="1581150"/>
            <a:ext cx="6225195" cy="5276850"/>
          </a:xfrm>
        </p:spPr>
        <p:txBody>
          <a:bodyPr rtlCol="0">
            <a:normAutofit lnSpcReduction="10000"/>
          </a:bodyPr>
          <a:lstStyle/>
          <a:p>
            <a:pPr marL="342900" indent="-342900" rtl="0">
              <a:buFontTx/>
              <a:buChar char="-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Opciones de proyectos.</a:t>
            </a:r>
          </a:p>
          <a:p>
            <a:pPr marL="342900" indent="-342900" rtl="0">
              <a:buFontTx/>
              <a:buChar char="-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Selección de proyectos.</a:t>
            </a:r>
          </a:p>
          <a:p>
            <a:pPr marL="342900" indent="-342900" rtl="0">
              <a:buFontTx/>
              <a:buChar char="-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Objetivos del proyecto.</a:t>
            </a:r>
          </a:p>
          <a:p>
            <a:pPr marL="342900" indent="-342900" rtl="0">
              <a:buFontTx/>
              <a:buChar char="-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Descripción del proyecto.</a:t>
            </a:r>
          </a:p>
          <a:p>
            <a:pPr marL="342900" indent="-342900" rtl="0">
              <a:buFontTx/>
              <a:buChar char="-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Entrega perfil del proyecto.</a:t>
            </a:r>
          </a:p>
          <a:p>
            <a:pPr marL="342900" indent="-342900" rtl="0">
              <a:buFontTx/>
              <a:buChar char="-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Análisis y requerimientos del sistema.</a:t>
            </a:r>
          </a:p>
          <a:p>
            <a:pPr marL="342900" indent="-342900" rtl="0">
              <a:buFontTx/>
              <a:buChar char="-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Diagramas.</a:t>
            </a:r>
          </a:p>
          <a:p>
            <a:pPr marL="342900" indent="-342900" rtl="0">
              <a:buFontTx/>
              <a:buChar char="-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Entrega primer avance.</a:t>
            </a:r>
          </a:p>
          <a:p>
            <a:pPr marL="342900" indent="-342900" rtl="0">
              <a:buFontTx/>
              <a:buChar char="-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Interfaz y código fuente del sistema.</a:t>
            </a:r>
          </a:p>
          <a:p>
            <a:pPr marL="342900" indent="-342900" rtl="0">
              <a:buFontTx/>
              <a:buChar char="-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Entrega segundo avance del proyecto.</a:t>
            </a:r>
          </a:p>
          <a:p>
            <a:pPr marL="342900" indent="-342900" rtl="0">
              <a:buFontTx/>
              <a:buChar char="-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Seguimiento del código fuente.</a:t>
            </a:r>
          </a:p>
          <a:p>
            <a:pPr marL="342900" indent="-342900" rtl="0">
              <a:buFontTx/>
              <a:buChar char="-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Diagrama del modelo físico de la base de datos.</a:t>
            </a:r>
          </a:p>
          <a:p>
            <a:pPr marL="342900" indent="-342900" rtl="0">
              <a:buFontTx/>
              <a:buChar char="-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Proyecto final e implementación del mismo..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11 Marcador de posición de imagen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6" r="12856"/>
          <a:stretch>
            <a:fillRect/>
          </a:stretch>
        </p:blipFill>
        <p:spPr>
          <a:xfrm>
            <a:off x="6457950" y="1691228"/>
            <a:ext cx="5308772" cy="4766722"/>
          </a:xfrm>
        </p:spPr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xmlns="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210929" y="214122"/>
            <a:ext cx="9493919" cy="782638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Diagramas de casos de uso y clases</a:t>
            </a:r>
            <a:endParaRPr lang="es-E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user\Desktop\cas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41" y="1885950"/>
            <a:ext cx="5321814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ownloads\WhatsApp Image 2020-11-30 at 9.50.50 P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9" y="1885950"/>
            <a:ext cx="5299872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548</Words>
  <Application>Microsoft Office PowerPoint</Application>
  <PresentationFormat>Personalizado</PresentationFormat>
  <Paragraphs>56</Paragraphs>
  <Slides>13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Cuadrícula</vt:lpstr>
      <vt:lpstr>Presentación de PowerPoint</vt:lpstr>
      <vt:lpstr>INSIBO OPEN BOOK</vt:lpstr>
      <vt:lpstr>Introducción </vt:lpstr>
      <vt:lpstr>Objetivo General:</vt:lpstr>
      <vt:lpstr>¿Qué hace el proyecto?</vt:lpstr>
      <vt:lpstr>Herramientas utilizadas en el desarrollo del software</vt:lpstr>
      <vt:lpstr>Herramientas utilizadas en el desarrollo del software</vt:lpstr>
      <vt:lpstr>Pasos para construir el software</vt:lpstr>
      <vt:lpstr>Diagramas de casos de uso y clases</vt:lpstr>
      <vt:lpstr>DIAGRAMAS DE OBJETOS Y DEL MODELO FÍSICO DE LA BASE DE DATOS</vt:lpstr>
      <vt:lpstr>¿Donde puedo aplicar el software?</vt:lpstr>
      <vt:lpstr>CONCLUSIÓN </vt:lpstr>
      <vt:lpstr>MUCHAS GRACIAS por la atención prestada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2020-11-22T02:31:27Z</dcterms:created>
  <dcterms:modified xsi:type="dcterms:W3CDTF">2020-12-01T20:35:15Z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