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2" r:id="rId6"/>
    <p:sldId id="285" r:id="rId7"/>
    <p:sldId id="292" r:id="rId8"/>
    <p:sldId id="264" r:id="rId9"/>
    <p:sldId id="294" r:id="rId10"/>
    <p:sldId id="295" r:id="rId11"/>
    <p:sldId id="296" r:id="rId12"/>
    <p:sldId id="297" r:id="rId13"/>
    <p:sldId id="291" r:id="rId14"/>
    <p:sldId id="287" r:id="rId15"/>
    <p:sldId id="277" r:id="rId16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irdre Brophy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9"/>
    <a:srgbClr val="00CC66"/>
    <a:srgbClr val="2C6E6D"/>
    <a:srgbClr val="28706C"/>
    <a:srgbClr val="B9D08C"/>
    <a:srgbClr val="91442F"/>
    <a:srgbClr val="151593"/>
    <a:srgbClr val="140098"/>
    <a:srgbClr val="52E7F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061" autoAdjust="0"/>
  </p:normalViewPr>
  <p:slideViewPr>
    <p:cSldViewPr>
      <p:cViewPr varScale="1">
        <p:scale>
          <a:sx n="65" d="100"/>
          <a:sy n="65" d="100"/>
        </p:scale>
        <p:origin x="7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>
      <p:cViewPr varScale="1">
        <p:scale>
          <a:sx n="49" d="100"/>
          <a:sy n="49" d="100"/>
        </p:scale>
        <p:origin x="30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irdre Brophy" userId="6e6a8023-4b85-45c6-bc5c-0a55fb4e10ac" providerId="ADAL" clId="{B73903EF-3B7C-4D37-BE78-0BDEDF2C73D8}"/>
    <pc:docChg chg="modSld">
      <pc:chgData name="Deirdre Brophy" userId="6e6a8023-4b85-45c6-bc5c-0a55fb4e10ac" providerId="ADAL" clId="{B73903EF-3B7C-4D37-BE78-0BDEDF2C73D8}" dt="2022-05-26T12:56:24.607" v="26" actId="6549"/>
      <pc:docMkLst>
        <pc:docMk/>
      </pc:docMkLst>
      <pc:sldChg chg="modSp mod">
        <pc:chgData name="Deirdre Brophy" userId="6e6a8023-4b85-45c6-bc5c-0a55fb4e10ac" providerId="ADAL" clId="{B73903EF-3B7C-4D37-BE78-0BDEDF2C73D8}" dt="2022-05-26T12:56:24.607" v="26" actId="6549"/>
        <pc:sldMkLst>
          <pc:docMk/>
          <pc:sldMk cId="336025649" sldId="291"/>
        </pc:sldMkLst>
        <pc:graphicFrameChg chg="modGraphic">
          <ac:chgData name="Deirdre Brophy" userId="6e6a8023-4b85-45c6-bc5c-0a55fb4e10ac" providerId="ADAL" clId="{B73903EF-3B7C-4D37-BE78-0BDEDF2C73D8}" dt="2022-05-26T12:56:24.607" v="26" actId="6549"/>
          <ac:graphicFrameMkLst>
            <pc:docMk/>
            <pc:sldMk cId="336025649" sldId="291"/>
            <ac:graphicFrameMk id="3" creationId="{52BDE2B3-14C5-47BC-8A90-52314855C237}"/>
          </ac:graphicFrameMkLst>
        </pc:graphicFrameChg>
      </pc:sldChg>
    </pc:docChg>
  </pc:docChgLst>
  <pc:docChgLst>
    <pc:chgData name="Deirdre Brophy" userId="6e6a8023-4b85-45c6-bc5c-0a55fb4e10ac" providerId="ADAL" clId="{B49FA23A-DB20-4012-AC34-043CA7ACF5B3}"/>
    <pc:docChg chg="custSel modSld">
      <pc:chgData name="Deirdre Brophy" userId="6e6a8023-4b85-45c6-bc5c-0a55fb4e10ac" providerId="ADAL" clId="{B49FA23A-DB20-4012-AC34-043CA7ACF5B3}" dt="2022-04-29T09:41:32.491" v="9" actId="478"/>
      <pc:docMkLst>
        <pc:docMk/>
      </pc:docMkLst>
      <pc:sldChg chg="addSp delSp modSp mod delAnim modAnim">
        <pc:chgData name="Deirdre Brophy" userId="6e6a8023-4b85-45c6-bc5c-0a55fb4e10ac" providerId="ADAL" clId="{B49FA23A-DB20-4012-AC34-043CA7ACF5B3}" dt="2022-04-29T09:41:32.491" v="9" actId="478"/>
        <pc:sldMkLst>
          <pc:docMk/>
          <pc:sldMk cId="4186505231" sldId="264"/>
        </pc:sldMkLst>
        <pc:spChg chg="add del mod">
          <ac:chgData name="Deirdre Brophy" userId="6e6a8023-4b85-45c6-bc5c-0a55fb4e10ac" providerId="ADAL" clId="{B49FA23A-DB20-4012-AC34-043CA7ACF5B3}" dt="2022-04-29T09:41:32.491" v="9" actId="478"/>
          <ac:spMkLst>
            <pc:docMk/>
            <pc:sldMk cId="4186505231" sldId="264"/>
            <ac:spMk id="15" creationId="{164DEBA7-F7D0-3AF4-7EEB-1F6A4D192617}"/>
          </ac:spMkLst>
        </pc:spChg>
      </pc:sldChg>
      <pc:sldChg chg="modAnim">
        <pc:chgData name="Deirdre Brophy" userId="6e6a8023-4b85-45c6-bc5c-0a55fb4e10ac" providerId="ADAL" clId="{B49FA23A-DB20-4012-AC34-043CA7ACF5B3}" dt="2022-04-29T09:34:33.459" v="6"/>
        <pc:sldMkLst>
          <pc:docMk/>
          <pc:sldMk cId="1277859384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302" cy="497969"/>
          </a:xfrm>
          <a:prstGeom prst="rect">
            <a:avLst/>
          </a:prstGeom>
        </p:spPr>
        <p:txBody>
          <a:bodyPr vert="horz" lIns="88331" tIns="44166" rIns="88331" bIns="44166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790" y="1"/>
            <a:ext cx="2949302" cy="497969"/>
          </a:xfrm>
          <a:prstGeom prst="rect">
            <a:avLst/>
          </a:prstGeom>
        </p:spPr>
        <p:txBody>
          <a:bodyPr vert="horz" lIns="88331" tIns="44166" rIns="88331" bIns="44166" rtlCol="0"/>
          <a:lstStyle>
            <a:lvl1pPr algn="r">
              <a:defRPr sz="1200"/>
            </a:lvl1pPr>
          </a:lstStyle>
          <a:p>
            <a:fld id="{AA2115F4-7D3E-430D-A043-9B63F656E1F8}" type="datetimeFigureOut">
              <a:rPr lang="en-IE" smtClean="0"/>
              <a:t>26/05/2022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1369"/>
            <a:ext cx="2949302" cy="497969"/>
          </a:xfrm>
          <a:prstGeom prst="rect">
            <a:avLst/>
          </a:prstGeom>
        </p:spPr>
        <p:txBody>
          <a:bodyPr vert="horz" lIns="88331" tIns="44166" rIns="88331" bIns="44166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790" y="9441369"/>
            <a:ext cx="2949302" cy="497969"/>
          </a:xfrm>
          <a:prstGeom prst="rect">
            <a:avLst/>
          </a:prstGeom>
        </p:spPr>
        <p:txBody>
          <a:bodyPr vert="horz" lIns="88331" tIns="44166" rIns="88331" bIns="44166" rtlCol="0" anchor="b"/>
          <a:lstStyle>
            <a:lvl1pPr algn="r">
              <a:defRPr sz="1200"/>
            </a:lvl1pPr>
          </a:lstStyle>
          <a:p>
            <a:fld id="{800B15A3-8CA0-4544-AE03-B38F312E3F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92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BECC3F93-C103-4F34-9309-983EA92C495F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0E4B3BFC-1A76-4550-9370-CC183E547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312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B3BFC-1A76-4550-9370-CC183E547BD5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04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256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98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637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541BBB-B877-4DCD-BEF2-AAAC4833B0AC}"/>
              </a:ext>
            </a:extLst>
          </p:cNvPr>
          <p:cNvSpPr/>
          <p:nvPr userDrawn="1"/>
        </p:nvSpPr>
        <p:spPr>
          <a:xfrm>
            <a:off x="0" y="0"/>
            <a:ext cx="12192000" cy="497374"/>
          </a:xfrm>
          <a:prstGeom prst="rect">
            <a:avLst/>
          </a:prstGeom>
          <a:solidFill>
            <a:srgbClr val="28706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920" tIns="53031" rIns="61920" bIns="53031" numCol="1" spcCol="1270" rtlCol="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39" y="25312"/>
            <a:ext cx="10972800" cy="472062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57" y="620688"/>
            <a:ext cx="11617291" cy="53984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8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89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27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50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638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569E71-B7E1-472E-8D1D-95F1289AF29D}"/>
              </a:ext>
            </a:extLst>
          </p:cNvPr>
          <p:cNvSpPr/>
          <p:nvPr userDrawn="1"/>
        </p:nvSpPr>
        <p:spPr>
          <a:xfrm>
            <a:off x="0" y="0"/>
            <a:ext cx="12192000" cy="620688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920" tIns="53031" rIns="61920" bIns="53031" numCol="1" spcCol="1270" rtlCol="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602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752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2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1921-37E2-445C-AD6E-8683D03593C2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071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tiff"/><Relationship Id="rId4" Type="http://schemas.openxmlformats.org/officeDocument/2006/relationships/hyperlink" Target="https://www.sciencedirect.com/science/article/pii/S157495412030065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0BED91-DF55-407A-8115-D0812ADE5BE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65094"/>
            <a:ext cx="12206468" cy="1097280"/>
            <a:chOff x="-14468" y="443942"/>
            <a:chExt cx="12206468" cy="10972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4F47E-90C9-4AE9-9BF7-CEF44C0802D1}"/>
                </a:ext>
              </a:extLst>
            </p:cNvPr>
            <p:cNvSpPr/>
            <p:nvPr/>
          </p:nvSpPr>
          <p:spPr>
            <a:xfrm>
              <a:off x="-14468" y="443942"/>
              <a:ext cx="12206468" cy="1084724"/>
            </a:xfrm>
            <a:prstGeom prst="rect">
              <a:avLst/>
            </a:prstGeom>
            <a:solidFill>
              <a:srgbClr val="28706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920" tIns="53031" rIns="61920" bIns="53031" numCol="1" spcCol="1270" rtlCol="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E" sz="14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468" y="443942"/>
              <a:ext cx="3617699" cy="109728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7231" y="0"/>
            <a:ext cx="5526301" cy="1827635"/>
          </a:xfrm>
        </p:spPr>
        <p:txBody>
          <a:bodyPr>
            <a:noAutofit/>
          </a:bodyPr>
          <a:lstStyle/>
          <a:p>
            <a:r>
              <a:rPr lang="en-IE" sz="2800" b="1" dirty="0">
                <a:solidFill>
                  <a:schemeClr val="bg1"/>
                </a:solidFill>
              </a:rPr>
              <a:t>Unlocking the archive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55241"/>
            <a:ext cx="12192000" cy="1152128"/>
          </a:xfrm>
        </p:spPr>
        <p:txBody>
          <a:bodyPr>
            <a:norm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Deirdre Brophy, Marine and Freshwater Research Centre, ATU</a:t>
            </a:r>
          </a:p>
          <a:p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Picture 37"/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09" y="5791142"/>
            <a:ext cx="1131095" cy="90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5264" y="1336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F10397-8DF2-4375-AF0D-E447D89C3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19" y="5963735"/>
            <a:ext cx="2227231" cy="56159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1F1BD25-A4CD-4D62-83FC-908B73945082}"/>
              </a:ext>
            </a:extLst>
          </p:cNvPr>
          <p:cNvSpPr txBox="1">
            <a:spLocks/>
          </p:cNvSpPr>
          <p:nvPr/>
        </p:nvSpPr>
        <p:spPr>
          <a:xfrm>
            <a:off x="-15984" y="2709184"/>
            <a:ext cx="12192000" cy="525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The Irish Fish Biochronology Archive</a:t>
            </a:r>
            <a:endParaRPr lang="en-I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79CF4B6-6B8E-45C7-BAD2-1AE3414A9A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907" y="4769701"/>
            <a:ext cx="4170641" cy="29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arthropod, invertebrate&#10;&#10;Description automatically generated">
            <a:extLst>
              <a:ext uri="{FF2B5EF4-FFF2-40B4-BE49-F238E27FC236}">
                <a16:creationId xmlns:a16="http://schemas.microsoft.com/office/drawing/2014/main" id="{95E6510D-9F19-451D-93EB-BD583C84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88640"/>
            <a:ext cx="4535424" cy="3401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BDE2B3-14C5-47BC-8A90-52314855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01793"/>
              </p:ext>
            </p:extLst>
          </p:nvPr>
        </p:nvGraphicFramePr>
        <p:xfrm>
          <a:off x="4799856" y="2924946"/>
          <a:ext cx="7056783" cy="3744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261">
                  <a:extLst>
                    <a:ext uri="{9D8B030D-6E8A-4147-A177-3AD203B41FA5}">
                      <a16:colId xmlns:a16="http://schemas.microsoft.com/office/drawing/2014/main" val="1743197559"/>
                    </a:ext>
                  </a:extLst>
                </a:gridCol>
                <a:gridCol w="2352261">
                  <a:extLst>
                    <a:ext uri="{9D8B030D-6E8A-4147-A177-3AD203B41FA5}">
                      <a16:colId xmlns:a16="http://schemas.microsoft.com/office/drawing/2014/main" val="4053004452"/>
                    </a:ext>
                  </a:extLst>
                </a:gridCol>
                <a:gridCol w="2352261">
                  <a:extLst>
                    <a:ext uri="{9D8B030D-6E8A-4147-A177-3AD203B41FA5}">
                      <a16:colId xmlns:a16="http://schemas.microsoft.com/office/drawing/2014/main" val="1129492656"/>
                    </a:ext>
                  </a:extLst>
                </a:gridCol>
              </a:tblGrid>
              <a:tr h="899338">
                <a:tc>
                  <a:txBody>
                    <a:bodyPr/>
                    <a:lstStyle/>
                    <a:p>
                      <a:pPr algn="l" fontAlgn="b"/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  <a:latin typeface="+mj-lt"/>
                        </a:rPr>
                        <a:t>Atlantic Salmon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  <a:latin typeface="+mj-lt"/>
                        </a:rPr>
                        <a:t>Trout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346090"/>
                  </a:ext>
                </a:extLst>
              </a:tr>
              <a:tr h="71126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  <a:latin typeface="+mj-lt"/>
                        </a:rPr>
                        <a:t>Scales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402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96218"/>
                  </a:ext>
                </a:extLst>
              </a:tr>
              <a:tr h="711269">
                <a:tc vMerge="1">
                  <a:txBody>
                    <a:bodyPr/>
                    <a:lstStyle/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  <a:latin typeface="+mj-lt"/>
                        </a:rPr>
                        <a:t>1403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  <a:latin typeface="+mj-lt"/>
                        </a:rPr>
                        <a:t>404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E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0151"/>
                  </a:ext>
                </a:extLst>
              </a:tr>
              <a:tr h="71126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 err="1">
                          <a:effectLst/>
                          <a:latin typeface="+mj-lt"/>
                        </a:rPr>
                        <a:t>Circuli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14741"/>
                  </a:ext>
                </a:extLst>
              </a:tr>
              <a:tr h="711269">
                <a:tc vMerge="1">
                  <a:txBody>
                    <a:bodyPr/>
                    <a:lstStyle/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154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075223-1F39-4102-B4C5-99B89159B910}"/>
              </a:ext>
            </a:extLst>
          </p:cNvPr>
          <p:cNvSpPr txBox="1"/>
          <p:nvPr/>
        </p:nvSpPr>
        <p:spPr>
          <a:xfrm>
            <a:off x="7248128" y="764704"/>
            <a:ext cx="2530821" cy="646331"/>
          </a:xfrm>
          <a:prstGeom prst="rect">
            <a:avLst/>
          </a:prstGeom>
          <a:solidFill>
            <a:srgbClr val="2C6E6D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Growth data</a:t>
            </a:r>
            <a:endParaRPr lang="en-IE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EF490A-76EE-489C-8D2B-2F87180D1A4D}"/>
              </a:ext>
            </a:extLst>
          </p:cNvPr>
          <p:cNvSpPr/>
          <p:nvPr/>
        </p:nvSpPr>
        <p:spPr>
          <a:xfrm>
            <a:off x="335360" y="4005064"/>
            <a:ext cx="432048" cy="432048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920" tIns="53030" rIns="61920" bIns="53030" numCol="1" spcCol="1270" rtlCol="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5B4EB-593A-4856-A86E-01F0B28D0ABA}"/>
              </a:ext>
            </a:extLst>
          </p:cNvPr>
          <p:cNvSpPr/>
          <p:nvPr/>
        </p:nvSpPr>
        <p:spPr>
          <a:xfrm>
            <a:off x="335360" y="4702367"/>
            <a:ext cx="432048" cy="432048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920" tIns="53030" rIns="61920" bIns="53030" numCol="1" spcCol="1270" rtlCol="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0DD8E-CCA4-4B56-AED4-40E62013C399}"/>
              </a:ext>
            </a:extLst>
          </p:cNvPr>
          <p:cNvSpPr txBox="1"/>
          <p:nvPr/>
        </p:nvSpPr>
        <p:spPr>
          <a:xfrm>
            <a:off x="737671" y="4015742"/>
            <a:ext cx="151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to IFBA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7D48D-C4C8-4C7D-9DA7-357AD00B5262}"/>
              </a:ext>
            </a:extLst>
          </p:cNvPr>
          <p:cNvSpPr txBox="1"/>
          <p:nvPr/>
        </p:nvSpPr>
        <p:spPr>
          <a:xfrm>
            <a:off x="767408" y="4733725"/>
            <a:ext cx="22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yet linked to IFBA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02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forward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6928" y="908720"/>
            <a:ext cx="11928648" cy="53984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800" dirty="0"/>
              <a:t>Resources needed to support maintenance and expansion of IFBA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IE" sz="2800" dirty="0"/>
              <a:t>A “gate-keeper” with overall responsibility (not a full-time job)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IE" sz="2800" dirty="0"/>
              <a:t>Data management support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IE" sz="2800" dirty="0"/>
              <a:t>CSV upload tool would greatly enhance efficiency (2 months person power needed)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IE" sz="2800" dirty="0"/>
              <a:t>Input of historical samples can be supported by bursars and research projects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800" dirty="0"/>
              <a:t>Potential to expand IFBA to include other scale and otolith collections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800" dirty="0"/>
              <a:t>Link with similar collections internationally (more later)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800" dirty="0"/>
              <a:t>Stimulate new research activities supported by IFBA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E" sz="2800" dirty="0"/>
              <a:t>Huge value for long-term ecological monitoring and climate </a:t>
            </a:r>
            <a:r>
              <a:rPr lang="en-IE" sz="2800"/>
              <a:t>change research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8340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7F526-DA66-43F8-B59E-A335DAD665C0}"/>
              </a:ext>
            </a:extLst>
          </p:cNvPr>
          <p:cNvSpPr txBox="1"/>
          <p:nvPr/>
        </p:nvSpPr>
        <p:spPr>
          <a:xfrm>
            <a:off x="1832337" y="1351508"/>
            <a:ext cx="8527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study was funded through a Grant-Aid Agreement No. PBA/FS/16/03 (unlocking the archive: using scale and otolith chronologies to resolve climate impacts) under the Marine Research Programme by the Irish Government.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" y="5765590"/>
            <a:ext cx="1131095" cy="906780"/>
          </a:xfrm>
          <a:prstGeom prst="rect">
            <a:avLst/>
          </a:prstGeom>
        </p:spPr>
      </p:pic>
      <p:pic>
        <p:nvPicPr>
          <p:cNvPr id="11" name="Picture 10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55" y="6019150"/>
            <a:ext cx="1130400" cy="497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10397-8DF2-4375-AF0D-E447D89C3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47" y="6181634"/>
            <a:ext cx="1329691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1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ABAA762-AE2C-48FA-AB99-046B5AF6A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99" y="1243744"/>
            <a:ext cx="4170641" cy="29496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Unlocking the archive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4 year collaborative project, funded under the Marine Research Programme by the Irish Government (Grant-Aid Agreement No. PBA/FS/16/03)</a:t>
            </a:r>
          </a:p>
          <a:p>
            <a:endParaRPr lang="en-IE" dirty="0"/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8" y="2220108"/>
            <a:ext cx="1289422" cy="1033709"/>
          </a:xfrm>
          <a:prstGeom prst="rect">
            <a:avLst/>
          </a:prstGeom>
        </p:spPr>
      </p:pic>
      <p:pic>
        <p:nvPicPr>
          <p:cNvPr id="3082" name="Picture 10" descr="https://www.gmit.ie/sites/default/files/public/styles/landing_page_image/public/default_images/banner-galwaycampus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3819"/>
            <a:ext cx="4690777" cy="178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CF Newport Catchment Facilities Main Image. Photographer Ger Rog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5" y="4637892"/>
            <a:ext cx="5980173" cy="149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10397-8DF2-4375-AF0D-E447D89C3D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894181"/>
            <a:ext cx="3124772" cy="7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57" y="620688"/>
            <a:ext cx="11904643" cy="6212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IE" sz="3200" b="1" dirty="0"/>
              <a:t>Establish Ireland’s first </a:t>
            </a:r>
            <a:r>
              <a:rPr lang="en-IE" sz="3200" b="1" dirty="0" err="1"/>
              <a:t>biochronology</a:t>
            </a:r>
            <a:r>
              <a:rPr lang="en-IE" sz="3200" b="1" dirty="0"/>
              <a:t> repository</a:t>
            </a:r>
          </a:p>
          <a:p>
            <a:pPr>
              <a:spcAft>
                <a:spcPts val="1200"/>
              </a:spcAft>
            </a:pPr>
            <a:r>
              <a:rPr lang="en-IE" sz="3200" b="1" dirty="0"/>
              <a:t>Create digital database of </a:t>
            </a:r>
            <a:r>
              <a:rPr lang="en-IE" sz="3200" b="1" dirty="0" err="1"/>
              <a:t>multidecadal</a:t>
            </a:r>
            <a:r>
              <a:rPr lang="en-IE" sz="3200" b="1" dirty="0"/>
              <a:t> growth information</a:t>
            </a:r>
          </a:p>
          <a:p>
            <a:pPr>
              <a:spcAft>
                <a:spcPts val="1200"/>
              </a:spcAft>
            </a:pPr>
            <a:r>
              <a:rPr lang="en-IE" sz="3200" dirty="0"/>
              <a:t>Provide infrastructure to support new research opportunities</a:t>
            </a:r>
          </a:p>
          <a:p>
            <a:pPr>
              <a:spcAft>
                <a:spcPts val="1200"/>
              </a:spcAft>
            </a:pPr>
            <a:r>
              <a:rPr lang="en-IE" sz="3200" dirty="0"/>
              <a:t>Develop capacity in biological and environmental time series analysis</a:t>
            </a:r>
          </a:p>
          <a:p>
            <a:pPr>
              <a:spcAft>
                <a:spcPts val="1200"/>
              </a:spcAft>
            </a:pPr>
            <a:r>
              <a:rPr lang="en-IE" sz="3200" dirty="0"/>
              <a:t>Develop methods for analysing the composition of scales and otoliths</a:t>
            </a:r>
          </a:p>
          <a:p>
            <a:pPr>
              <a:spcAft>
                <a:spcPts val="1200"/>
              </a:spcAft>
            </a:pPr>
            <a:r>
              <a:rPr lang="en-IE" sz="3200" dirty="0"/>
              <a:t>Investigate responses of migratory fish to environmental change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9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75E91C-397D-439C-89BA-643036B399EF}"/>
              </a:ext>
            </a:extLst>
          </p:cNvPr>
          <p:cNvGrpSpPr/>
          <p:nvPr/>
        </p:nvGrpSpPr>
        <p:grpSpPr>
          <a:xfrm>
            <a:off x="238361" y="225514"/>
            <a:ext cx="11165981" cy="2346749"/>
            <a:chOff x="238361" y="225514"/>
            <a:chExt cx="11165981" cy="23467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E8E679-435E-4430-A65D-00061E9F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61" y="548680"/>
              <a:ext cx="9667319" cy="20235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59273A-DF76-4E48-A6F4-93DE96180E9C}"/>
                </a:ext>
              </a:extLst>
            </p:cNvPr>
            <p:cNvSpPr txBox="1"/>
            <p:nvPr/>
          </p:nvSpPr>
          <p:spPr>
            <a:xfrm>
              <a:off x="8040216" y="225514"/>
              <a:ext cx="3364126" cy="646331"/>
            </a:xfrm>
            <a:prstGeom prst="rect">
              <a:avLst/>
            </a:prstGeom>
            <a:solidFill>
              <a:srgbClr val="2C6E6D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The IFBA Dataset</a:t>
              </a:r>
              <a:endParaRPr lang="en-IE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84F2B-64C3-4118-99F7-38DAC57C1EB2}"/>
              </a:ext>
            </a:extLst>
          </p:cNvPr>
          <p:cNvGrpSpPr/>
          <p:nvPr/>
        </p:nvGrpSpPr>
        <p:grpSpPr>
          <a:xfrm>
            <a:off x="2567608" y="2954343"/>
            <a:ext cx="7516450" cy="3678143"/>
            <a:chOff x="0" y="2782669"/>
            <a:chExt cx="7516450" cy="36781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C93433-4DDE-4C0E-A809-9C9E8874A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155" y="3140968"/>
              <a:ext cx="7309295" cy="33198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B589C-26B6-4EF9-A4A4-7661466C08AB}"/>
                </a:ext>
              </a:extLst>
            </p:cNvPr>
            <p:cNvSpPr txBox="1"/>
            <p:nvPr/>
          </p:nvSpPr>
          <p:spPr>
            <a:xfrm>
              <a:off x="0" y="2782669"/>
              <a:ext cx="7091044" cy="646331"/>
            </a:xfrm>
            <a:prstGeom prst="rect">
              <a:avLst/>
            </a:prstGeom>
            <a:solidFill>
              <a:srgbClr val="2C6E6D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The Collections Management System</a:t>
              </a:r>
              <a:endParaRPr lang="en-IE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1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collections management system</a:t>
            </a:r>
            <a:endParaRPr lang="en-IE" dirty="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23448" y="889704"/>
            <a:ext cx="3786965" cy="4667828"/>
            <a:chOff x="107504" y="1059412"/>
            <a:chExt cx="2631305" cy="32433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575" y="2439482"/>
              <a:ext cx="1749034" cy="14060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975" y="2591882"/>
              <a:ext cx="1749034" cy="140608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375" y="2744282"/>
              <a:ext cx="1749034" cy="14060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775" y="2896682"/>
              <a:ext cx="1749034" cy="140608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" t="19031" r="30646" b="27841"/>
            <a:stretch/>
          </p:blipFill>
          <p:spPr bwMode="auto">
            <a:xfrm>
              <a:off x="107504" y="1059412"/>
              <a:ext cx="2618439" cy="1275231"/>
            </a:xfrm>
            <a:prstGeom prst="rect">
              <a:avLst/>
            </a:prstGeom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7718" y="616428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hlinkClick r:id="rId4"/>
              </a:rPr>
              <a:t>Tray, E., Leadbetter, A., Meaney, W., Conway, A., Kelly, C., </a:t>
            </a:r>
            <a:r>
              <a:rPr lang="en-IE" sz="1400" dirty="0" err="1">
                <a:hlinkClick r:id="rId4"/>
              </a:rPr>
              <a:t>Maoiléidigh</a:t>
            </a:r>
            <a:r>
              <a:rPr lang="en-IE" sz="1400" dirty="0">
                <a:hlinkClick r:id="rId4"/>
              </a:rPr>
              <a:t>, N.Ó., de </a:t>
            </a:r>
            <a:r>
              <a:rPr lang="en-IE" sz="1400" dirty="0" err="1">
                <a:hlinkClick r:id="rId4"/>
              </a:rPr>
              <a:t>Eyto</a:t>
            </a:r>
            <a:r>
              <a:rPr lang="en-IE" sz="1400" dirty="0">
                <a:hlinkClick r:id="rId4"/>
              </a:rPr>
              <a:t>, E., Moran, S., Brophy, D., 2020. An open-source database model and collections management system for fish scale and otolith archives. Ecological Informatics, 101115.</a:t>
            </a:r>
            <a:endParaRPr lang="en-IE" sz="140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110412" y="497382"/>
            <a:ext cx="7343442" cy="5666929"/>
            <a:chOff x="3071486" y="577095"/>
            <a:chExt cx="5384732" cy="4155392"/>
          </a:xfrm>
        </p:grpSpPr>
        <p:grpSp>
          <p:nvGrpSpPr>
            <p:cNvPr id="3" name="Group 2"/>
            <p:cNvGrpSpPr/>
            <p:nvPr/>
          </p:nvGrpSpPr>
          <p:grpSpPr>
            <a:xfrm>
              <a:off x="3071486" y="1424912"/>
              <a:ext cx="5384732" cy="3307575"/>
              <a:chOff x="3071486" y="1424912"/>
              <a:chExt cx="5384732" cy="330757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36" t="4905" b="30502"/>
              <a:stretch/>
            </p:blipFill>
            <p:spPr bwMode="auto">
              <a:xfrm>
                <a:off x="4932040" y="1424912"/>
                <a:ext cx="3524178" cy="330757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>
              <a:xfrm>
                <a:off x="3071486" y="2132856"/>
                <a:ext cx="1728192" cy="1162069"/>
              </a:xfrm>
              <a:prstGeom prst="rightArrow">
                <a:avLst/>
              </a:prstGeom>
              <a:solidFill>
                <a:srgbClr val="28706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1920" tIns="53031" rIns="61920" bIns="53031" numCol="1" spcCol="1270" rtlCol="0" anchor="ctr" anchorCtr="0">
                <a:noAutofit/>
              </a:bodyPr>
              <a:lstStyle/>
              <a:p>
                <a:pPr algn="ctr" defTabSz="62228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E" sz="1400" dirty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577095"/>
              <a:ext cx="2532389" cy="768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5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B601F7B-D77E-4BF7-9D0C-9907037340D2}"/>
              </a:ext>
            </a:extLst>
          </p:cNvPr>
          <p:cNvGrpSpPr/>
          <p:nvPr/>
        </p:nvGrpSpPr>
        <p:grpSpPr>
          <a:xfrm>
            <a:off x="1047602" y="260648"/>
            <a:ext cx="2282508" cy="1948942"/>
            <a:chOff x="0" y="116632"/>
            <a:chExt cx="2282508" cy="19489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5C05FB-9E4B-4B13-850B-4091292DD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6632"/>
              <a:ext cx="2282508" cy="17642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003941-1CA1-42F7-87C0-AB443A500A49}"/>
                </a:ext>
              </a:extLst>
            </p:cNvPr>
            <p:cNvSpPr txBox="1"/>
            <p:nvPr/>
          </p:nvSpPr>
          <p:spPr>
            <a:xfrm>
              <a:off x="267854" y="1696242"/>
              <a:ext cx="20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scale collection</a:t>
              </a:r>
              <a:endParaRPr lang="en-IE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FB228CC-1B66-4282-A799-9CC4CEBD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362" y="-675456"/>
            <a:ext cx="3878740" cy="317531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09F3-B904-4D0F-BFA5-38687A244327}"/>
              </a:ext>
            </a:extLst>
          </p:cNvPr>
          <p:cNvGrpSpPr/>
          <p:nvPr/>
        </p:nvGrpSpPr>
        <p:grpSpPr>
          <a:xfrm>
            <a:off x="7179102" y="-147079"/>
            <a:ext cx="4557396" cy="2579730"/>
            <a:chOff x="6096000" y="-147079"/>
            <a:chExt cx="4557396" cy="25797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E9E767-FE1A-4F7E-B1A2-A45ED827B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-147079"/>
              <a:ext cx="4557396" cy="257973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EA6310-7F24-4069-A226-3901BBAF43EB}"/>
                </a:ext>
              </a:extLst>
            </p:cNvPr>
            <p:cNvSpPr txBox="1"/>
            <p:nvPr/>
          </p:nvSpPr>
          <p:spPr>
            <a:xfrm>
              <a:off x="7367371" y="2063319"/>
              <a:ext cx="2317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Representative sample</a:t>
              </a:r>
              <a:endParaRPr lang="en-IE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A0BB5C-E684-4962-A981-17D94782F8EA}"/>
              </a:ext>
            </a:extLst>
          </p:cNvPr>
          <p:cNvGrpSpPr/>
          <p:nvPr/>
        </p:nvGrpSpPr>
        <p:grpSpPr>
          <a:xfrm>
            <a:off x="6619613" y="1339660"/>
            <a:ext cx="3015643" cy="3431272"/>
            <a:chOff x="6619613" y="1339660"/>
            <a:chExt cx="3015643" cy="343127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A072AF-6B64-4939-A954-24BA4CC88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9613" y="1339660"/>
              <a:ext cx="2743583" cy="301794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64C3C9-C641-45B6-85FC-87E119B06929}"/>
                </a:ext>
              </a:extLst>
            </p:cNvPr>
            <p:cNvSpPr txBox="1"/>
            <p:nvPr/>
          </p:nvSpPr>
          <p:spPr>
            <a:xfrm>
              <a:off x="7496594" y="4124601"/>
              <a:ext cx="21386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Fully catalogued </a:t>
              </a:r>
            </a:p>
            <a:p>
              <a:r>
                <a:rPr lang="en-US" dirty="0"/>
                <a:t>sample set container</a:t>
              </a:r>
              <a:endParaRPr lang="en-IE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8982515-5573-4C30-9DA2-3A0AE4457738}"/>
              </a:ext>
            </a:extLst>
          </p:cNvPr>
          <p:cNvSpPr txBox="1"/>
          <p:nvPr/>
        </p:nvSpPr>
        <p:spPr>
          <a:xfrm>
            <a:off x="165278" y="2495646"/>
            <a:ext cx="4346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1" dirty="0"/>
              <a:t>“How will I get 110,00 samples into the repository/catalogue?” </a:t>
            </a:r>
            <a:r>
              <a:rPr lang="en-IE" sz="2400" dirty="0"/>
              <a:t>(Elizabeth Tray, 2018)</a:t>
            </a:r>
            <a:endParaRPr lang="en-IE" sz="2400" i="1" dirty="0"/>
          </a:p>
          <a:p>
            <a:endParaRPr lang="en-IE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9D9991-A2FB-4FDB-BB41-B5FB84C04223}"/>
              </a:ext>
            </a:extLst>
          </p:cNvPr>
          <p:cNvSpPr/>
          <p:nvPr/>
        </p:nvSpPr>
        <p:spPr>
          <a:xfrm>
            <a:off x="4079776" y="90165"/>
            <a:ext cx="7335124" cy="4101645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920" tIns="53030" rIns="61920" bIns="53030" numCol="1" spcCol="1270" rtlCol="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9B37FC5-505F-422C-B455-F9D7CEC63C2F}"/>
              </a:ext>
            </a:extLst>
          </p:cNvPr>
          <p:cNvGrpSpPr/>
          <p:nvPr/>
        </p:nvGrpSpPr>
        <p:grpSpPr>
          <a:xfrm>
            <a:off x="389969" y="3879713"/>
            <a:ext cx="4705907" cy="2978287"/>
            <a:chOff x="389969" y="3879713"/>
            <a:chExt cx="4705907" cy="29782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7F24ECA-B70C-414D-BA19-1CE326F4BF4B}"/>
                </a:ext>
              </a:extLst>
            </p:cNvPr>
            <p:cNvGrpSpPr/>
            <p:nvPr/>
          </p:nvGrpSpPr>
          <p:grpSpPr>
            <a:xfrm>
              <a:off x="467860" y="3879713"/>
              <a:ext cx="4628016" cy="2978287"/>
              <a:chOff x="467860" y="3879713"/>
              <a:chExt cx="4628016" cy="2978287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9DE8535-17D1-4254-829C-0056D9B68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860" y="4095364"/>
                <a:ext cx="3867690" cy="2762636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51343AA-55DC-40B8-BE7A-5D1FC6DBF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1526" y="3879713"/>
                <a:ext cx="1324350" cy="1166309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84B3C1-1BF8-48F1-B4CD-6C8284CD5DB1}"/>
                </a:ext>
              </a:extLst>
            </p:cNvPr>
            <p:cNvSpPr txBox="1"/>
            <p:nvPr/>
          </p:nvSpPr>
          <p:spPr>
            <a:xfrm>
              <a:off x="389969" y="4028196"/>
              <a:ext cx="197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Growth time series</a:t>
              </a:r>
              <a:endParaRPr lang="en-IE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245653-B75C-43E6-AE43-A9C92D2CE164}"/>
              </a:ext>
            </a:extLst>
          </p:cNvPr>
          <p:cNvGrpSpPr/>
          <p:nvPr/>
        </p:nvGrpSpPr>
        <p:grpSpPr>
          <a:xfrm>
            <a:off x="5228801" y="90164"/>
            <a:ext cx="6573620" cy="4680767"/>
            <a:chOff x="5228801" y="90164"/>
            <a:chExt cx="6573620" cy="46807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91A491-788E-42EE-8BBD-23569E5EA5B9}"/>
                </a:ext>
              </a:extLst>
            </p:cNvPr>
            <p:cNvSpPr/>
            <p:nvPr/>
          </p:nvSpPr>
          <p:spPr>
            <a:xfrm>
              <a:off x="5228801" y="90164"/>
              <a:ext cx="6573620" cy="4680767"/>
            </a:xfrm>
            <a:prstGeom prst="rect">
              <a:avLst/>
            </a:prstGeom>
            <a:noFill/>
            <a:ln w="38100">
              <a:solidFill>
                <a:srgbClr val="2C6E6D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920" tIns="53030" rIns="61920" bIns="53030" numCol="1" spcCol="1270" rtlCol="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E" sz="1400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68CE48-EDC9-42BD-B149-1F6E892BB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8181" y="4115072"/>
              <a:ext cx="2024980" cy="61514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3ADA81-0D48-4B21-AB39-2721B1460D9E}"/>
              </a:ext>
            </a:extLst>
          </p:cNvPr>
          <p:cNvGrpSpPr/>
          <p:nvPr/>
        </p:nvGrpSpPr>
        <p:grpSpPr>
          <a:xfrm>
            <a:off x="4393637" y="5301208"/>
            <a:ext cx="3755938" cy="1200329"/>
            <a:chOff x="4393637" y="5301208"/>
            <a:chExt cx="3755938" cy="120032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CD1CE9-968A-4700-A7E4-49789DC51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93637" y="5562031"/>
              <a:ext cx="1142874" cy="88480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A648D1-6FDC-43E5-B7D7-15AFEADDFC04}"/>
                </a:ext>
              </a:extLst>
            </p:cNvPr>
            <p:cNvSpPr txBox="1"/>
            <p:nvPr/>
          </p:nvSpPr>
          <p:spPr>
            <a:xfrm>
              <a:off x="6096000" y="5301208"/>
              <a:ext cx="20535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Genetics</a:t>
              </a:r>
            </a:p>
            <a:p>
              <a:r>
                <a:rPr lang="en-US" dirty="0"/>
                <a:t>Tagging information</a:t>
              </a:r>
            </a:p>
            <a:p>
              <a:r>
                <a:rPr lang="en-US" dirty="0"/>
                <a:t>Scale composition</a:t>
              </a:r>
            </a:p>
            <a:p>
              <a:r>
                <a:rPr lang="en-US" dirty="0"/>
                <a:t>Etc.</a:t>
              </a:r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12778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collection: taxonomic and geographical coverage</a:t>
            </a:r>
            <a:endParaRPr lang="en-IE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EAFDB70B-343A-46A7-949E-0B085C603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124744"/>
            <a:ext cx="6477013" cy="4319025"/>
          </a:xfrm>
          <a:prstGeom prst="rect">
            <a:avLst/>
          </a:prstGeom>
        </p:spPr>
      </p:pic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916AACCF-484F-4D91-9C37-4A258FC4B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02" y="964685"/>
            <a:ext cx="4928626" cy="49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5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Catalogued individuals: Atlantic salmon</a:t>
            </a:r>
            <a:endParaRPr lang="en-I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99685A1-BCDF-41C3-B2AB-C05CD654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786053"/>
            <a:ext cx="9067818" cy="60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Catalogued individuals: Trout</a:t>
            </a:r>
            <a:endParaRPr lang="en-IE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1701A85-DA1C-4297-B77D-37226B75D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56" y="836712"/>
            <a:ext cx="8484887" cy="56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4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spcFirstLastPara="0" vert="horz" wrap="square" lIns="61920" tIns="53030" rIns="61920" bIns="53030" numCol="1" spcCol="1270" anchor="ctr" anchorCtr="0">
        <a:noAutofit/>
      </a:bodyPr>
      <a:lstStyle>
        <a:defPPr algn="ctr" defTabSz="622300">
          <a:lnSpc>
            <a:spcPct val="90000"/>
          </a:lnSpc>
          <a:spcBef>
            <a:spcPct val="0"/>
          </a:spcBef>
          <a:spcAft>
            <a:spcPct val="35000"/>
          </a:spcAft>
          <a:defRPr sz="1400" dirty="0" smtClean="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332769367C84BA4E68A85A847C84A" ma:contentTypeVersion="17" ma:contentTypeDescription="Create a new document." ma:contentTypeScope="" ma:versionID="59c5881289a814cc1bcacc5fd3f31477">
  <xsd:schema xmlns:xsd="http://www.w3.org/2001/XMLSchema" xmlns:xs="http://www.w3.org/2001/XMLSchema" xmlns:p="http://schemas.microsoft.com/office/2006/metadata/properties" xmlns:ns1="http://schemas.microsoft.com/sharepoint/v3" xmlns:ns3="5034d3d6-b1ef-477c-9b60-23ae145b71d1" xmlns:ns4="222d883f-cadb-4ff4-b111-08b862f30117" targetNamespace="http://schemas.microsoft.com/office/2006/metadata/properties" ma:root="true" ma:fieldsID="2e44cca86bd0c771a1f4aa17304382ec" ns1:_="" ns3:_="" ns4:_="">
    <xsd:import namespace="http://schemas.microsoft.com/sharepoint/v3"/>
    <xsd:import namespace="5034d3d6-b1ef-477c-9b60-23ae145b71d1"/>
    <xsd:import namespace="222d883f-cadb-4ff4-b111-08b862f30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4d3d6-b1ef-477c-9b60-23ae145b71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d883f-cadb-4ff4-b111-08b862f30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A98D0D-C9D3-4D41-B645-BCF9890624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D42828-A6E3-45CB-B176-BCAAD68F91A5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5034d3d6-b1ef-477c-9b60-23ae145b71d1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22d883f-cadb-4ff4-b111-08b862f3011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77F0439-F615-44E7-A11D-215001361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034d3d6-b1ef-477c-9b60-23ae145b71d1"/>
    <ds:schemaRef ds:uri="222d883f-cadb-4ff4-b111-08b862f30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26447</TotalTime>
  <Words>374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Unlocking the archive</vt:lpstr>
      <vt:lpstr>Unlocking the archive</vt:lpstr>
      <vt:lpstr>Project Objectives</vt:lpstr>
      <vt:lpstr>PowerPoint Presentation</vt:lpstr>
      <vt:lpstr>The collections management system</vt:lpstr>
      <vt:lpstr>PowerPoint Presentation</vt:lpstr>
      <vt:lpstr>The collection: taxonomic and geographical coverage</vt:lpstr>
      <vt:lpstr>Catalogued individuals: Atlantic salmon</vt:lpstr>
      <vt:lpstr>Catalogued individuals: Trout</vt:lpstr>
      <vt:lpstr>PowerPoint Presentation</vt:lpstr>
      <vt:lpstr>Moving forward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Deirdre Brophy</dc:creator>
  <cp:lastModifiedBy>DBrophy</cp:lastModifiedBy>
  <cp:revision>474</cp:revision>
  <cp:lastPrinted>2017-03-29T09:00:13Z</cp:lastPrinted>
  <dcterms:created xsi:type="dcterms:W3CDTF">2014-10-19T19:00:04Z</dcterms:created>
  <dcterms:modified xsi:type="dcterms:W3CDTF">2022-05-26T12:56:33Z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0x010100D6A332769367C84BA4E68A85A847C84A</vt:lpwstr>
  </property>
</Properties>
</file>