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/>
              <a:t>中華旅行社銷售業績</a:t>
            </a:r>
            <a:endParaRPr lang="zh-TW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7-4CB7-816F-CCB8AA68F296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2">
                  <a:shade val="9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E7-4CB7-816F-CCB8AA68F296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3">
                  <a:shade val="9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E7-4CB7-816F-CCB8AA68F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2330560"/>
        <c:axId val="114704064"/>
        <c:axId val="2122803920"/>
      </c:bar3DChart>
      <c:catAx>
        <c:axId val="27233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704064"/>
        <c:crosses val="autoZero"/>
        <c:auto val="1"/>
        <c:lblAlgn val="ctr"/>
        <c:lblOffset val="100"/>
        <c:noMultiLvlLbl val="0"/>
      </c:catAx>
      <c:valAx>
        <c:axId val="11470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900" b="0" i="0" kern="1200" baseline="0">
                    <a:solidFill>
                      <a:srgbClr val="595959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金額</a:t>
                </a:r>
                <a:r>
                  <a:rPr lang="en-US" altLang="zh-TW" sz="900" b="0" i="0" kern="1200" baseline="0">
                    <a:solidFill>
                      <a:srgbClr val="595959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zh-TW" sz="900" b="0" i="0" kern="1200" baseline="0">
                    <a:solidFill>
                      <a:srgbClr val="595959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千元</a:t>
                </a:r>
                <a:r>
                  <a:rPr lang="en-US" altLang="zh-TW" sz="900" b="0" i="0" kern="1200" baseline="0">
                    <a:solidFill>
                      <a:srgbClr val="595959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2330560"/>
        <c:crosses val="autoZero"/>
        <c:crossBetween val="between"/>
      </c:valAx>
      <c:serAx>
        <c:axId val="2122803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704064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4-4D21-9BCC-364F321F9E1F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64-4D21-9BCC-364F321F9E1F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64-4D21-9BCC-364F321F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4-4D21-9BCC-364F321F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E-4E20-A1B9-FD5F9E80EAE0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DE-4E20-A1B9-FD5F9E80EAE0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DE-4E20-A1B9-FD5F9E80EA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272329728"/>
        <c:axId val="272337632"/>
      </c:barChart>
      <c:catAx>
        <c:axId val="272329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2337632"/>
        <c:crosses val="autoZero"/>
        <c:auto val="1"/>
        <c:lblAlgn val="ctr"/>
        <c:lblOffset val="100"/>
        <c:noMultiLvlLbl val="0"/>
      </c:catAx>
      <c:valAx>
        <c:axId val="272337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23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1400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CC-4475-9647-D6A25E166FC8}"/>
              </c:ext>
            </c:extLst>
          </c:dPt>
          <c:dPt>
            <c:idx val="1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CCC-4475-9647-D6A25E166FC8}"/>
              </c:ext>
            </c:extLst>
          </c:dPt>
          <c:dPt>
            <c:idx val="2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CCC-4475-9647-D6A25E166FC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alpha val="90000"/>
                </a:schemeClr>
              </a:solidFill>
              <a:ln w="19050">
                <a:solidFill>
                  <a:schemeClr val="accent6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CCC-4475-9647-D6A25E166FC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  <a:alpha val="90000"/>
                </a:schemeClr>
              </a:solidFill>
              <a:ln w="19050">
                <a:solidFill>
                  <a:schemeClr val="accent5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CCC-4475-9647-D6A25E166FC8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CCC-4475-9647-D6A25E166FC8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CCC-4475-9647-D6A25E166FC8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CCC-4475-9647-D6A25E166FC8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CCC-4475-9647-D6A25E166FC8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CCC-4475-9647-D6A25E166FC8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70AD47"/>
                </a:solidFill>
                <a:round/>
              </a:ln>
              <a:effectLst>
                <a:outerShdw blurRad="50800" dist="38100" dir="2700000" algn="tl" rotWithShape="0">
                  <a:srgbClr val="70AD47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CC-4475-9647-D6A25E166FC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sz="2400">
                <a:solidFill>
                  <a:schemeClr val="accent1">
                    <a:lumMod val="50000"/>
                  </a:schemeClr>
                </a:solidFill>
              </a:rPr>
              <a:t>中華旅行社銷售業績</a:t>
            </a:r>
          </a:p>
        </c:rich>
      </c:tx>
      <c:layout>
        <c:manualLayout>
          <c:xMode val="edge"/>
          <c:yMode val="edge"/>
          <c:x val="0.23058637114805089"/>
          <c:y val="5.4200542005420058E-2"/>
        </c:manualLayout>
      </c:layout>
      <c:overlay val="0"/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C9-4BB6-B9C6-D0CFEA8D1CC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C9-4BB6-B9C6-D0CFEA8D1CC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C9-4BB6-B9C6-D0CFEA8D1CC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C9-4BB6-B9C6-D0CFEA8D1CC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C9-4BB6-B9C6-D0CFEA8D1CC5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7C9-4BB6-B9C6-D0CFEA8D1C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C9-4BB6-B9C6-D0CFEA8D1CC5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sz="2000"/>
              <a:t>中華旅行社銷售業績</a:t>
            </a:r>
          </a:p>
        </c:rich>
      </c:tx>
      <c:layout>
        <c:manualLayout>
          <c:xMode val="edge"/>
          <c:yMode val="edge"/>
          <c:x val="0.29294748124330117"/>
          <c:y val="6.7681877058268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898-4FC8-B237-9AEB9614D02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898-4FC8-B237-9AEB9614D02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898-4FC8-B237-9AEB9614D027}"/>
              </c:ext>
            </c:extLst>
          </c:dPt>
          <c:dPt>
            <c:idx val="3"/>
            <c:bubble3D val="0"/>
            <c:explosion val="21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898-4FC8-B237-9AEB9614D02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C898-4FC8-B237-9AEB9614D0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98-4FC8-B237-9AEB9614D02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593867888700408"/>
          <c:y val="0.1760744031670855"/>
          <c:w val="0.42812264222599183"/>
          <c:h val="5.7106983464038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filled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solidFill>
              <a:schemeClr val="accent2">
                <a:alpha val="10196"/>
              </a:schemeClr>
            </a:solidFill>
            <a:ln w="50800">
              <a:solidFill>
                <a:schemeClr val="accent2">
                  <a:alpha val="30000"/>
                </a:schemeClr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2-459A-8A36-05706023F3F8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solidFill>
              <a:schemeClr val="accent4">
                <a:alpha val="10196"/>
              </a:schemeClr>
            </a:solidFill>
            <a:ln w="50800">
              <a:solidFill>
                <a:schemeClr val="accent4">
                  <a:alpha val="30000"/>
                </a:schemeClr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2-459A-8A36-05706023F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6"/>
          </c:marker>
          <c:dPt>
            <c:idx val="0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6"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86-4A8D-8F6A-840936E63E1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5"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86-4A8D-8F6A-840936E63E1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4"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86-4A8D-8F6A-840936E63E1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6">
                      <a:lumMod val="6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86-4A8D-8F6A-840936E63E1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5">
                      <a:lumMod val="6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86-4A8D-8F6A-840936E63E1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4">
                      <a:lumMod val="6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86-4A8D-8F6A-840936E63E1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6">
                      <a:lumMod val="80000"/>
                      <a:lumOff val="2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86-4A8D-8F6A-840936E63E1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5">
                      <a:lumMod val="80000"/>
                      <a:lumOff val="2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86-4A8D-8F6A-840936E63E1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4">
                      <a:lumMod val="80000"/>
                      <a:lumOff val="2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86-4A8D-8F6A-840936E63E1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6">
                      <a:lumMod val="8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F586-4A8D-8F6A-840936E63E1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5">
                      <a:lumMod val="8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F586-4A8D-8F6A-840936E63E1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4">
                      <a:lumMod val="8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F586-4A8D-8F6A-840936E63E1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6">
                      <a:lumMod val="60000"/>
                      <a:lumOff val="4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F586-4A8D-8F6A-840936E63E1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lt1"/>
                </a:solidFill>
                <a:ln w="38100">
                  <a:solidFill>
                    <a:schemeClr val="accent5">
                      <a:lumMod val="60000"/>
                      <a:lumOff val="40000"/>
                      <a:alpha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F586-4A8D-8F6A-840936E63E1C}"/>
              </c:ext>
            </c:extLst>
          </c:dPt>
          <c:errBars>
            <c:errDir val="x"/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F586-4A8D-8F6A-840936E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5"/>
              </a:outerShdw>
            </a:effectLst>
          </c:spPr>
          <c:marker>
            <c:symbol val="none"/>
          </c:marker>
          <c:dLbls>
            <c:spPr>
              <a:solidFill>
                <a:schemeClr val="accent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28575" cap="rnd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B-4B8B-8750-CE0280482E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04-4410-970A-D519C87AD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04-4410-970A-D519C87AD6AC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04-4410-970A-D519C87AD6AC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04-4410-970A-D519C87AD6AC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04-4410-970A-D519C87AD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lt1"/>
              </a:solidFill>
              <a:round/>
            </a:ln>
            <a:effectLst/>
          </c:spPr>
        </c:hiLowLines>
        <c:upDownBars>
          <c:gapWidth val="150"/>
          <c:upBars>
            <c:spPr>
              <a:gradFill>
                <a:gsLst>
                  <a:gs pos="100000">
                    <a:schemeClr val="lt1">
                      <a:lumMod val="85000"/>
                    </a:schemeClr>
                  </a:gs>
                  <a:gs pos="0">
                    <a:schemeClr val="lt1"/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upBars>
          <c:downBars>
            <c:spPr>
              <a:gradFill>
                <a:gsLst>
                  <a:gs pos="100000">
                    <a:schemeClr val="dk1">
                      <a:lumMod val="95000"/>
                      <a:lumOff val="5000"/>
                    </a:schemeClr>
                  </a:gs>
                  <a:gs pos="0">
                    <a:schemeClr val="dk1">
                      <a:lumMod val="75000"/>
                      <a:lumOff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chemeClr val="dk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5CD706E1-B9C7-4DB2-963A-FC182957A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861258"/>
              </p:ext>
            </p:extLst>
          </p:nvPr>
        </p:nvGraphicFramePr>
        <p:xfrm>
          <a:off x="4571999" y="3590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356992"/>
            <a:ext cx="4180994" cy="2734425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557066"/>
              </p:ext>
            </p:extLst>
          </p:nvPr>
        </p:nvGraphicFramePr>
        <p:xfrm>
          <a:off x="4855364" y="3380421"/>
          <a:ext cx="3893097" cy="280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1D733224-EC90-4BFE-9BC8-19F4B0C0A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876922"/>
              </p:ext>
            </p:extLst>
          </p:nvPr>
        </p:nvGraphicFramePr>
        <p:xfrm>
          <a:off x="4788024" y="3298046"/>
          <a:ext cx="4236209" cy="2877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448043"/>
              </p:ext>
            </p:extLst>
          </p:nvPr>
        </p:nvGraphicFramePr>
        <p:xfrm>
          <a:off x="4941051" y="3260981"/>
          <a:ext cx="4032396" cy="283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075263"/>
              </p:ext>
            </p:extLst>
          </p:nvPr>
        </p:nvGraphicFramePr>
        <p:xfrm>
          <a:off x="4860032" y="3280885"/>
          <a:ext cx="3960440" cy="29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211533"/>
              </p:ext>
            </p:extLst>
          </p:nvPr>
        </p:nvGraphicFramePr>
        <p:xfrm>
          <a:off x="4943161" y="3327937"/>
          <a:ext cx="3805304" cy="259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0"/>
            <a:ext cx="4300938" cy="2903403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68857"/>
              </p:ext>
            </p:extLst>
          </p:nvPr>
        </p:nvGraphicFramePr>
        <p:xfrm>
          <a:off x="4977016" y="3390998"/>
          <a:ext cx="3816424" cy="271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73641"/>
              </p:ext>
            </p:extLst>
          </p:nvPr>
        </p:nvGraphicFramePr>
        <p:xfrm>
          <a:off x="4622746" y="3364470"/>
          <a:ext cx="4269734" cy="282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333932"/>
              </p:ext>
            </p:extLst>
          </p:nvPr>
        </p:nvGraphicFramePr>
        <p:xfrm>
          <a:off x="4943656" y="3294259"/>
          <a:ext cx="3894564" cy="286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921422"/>
              </p:ext>
            </p:extLst>
          </p:nvPr>
        </p:nvGraphicFramePr>
        <p:xfrm>
          <a:off x="4978456" y="3248094"/>
          <a:ext cx="3920153" cy="294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706</TotalTime>
  <Words>663</Words>
  <Application>Microsoft Office PowerPoint</Application>
  <PresentationFormat>如螢幕大小 (4:3)</PresentationFormat>
  <Paragraphs>473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87</cp:revision>
  <dcterms:created xsi:type="dcterms:W3CDTF">2017-01-16T13:26:16Z</dcterms:created>
  <dcterms:modified xsi:type="dcterms:W3CDTF">2024-03-26T06:55:44Z</dcterms:modified>
</cp:coreProperties>
</file>