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1520488" cy="64801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0" userDrawn="1">
          <p15:clr>
            <a:srgbClr val="A4A3A4"/>
          </p15:clr>
        </p15:guide>
        <p15:guide id="2" pos="37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3B3B3"/>
    <a:srgbClr val="73D22C"/>
    <a:srgbClr val="009644"/>
    <a:srgbClr val="FFFF00"/>
    <a:srgbClr val="003366"/>
    <a:srgbClr val="006666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>
      <p:cViewPr varScale="1">
        <p:scale>
          <a:sx n="82" d="100"/>
          <a:sy n="82" d="100"/>
        </p:scale>
        <p:origin x="941" y="67"/>
      </p:cViewPr>
      <p:guideLst>
        <p:guide orient="horz" pos="1950"/>
        <p:guide pos="37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6C658E6-7E56-4448-847D-C78FE3C89BA5}" type="datetime1">
              <a:rPr lang="zh-CN" altLang="en-US"/>
              <a:pPr>
                <a:defRPr/>
              </a:pPr>
              <a:t>2024/3/17</a:t>
            </a:fld>
            <a:endParaRPr lang="zh-CN" altLang="en-US" sz="1200"/>
          </a:p>
        </p:txBody>
      </p:sp>
      <p:sp>
        <p:nvSpPr>
          <p:cNvPr id="307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263C0EA5-1674-44AA-98F4-0B8632608C0D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612561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2024/3/17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604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481" y="2012951"/>
            <a:ext cx="9793526" cy="13890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550" y="3671888"/>
            <a:ext cx="806338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9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83" y="258764"/>
            <a:ext cx="10368122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83" y="1511301"/>
            <a:ext cx="10368122" cy="4276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492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274" y="258763"/>
            <a:ext cx="2592031" cy="55292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84" y="258763"/>
            <a:ext cx="7623712" cy="5529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70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83" y="258764"/>
            <a:ext cx="10368122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83" y="1511301"/>
            <a:ext cx="10368122" cy="4276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702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513" y="4164013"/>
            <a:ext cx="9793526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513" y="2746375"/>
            <a:ext cx="9793526" cy="1417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4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83" y="258764"/>
            <a:ext cx="10368122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84" y="1511301"/>
            <a:ext cx="5107871" cy="4276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6435" y="1511301"/>
            <a:ext cx="5107871" cy="4276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594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83" y="258764"/>
            <a:ext cx="10368122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84" y="1450975"/>
            <a:ext cx="5090411" cy="604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84" y="2055813"/>
            <a:ext cx="5090411" cy="3732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307" y="1450975"/>
            <a:ext cx="5091999" cy="604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307" y="2055813"/>
            <a:ext cx="5091999" cy="3732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014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83" y="258764"/>
            <a:ext cx="10368122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83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63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84" y="258763"/>
            <a:ext cx="3790428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704" y="258763"/>
            <a:ext cx="6439601" cy="5529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84" y="1355725"/>
            <a:ext cx="3790428" cy="443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702" y="4535489"/>
            <a:ext cx="6911023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702" y="579439"/>
            <a:ext cx="6911023" cy="388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702" y="5072063"/>
            <a:ext cx="6911023" cy="76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14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633538" indent="-1176338" algn="ctr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2090738" indent="-1176338" algn="ctr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547938" indent="-1176338" algn="ctr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3005138" indent="-1176338" algn="ctr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441325" indent="-441325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955675" indent="-366713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6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471613" indent="-293688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2058988" indent="-293688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647950" indent="-293688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3105150" indent="-293688" algn="l" defTabSz="11763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3562350" indent="-293688" algn="l" defTabSz="11763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4019550" indent="-293688" algn="l" defTabSz="11763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4476750" indent="-293688" algn="l" defTabSz="11763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圖片 61">
            <a:extLst>
              <a:ext uri="{FF2B5EF4-FFF2-40B4-BE49-F238E27FC236}">
                <a16:creationId xmlns:a16="http://schemas.microsoft.com/office/drawing/2014/main" id="{D0A5EDC4-4A8B-209A-389F-E400BA9C8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71" t="4441" r="580" b="15651"/>
          <a:stretch/>
        </p:blipFill>
        <p:spPr>
          <a:xfrm>
            <a:off x="9308" y="-1"/>
            <a:ext cx="11520489" cy="648017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6716BF0C-17CA-7E59-BCC5-D609148A21B5}"/>
              </a:ext>
            </a:extLst>
          </p:cNvPr>
          <p:cNvGrpSpPr/>
          <p:nvPr/>
        </p:nvGrpSpPr>
        <p:grpSpPr>
          <a:xfrm>
            <a:off x="6644113" y="497978"/>
            <a:ext cx="1811781" cy="654608"/>
            <a:chOff x="6644113" y="497978"/>
            <a:chExt cx="1811781" cy="65460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08852F2B-13D9-273F-2595-289582466000}"/>
                </a:ext>
              </a:extLst>
            </p:cNvPr>
            <p:cNvSpPr/>
            <p:nvPr/>
          </p:nvSpPr>
          <p:spPr bwMode="auto">
            <a:xfrm>
              <a:off x="6644113" y="500569"/>
              <a:ext cx="691135" cy="648451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9466580-2B2F-1824-8012-EEB67E2F7993}"/>
                </a:ext>
              </a:extLst>
            </p:cNvPr>
            <p:cNvSpPr/>
            <p:nvPr/>
          </p:nvSpPr>
          <p:spPr bwMode="auto">
            <a:xfrm>
              <a:off x="7189512" y="504135"/>
              <a:ext cx="691135" cy="648451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6615F41-CA61-3471-630D-9DC66F6444BE}"/>
                </a:ext>
              </a:extLst>
            </p:cNvPr>
            <p:cNvSpPr/>
            <p:nvPr/>
          </p:nvSpPr>
          <p:spPr bwMode="auto">
            <a:xfrm>
              <a:off x="7764759" y="497978"/>
              <a:ext cx="691135" cy="648451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155035" y="5453720"/>
            <a:ext cx="1655350" cy="5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TW" altLang="en-US" sz="2500" b="1" dirty="0">
                <a:latin typeface="微软雅黑" pitchFamily="34" charset="-122"/>
                <a:ea typeface="微软雅黑" pitchFamily="34" charset="-122"/>
                <a:sym typeface="Lato Light" charset="0"/>
              </a:rPr>
              <a:t>服務周全</a:t>
            </a:r>
            <a:endParaRPr lang="en-US" altLang="zh-TW" sz="2500" b="1" dirty="0"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900" dirty="0">
                <a:solidFill>
                  <a:srgbClr val="73D22C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。</a:t>
            </a:r>
            <a:endParaRPr lang="en-US" altLang="zh-CN" sz="900" dirty="0">
              <a:solidFill>
                <a:srgbClr val="73D22C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3743747" y="5472702"/>
            <a:ext cx="2090656" cy="61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TW" altLang="en-US" sz="2500" b="1" dirty="0">
                <a:latin typeface="微软雅黑" pitchFamily="34" charset="-122"/>
                <a:ea typeface="微软雅黑" pitchFamily="34" charset="-122"/>
                <a:sym typeface="Lato Light" charset="0"/>
              </a:rPr>
              <a:t>口碑評價</a:t>
            </a:r>
            <a:endParaRPr lang="en-US" altLang="zh-TW" sz="2500" b="1" dirty="0"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5152" name="Rectangle 7"/>
          <p:cNvSpPr>
            <a:spLocks noChangeArrowheads="1"/>
          </p:cNvSpPr>
          <p:nvPr/>
        </p:nvSpPr>
        <p:spPr bwMode="auto">
          <a:xfrm>
            <a:off x="1769358" y="2911211"/>
            <a:ext cx="1536853" cy="62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TW" altLang="en-US" sz="2500" b="1" dirty="0">
                <a:latin typeface="微软雅黑" pitchFamily="34" charset="-122"/>
                <a:ea typeface="微软雅黑" pitchFamily="34" charset="-122"/>
                <a:sym typeface="Lato Light" charset="0"/>
              </a:rPr>
              <a:t>經驗豐富</a:t>
            </a:r>
            <a:endParaRPr lang="en-US" altLang="zh-CN" sz="25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542AF8-DAE9-9427-3C3B-6BCDD1CEB5DB}"/>
              </a:ext>
            </a:extLst>
          </p:cNvPr>
          <p:cNvSpPr txBox="1"/>
          <p:nvPr/>
        </p:nvSpPr>
        <p:spPr>
          <a:xfrm>
            <a:off x="2619039" y="232406"/>
            <a:ext cx="629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hangingPunct="1">
              <a:buFont typeface="Arial" pitchFamily="34" charset="0"/>
              <a:buNone/>
              <a:defRPr/>
            </a:pPr>
            <a:r>
              <a:rPr lang="zh-TW" altLang="en-US" sz="45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</a:t>
            </a:r>
            <a:r>
              <a:rPr lang="zh-TW" altLang="en-US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正確</a:t>
            </a:r>
            <a:r>
              <a:rPr lang="zh-TW" altLang="en-US" sz="45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選擇</a:t>
            </a:r>
            <a:r>
              <a:rPr lang="zh-TW" altLang="en-US" sz="45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旅行社</a:t>
            </a:r>
            <a:r>
              <a:rPr lang="zh-TW" altLang="en-US" sz="45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？</a:t>
            </a:r>
            <a:endParaRPr lang="zh-CN" altLang="en-US" sz="45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7D55DC3-DD60-0F21-97F2-020F2812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169" y="2928139"/>
            <a:ext cx="1795201" cy="33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TW" altLang="en-US" sz="2500" b="1" dirty="0">
                <a:latin typeface="微软雅黑" pitchFamily="34" charset="-122"/>
                <a:ea typeface="微软雅黑" pitchFamily="34" charset="-122"/>
                <a:sym typeface="Lato Light" charset="0"/>
              </a:rPr>
              <a:t>行程安排</a:t>
            </a:r>
            <a:endParaRPr lang="en-US" altLang="zh-TW" sz="2500" b="1" dirty="0"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endParaRPr lang="en-US" altLang="zh-CN" sz="9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6205BA20-3C24-57A7-42E4-782F8463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003" y="5472702"/>
            <a:ext cx="2195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TW" altLang="en-US" sz="2500" b="1" dirty="0">
                <a:latin typeface="微软雅黑" pitchFamily="34" charset="-122"/>
                <a:ea typeface="微软雅黑" pitchFamily="34" charset="-122"/>
                <a:sym typeface="Lato Light" charset="0"/>
              </a:rPr>
              <a:t>確認保險</a:t>
            </a:r>
            <a:endParaRPr lang="en-US" altLang="zh-TW" sz="2500" b="1" dirty="0"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029B50-DA6B-FB95-4C4A-488C9AC036CF}"/>
              </a:ext>
            </a:extLst>
          </p:cNvPr>
          <p:cNvGrpSpPr/>
          <p:nvPr/>
        </p:nvGrpSpPr>
        <p:grpSpPr>
          <a:xfrm>
            <a:off x="3569247" y="3914507"/>
            <a:ext cx="1655350" cy="1633540"/>
            <a:chOff x="6082341" y="4146768"/>
            <a:chExt cx="1655350" cy="1633540"/>
          </a:xfrm>
        </p:grpSpPr>
        <p:sp>
          <p:nvSpPr>
            <p:cNvPr id="18" name="Oval 71">
              <a:extLst>
                <a:ext uri="{FF2B5EF4-FFF2-40B4-BE49-F238E27FC236}">
                  <a16:creationId xmlns:a16="http://schemas.microsoft.com/office/drawing/2014/main" id="{40C8CECE-499A-600C-BB69-F1C3F3FD8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82341" y="4146768"/>
              <a:ext cx="1655350" cy="1633540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00711F76-8E55-BA79-4417-C39015031C27}"/>
                </a:ext>
              </a:extLst>
            </p:cNvPr>
            <p:cNvSpPr/>
            <p:nvPr/>
          </p:nvSpPr>
          <p:spPr bwMode="auto">
            <a:xfrm>
              <a:off x="6203611" y="4274289"/>
              <a:ext cx="1420349" cy="1373803"/>
            </a:xfrm>
            <a:prstGeom prst="ellipse">
              <a:avLst/>
            </a:prstGeom>
            <a:solidFill>
              <a:srgbClr val="B3B3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01FD538-3EBB-B275-0B54-894A109B5DD4}"/>
              </a:ext>
            </a:extLst>
          </p:cNvPr>
          <p:cNvGrpSpPr/>
          <p:nvPr/>
        </p:nvGrpSpPr>
        <p:grpSpPr>
          <a:xfrm>
            <a:off x="9170946" y="3928484"/>
            <a:ext cx="1655350" cy="1633540"/>
            <a:chOff x="2823283" y="4053681"/>
            <a:chExt cx="1655350" cy="1633540"/>
          </a:xfrm>
        </p:grpSpPr>
        <p:sp>
          <p:nvSpPr>
            <p:cNvPr id="9" name="Oval 71">
              <a:extLst>
                <a:ext uri="{FF2B5EF4-FFF2-40B4-BE49-F238E27FC236}">
                  <a16:creationId xmlns:a16="http://schemas.microsoft.com/office/drawing/2014/main" id="{D91FBC93-7D20-1F7D-43EC-AE7DCF0D6C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23283" y="4053681"/>
              <a:ext cx="1655350" cy="1633540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63AAE10-14B6-5AD9-D9B7-CB5D5A529558}"/>
                </a:ext>
              </a:extLst>
            </p:cNvPr>
            <p:cNvSpPr/>
            <p:nvPr/>
          </p:nvSpPr>
          <p:spPr bwMode="auto">
            <a:xfrm>
              <a:off x="2938411" y="4177662"/>
              <a:ext cx="1420349" cy="1373803"/>
            </a:xfrm>
            <a:prstGeom prst="ellipse">
              <a:avLst/>
            </a:prstGeom>
            <a:solidFill>
              <a:srgbClr val="B3B3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1CF7F12-F3C5-0489-A972-C4FC11E85720}"/>
              </a:ext>
            </a:extLst>
          </p:cNvPr>
          <p:cNvGrpSpPr/>
          <p:nvPr/>
        </p:nvGrpSpPr>
        <p:grpSpPr>
          <a:xfrm>
            <a:off x="6401720" y="3917503"/>
            <a:ext cx="1655350" cy="1633541"/>
            <a:chOff x="4434530" y="4661739"/>
            <a:chExt cx="1655350" cy="1633541"/>
          </a:xfrm>
        </p:grpSpPr>
        <p:sp>
          <p:nvSpPr>
            <p:cNvPr id="6" name="Oval 71">
              <a:extLst>
                <a:ext uri="{FF2B5EF4-FFF2-40B4-BE49-F238E27FC236}">
                  <a16:creationId xmlns:a16="http://schemas.microsoft.com/office/drawing/2014/main" id="{C7DA9F9D-7E63-73C9-B371-953C4BCA0A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34530" y="4661739"/>
              <a:ext cx="1655350" cy="1633541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131A8FA-FE61-0B11-D605-74C43F5E8A66}"/>
                </a:ext>
              </a:extLst>
            </p:cNvPr>
            <p:cNvSpPr/>
            <p:nvPr/>
          </p:nvSpPr>
          <p:spPr bwMode="auto">
            <a:xfrm>
              <a:off x="4546967" y="4788612"/>
              <a:ext cx="1420349" cy="1373803"/>
            </a:xfrm>
            <a:prstGeom prst="ellipse">
              <a:avLst/>
            </a:prstGeom>
            <a:solidFill>
              <a:srgbClr val="B3B3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E996A00-FB9A-C8EE-D9CD-FDD87C7C6BA6}"/>
              </a:ext>
            </a:extLst>
          </p:cNvPr>
          <p:cNvGrpSpPr/>
          <p:nvPr/>
        </p:nvGrpSpPr>
        <p:grpSpPr>
          <a:xfrm>
            <a:off x="998915" y="3922596"/>
            <a:ext cx="1655350" cy="1633540"/>
            <a:chOff x="7005505" y="2692262"/>
            <a:chExt cx="1655350" cy="1633540"/>
          </a:xfrm>
        </p:grpSpPr>
        <p:sp>
          <p:nvSpPr>
            <p:cNvPr id="3" name="Oval 71">
              <a:extLst>
                <a:ext uri="{FF2B5EF4-FFF2-40B4-BE49-F238E27FC236}">
                  <a16:creationId xmlns:a16="http://schemas.microsoft.com/office/drawing/2014/main" id="{D393E359-09C7-25EA-ABC3-4202FFC4F4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05505" y="2692262"/>
              <a:ext cx="1655350" cy="1633540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6285A33-0D1F-5C1F-6169-E1A9B77F93EF}"/>
                </a:ext>
              </a:extLst>
            </p:cNvPr>
            <p:cNvSpPr/>
            <p:nvPr/>
          </p:nvSpPr>
          <p:spPr bwMode="auto">
            <a:xfrm>
              <a:off x="7123005" y="2833119"/>
              <a:ext cx="1420349" cy="1373803"/>
            </a:xfrm>
            <a:prstGeom prst="ellipse">
              <a:avLst/>
            </a:prstGeom>
            <a:solidFill>
              <a:srgbClr val="B3B3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F28C0D0-63C9-FB50-492E-53ABB40B07A2}"/>
              </a:ext>
            </a:extLst>
          </p:cNvPr>
          <p:cNvGrpSpPr/>
          <p:nvPr/>
        </p:nvGrpSpPr>
        <p:grpSpPr>
          <a:xfrm>
            <a:off x="8453072" y="1395322"/>
            <a:ext cx="1655350" cy="1633540"/>
            <a:chOff x="6552276" y="1086430"/>
            <a:chExt cx="1655350" cy="1633540"/>
          </a:xfrm>
        </p:grpSpPr>
        <p:sp>
          <p:nvSpPr>
            <p:cNvPr id="3093" name="Oval 71"/>
            <p:cNvSpPr>
              <a:spLocks/>
            </p:cNvSpPr>
            <p:nvPr/>
          </p:nvSpPr>
          <p:spPr bwMode="auto">
            <a:xfrm rot="10800000">
              <a:off x="6552276" y="1086430"/>
              <a:ext cx="1655350" cy="1633540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F6C0F30-B44E-0BAF-0330-036AE87E87B3}"/>
                </a:ext>
              </a:extLst>
            </p:cNvPr>
            <p:cNvSpPr/>
            <p:nvPr/>
          </p:nvSpPr>
          <p:spPr bwMode="auto">
            <a:xfrm>
              <a:off x="6669776" y="1218936"/>
              <a:ext cx="1420349" cy="1373803"/>
            </a:xfrm>
            <a:prstGeom prst="ellipse">
              <a:avLst/>
            </a:prstGeom>
            <a:solidFill>
              <a:srgbClr val="B3B3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6BCDD59-7595-6798-09C8-0B5D927E8A96}"/>
              </a:ext>
            </a:extLst>
          </p:cNvPr>
          <p:cNvGrpSpPr/>
          <p:nvPr/>
        </p:nvGrpSpPr>
        <p:grpSpPr>
          <a:xfrm>
            <a:off x="1865766" y="1348612"/>
            <a:ext cx="1655350" cy="1633540"/>
            <a:chOff x="3345307" y="338187"/>
            <a:chExt cx="1655350" cy="1633540"/>
          </a:xfrm>
        </p:grpSpPr>
        <p:sp>
          <p:nvSpPr>
            <p:cNvPr id="15" name="Oval 71">
              <a:extLst>
                <a:ext uri="{FF2B5EF4-FFF2-40B4-BE49-F238E27FC236}">
                  <a16:creationId xmlns:a16="http://schemas.microsoft.com/office/drawing/2014/main" id="{B2EFEC5F-B64D-3040-FC05-655F1F3A47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345307" y="338187"/>
              <a:ext cx="1655350" cy="1633540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ECDD497-3ABA-180E-B02E-C2DAD91DBF8F}"/>
                </a:ext>
              </a:extLst>
            </p:cNvPr>
            <p:cNvSpPr/>
            <p:nvPr/>
          </p:nvSpPr>
          <p:spPr bwMode="auto">
            <a:xfrm>
              <a:off x="3458844" y="477340"/>
              <a:ext cx="1420349" cy="1373803"/>
            </a:xfrm>
            <a:prstGeom prst="ellipse">
              <a:avLst/>
            </a:prstGeom>
            <a:solidFill>
              <a:srgbClr val="B3B3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83DD104-C603-9957-58D8-AA12DD8A7855}"/>
              </a:ext>
            </a:extLst>
          </p:cNvPr>
          <p:cNvGrpSpPr/>
          <p:nvPr/>
        </p:nvGrpSpPr>
        <p:grpSpPr>
          <a:xfrm>
            <a:off x="5106264" y="1390532"/>
            <a:ext cx="1655350" cy="1633540"/>
            <a:chOff x="5029976" y="318871"/>
            <a:chExt cx="1655350" cy="1633540"/>
          </a:xfrm>
        </p:grpSpPr>
        <p:sp>
          <p:nvSpPr>
            <p:cNvPr id="12" name="Oval 71">
              <a:extLst>
                <a:ext uri="{FF2B5EF4-FFF2-40B4-BE49-F238E27FC236}">
                  <a16:creationId xmlns:a16="http://schemas.microsoft.com/office/drawing/2014/main" id="{596AEA8C-394D-E2CE-B6DB-478127D414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29976" y="318871"/>
              <a:ext cx="1655350" cy="1633540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B71B8C8D-1826-46D5-5388-6392866156B6}"/>
                </a:ext>
              </a:extLst>
            </p:cNvPr>
            <p:cNvSpPr/>
            <p:nvPr/>
          </p:nvSpPr>
          <p:spPr bwMode="auto">
            <a:xfrm>
              <a:off x="5147476" y="448738"/>
              <a:ext cx="1420349" cy="1373803"/>
            </a:xfrm>
            <a:prstGeom prst="ellipse">
              <a:avLst/>
            </a:prstGeom>
            <a:solidFill>
              <a:srgbClr val="B3B3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4D803B58-9CF3-28CA-F764-1A46F9F954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-4388" b="1"/>
          <a:stretch/>
        </p:blipFill>
        <p:spPr>
          <a:xfrm>
            <a:off x="5144978" y="1240547"/>
            <a:ext cx="1466492" cy="1678863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802AB0D4-46D5-E10B-8864-ACEE62BA09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13"/>
          <a:stretch/>
        </p:blipFill>
        <p:spPr>
          <a:xfrm>
            <a:off x="8453072" y="1432193"/>
            <a:ext cx="1727195" cy="1389159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F822F476-5A60-E4B0-C798-183B1709D4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34" y="1371421"/>
            <a:ext cx="1490147" cy="1490147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48BFC261-B33D-A3FE-479E-4EBACE95F2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35" y="3731933"/>
            <a:ext cx="1474263" cy="1773549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DCE9B997-7BED-4B7D-1DC6-51AF12BC54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29" y="3873407"/>
            <a:ext cx="1846915" cy="1633540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4C8AB9A2-EE4C-BF11-1325-61695966EC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6" y="3785400"/>
            <a:ext cx="1372693" cy="1640868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08986513-138F-9037-F259-4F6B5249F9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14" y="3785400"/>
            <a:ext cx="1566722" cy="1740582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EDDBD2FC-9FCB-ABC6-35C5-D6CFE597A2BF}"/>
              </a:ext>
            </a:extLst>
          </p:cNvPr>
          <p:cNvSpPr txBox="1"/>
          <p:nvPr/>
        </p:nvSpPr>
        <p:spPr>
          <a:xfrm>
            <a:off x="1383366" y="3342977"/>
            <a:ext cx="25827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擁有更全面的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服務</a:t>
            </a:r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選擇</a:t>
            </a:r>
          </a:p>
        </p:txBody>
      </p:sp>
      <p:sp>
        <p:nvSpPr>
          <p:cNvPr id="5120" name="文字方塊 5119">
            <a:extLst>
              <a:ext uri="{FF2B5EF4-FFF2-40B4-BE49-F238E27FC236}">
                <a16:creationId xmlns:a16="http://schemas.microsoft.com/office/drawing/2014/main" id="{EEBB279D-0312-30AB-B152-3F0B317858C3}"/>
              </a:ext>
            </a:extLst>
          </p:cNvPr>
          <p:cNvSpPr txBox="1"/>
          <p:nvPr/>
        </p:nvSpPr>
        <p:spPr>
          <a:xfrm>
            <a:off x="8926047" y="5884584"/>
            <a:ext cx="23647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能即時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聯繫</a:t>
            </a:r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解決問題</a:t>
            </a:r>
          </a:p>
        </p:txBody>
      </p:sp>
      <p:sp>
        <p:nvSpPr>
          <p:cNvPr id="5121" name="文字方塊 5120">
            <a:extLst>
              <a:ext uri="{FF2B5EF4-FFF2-40B4-BE49-F238E27FC236}">
                <a16:creationId xmlns:a16="http://schemas.microsoft.com/office/drawing/2014/main" id="{1C39DE30-CB2D-01D7-73B6-59D3D94AD85F}"/>
              </a:ext>
            </a:extLst>
          </p:cNvPr>
          <p:cNvSpPr txBox="1"/>
          <p:nvPr/>
        </p:nvSpPr>
        <p:spPr>
          <a:xfrm>
            <a:off x="5990352" y="5884584"/>
            <a:ext cx="28007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獲取意外發生的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賠償</a:t>
            </a:r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協助</a:t>
            </a:r>
          </a:p>
        </p:txBody>
      </p:sp>
      <p:sp>
        <p:nvSpPr>
          <p:cNvPr id="5130" name="文字方塊 5129">
            <a:extLst>
              <a:ext uri="{FF2B5EF4-FFF2-40B4-BE49-F238E27FC236}">
                <a16:creationId xmlns:a16="http://schemas.microsoft.com/office/drawing/2014/main" id="{D7FE1966-F351-3EB9-72BC-7CC33158C771}"/>
              </a:ext>
            </a:extLst>
          </p:cNvPr>
          <p:cNvSpPr txBox="1"/>
          <p:nvPr/>
        </p:nvSpPr>
        <p:spPr>
          <a:xfrm>
            <a:off x="2980878" y="5884821"/>
            <a:ext cx="3185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快速了解符合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自身需求</a:t>
            </a:r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喜好</a:t>
            </a:r>
          </a:p>
        </p:txBody>
      </p:sp>
      <p:sp>
        <p:nvSpPr>
          <p:cNvPr id="5131" name="文字方塊 5130">
            <a:extLst>
              <a:ext uri="{FF2B5EF4-FFF2-40B4-BE49-F238E27FC236}">
                <a16:creationId xmlns:a16="http://schemas.microsoft.com/office/drawing/2014/main" id="{C48564EE-7B10-A041-8B5E-FCB770E1FD20}"/>
              </a:ext>
            </a:extLst>
          </p:cNvPr>
          <p:cNvSpPr txBox="1"/>
          <p:nvPr/>
        </p:nvSpPr>
        <p:spPr>
          <a:xfrm>
            <a:off x="476773" y="5883632"/>
            <a:ext cx="25827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讓旅遊過程更加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順暢輕鬆</a:t>
            </a:r>
          </a:p>
        </p:txBody>
      </p:sp>
      <p:sp>
        <p:nvSpPr>
          <p:cNvPr id="5132" name="文字方塊 5131">
            <a:extLst>
              <a:ext uri="{FF2B5EF4-FFF2-40B4-BE49-F238E27FC236}">
                <a16:creationId xmlns:a16="http://schemas.microsoft.com/office/drawing/2014/main" id="{37132068-CD3E-5656-20C2-4F29C29DB982}"/>
              </a:ext>
            </a:extLst>
          </p:cNvPr>
          <p:cNvSpPr txBox="1"/>
          <p:nvPr/>
        </p:nvSpPr>
        <p:spPr>
          <a:xfrm>
            <a:off x="4676823" y="3349138"/>
            <a:ext cx="25827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行程細節</a:t>
            </a:r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自身需求</a:t>
            </a:r>
          </a:p>
        </p:txBody>
      </p:sp>
      <p:sp>
        <p:nvSpPr>
          <p:cNvPr id="5133" name="Rectangle 7">
            <a:extLst>
              <a:ext uri="{FF2B5EF4-FFF2-40B4-BE49-F238E27FC236}">
                <a16:creationId xmlns:a16="http://schemas.microsoft.com/office/drawing/2014/main" id="{47249D76-9A1D-750A-E4C1-EA4ADADA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44" y="2933543"/>
            <a:ext cx="1795201" cy="33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TW" altLang="en-US" sz="2500" b="1" dirty="0">
                <a:latin typeface="微软雅黑" pitchFamily="34" charset="-122"/>
                <a:ea typeface="微软雅黑" pitchFamily="34" charset="-122"/>
                <a:sym typeface="Lato Light" charset="0"/>
              </a:rPr>
              <a:t>導遊資質</a:t>
            </a:r>
            <a:endParaRPr lang="en-US" altLang="zh-CN" sz="9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5134" name="文字方塊 5133">
            <a:extLst>
              <a:ext uri="{FF2B5EF4-FFF2-40B4-BE49-F238E27FC236}">
                <a16:creationId xmlns:a16="http://schemas.microsoft.com/office/drawing/2014/main" id="{A1E910C0-55F4-8C77-C1A9-B1FC1B78BB94}"/>
              </a:ext>
            </a:extLst>
          </p:cNvPr>
          <p:cNvSpPr txBox="1"/>
          <p:nvPr/>
        </p:nvSpPr>
        <p:spPr>
          <a:xfrm>
            <a:off x="7880647" y="3349602"/>
            <a:ext cx="30187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專業更能提供更好的旅遊</a:t>
            </a:r>
            <a:r>
              <a:rPr lang="zh-TW" altLang="en-US" sz="17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體驗</a:t>
            </a:r>
          </a:p>
        </p:txBody>
      </p:sp>
      <p:sp>
        <p:nvSpPr>
          <p:cNvPr id="5135" name="Rectangle 7">
            <a:extLst>
              <a:ext uri="{FF2B5EF4-FFF2-40B4-BE49-F238E27FC236}">
                <a16:creationId xmlns:a16="http://schemas.microsoft.com/office/drawing/2014/main" id="{49EFF5B3-9926-FFF2-5C3A-CFE49AD24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368" y="5456668"/>
            <a:ext cx="2195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TW" altLang="en-US" sz="2500" b="1" dirty="0">
                <a:latin typeface="微软雅黑" pitchFamily="34" charset="-122"/>
                <a:ea typeface="微软雅黑" pitchFamily="34" charset="-122"/>
                <a:sym typeface="Lato Light" charset="0"/>
              </a:rPr>
              <a:t>售後服務</a:t>
            </a:r>
            <a:endParaRPr lang="en-US" altLang="zh-TW" sz="2500" b="1" dirty="0"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</p:sld>
</file>

<file path=ppt/theme/theme1.xml><?xml version="1.0" encoding="utf-8"?>
<a:theme xmlns:a="http://schemas.openxmlformats.org/drawingml/2006/main" name="1_Office 主题​​">
  <a:themeElements>
    <a:clrScheme name="自定义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009644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Pages>0</Pages>
  <Words>69</Words>
  <Characters>0</Characters>
  <Application>Microsoft Office PowerPoint</Application>
  <DocSecurity>0</DocSecurity>
  <PresentationFormat>自訂</PresentationFormat>
  <Lines>0</Lines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微软雅黑</vt:lpstr>
      <vt:lpstr>微软雅黑</vt:lpstr>
      <vt:lpstr>Arial</vt:lpstr>
      <vt:lpstr>Calibri</vt:lpstr>
      <vt:lpstr>1_Office 主题​​</vt:lpstr>
      <vt:lpstr>PowerPoint 簡報</vt:lpstr>
    </vt:vector>
  </TitlesOfParts>
  <Company>http://www.ypppt.com/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xanthe zhang</cp:lastModifiedBy>
  <cp:revision>55</cp:revision>
  <dcterms:created xsi:type="dcterms:W3CDTF">2015-05-08T06:16:00Z</dcterms:created>
  <dcterms:modified xsi:type="dcterms:W3CDTF">2024-03-17T07:07:49Z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