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mplementing a Robust Network Design: Integrating Corporate LANs with WAN and Colocation Services for Emergency Resilience" id="{37730311-2C2E-461D-BD5A-5F5CA0B039D8}">
          <p14:sldIdLst>
            <p14:sldId id="2561"/>
            <p14:sldId id="2562"/>
          </p14:sldIdLst>
        </p14:section>
        <p14:section name="Overview of Corporate Network Architecture" id="{4BD1CB25-4ED5-4151-B00C-97BEB94F86BC}">
          <p14:sldIdLst>
            <p14:sldId id="2563"/>
            <p14:sldId id="2564"/>
            <p14:sldId id="2565"/>
            <p14:sldId id="2566"/>
          </p14:sldIdLst>
        </p14:section>
        <p14:section name="Designing and Connecting Multiple LANs as a WAN" id="{9FA4CE18-2E71-46F8-8D2B-4650E7A46B98}">
          <p14:sldIdLst>
            <p14:sldId id="2567"/>
            <p14:sldId id="2568"/>
            <p14:sldId id="2569"/>
            <p14:sldId id="2570"/>
          </p14:sldIdLst>
        </p14:section>
        <p14:section name="Integration with Colocation Services for Emergency Outages" id="{A3409504-8ED9-4B65-BD32-E08B75F07347}">
          <p14:sldIdLst>
            <p14:sldId id="2571"/>
            <p14:sldId id="2572"/>
            <p14:sldId id="2573"/>
            <p14:sldId id="2574"/>
          </p14:sldIdLst>
        </p14:section>
        <p14:section name="Implementation and Best Practices" id="{4C08BD52-CED7-4C45-869E-C74F381822E6}">
          <p14:sldIdLst>
            <p14:sldId id="2575"/>
            <p14:sldId id="2576"/>
            <p14:sldId id="2577"/>
            <p14:sldId id="2578"/>
          </p14:sldIdLst>
        </p14:section>
        <p14:section name="Security, Compliance, and Future Scalability" id="{10072443-99A4-4923-9264-6C9EEF1A623C}">
          <p14:sldIdLst>
            <p14:sldId id="2579"/>
            <p14:sldId id="2580"/>
            <p14:sldId id="2581"/>
            <p14:sldId id="2582"/>
          </p14:sldIdLst>
        </p14:section>
        <p14:section name="Conclusion" id="{16EA2D79-28E0-4433-99F0-E52EC44CD192}">
          <p14:sldIdLst>
            <p14:sldId id="25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sorterViewPr>
    <p:cViewPr>
      <p:scale>
        <a:sx n="100" d="100"/>
        <a:sy n="100" d="100"/>
      </p:scale>
      <p:origin x="0" y="-745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71AF3-8047-48B2-BE82-383927A54B4C}"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CEA34C7B-D8A3-4589-AC89-1253F34D04F4}">
      <dgm:prSet/>
      <dgm:spPr/>
      <dgm:t>
        <a:bodyPr/>
        <a:lstStyle/>
        <a:p>
          <a:pPr>
            <a:lnSpc>
              <a:spcPct val="100000"/>
            </a:lnSpc>
            <a:defRPr b="1"/>
          </a:pPr>
          <a:r>
            <a:rPr lang="en-US"/>
            <a:t>Integrated Network Design</a:t>
          </a:r>
        </a:p>
      </dgm:t>
    </dgm:pt>
    <dgm:pt modelId="{B37F58E6-547F-49A8-897D-CE9AAD73F8B1}" type="parTrans" cxnId="{1F934912-E866-4052-BCE0-90EF5153FBBE}">
      <dgm:prSet/>
      <dgm:spPr/>
      <dgm:t>
        <a:bodyPr/>
        <a:lstStyle/>
        <a:p>
          <a:endParaRPr lang="en-US"/>
        </a:p>
      </dgm:t>
    </dgm:pt>
    <dgm:pt modelId="{3C373268-837B-42F1-8BE5-F2B7713D6FA0}" type="sibTrans" cxnId="{1F934912-E866-4052-BCE0-90EF5153FBBE}">
      <dgm:prSet/>
      <dgm:spPr/>
      <dgm:t>
        <a:bodyPr/>
        <a:lstStyle/>
        <a:p>
          <a:pPr>
            <a:lnSpc>
              <a:spcPct val="100000"/>
            </a:lnSpc>
            <a:defRPr b="1"/>
          </a:pPr>
          <a:endParaRPr lang="en-US"/>
        </a:p>
      </dgm:t>
    </dgm:pt>
    <dgm:pt modelId="{7B711CF2-A825-4852-B51B-835F1B5DC0EF}">
      <dgm:prSet/>
      <dgm:spPr/>
      <dgm:t>
        <a:bodyPr/>
        <a:lstStyle/>
        <a:p>
          <a:pPr>
            <a:lnSpc>
              <a:spcPct val="100000"/>
            </a:lnSpc>
          </a:pPr>
          <a:r>
            <a:rPr lang="en-US"/>
            <a:t>Combining LANs, WANs, and colocation services creates a robust and resilient enterprise network.</a:t>
          </a:r>
        </a:p>
      </dgm:t>
    </dgm:pt>
    <dgm:pt modelId="{C20EF7A4-6686-4C6B-87ED-4D0E87184B1C}" type="parTrans" cxnId="{50C57C59-2D92-4B52-8910-BEB49E4E89B4}">
      <dgm:prSet/>
      <dgm:spPr/>
      <dgm:t>
        <a:bodyPr/>
        <a:lstStyle/>
        <a:p>
          <a:endParaRPr lang="en-US"/>
        </a:p>
      </dgm:t>
    </dgm:pt>
    <dgm:pt modelId="{986C635F-EC34-491E-904A-5722E5F95A60}" type="sibTrans" cxnId="{50C57C59-2D92-4B52-8910-BEB49E4E89B4}">
      <dgm:prSet/>
      <dgm:spPr/>
      <dgm:t>
        <a:bodyPr/>
        <a:lstStyle/>
        <a:p>
          <a:endParaRPr lang="en-US"/>
        </a:p>
      </dgm:t>
    </dgm:pt>
    <dgm:pt modelId="{2006EEA5-FC55-4039-A23C-5755FDEFEAEA}">
      <dgm:prSet/>
      <dgm:spPr/>
      <dgm:t>
        <a:bodyPr/>
        <a:lstStyle/>
        <a:p>
          <a:pPr>
            <a:lnSpc>
              <a:spcPct val="100000"/>
            </a:lnSpc>
            <a:defRPr b="1"/>
          </a:pPr>
          <a:r>
            <a:rPr lang="en-US"/>
            <a:t>Security and Performance</a:t>
          </a:r>
        </a:p>
      </dgm:t>
    </dgm:pt>
    <dgm:pt modelId="{7673FF14-8E00-429E-992D-25574F27B1D5}" type="parTrans" cxnId="{1D012425-3224-4A90-A037-026727C6F9A7}">
      <dgm:prSet/>
      <dgm:spPr/>
      <dgm:t>
        <a:bodyPr/>
        <a:lstStyle/>
        <a:p>
          <a:endParaRPr lang="en-US"/>
        </a:p>
      </dgm:t>
    </dgm:pt>
    <dgm:pt modelId="{61D9BA95-843B-4233-A6A9-781475417A17}" type="sibTrans" cxnId="{1D012425-3224-4A90-A037-026727C6F9A7}">
      <dgm:prSet/>
      <dgm:spPr/>
      <dgm:t>
        <a:bodyPr/>
        <a:lstStyle/>
        <a:p>
          <a:pPr>
            <a:lnSpc>
              <a:spcPct val="100000"/>
            </a:lnSpc>
            <a:defRPr b="1"/>
          </a:pPr>
          <a:endParaRPr lang="en-US"/>
        </a:p>
      </dgm:t>
    </dgm:pt>
    <dgm:pt modelId="{415A16CF-7F8A-4871-90EE-9D2AFCB0C3AC}">
      <dgm:prSet/>
      <dgm:spPr/>
      <dgm:t>
        <a:bodyPr/>
        <a:lstStyle/>
        <a:p>
          <a:pPr>
            <a:lnSpc>
              <a:spcPct val="100000"/>
            </a:lnSpc>
          </a:pPr>
          <a:r>
            <a:rPr lang="en-US"/>
            <a:t>Best practices in network design enhance security and ensure optimal performance across the system.</a:t>
          </a:r>
        </a:p>
      </dgm:t>
    </dgm:pt>
    <dgm:pt modelId="{9891D967-6BD6-4F60-8A60-5756476BF77C}" type="parTrans" cxnId="{A4D0EBCF-398A-4E79-BDF7-23910870244B}">
      <dgm:prSet/>
      <dgm:spPr/>
      <dgm:t>
        <a:bodyPr/>
        <a:lstStyle/>
        <a:p>
          <a:endParaRPr lang="en-US"/>
        </a:p>
      </dgm:t>
    </dgm:pt>
    <dgm:pt modelId="{8823D530-979C-4D7A-874E-D11BECD8A77A}" type="sibTrans" cxnId="{A4D0EBCF-398A-4E79-BDF7-23910870244B}">
      <dgm:prSet/>
      <dgm:spPr/>
      <dgm:t>
        <a:bodyPr/>
        <a:lstStyle/>
        <a:p>
          <a:endParaRPr lang="en-US"/>
        </a:p>
      </dgm:t>
    </dgm:pt>
    <dgm:pt modelId="{D9DBD0AE-4692-407E-8E77-433BEBD6C86B}">
      <dgm:prSet/>
      <dgm:spPr/>
      <dgm:t>
        <a:bodyPr/>
        <a:lstStyle/>
        <a:p>
          <a:pPr>
            <a:lnSpc>
              <a:spcPct val="100000"/>
            </a:lnSpc>
            <a:defRPr b="1"/>
          </a:pPr>
          <a:r>
            <a:rPr lang="en-US"/>
            <a:t>Preparedness and Growth</a:t>
          </a:r>
        </a:p>
      </dgm:t>
    </dgm:pt>
    <dgm:pt modelId="{AAFE3AB5-DC90-4EA7-A4F7-1B812D2118F3}" type="parTrans" cxnId="{28553B03-C570-49D3-924D-D1E5E2C53576}">
      <dgm:prSet/>
      <dgm:spPr/>
      <dgm:t>
        <a:bodyPr/>
        <a:lstStyle/>
        <a:p>
          <a:endParaRPr lang="en-US"/>
        </a:p>
      </dgm:t>
    </dgm:pt>
    <dgm:pt modelId="{42C7145F-246D-41E0-BE0D-3C65BEAE17A1}" type="sibTrans" cxnId="{28553B03-C570-49D3-924D-D1E5E2C53576}">
      <dgm:prSet/>
      <dgm:spPr/>
      <dgm:t>
        <a:bodyPr/>
        <a:lstStyle/>
        <a:p>
          <a:endParaRPr lang="en-US"/>
        </a:p>
      </dgm:t>
    </dgm:pt>
    <dgm:pt modelId="{5FFC5B55-7047-452E-9D30-6D255068E5AF}">
      <dgm:prSet/>
      <dgm:spPr/>
      <dgm:t>
        <a:bodyPr/>
        <a:lstStyle/>
        <a:p>
          <a:pPr>
            <a:lnSpc>
              <a:spcPct val="100000"/>
            </a:lnSpc>
          </a:pPr>
          <a:r>
            <a:rPr lang="en-US"/>
            <a:t>Well-designed networks prepare enterprises for emergencies and support future growth and scalability.</a:t>
          </a:r>
        </a:p>
      </dgm:t>
    </dgm:pt>
    <dgm:pt modelId="{8B312065-2BDD-40E1-AC6B-FD33874C684E}" type="parTrans" cxnId="{F266896F-8278-492A-A422-EB7B588FDD94}">
      <dgm:prSet/>
      <dgm:spPr/>
      <dgm:t>
        <a:bodyPr/>
        <a:lstStyle/>
        <a:p>
          <a:endParaRPr lang="en-US"/>
        </a:p>
      </dgm:t>
    </dgm:pt>
    <dgm:pt modelId="{D89D4EBA-CEB0-4282-B088-F43468134CA4}" type="sibTrans" cxnId="{F266896F-8278-492A-A422-EB7B588FDD94}">
      <dgm:prSet/>
      <dgm:spPr/>
      <dgm:t>
        <a:bodyPr/>
        <a:lstStyle/>
        <a:p>
          <a:endParaRPr lang="en-US"/>
        </a:p>
      </dgm:t>
    </dgm:pt>
    <dgm:pt modelId="{1933E943-9B27-4326-876E-4C9DEA231A79}" type="pres">
      <dgm:prSet presAssocID="{FA971AF3-8047-48B2-BE82-383927A54B4C}" presName="Name0" presStyleCnt="0">
        <dgm:presLayoutVars>
          <dgm:dir/>
          <dgm:resizeHandles val="exact"/>
        </dgm:presLayoutVars>
      </dgm:prSet>
      <dgm:spPr/>
    </dgm:pt>
    <dgm:pt modelId="{D3AD350B-0399-491C-8973-BBCC7FA9C21D}" type="pres">
      <dgm:prSet presAssocID="{CEA34C7B-D8A3-4589-AC89-1253F34D04F4}" presName="compNode" presStyleCnt="0"/>
      <dgm:spPr/>
    </dgm:pt>
    <dgm:pt modelId="{6446AC92-37C2-4A2C-9DCE-8A7BAD009C56}" type="pres">
      <dgm:prSet presAssocID="{CEA34C7B-D8A3-4589-AC89-1253F34D04F4}" presName="pictRect" presStyleLbl="revTx" presStyleIdx="0" presStyleCnt="6">
        <dgm:presLayoutVars>
          <dgm:chMax val="0"/>
          <dgm:bulletEnabled/>
        </dgm:presLayoutVars>
      </dgm:prSet>
      <dgm:spPr/>
    </dgm:pt>
    <dgm:pt modelId="{2B9F244C-5886-4043-BA66-4F55BA1C142A}" type="pres">
      <dgm:prSet presAssocID="{CEA34C7B-D8A3-4589-AC89-1253F34D04F4}" presName="textRect" presStyleLbl="revTx" presStyleIdx="1" presStyleCnt="6">
        <dgm:presLayoutVars>
          <dgm:bulletEnabled/>
        </dgm:presLayoutVars>
      </dgm:prSet>
      <dgm:spPr/>
    </dgm:pt>
    <dgm:pt modelId="{D97FABFE-5631-4D86-A5E7-90F9E5DBF9F9}" type="pres">
      <dgm:prSet presAssocID="{3C373268-837B-42F1-8BE5-F2B7713D6FA0}" presName="sibTrans" presStyleLbl="sibTrans2D1" presStyleIdx="0" presStyleCnt="0"/>
      <dgm:spPr/>
    </dgm:pt>
    <dgm:pt modelId="{133C2740-4C68-4A2B-A574-B958E066CC0A}" type="pres">
      <dgm:prSet presAssocID="{2006EEA5-FC55-4039-A23C-5755FDEFEAEA}" presName="compNode" presStyleCnt="0"/>
      <dgm:spPr/>
    </dgm:pt>
    <dgm:pt modelId="{D6A92137-E99F-46D0-872C-CEB82C933E51}" type="pres">
      <dgm:prSet presAssocID="{2006EEA5-FC55-4039-A23C-5755FDEFEAEA}" presName="pictRect" presStyleLbl="revTx" presStyleIdx="2" presStyleCnt="6">
        <dgm:presLayoutVars>
          <dgm:chMax val="0"/>
          <dgm:bulletEnabled/>
        </dgm:presLayoutVars>
      </dgm:prSet>
      <dgm:spPr/>
    </dgm:pt>
    <dgm:pt modelId="{03C82FF6-78EA-4E43-B81D-E4C63A886D68}" type="pres">
      <dgm:prSet presAssocID="{2006EEA5-FC55-4039-A23C-5755FDEFEAEA}" presName="textRect" presStyleLbl="revTx" presStyleIdx="3" presStyleCnt="6">
        <dgm:presLayoutVars>
          <dgm:bulletEnabled/>
        </dgm:presLayoutVars>
      </dgm:prSet>
      <dgm:spPr/>
    </dgm:pt>
    <dgm:pt modelId="{B557F107-C73E-40E7-84E9-B3996A377C00}" type="pres">
      <dgm:prSet presAssocID="{61D9BA95-843B-4233-A6A9-781475417A17}" presName="sibTrans" presStyleLbl="sibTrans2D1" presStyleIdx="0" presStyleCnt="0"/>
      <dgm:spPr/>
    </dgm:pt>
    <dgm:pt modelId="{BDDE9089-F965-4231-A44F-95B798A938BC}" type="pres">
      <dgm:prSet presAssocID="{D9DBD0AE-4692-407E-8E77-433BEBD6C86B}" presName="compNode" presStyleCnt="0"/>
      <dgm:spPr/>
    </dgm:pt>
    <dgm:pt modelId="{03A3AB30-B2FA-4D52-9510-98C2B30C19B3}" type="pres">
      <dgm:prSet presAssocID="{D9DBD0AE-4692-407E-8E77-433BEBD6C86B}" presName="pictRect" presStyleLbl="revTx" presStyleIdx="4" presStyleCnt="6">
        <dgm:presLayoutVars>
          <dgm:chMax val="0"/>
          <dgm:bulletEnabled/>
        </dgm:presLayoutVars>
      </dgm:prSet>
      <dgm:spPr/>
    </dgm:pt>
    <dgm:pt modelId="{67CC59DA-C5C8-4A73-8E80-EC6C2E971882}" type="pres">
      <dgm:prSet presAssocID="{D9DBD0AE-4692-407E-8E77-433BEBD6C86B}" presName="textRect" presStyleLbl="revTx" presStyleIdx="5" presStyleCnt="6">
        <dgm:presLayoutVars>
          <dgm:bulletEnabled/>
        </dgm:presLayoutVars>
      </dgm:prSet>
      <dgm:spPr/>
    </dgm:pt>
  </dgm:ptLst>
  <dgm:cxnLst>
    <dgm:cxn modelId="{28553B03-C570-49D3-924D-D1E5E2C53576}" srcId="{FA971AF3-8047-48B2-BE82-383927A54B4C}" destId="{D9DBD0AE-4692-407E-8E77-433BEBD6C86B}" srcOrd="2" destOrd="0" parTransId="{AAFE3AB5-DC90-4EA7-A4F7-1B812D2118F3}" sibTransId="{42C7145F-246D-41E0-BE0D-3C65BEAE17A1}"/>
    <dgm:cxn modelId="{1F934912-E866-4052-BCE0-90EF5153FBBE}" srcId="{FA971AF3-8047-48B2-BE82-383927A54B4C}" destId="{CEA34C7B-D8A3-4589-AC89-1253F34D04F4}" srcOrd="0" destOrd="0" parTransId="{B37F58E6-547F-49A8-897D-CE9AAD73F8B1}" sibTransId="{3C373268-837B-42F1-8BE5-F2B7713D6FA0}"/>
    <dgm:cxn modelId="{38A82A23-E6B1-4D7A-BB35-90EE2A572E5E}" type="presOf" srcId="{7B711CF2-A825-4852-B51B-835F1B5DC0EF}" destId="{2B9F244C-5886-4043-BA66-4F55BA1C142A}" srcOrd="0" destOrd="0" presId="urn:microsoft.com/office/officeart/2024/3/layout/hArchList1"/>
    <dgm:cxn modelId="{7DA66E23-758E-4145-9D15-0415E43F3A25}" type="presOf" srcId="{2006EEA5-FC55-4039-A23C-5755FDEFEAEA}" destId="{D6A92137-E99F-46D0-872C-CEB82C933E51}" srcOrd="0" destOrd="0" presId="urn:microsoft.com/office/officeart/2024/3/layout/hArchList1"/>
    <dgm:cxn modelId="{1D012425-3224-4A90-A037-026727C6F9A7}" srcId="{FA971AF3-8047-48B2-BE82-383927A54B4C}" destId="{2006EEA5-FC55-4039-A23C-5755FDEFEAEA}" srcOrd="1" destOrd="0" parTransId="{7673FF14-8E00-429E-992D-25574F27B1D5}" sibTransId="{61D9BA95-843B-4233-A6A9-781475417A17}"/>
    <dgm:cxn modelId="{F266896F-8278-492A-A422-EB7B588FDD94}" srcId="{D9DBD0AE-4692-407E-8E77-433BEBD6C86B}" destId="{5FFC5B55-7047-452E-9D30-6D255068E5AF}" srcOrd="0" destOrd="0" parTransId="{8B312065-2BDD-40E1-AC6B-FD33874C684E}" sibTransId="{D89D4EBA-CEB0-4282-B088-F43468134CA4}"/>
    <dgm:cxn modelId="{115E8F53-18FC-4E63-B149-27EC7016266B}" type="presOf" srcId="{CEA34C7B-D8A3-4589-AC89-1253F34D04F4}" destId="{6446AC92-37C2-4A2C-9DCE-8A7BAD009C56}" srcOrd="0" destOrd="0" presId="urn:microsoft.com/office/officeart/2024/3/layout/hArchList1"/>
    <dgm:cxn modelId="{50C57C59-2D92-4B52-8910-BEB49E4E89B4}" srcId="{CEA34C7B-D8A3-4589-AC89-1253F34D04F4}" destId="{7B711CF2-A825-4852-B51B-835F1B5DC0EF}" srcOrd="0" destOrd="0" parTransId="{C20EF7A4-6686-4C6B-87ED-4D0E87184B1C}" sibTransId="{986C635F-EC34-491E-904A-5722E5F95A60}"/>
    <dgm:cxn modelId="{EE890F86-115A-4525-AC06-1E35E472F1B7}" type="presOf" srcId="{415A16CF-7F8A-4871-90EE-9D2AFCB0C3AC}" destId="{03C82FF6-78EA-4E43-B81D-E4C63A886D68}" srcOrd="0" destOrd="0" presId="urn:microsoft.com/office/officeart/2024/3/layout/hArchList1"/>
    <dgm:cxn modelId="{D5CD0DA9-4C30-4F48-8FBA-F13CA15D2BA4}" type="presOf" srcId="{FA971AF3-8047-48B2-BE82-383927A54B4C}" destId="{1933E943-9B27-4326-876E-4C9DEA231A79}" srcOrd="0" destOrd="0" presId="urn:microsoft.com/office/officeart/2024/3/layout/hArchList1"/>
    <dgm:cxn modelId="{A4D0EBCF-398A-4E79-BDF7-23910870244B}" srcId="{2006EEA5-FC55-4039-A23C-5755FDEFEAEA}" destId="{415A16CF-7F8A-4871-90EE-9D2AFCB0C3AC}" srcOrd="0" destOrd="0" parTransId="{9891D967-6BD6-4F60-8A60-5756476BF77C}" sibTransId="{8823D530-979C-4D7A-874E-D11BECD8A77A}"/>
    <dgm:cxn modelId="{52830AD7-27F8-4919-A3D8-9C955FFB3406}" type="presOf" srcId="{5FFC5B55-7047-452E-9D30-6D255068E5AF}" destId="{67CC59DA-C5C8-4A73-8E80-EC6C2E971882}" srcOrd="0" destOrd="0" presId="urn:microsoft.com/office/officeart/2024/3/layout/hArchList1"/>
    <dgm:cxn modelId="{6440E9D8-AE37-4C17-A9BA-BA52CAFF19B5}" type="presOf" srcId="{3C373268-837B-42F1-8BE5-F2B7713D6FA0}" destId="{D97FABFE-5631-4D86-A5E7-90F9E5DBF9F9}" srcOrd="0" destOrd="0" presId="urn:microsoft.com/office/officeart/2024/3/layout/hArchList1"/>
    <dgm:cxn modelId="{47D7D3EF-372A-426C-A1AD-33414E62BDC9}" type="presOf" srcId="{61D9BA95-843B-4233-A6A9-781475417A17}" destId="{B557F107-C73E-40E7-84E9-B3996A377C00}" srcOrd="0" destOrd="0" presId="urn:microsoft.com/office/officeart/2024/3/layout/hArchList1"/>
    <dgm:cxn modelId="{B30205F9-A61F-40AB-9B4B-7C81B3D85D0E}" type="presOf" srcId="{D9DBD0AE-4692-407E-8E77-433BEBD6C86B}" destId="{03A3AB30-B2FA-4D52-9510-98C2B30C19B3}" srcOrd="0" destOrd="0" presId="urn:microsoft.com/office/officeart/2024/3/layout/hArchList1"/>
    <dgm:cxn modelId="{8421ACCD-D8AB-41A9-866F-6EF1F1CA3B22}" type="presParOf" srcId="{1933E943-9B27-4326-876E-4C9DEA231A79}" destId="{D3AD350B-0399-491C-8973-BBCC7FA9C21D}" srcOrd="0" destOrd="0" presId="urn:microsoft.com/office/officeart/2024/3/layout/hArchList1"/>
    <dgm:cxn modelId="{718E6EF3-FADC-4E4B-9812-7F63C173FE72}" type="presParOf" srcId="{D3AD350B-0399-491C-8973-BBCC7FA9C21D}" destId="{6446AC92-37C2-4A2C-9DCE-8A7BAD009C56}" srcOrd="0" destOrd="0" presId="urn:microsoft.com/office/officeart/2024/3/layout/hArchList1"/>
    <dgm:cxn modelId="{8AFEFB06-0E75-425D-B457-7C240D565AC2}" type="presParOf" srcId="{D3AD350B-0399-491C-8973-BBCC7FA9C21D}" destId="{2B9F244C-5886-4043-BA66-4F55BA1C142A}" srcOrd="1" destOrd="0" presId="urn:microsoft.com/office/officeart/2024/3/layout/hArchList1"/>
    <dgm:cxn modelId="{D425B576-C2AF-4603-BE43-2752284452C7}" type="presParOf" srcId="{1933E943-9B27-4326-876E-4C9DEA231A79}" destId="{D97FABFE-5631-4D86-A5E7-90F9E5DBF9F9}" srcOrd="1" destOrd="0" presId="urn:microsoft.com/office/officeart/2024/3/layout/hArchList1"/>
    <dgm:cxn modelId="{6D71F6D9-BDE8-45A1-A142-6F0B51FFF850}" type="presParOf" srcId="{1933E943-9B27-4326-876E-4C9DEA231A79}" destId="{133C2740-4C68-4A2B-A574-B958E066CC0A}" srcOrd="2" destOrd="0" presId="urn:microsoft.com/office/officeart/2024/3/layout/hArchList1"/>
    <dgm:cxn modelId="{0CD2CBC3-4607-4646-8C7E-D287F445C378}" type="presParOf" srcId="{133C2740-4C68-4A2B-A574-B958E066CC0A}" destId="{D6A92137-E99F-46D0-872C-CEB82C933E51}" srcOrd="0" destOrd="0" presId="urn:microsoft.com/office/officeart/2024/3/layout/hArchList1"/>
    <dgm:cxn modelId="{F0959B4F-B806-407C-BBC6-5F2071A683A1}" type="presParOf" srcId="{133C2740-4C68-4A2B-A574-B958E066CC0A}" destId="{03C82FF6-78EA-4E43-B81D-E4C63A886D68}" srcOrd="1" destOrd="0" presId="urn:microsoft.com/office/officeart/2024/3/layout/hArchList1"/>
    <dgm:cxn modelId="{40688EBA-403E-4AB5-BE8B-991FC6011CA0}" type="presParOf" srcId="{1933E943-9B27-4326-876E-4C9DEA231A79}" destId="{B557F107-C73E-40E7-84E9-B3996A377C00}" srcOrd="3" destOrd="0" presId="urn:microsoft.com/office/officeart/2024/3/layout/hArchList1"/>
    <dgm:cxn modelId="{3D812667-4135-417F-8B03-56F0458350FD}" type="presParOf" srcId="{1933E943-9B27-4326-876E-4C9DEA231A79}" destId="{BDDE9089-F965-4231-A44F-95B798A938BC}" srcOrd="4" destOrd="0" presId="urn:microsoft.com/office/officeart/2024/3/layout/hArchList1"/>
    <dgm:cxn modelId="{84996EB6-B8AA-47FA-B82B-757343431302}" type="presParOf" srcId="{BDDE9089-F965-4231-A44F-95B798A938BC}" destId="{03A3AB30-B2FA-4D52-9510-98C2B30C19B3}" srcOrd="0" destOrd="0" presId="urn:microsoft.com/office/officeart/2024/3/layout/hArchList1"/>
    <dgm:cxn modelId="{37F04F21-D644-4BEF-99E8-503B4D9A848D}" type="presParOf" srcId="{BDDE9089-F965-4231-A44F-95B798A938BC}" destId="{67CC59DA-C5C8-4A73-8E80-EC6C2E971882}"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46AC92-37C2-4A2C-9DCE-8A7BAD009C56}">
      <dsp:nvSpPr>
        <dsp:cNvPr id="0" name=""/>
        <dsp:cNvSpPr/>
      </dsp:nvSpPr>
      <dsp:spPr>
        <a:xfrm>
          <a:off x="0" y="0"/>
          <a:ext cx="3403282" cy="35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Integrated Network Design</a:t>
          </a:r>
        </a:p>
      </dsp:txBody>
      <dsp:txXfrm>
        <a:off x="0" y="0"/>
        <a:ext cx="3403282" cy="355310"/>
      </dsp:txXfrm>
    </dsp:sp>
    <dsp:sp modelId="{2B9F244C-5886-4043-BA66-4F55BA1C142A}">
      <dsp:nvSpPr>
        <dsp:cNvPr id="0" name=""/>
        <dsp:cNvSpPr/>
      </dsp:nvSpPr>
      <dsp:spPr>
        <a:xfrm>
          <a:off x="0" y="355310"/>
          <a:ext cx="3403282" cy="213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Combining LANs, WANs, and colocation services creates a robust and resilient enterprise network.</a:t>
          </a:r>
        </a:p>
      </dsp:txBody>
      <dsp:txXfrm>
        <a:off x="0" y="355310"/>
        <a:ext cx="3403282" cy="2132893"/>
      </dsp:txXfrm>
    </dsp:sp>
    <dsp:sp modelId="{D6A92137-E99F-46D0-872C-CEB82C933E51}">
      <dsp:nvSpPr>
        <dsp:cNvPr id="0" name=""/>
        <dsp:cNvSpPr/>
      </dsp:nvSpPr>
      <dsp:spPr>
        <a:xfrm>
          <a:off x="3743610" y="0"/>
          <a:ext cx="3403282" cy="35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Security and Performance</a:t>
          </a:r>
        </a:p>
      </dsp:txBody>
      <dsp:txXfrm>
        <a:off x="3743610" y="0"/>
        <a:ext cx="3403282" cy="355310"/>
      </dsp:txXfrm>
    </dsp:sp>
    <dsp:sp modelId="{03C82FF6-78EA-4E43-B81D-E4C63A886D68}">
      <dsp:nvSpPr>
        <dsp:cNvPr id="0" name=""/>
        <dsp:cNvSpPr/>
      </dsp:nvSpPr>
      <dsp:spPr>
        <a:xfrm>
          <a:off x="3743610" y="355310"/>
          <a:ext cx="3403282" cy="213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Best practices in network design enhance security and ensure optimal performance across the system.</a:t>
          </a:r>
        </a:p>
      </dsp:txBody>
      <dsp:txXfrm>
        <a:off x="3743610" y="355310"/>
        <a:ext cx="3403282" cy="2132893"/>
      </dsp:txXfrm>
    </dsp:sp>
    <dsp:sp modelId="{03A3AB30-B2FA-4D52-9510-98C2B30C19B3}">
      <dsp:nvSpPr>
        <dsp:cNvPr id="0" name=""/>
        <dsp:cNvSpPr/>
      </dsp:nvSpPr>
      <dsp:spPr>
        <a:xfrm>
          <a:off x="7487221" y="0"/>
          <a:ext cx="3403282" cy="35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Preparedness and Growth</a:t>
          </a:r>
        </a:p>
      </dsp:txBody>
      <dsp:txXfrm>
        <a:off x="7487221" y="0"/>
        <a:ext cx="3403282" cy="355310"/>
      </dsp:txXfrm>
    </dsp:sp>
    <dsp:sp modelId="{67CC59DA-C5C8-4A73-8E80-EC6C2E971882}">
      <dsp:nvSpPr>
        <dsp:cNvPr id="0" name=""/>
        <dsp:cNvSpPr/>
      </dsp:nvSpPr>
      <dsp:spPr>
        <a:xfrm>
          <a:off x="7487221" y="355310"/>
          <a:ext cx="3403282" cy="2132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Well-designed networks prepare enterprises for emergencies and support future growth and scalability.</a:t>
          </a:r>
        </a:p>
      </dsp:txBody>
      <dsp:txXfrm>
        <a:off x="7487221" y="355310"/>
        <a:ext cx="3403282" cy="2132893"/>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7FCFF-3D45-44B5-A4B2-031922F1AF34}" type="datetimeFigureOut">
              <a:rPr lang="en-US" smtClean="0"/>
              <a:t>9/1/2025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B29E3-D4A1-46A0-B64C-5FAB5F61C9D0}" type="slidenum">
              <a:rPr lang="en-US" smtClean="0"/>
              <a:t>‹#›</a:t>
            </a:fld>
            <a:endParaRPr lang="en-US"/>
          </a:p>
        </p:txBody>
      </p:sp>
    </p:spTree>
    <p:extLst>
      <p:ext uri="{BB962C8B-B14F-4D97-AF65-F5344CB8AC3E}">
        <p14:creationId xmlns:p14="http://schemas.microsoft.com/office/powerpoint/2010/main" val="288176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This presentation covers the comprehensive approach to designing a resilient corporate network by integrating Local Area Networks (LANs), Wide Area Networks (WANs), and colocation services. We will explore architecture, connectivity, emergency preparedness, implementation best practices, and future scalability.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1</a:t>
            </a:fld>
            <a:endParaRPr lang="en-US"/>
          </a:p>
        </p:txBody>
      </p:sp>
    </p:spTree>
    <p:extLst>
      <p:ext uri="{BB962C8B-B14F-4D97-AF65-F5344CB8AC3E}">
        <p14:creationId xmlns:p14="http://schemas.microsoft.com/office/powerpoint/2010/main" val="748726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Implementing dynamic routing, redundant links, load balancing, and Quality of Service (QoS) ensures network resilience, optimal resource use, and prioritization of critical traffic.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10</a:t>
            </a:fld>
            <a:endParaRPr lang="en-US"/>
          </a:p>
        </p:txBody>
      </p:sp>
    </p:spTree>
    <p:extLst>
      <p:ext uri="{BB962C8B-B14F-4D97-AF65-F5344CB8AC3E}">
        <p14:creationId xmlns:p14="http://schemas.microsoft.com/office/powerpoint/2010/main" val="1754189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Colocation facilities provide secure and reliable infrastructure for disaster recovery. Integrating these services into the network enhances business continuity during emergencies.</a:t>
            </a:r>
          </a:p>
        </p:txBody>
      </p:sp>
      <p:sp>
        <p:nvSpPr>
          <p:cNvPr id="4" name="Slide Number Placeholder 3"/>
          <p:cNvSpPr>
            <a:spLocks noGrp="1"/>
          </p:cNvSpPr>
          <p:nvPr>
            <p:ph type="sldNum" sz="quarter" idx="5"/>
          </p:nvPr>
        </p:nvSpPr>
        <p:spPr/>
        <p:txBody>
          <a:bodyPr/>
          <a:lstStyle/>
          <a:p>
            <a:fld id="{991BC466-739B-4EC3-B16B-D142400F70FA}" type="slidenum">
              <a:rPr lang="en-US" smtClean="0"/>
              <a:t>11</a:t>
            </a:fld>
            <a:endParaRPr lang="en-US"/>
          </a:p>
        </p:txBody>
      </p:sp>
    </p:spTree>
    <p:extLst>
      <p:ext uri="{BB962C8B-B14F-4D97-AF65-F5344CB8AC3E}">
        <p14:creationId xmlns:p14="http://schemas.microsoft.com/office/powerpoint/2010/main" val="680741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Colocation offers redundant power, cooling, and physical security, along with high-speed connectivity, enabling organizations to host critical systems offsite with minimal downtime risk.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12</a:t>
            </a:fld>
            <a:endParaRPr lang="en-US"/>
          </a:p>
        </p:txBody>
      </p:sp>
    </p:spTree>
    <p:extLst>
      <p:ext uri="{BB962C8B-B14F-4D97-AF65-F5344CB8AC3E}">
        <p14:creationId xmlns:p14="http://schemas.microsoft.com/office/powerpoint/2010/main" val="58923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Designing automated failover mechanisms and maintaining backup systems at colocation sites ensures rapid recovery and minimal impact during outages or disasters.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13</a:t>
            </a:fld>
            <a:endParaRPr lang="en-US"/>
          </a:p>
        </p:txBody>
      </p:sp>
    </p:spTree>
    <p:extLst>
      <p:ext uri="{BB962C8B-B14F-4D97-AF65-F5344CB8AC3E}">
        <p14:creationId xmlns:p14="http://schemas.microsoft.com/office/powerpoint/2010/main" val="1022216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Establishing diverse and redundant backup links, such as secondary WAN connections or VPN tunnels, ensures continuous connectivity to colocation facilities when primary links fail.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14</a:t>
            </a:fld>
            <a:endParaRPr lang="en-US"/>
          </a:p>
        </p:txBody>
      </p:sp>
    </p:spTree>
    <p:extLst>
      <p:ext uri="{BB962C8B-B14F-4D97-AF65-F5344CB8AC3E}">
        <p14:creationId xmlns:p14="http://schemas.microsoft.com/office/powerpoint/2010/main" val="2756955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structured deployment approach, ongoing monitoring, and rigorous testing are essential for successful network implementation and ensuring readiness for outage scenarios.</a:t>
            </a:r>
          </a:p>
        </p:txBody>
      </p:sp>
      <p:sp>
        <p:nvSpPr>
          <p:cNvPr id="4" name="Slide Number Placeholder 3"/>
          <p:cNvSpPr>
            <a:spLocks noGrp="1"/>
          </p:cNvSpPr>
          <p:nvPr>
            <p:ph type="sldNum" sz="quarter" idx="5"/>
          </p:nvPr>
        </p:nvSpPr>
        <p:spPr/>
        <p:txBody>
          <a:bodyPr/>
          <a:lstStyle/>
          <a:p>
            <a:fld id="{991BC466-739B-4EC3-B16B-D142400F70FA}" type="slidenum">
              <a:rPr lang="en-US" smtClean="0"/>
              <a:t>15</a:t>
            </a:fld>
            <a:endParaRPr lang="en-US"/>
          </a:p>
        </p:txBody>
      </p:sp>
    </p:spTree>
    <p:extLst>
      <p:ext uri="{BB962C8B-B14F-4D97-AF65-F5344CB8AC3E}">
        <p14:creationId xmlns:p14="http://schemas.microsoft.com/office/powerpoint/2010/main" val="2998924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includes planning, hardware procurement, configuration, integration, and validation phases to systematically build and deploy the network infrastructure.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16</a:t>
            </a:fld>
            <a:endParaRPr lang="en-US"/>
          </a:p>
        </p:txBody>
      </p:sp>
    </p:spTree>
    <p:extLst>
      <p:ext uri="{BB962C8B-B14F-4D97-AF65-F5344CB8AC3E}">
        <p14:creationId xmlns:p14="http://schemas.microsoft.com/office/powerpoint/2010/main" val="16534130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Continuous monitoring using network management tools helps detect issues early, optimize performance, and maintain SLA compliance.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17</a:t>
            </a:fld>
            <a:endParaRPr lang="en-US"/>
          </a:p>
        </p:txBody>
      </p:sp>
    </p:spTree>
    <p:extLst>
      <p:ext uri="{BB962C8B-B14F-4D97-AF65-F5344CB8AC3E}">
        <p14:creationId xmlns:p14="http://schemas.microsoft.com/office/powerpoint/2010/main" val="294458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Regularly conducting failover drills and validating disaster recovery plans ensures the network and teams are prepared for real emergencies.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18</a:t>
            </a:fld>
            <a:endParaRPr lang="en-US"/>
          </a:p>
        </p:txBody>
      </p:sp>
    </p:spTree>
    <p:extLst>
      <p:ext uri="{BB962C8B-B14F-4D97-AF65-F5344CB8AC3E}">
        <p14:creationId xmlns:p14="http://schemas.microsoft.com/office/powerpoint/2010/main" val="2439657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Maintaining security, adhering to industry standards, and planning for growth are key to sustaining a robust and compliant corporate network.</a:t>
            </a:r>
          </a:p>
        </p:txBody>
      </p:sp>
      <p:sp>
        <p:nvSpPr>
          <p:cNvPr id="4" name="Slide Number Placeholder 3"/>
          <p:cNvSpPr>
            <a:spLocks noGrp="1"/>
          </p:cNvSpPr>
          <p:nvPr>
            <p:ph type="sldNum" sz="quarter" idx="5"/>
          </p:nvPr>
        </p:nvSpPr>
        <p:spPr/>
        <p:txBody>
          <a:bodyPr/>
          <a:lstStyle/>
          <a:p>
            <a:fld id="{991BC466-739B-4EC3-B16B-D142400F70FA}" type="slidenum">
              <a:rPr lang="en-US" smtClean="0"/>
              <a:t>19</a:t>
            </a:fld>
            <a:endParaRPr lang="en-US"/>
          </a:p>
        </p:txBody>
      </p:sp>
    </p:spTree>
    <p:extLst>
      <p:ext uri="{BB962C8B-B14F-4D97-AF65-F5344CB8AC3E}">
        <p14:creationId xmlns:p14="http://schemas.microsoft.com/office/powerpoint/2010/main" val="55647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We will begin with an overview of corporate network architecture, followed by designing and connecting multiple LANs as a WAN. Next, we will discuss integration with colocation services for emergency resilience. Implementation best practices and security, compliance, and future scalability will conclude our discussion.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2</a:t>
            </a:fld>
            <a:endParaRPr lang="en-US"/>
          </a:p>
        </p:txBody>
      </p:sp>
    </p:spTree>
    <p:extLst>
      <p:ext uri="{BB962C8B-B14F-4D97-AF65-F5344CB8AC3E}">
        <p14:creationId xmlns:p14="http://schemas.microsoft.com/office/powerpoint/2010/main" val="40278272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Implementing end-to-end encryption, multi-factor authentication, and continuous vulnerability assessments protects all network segments from threats.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20</a:t>
            </a:fld>
            <a:endParaRPr lang="en-US"/>
          </a:p>
        </p:txBody>
      </p:sp>
    </p:spTree>
    <p:extLst>
      <p:ext uri="{BB962C8B-B14F-4D97-AF65-F5344CB8AC3E}">
        <p14:creationId xmlns:p14="http://schemas.microsoft.com/office/powerpoint/2010/main" val="1686132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Adhering to standards such as ISO, NIST, HIPAA, or GDPR ensures legal compliance and builds trust with clients and stakeholders.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21</a:t>
            </a:fld>
            <a:endParaRPr lang="en-US"/>
          </a:p>
        </p:txBody>
      </p:sp>
    </p:spTree>
    <p:extLst>
      <p:ext uri="{BB962C8B-B14F-4D97-AF65-F5344CB8AC3E}">
        <p14:creationId xmlns:p14="http://schemas.microsoft.com/office/powerpoint/2010/main" val="569380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Designing scalable architectures that support emerging technologies like SD-WAN, IoT, and cloud integration prepares the network for future demands.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22</a:t>
            </a:fld>
            <a:endParaRPr lang="en-US"/>
          </a:p>
        </p:txBody>
      </p:sp>
    </p:spTree>
    <p:extLst>
      <p:ext uri="{BB962C8B-B14F-4D97-AF65-F5344CB8AC3E}">
        <p14:creationId xmlns:p14="http://schemas.microsoft.com/office/powerpoint/2010/main" val="1516879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Robust network design integrating LANs, WANs, and colocation services is vital for enterprise resilience. Following best practices ensures security, performance, and preparedness for emergencies while supporting future growth.</a:t>
            </a:r>
          </a:p>
        </p:txBody>
      </p:sp>
      <p:sp>
        <p:nvSpPr>
          <p:cNvPr id="4" name="Slide Number Placeholder 3"/>
          <p:cNvSpPr>
            <a:spLocks noGrp="1"/>
          </p:cNvSpPr>
          <p:nvPr>
            <p:ph type="sldNum" sz="quarter" idx="5"/>
          </p:nvPr>
        </p:nvSpPr>
        <p:spPr/>
        <p:txBody>
          <a:bodyPr/>
          <a:lstStyle/>
          <a:p>
            <a:fld id="{991BC466-739B-4EC3-B16B-D142400F70FA}" type="slidenum">
              <a:rPr lang="en-US" smtClean="0"/>
              <a:t>23</a:t>
            </a:fld>
            <a:endParaRPr lang="en-US"/>
          </a:p>
        </p:txBody>
      </p:sp>
    </p:spTree>
    <p:extLst>
      <p:ext uri="{BB962C8B-B14F-4D97-AF65-F5344CB8AC3E}">
        <p14:creationId xmlns:p14="http://schemas.microsoft.com/office/powerpoint/2010/main" val="951864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Understanding the fundamental building blocks of corporate LANs and their key requirements helps form the foundation of any robust network design. Security considerations are also critical to protect enterprise assets.</a:t>
            </a:r>
          </a:p>
        </p:txBody>
      </p:sp>
      <p:sp>
        <p:nvSpPr>
          <p:cNvPr id="4" name="Slide Number Placeholder 3"/>
          <p:cNvSpPr>
            <a:spLocks noGrp="1"/>
          </p:cNvSpPr>
          <p:nvPr>
            <p:ph type="sldNum" sz="quarter" idx="5"/>
          </p:nvPr>
        </p:nvSpPr>
        <p:spPr/>
        <p:txBody>
          <a:bodyPr/>
          <a:lstStyle/>
          <a:p>
            <a:fld id="{991BC466-739B-4EC3-B16B-D142400F70FA}" type="slidenum">
              <a:rPr lang="en-US" smtClean="0"/>
              <a:t>3</a:t>
            </a:fld>
            <a:endParaRPr lang="en-US"/>
          </a:p>
        </p:txBody>
      </p:sp>
    </p:spTree>
    <p:extLst>
      <p:ext uri="{BB962C8B-B14F-4D97-AF65-F5344CB8AC3E}">
        <p14:creationId xmlns:p14="http://schemas.microsoft.com/office/powerpoint/2010/main" val="2024817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LANs typically include switches, routers, servers, workstations, and wireless access points. Proper design ensures efficient communication within the corporate environment and supports business operations.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4</a:t>
            </a:fld>
            <a:endParaRPr lang="en-US"/>
          </a:p>
        </p:txBody>
      </p:sp>
    </p:spTree>
    <p:extLst>
      <p:ext uri="{BB962C8B-B14F-4D97-AF65-F5344CB8AC3E}">
        <p14:creationId xmlns:p14="http://schemas.microsoft.com/office/powerpoint/2010/main" val="1519336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Requirements include high availability, scalability, performance, and support for diverse applications. Enterprises also need to address user density, bandwidth demands, and integration with other networks.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5</a:t>
            </a:fld>
            <a:endParaRPr lang="en-US"/>
          </a:p>
        </p:txBody>
      </p:sp>
    </p:spTree>
    <p:extLst>
      <p:ext uri="{BB962C8B-B14F-4D97-AF65-F5344CB8AC3E}">
        <p14:creationId xmlns:p14="http://schemas.microsoft.com/office/powerpoint/2010/main" val="1176517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Incorporating firewalls, VLAN segmentation, access control lists, and intrusion detection systems helps safeguard the LAN from internal and external threats, ensuring data integrity and confidentiality.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6</a:t>
            </a:fld>
            <a:endParaRPr lang="en-US"/>
          </a:p>
        </p:txBody>
      </p:sp>
    </p:spTree>
    <p:extLst>
      <p:ext uri="{BB962C8B-B14F-4D97-AF65-F5344CB8AC3E}">
        <p14:creationId xmlns:p14="http://schemas.microsoft.com/office/powerpoint/2010/main" val="1453262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Connecting geographically dispersed LANs into a WAN involves selecting appropriate technologies, managing routing and redundancy, and optimizing traffic to maintain reliability and performance.</a:t>
            </a:r>
          </a:p>
        </p:txBody>
      </p:sp>
      <p:sp>
        <p:nvSpPr>
          <p:cNvPr id="4" name="Slide Number Placeholder 3"/>
          <p:cNvSpPr>
            <a:spLocks noGrp="1"/>
          </p:cNvSpPr>
          <p:nvPr>
            <p:ph type="sldNum" sz="quarter" idx="5"/>
          </p:nvPr>
        </p:nvSpPr>
        <p:spPr/>
        <p:txBody>
          <a:bodyPr/>
          <a:lstStyle/>
          <a:p>
            <a:fld id="{991BC466-739B-4EC3-B16B-D142400F70FA}" type="slidenum">
              <a:rPr lang="en-US" smtClean="0"/>
              <a:t>7</a:t>
            </a:fld>
            <a:endParaRPr lang="en-US"/>
          </a:p>
        </p:txBody>
      </p:sp>
    </p:spTree>
    <p:extLst>
      <p:ext uri="{BB962C8B-B14F-4D97-AF65-F5344CB8AC3E}">
        <p14:creationId xmlns:p14="http://schemas.microsoft.com/office/powerpoint/2010/main" val="1251303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involves linking LANs via leased lines, MPLS, VPNs, or other WAN links. Site-to-site connectivity supports centralized resources and unified communication across the enterprise.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8</a:t>
            </a:fld>
            <a:endParaRPr lang="en-US"/>
          </a:p>
        </p:txBody>
      </p:sp>
    </p:spTree>
    <p:extLst>
      <p:ext uri="{BB962C8B-B14F-4D97-AF65-F5344CB8AC3E}">
        <p14:creationId xmlns:p14="http://schemas.microsoft.com/office/powerpoint/2010/main" val="3069574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Common WAN technologies include MPLS, Metro Ethernet, and VPN tunnels using protocols such as BGP and OSPF, enabling scalable and flexible network interconnections.
Image source: Microsoft 365 content library
</a:t>
            </a:r>
          </a:p>
        </p:txBody>
      </p:sp>
      <p:sp>
        <p:nvSpPr>
          <p:cNvPr id="4" name="Slide Number Placeholder 3"/>
          <p:cNvSpPr>
            <a:spLocks noGrp="1"/>
          </p:cNvSpPr>
          <p:nvPr>
            <p:ph type="sldNum" sz="quarter" idx="5"/>
          </p:nvPr>
        </p:nvSpPr>
        <p:spPr/>
        <p:txBody>
          <a:bodyPr/>
          <a:lstStyle/>
          <a:p>
            <a:fld id="{991BC466-739B-4EC3-B16B-D142400F70FA}" type="slidenum">
              <a:rPr lang="en-US" smtClean="0"/>
              <a:t>9</a:t>
            </a:fld>
            <a:endParaRPr lang="en-US"/>
          </a:p>
        </p:txBody>
      </p:sp>
    </p:spTree>
    <p:extLst>
      <p:ext uri="{BB962C8B-B14F-4D97-AF65-F5344CB8AC3E}">
        <p14:creationId xmlns:p14="http://schemas.microsoft.com/office/powerpoint/2010/main" val="1354832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9/1/2025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269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9/1/2025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3196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9/1/2025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128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9/1/2025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24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9/1/2025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76931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9/1/2025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56345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9/1/2025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748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9/1/2025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7428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9/1/2025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840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9/1/2025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5045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9/1/2025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9338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9/1/2025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645175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a:extLst>
              <a:ext uri="{FF2B5EF4-FFF2-40B4-BE49-F238E27FC236}">
                <a16:creationId xmlns:a16="http://schemas.microsoft.com/office/drawing/2014/main" id="{59B63321-496A-4942-A784-DE4CAC5162C2}"/>
              </a:ext>
            </a:extLst>
          </p:cNvPr>
          <p:cNvPicPr>
            <a:picLocks noChangeAspect="1"/>
          </p:cNvPicPr>
          <p:nvPr/>
        </p:nvPicPr>
        <p:blipFill>
          <a:blip r:embed="rId3"/>
          <a:srcRect l="9091" t="4455" b="4636"/>
          <a:stretch>
            <a:fill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DF15DF8A-891A-1965-E372-1BA1F3B94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79"/>
            <a:ext cx="6858002" cy="6511640"/>
          </a:xfrm>
          <a:prstGeom prst="rect">
            <a:avLst/>
          </a:prstGeom>
          <a:gradFill>
            <a:gsLst>
              <a:gs pos="0">
                <a:schemeClr val="bg1">
                  <a:alpha val="0"/>
                </a:schemeClr>
              </a:gs>
              <a:gs pos="46000">
                <a:schemeClr val="bg1">
                  <a:alpha val="33000"/>
                </a:schemeClr>
              </a:gs>
              <a:gs pos="26000">
                <a:schemeClr val="bg1">
                  <a:alpha val="2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EC437797-9ADC-456A-F3C4-0D154877A370}"/>
              </a:ext>
            </a:extLst>
          </p:cNvPr>
          <p:cNvSpPr>
            <a:spLocks noGrp="1"/>
          </p:cNvSpPr>
          <p:nvPr>
            <p:ph type="ctrTitle"/>
          </p:nvPr>
        </p:nvSpPr>
        <p:spPr>
          <a:xfrm>
            <a:off x="7473219" y="898373"/>
            <a:ext cx="4470544" cy="3474720"/>
          </a:xfrm>
        </p:spPr>
        <p:txBody>
          <a:bodyPr anchor="b">
            <a:normAutofit/>
          </a:bodyPr>
          <a:lstStyle/>
          <a:p>
            <a:pPr algn="l"/>
            <a:r>
              <a:rPr lang="en-US" sz="2800"/>
              <a:t>Implementing a Robust Network Design: Integrating Corporate LANs with WAN and Colocation Services for Emergency Resilience</a:t>
            </a:r>
          </a:p>
        </p:txBody>
      </p:sp>
      <p:sp>
        <p:nvSpPr>
          <p:cNvPr id="3" name="Subtitle 2">
            <a:extLst>
              <a:ext uri="{FF2B5EF4-FFF2-40B4-BE49-F238E27FC236}">
                <a16:creationId xmlns:a16="http://schemas.microsoft.com/office/drawing/2014/main" id="{EAE92C2F-09DC-5608-A564-962F22912807}"/>
              </a:ext>
            </a:extLst>
          </p:cNvPr>
          <p:cNvSpPr>
            <a:spLocks noGrp="1"/>
          </p:cNvSpPr>
          <p:nvPr>
            <p:ph type="subTitle" idx="1"/>
          </p:nvPr>
        </p:nvSpPr>
        <p:spPr>
          <a:xfrm>
            <a:off x="7482646" y="4495013"/>
            <a:ext cx="4116410" cy="1386840"/>
          </a:xfrm>
        </p:spPr>
        <p:txBody>
          <a:bodyPr anchor="t">
            <a:normAutofit/>
          </a:bodyPr>
          <a:lstStyle/>
          <a:p>
            <a:pPr algn="l"/>
            <a:r>
              <a:rPr lang="en-US" sz="2200"/>
              <a:t>Building resilient corporate networks for emergency preparedness</a:t>
            </a:r>
          </a:p>
        </p:txBody>
      </p:sp>
    </p:spTree>
    <p:extLst>
      <p:ext uri="{BB962C8B-B14F-4D97-AF65-F5344CB8AC3E}">
        <p14:creationId xmlns:p14="http://schemas.microsoft.com/office/powerpoint/2010/main" val="35607132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1610E52-7231-3A31-685A-69B102CD60FB}"/>
              </a:ext>
            </a:extLst>
          </p:cNvPr>
          <p:cNvSpPr>
            <a:spLocks noGrp="1"/>
          </p:cNvSpPr>
          <p:nvPr>
            <p:ph type="title"/>
          </p:nvPr>
        </p:nvSpPr>
        <p:spPr>
          <a:xfrm>
            <a:off x="612648" y="548640"/>
            <a:ext cx="4803224" cy="1298446"/>
          </a:xfrm>
        </p:spPr>
        <p:txBody>
          <a:bodyPr vert="horz" lIns="91440" tIns="45720" rIns="91440" bIns="45720" rtlCol="0" anchor="t">
            <a:normAutofit/>
          </a:bodyPr>
          <a:lstStyle/>
          <a:p>
            <a:r>
              <a:rPr lang="en-US" sz="2800" b="1" kern="1200" dirty="0">
                <a:solidFill>
                  <a:schemeClr val="tx1"/>
                </a:solidFill>
                <a:latin typeface="+mj-lt"/>
                <a:ea typeface="+mj-ea"/>
                <a:cs typeface="+mj-cs"/>
              </a:rPr>
              <a:t>Routing, Redundancy, and Traffic Management</a:t>
            </a:r>
          </a:p>
        </p:txBody>
      </p:sp>
      <p:pic>
        <p:nvPicPr>
          <p:cNvPr id="5" name="Content Placeholder 4" descr="tower cloud computing">
            <a:extLst>
              <a:ext uri="{FF2B5EF4-FFF2-40B4-BE49-F238E27FC236}">
                <a16:creationId xmlns:a16="http://schemas.microsoft.com/office/drawing/2014/main" id="{C0289E80-0BF9-401C-B950-0E1E88392020}"/>
              </a:ext>
            </a:extLst>
          </p:cNvPr>
          <p:cNvPicPr>
            <a:picLocks noGrp="1" noChangeAspect="1"/>
          </p:cNvPicPr>
          <p:nvPr>
            <p:ph sz="half" idx="1"/>
          </p:nvPr>
        </p:nvPicPr>
        <p:blipFill>
          <a:blip r:embed="rId3"/>
          <a:srcRect l="12316" r="5939" b="3"/>
          <a:stretch>
            <a:fillRect/>
          </a:stretch>
        </p:blipFill>
        <p:spPr>
          <a:xfrm>
            <a:off x="731521" y="2011679"/>
            <a:ext cx="4684352" cy="4297680"/>
          </a:xfrm>
          <a:prstGeom prst="rect">
            <a:avLst/>
          </a:prstGeom>
        </p:spPr>
      </p:pic>
      <p:sp>
        <p:nvSpPr>
          <p:cNvPr id="4" name="Content Placeholder 3">
            <a:extLst>
              <a:ext uri="{FF2B5EF4-FFF2-40B4-BE49-F238E27FC236}">
                <a16:creationId xmlns:a16="http://schemas.microsoft.com/office/drawing/2014/main" id="{4FEA5110-E26A-EFD6-C3B6-EA97A854C49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28520" y="548637"/>
            <a:ext cx="5546770" cy="5760723"/>
          </a:xfrm>
        </p:spPr>
        <p:txBody>
          <a:bodyPr>
            <a:normAutofit/>
          </a:bodyPr>
          <a:lstStyle/>
          <a:p>
            <a:pPr marL="0" indent="0">
              <a:spcBef>
                <a:spcPts val="2500"/>
              </a:spcBef>
              <a:buFont typeface="Arial" panose="020B0604020202020204" pitchFamily="34" charset="0"/>
              <a:buNone/>
            </a:pPr>
            <a:r>
              <a:rPr lang="en-US" sz="1400" b="1"/>
              <a:t>Dynamic Routing</a:t>
            </a:r>
          </a:p>
          <a:p>
            <a:pPr marL="0" lvl="1" indent="0">
              <a:buFont typeface="Arial" panose="020B0604020202020204" pitchFamily="34" charset="0"/>
              <a:buNone/>
            </a:pPr>
            <a:r>
              <a:rPr lang="en-US" sz="1400"/>
              <a:t>Dynamic routing protocols enable networks to adapt automatically to topology changes for optimized connectivity.</a:t>
            </a:r>
          </a:p>
          <a:p>
            <a:pPr marL="0" indent="0">
              <a:spcBef>
                <a:spcPts val="2500"/>
              </a:spcBef>
              <a:buFont typeface="Arial" panose="020B0604020202020204" pitchFamily="34" charset="0"/>
              <a:buNone/>
            </a:pPr>
            <a:r>
              <a:rPr lang="en-US" sz="1400" b="1"/>
              <a:t>Redundant Links</a:t>
            </a:r>
          </a:p>
          <a:p>
            <a:pPr marL="0" lvl="1" indent="0">
              <a:buFont typeface="Arial" panose="020B0604020202020204" pitchFamily="34" charset="0"/>
              <a:buNone/>
            </a:pPr>
            <a:r>
              <a:rPr lang="en-US" sz="1400"/>
              <a:t>Redundant links provide backup paths to enhance network reliability and prevent single points of failure.</a:t>
            </a:r>
          </a:p>
          <a:p>
            <a:pPr marL="0" indent="0">
              <a:spcBef>
                <a:spcPts val="2500"/>
              </a:spcBef>
              <a:buFont typeface="Arial" panose="020B0604020202020204" pitchFamily="34" charset="0"/>
              <a:buNone/>
            </a:pPr>
            <a:r>
              <a:rPr lang="en-US" sz="1400" b="1"/>
              <a:t>Load Balancing</a:t>
            </a:r>
          </a:p>
          <a:p>
            <a:pPr marL="0" lvl="1" indent="0">
              <a:buFont typeface="Arial" panose="020B0604020202020204" pitchFamily="34" charset="0"/>
              <a:buNone/>
            </a:pPr>
            <a:r>
              <a:rPr lang="en-US" sz="1400"/>
              <a:t>Load balancing distributes network traffic evenly across resources to optimize performance and prevent overload.</a:t>
            </a:r>
          </a:p>
          <a:p>
            <a:pPr marL="0" indent="0">
              <a:spcBef>
                <a:spcPts val="2500"/>
              </a:spcBef>
              <a:buFont typeface="Arial" panose="020B0604020202020204" pitchFamily="34" charset="0"/>
              <a:buNone/>
            </a:pPr>
            <a:r>
              <a:rPr lang="en-US" sz="1400" b="1"/>
              <a:t>Quality of Service (QoS)</a:t>
            </a:r>
          </a:p>
          <a:p>
            <a:pPr marL="0" lvl="1" indent="0">
              <a:buFont typeface="Arial" panose="020B0604020202020204" pitchFamily="34" charset="0"/>
              <a:buNone/>
            </a:pPr>
            <a:r>
              <a:rPr lang="en-US" sz="1400"/>
              <a:t>QoS prioritizes critical traffic to maintain performance for important applications and services.</a:t>
            </a:r>
          </a:p>
        </p:txBody>
      </p:sp>
    </p:spTree>
    <p:extLst>
      <p:ext uri="{BB962C8B-B14F-4D97-AF65-F5344CB8AC3E}">
        <p14:creationId xmlns:p14="http://schemas.microsoft.com/office/powerpoint/2010/main" val="39475606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7D84FA1-4786-A54D-BAE6-478AD6D14698}"/>
              </a:ext>
            </a:extLst>
          </p:cNvPr>
          <p:cNvSpPr>
            <a:spLocks noGrp="1"/>
          </p:cNvSpPr>
          <p:nvPr>
            <p:ph type="ctrTitle"/>
          </p:nvPr>
        </p:nvSpPr>
        <p:spPr>
          <a:xfrm>
            <a:off x="277091" y="1814321"/>
            <a:ext cx="7772400" cy="4560920"/>
          </a:xfrm>
        </p:spPr>
        <p:txBody>
          <a:bodyPr anchor="b">
            <a:normAutofit/>
          </a:bodyPr>
          <a:lstStyle/>
          <a:p>
            <a:pPr algn="l"/>
            <a:r>
              <a:rPr lang="en-US" sz="6300"/>
              <a:t>Integration with Colocation Services for Emergency Outages</a:t>
            </a:r>
          </a:p>
        </p:txBody>
      </p:sp>
    </p:spTree>
    <p:extLst>
      <p:ext uri="{BB962C8B-B14F-4D97-AF65-F5344CB8AC3E}">
        <p14:creationId xmlns:p14="http://schemas.microsoft.com/office/powerpoint/2010/main" val="200816810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0016DF4-9EC5-B7C0-B982-51A0B4E60030}"/>
              </a:ext>
            </a:extLst>
          </p:cNvPr>
          <p:cNvSpPr>
            <a:spLocks noGrp="1"/>
          </p:cNvSpPr>
          <p:nvPr>
            <p:ph type="title"/>
          </p:nvPr>
        </p:nvSpPr>
        <p:spPr>
          <a:xfrm>
            <a:off x="612648" y="548640"/>
            <a:ext cx="4803224" cy="1298446"/>
          </a:xfrm>
        </p:spPr>
        <p:txBody>
          <a:bodyPr vert="horz" lIns="91440" tIns="45720" rIns="91440" bIns="45720" rtlCol="0" anchor="t">
            <a:normAutofit/>
          </a:bodyPr>
          <a:lstStyle/>
          <a:p>
            <a:r>
              <a:rPr lang="en-US" sz="2800" b="1" kern="1200" dirty="0">
                <a:solidFill>
                  <a:schemeClr val="tx1"/>
                </a:solidFill>
                <a:latin typeface="+mj-lt"/>
                <a:ea typeface="+mj-ea"/>
                <a:cs typeface="+mj-cs"/>
              </a:rPr>
              <a:t>Purpose and Advantages of Colocation Services</a:t>
            </a:r>
          </a:p>
        </p:txBody>
      </p:sp>
      <p:pic>
        <p:nvPicPr>
          <p:cNvPr id="5" name="Content Placeholder 4">
            <a:extLst>
              <a:ext uri="{FF2B5EF4-FFF2-40B4-BE49-F238E27FC236}">
                <a16:creationId xmlns:a16="http://schemas.microsoft.com/office/drawing/2014/main" id="{FBFA5D84-912B-4D2B-92B8-3E982D461E3C}"/>
              </a:ext>
            </a:extLst>
          </p:cNvPr>
          <p:cNvPicPr>
            <a:picLocks noGrp="1" noChangeAspect="1"/>
          </p:cNvPicPr>
          <p:nvPr>
            <p:ph sz="half" idx="1"/>
          </p:nvPr>
        </p:nvPicPr>
        <p:blipFill>
          <a:blip r:embed="rId3"/>
          <a:srcRect l="20906" r="17784" b="1"/>
          <a:stretch>
            <a:fillRect/>
          </a:stretch>
        </p:blipFill>
        <p:spPr>
          <a:xfrm>
            <a:off x="731521" y="2011679"/>
            <a:ext cx="4684352" cy="4297680"/>
          </a:xfrm>
          <a:prstGeom prst="rect">
            <a:avLst/>
          </a:prstGeom>
        </p:spPr>
      </p:pic>
      <p:sp>
        <p:nvSpPr>
          <p:cNvPr id="4" name="Content Placeholder 3">
            <a:extLst>
              <a:ext uri="{FF2B5EF4-FFF2-40B4-BE49-F238E27FC236}">
                <a16:creationId xmlns:a16="http://schemas.microsoft.com/office/drawing/2014/main" id="{24E07149-62E7-E8DB-342C-437C61BDA1C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28520" y="548637"/>
            <a:ext cx="5546770" cy="5760723"/>
          </a:xfrm>
        </p:spPr>
        <p:txBody>
          <a:bodyPr>
            <a:normAutofit/>
          </a:bodyPr>
          <a:lstStyle/>
          <a:p>
            <a:pPr marL="0" indent="0">
              <a:spcBef>
                <a:spcPts val="2500"/>
              </a:spcBef>
              <a:buFont typeface="Arial" panose="020B0604020202020204" pitchFamily="34" charset="0"/>
              <a:buNone/>
            </a:pPr>
            <a:r>
              <a:rPr lang="en-US" sz="1400" b="1"/>
              <a:t>Redundant Power and Cooling</a:t>
            </a:r>
          </a:p>
          <a:p>
            <a:pPr marL="0" lvl="1" indent="0">
              <a:buFont typeface="Arial" panose="020B0604020202020204" pitchFamily="34" charset="0"/>
              <a:buNone/>
            </a:pPr>
            <a:r>
              <a:rPr lang="en-US" sz="1400"/>
              <a:t>Colocation facilities provide reliable redundant power and cooling systems to ensure continuous operation of critical equipment.</a:t>
            </a:r>
          </a:p>
          <a:p>
            <a:pPr marL="0" indent="0">
              <a:spcBef>
                <a:spcPts val="2500"/>
              </a:spcBef>
              <a:buFont typeface="Arial" panose="020B0604020202020204" pitchFamily="34" charset="0"/>
              <a:buNone/>
            </a:pPr>
            <a:r>
              <a:rPr lang="en-US" sz="1400" b="1"/>
              <a:t>Enhanced Physical Security</a:t>
            </a:r>
          </a:p>
          <a:p>
            <a:pPr marL="0" lvl="1" indent="0">
              <a:buFont typeface="Arial" panose="020B0604020202020204" pitchFamily="34" charset="0"/>
              <a:buNone/>
            </a:pPr>
            <a:r>
              <a:rPr lang="en-US" sz="1400"/>
              <a:t>Physical security measures in colocation centers protect hardware from unauthorized access and physical threats.</a:t>
            </a:r>
          </a:p>
          <a:p>
            <a:pPr marL="0" indent="0">
              <a:spcBef>
                <a:spcPts val="2500"/>
              </a:spcBef>
              <a:buFont typeface="Arial" panose="020B0604020202020204" pitchFamily="34" charset="0"/>
              <a:buNone/>
            </a:pPr>
            <a:r>
              <a:rPr lang="en-US" sz="1400" b="1"/>
              <a:t>High-Speed Connectivity</a:t>
            </a:r>
          </a:p>
          <a:p>
            <a:pPr marL="0" lvl="1" indent="0">
              <a:buFont typeface="Arial" panose="020B0604020202020204" pitchFamily="34" charset="0"/>
              <a:buNone/>
            </a:pPr>
            <a:r>
              <a:rPr lang="en-US" sz="1400"/>
              <a:t>Colocation services offer high-speed network connectivity, enabling fast and reliable data transmission for hosted systems.</a:t>
            </a:r>
          </a:p>
          <a:p>
            <a:pPr marL="0" indent="0">
              <a:spcBef>
                <a:spcPts val="2500"/>
              </a:spcBef>
              <a:buFont typeface="Arial" panose="020B0604020202020204" pitchFamily="34" charset="0"/>
              <a:buNone/>
            </a:pPr>
            <a:r>
              <a:rPr lang="en-US" sz="1400" b="1"/>
              <a:t>Reduced Downtime Risks</a:t>
            </a:r>
          </a:p>
          <a:p>
            <a:pPr marL="0" lvl="1" indent="0">
              <a:buFont typeface="Arial" panose="020B0604020202020204" pitchFamily="34" charset="0"/>
              <a:buNone/>
            </a:pPr>
            <a:r>
              <a:rPr lang="en-US" sz="1400"/>
              <a:t>By leveraging offsite hosting in colocation centers, organizations minimize downtime risks and improve system availability.</a:t>
            </a:r>
          </a:p>
        </p:txBody>
      </p:sp>
    </p:spTree>
    <p:extLst>
      <p:ext uri="{BB962C8B-B14F-4D97-AF65-F5344CB8AC3E}">
        <p14:creationId xmlns:p14="http://schemas.microsoft.com/office/powerpoint/2010/main" val="8329833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BA624-B043-B8C3-F27F-4EE276BF7675}"/>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Network Failover and Disaster Recovery Strategies</a:t>
            </a:r>
          </a:p>
        </p:txBody>
      </p:sp>
      <p:pic>
        <p:nvPicPr>
          <p:cNvPr id="5" name="Content Placeholder 4" descr="Big data .">
            <a:extLst>
              <a:ext uri="{FF2B5EF4-FFF2-40B4-BE49-F238E27FC236}">
                <a16:creationId xmlns:a16="http://schemas.microsoft.com/office/drawing/2014/main" id="{1D7CE59C-D681-4B51-800F-8A603B24B327}"/>
              </a:ext>
            </a:extLst>
          </p:cNvPr>
          <p:cNvPicPr>
            <a:picLocks noGrp="1" noChangeAspect="1"/>
          </p:cNvPicPr>
          <p:nvPr>
            <p:ph sz="half" idx="1"/>
          </p:nvPr>
        </p:nvPicPr>
        <p:blipFill>
          <a:blip r:embed="rId3"/>
          <a:srcRect l="27631" r="29229" b="-1"/>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283A2683-8867-3E49-C04C-246BCA3DF1F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Font typeface="Arial" panose="020B0604020202020204" pitchFamily="34" charset="0"/>
              <a:buNone/>
            </a:pPr>
            <a:r>
              <a:rPr lang="en-US" sz="1400" b="1"/>
              <a:t>Automated Failover Mechanisms</a:t>
            </a:r>
          </a:p>
          <a:p>
            <a:pPr marL="0" lvl="1" indent="0">
              <a:buFont typeface="Arial" panose="020B0604020202020204" pitchFamily="34" charset="0"/>
              <a:buNone/>
            </a:pPr>
            <a:r>
              <a:rPr lang="en-US" sz="1400"/>
              <a:t>Automated failover mechanisms switch traffic seamlessly to backup systems during network outages.</a:t>
            </a:r>
          </a:p>
          <a:p>
            <a:pPr marL="0" indent="0">
              <a:spcBef>
                <a:spcPts val="2500"/>
              </a:spcBef>
              <a:buFont typeface="Arial" panose="020B0604020202020204" pitchFamily="34" charset="0"/>
              <a:buNone/>
            </a:pPr>
            <a:r>
              <a:rPr lang="en-US" sz="1400" b="1"/>
              <a:t>Backup Systems at Colocation Sites</a:t>
            </a:r>
          </a:p>
          <a:p>
            <a:pPr marL="0" lvl="1" indent="0">
              <a:buFont typeface="Arial" panose="020B0604020202020204" pitchFamily="34" charset="0"/>
              <a:buNone/>
            </a:pPr>
            <a:r>
              <a:rPr lang="en-US" sz="1400"/>
              <a:t>Backup systems located at colocation sites provide redundancy to ensure continuous service availability.</a:t>
            </a:r>
          </a:p>
          <a:p>
            <a:pPr marL="0" indent="0">
              <a:spcBef>
                <a:spcPts val="2500"/>
              </a:spcBef>
              <a:buFont typeface="Arial" panose="020B0604020202020204" pitchFamily="34" charset="0"/>
              <a:buNone/>
            </a:pPr>
            <a:r>
              <a:rPr lang="en-US" sz="1400" b="1"/>
              <a:t>Rapid Disaster Recovery</a:t>
            </a:r>
          </a:p>
          <a:p>
            <a:pPr marL="0" lvl="1" indent="0">
              <a:buFont typeface="Arial" panose="020B0604020202020204" pitchFamily="34" charset="0"/>
              <a:buNone/>
            </a:pPr>
            <a:r>
              <a:rPr lang="en-US" sz="1400"/>
              <a:t>Effective strategies enable rapid recovery with minimal impact after outages or disasters.</a:t>
            </a:r>
          </a:p>
        </p:txBody>
      </p:sp>
    </p:spTree>
    <p:extLst>
      <p:ext uri="{BB962C8B-B14F-4D97-AF65-F5344CB8AC3E}">
        <p14:creationId xmlns:p14="http://schemas.microsoft.com/office/powerpoint/2010/main" val="24326010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E430182-1EF5-9605-4DF7-E167840D935B}"/>
              </a:ext>
            </a:extLst>
          </p:cNvPr>
          <p:cNvSpPr>
            <a:spLocks noGrp="1"/>
          </p:cNvSpPr>
          <p:nvPr>
            <p:ph type="title"/>
          </p:nvPr>
        </p:nvSpPr>
        <p:spPr>
          <a:xfrm>
            <a:off x="612648" y="548640"/>
            <a:ext cx="4803224" cy="1298446"/>
          </a:xfrm>
        </p:spPr>
        <p:txBody>
          <a:bodyPr vert="horz" lIns="91440" tIns="45720" rIns="91440" bIns="45720" rtlCol="0" anchor="t">
            <a:normAutofit/>
          </a:bodyPr>
          <a:lstStyle/>
          <a:p>
            <a:r>
              <a:rPr lang="en-US" sz="2800" b="1" kern="1200" dirty="0">
                <a:solidFill>
                  <a:schemeClr val="tx1"/>
                </a:solidFill>
                <a:latin typeface="+mj-lt"/>
                <a:ea typeface="+mj-ea"/>
                <a:cs typeface="+mj-cs"/>
              </a:rPr>
              <a:t>Configuration of Backup Links to Colo Sites</a:t>
            </a:r>
          </a:p>
        </p:txBody>
      </p:sp>
      <p:pic>
        <p:nvPicPr>
          <p:cNvPr id="5" name="Content Placeholder 4" descr="Desktop computers connected in a network.See all my">
            <a:extLst>
              <a:ext uri="{FF2B5EF4-FFF2-40B4-BE49-F238E27FC236}">
                <a16:creationId xmlns:a16="http://schemas.microsoft.com/office/drawing/2014/main" id="{818FF66D-0EB5-49B1-83F7-D125DC7E3233}"/>
              </a:ext>
            </a:extLst>
          </p:cNvPr>
          <p:cNvPicPr>
            <a:picLocks noGrp="1" noChangeAspect="1"/>
          </p:cNvPicPr>
          <p:nvPr>
            <p:ph sz="half" idx="1"/>
          </p:nvPr>
        </p:nvPicPr>
        <p:blipFill>
          <a:blip r:embed="rId3"/>
          <a:srcRect l="9779" r="8475" b="3"/>
          <a:stretch>
            <a:fillRect/>
          </a:stretch>
        </p:blipFill>
        <p:spPr>
          <a:xfrm>
            <a:off x="731521" y="2011679"/>
            <a:ext cx="4684352" cy="4297680"/>
          </a:xfrm>
          <a:prstGeom prst="rect">
            <a:avLst/>
          </a:prstGeom>
        </p:spPr>
      </p:pic>
      <p:sp>
        <p:nvSpPr>
          <p:cNvPr id="4" name="Content Placeholder 3">
            <a:extLst>
              <a:ext uri="{FF2B5EF4-FFF2-40B4-BE49-F238E27FC236}">
                <a16:creationId xmlns:a16="http://schemas.microsoft.com/office/drawing/2014/main" id="{AE56AA42-1BBD-DC47-A15B-CD41BF8F2A2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28520" y="548637"/>
            <a:ext cx="5546770" cy="5760723"/>
          </a:xfrm>
        </p:spPr>
        <p:txBody>
          <a:bodyPr>
            <a:normAutofit/>
          </a:bodyPr>
          <a:lstStyle/>
          <a:p>
            <a:pPr marL="0" indent="0">
              <a:spcBef>
                <a:spcPts val="2500"/>
              </a:spcBef>
              <a:buFont typeface="Arial" panose="020B0604020202020204" pitchFamily="34" charset="0"/>
              <a:buNone/>
            </a:pPr>
            <a:r>
              <a:rPr lang="en-US" sz="1400" b="1"/>
              <a:t>Importance of Backup Links</a:t>
            </a:r>
          </a:p>
          <a:p>
            <a:pPr marL="0" lvl="1" indent="0">
              <a:buFont typeface="Arial" panose="020B0604020202020204" pitchFamily="34" charset="0"/>
              <a:buNone/>
            </a:pPr>
            <a:r>
              <a:rPr lang="en-US" sz="1400"/>
              <a:t>Backup links provide redundancy to prevent downtime by maintaining connectivity if primary links fail.</a:t>
            </a:r>
          </a:p>
          <a:p>
            <a:pPr marL="0" indent="0">
              <a:spcBef>
                <a:spcPts val="2500"/>
              </a:spcBef>
              <a:buFont typeface="Arial" panose="020B0604020202020204" pitchFamily="34" charset="0"/>
              <a:buNone/>
            </a:pPr>
            <a:r>
              <a:rPr lang="en-US" sz="1400" b="1"/>
              <a:t>Types of Backup Connections</a:t>
            </a:r>
          </a:p>
          <a:p>
            <a:pPr marL="0" lvl="1" indent="0">
              <a:buFont typeface="Arial" panose="020B0604020202020204" pitchFamily="34" charset="0"/>
              <a:buNone/>
            </a:pPr>
            <a:r>
              <a:rPr lang="en-US" sz="1400"/>
              <a:t>Secondary WAN connections and VPN tunnels serve as reliable alternatives for primary network paths.</a:t>
            </a:r>
          </a:p>
          <a:p>
            <a:pPr marL="0" indent="0">
              <a:spcBef>
                <a:spcPts val="2500"/>
              </a:spcBef>
              <a:buFont typeface="Arial" panose="020B0604020202020204" pitchFamily="34" charset="0"/>
              <a:buNone/>
            </a:pPr>
            <a:r>
              <a:rPr lang="en-US" sz="1400" b="1"/>
              <a:t>Ensuring Continuous Connectivity</a:t>
            </a:r>
          </a:p>
          <a:p>
            <a:pPr marL="0" lvl="1" indent="0">
              <a:buFont typeface="Arial" panose="020B0604020202020204" pitchFamily="34" charset="0"/>
              <a:buNone/>
            </a:pPr>
            <a:r>
              <a:rPr lang="en-US" sz="1400"/>
              <a:t>Redundant backup configurations ensure seamless network operation to colocation facilities under failures.</a:t>
            </a:r>
          </a:p>
        </p:txBody>
      </p:sp>
    </p:spTree>
    <p:extLst>
      <p:ext uri="{BB962C8B-B14F-4D97-AF65-F5344CB8AC3E}">
        <p14:creationId xmlns:p14="http://schemas.microsoft.com/office/powerpoint/2010/main" val="3976993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E280C86-95E0-BF51-5BBA-BF0F9A8E5055}"/>
              </a:ext>
            </a:extLst>
          </p:cNvPr>
          <p:cNvSpPr>
            <a:spLocks noGrp="1"/>
          </p:cNvSpPr>
          <p:nvPr>
            <p:ph type="ctrTitle"/>
          </p:nvPr>
        </p:nvSpPr>
        <p:spPr>
          <a:xfrm>
            <a:off x="277091" y="1814321"/>
            <a:ext cx="7772400" cy="4560920"/>
          </a:xfrm>
        </p:spPr>
        <p:txBody>
          <a:bodyPr anchor="b">
            <a:normAutofit/>
          </a:bodyPr>
          <a:lstStyle/>
          <a:p>
            <a:pPr algn="l"/>
            <a:r>
              <a:rPr lang="en-US" sz="7400"/>
              <a:t>Implementation and Best Practices</a:t>
            </a:r>
          </a:p>
        </p:txBody>
      </p:sp>
    </p:spTree>
    <p:extLst>
      <p:ext uri="{BB962C8B-B14F-4D97-AF65-F5344CB8AC3E}">
        <p14:creationId xmlns:p14="http://schemas.microsoft.com/office/powerpoint/2010/main" val="211206502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7F32784-9161-E265-2873-C54F250D158F}"/>
              </a:ext>
            </a:extLst>
          </p:cNvPr>
          <p:cNvSpPr>
            <a:spLocks noGrp="1"/>
          </p:cNvSpPr>
          <p:nvPr>
            <p:ph type="title"/>
          </p:nvPr>
        </p:nvSpPr>
        <p:spPr>
          <a:xfrm>
            <a:off x="612648" y="548640"/>
            <a:ext cx="4803224" cy="1298446"/>
          </a:xfrm>
        </p:spPr>
        <p:txBody>
          <a:bodyPr vert="horz" lIns="91440" tIns="45720" rIns="91440" bIns="45720" rtlCol="0" anchor="t">
            <a:normAutofit/>
          </a:bodyPr>
          <a:lstStyle/>
          <a:p>
            <a:r>
              <a:rPr lang="en-US" b="1" kern="1200" dirty="0">
                <a:solidFill>
                  <a:schemeClr val="tx1"/>
                </a:solidFill>
                <a:latin typeface="+mj-lt"/>
                <a:ea typeface="+mj-ea"/>
                <a:cs typeface="+mj-cs"/>
              </a:rPr>
              <a:t>Step-by-Step Deployment Process</a:t>
            </a:r>
          </a:p>
        </p:txBody>
      </p:sp>
      <p:pic>
        <p:nvPicPr>
          <p:cNvPr id="5" name="Content Placeholder 4" descr="Cloud computing concept isolated on white background">
            <a:extLst>
              <a:ext uri="{FF2B5EF4-FFF2-40B4-BE49-F238E27FC236}">
                <a16:creationId xmlns:a16="http://schemas.microsoft.com/office/drawing/2014/main" id="{27162FB7-7197-445A-B086-E6B7FD159368}"/>
              </a:ext>
            </a:extLst>
          </p:cNvPr>
          <p:cNvPicPr>
            <a:picLocks noGrp="1" noChangeAspect="1"/>
          </p:cNvPicPr>
          <p:nvPr>
            <p:ph sz="half" idx="1"/>
          </p:nvPr>
        </p:nvPicPr>
        <p:blipFill>
          <a:blip r:embed="rId3"/>
          <a:srcRect l="8090" r="10164" b="3"/>
          <a:stretch>
            <a:fillRect/>
          </a:stretch>
        </p:blipFill>
        <p:spPr>
          <a:xfrm>
            <a:off x="731521" y="2011679"/>
            <a:ext cx="4684352" cy="4297680"/>
          </a:xfrm>
          <a:prstGeom prst="rect">
            <a:avLst/>
          </a:prstGeom>
        </p:spPr>
      </p:pic>
      <p:sp>
        <p:nvSpPr>
          <p:cNvPr id="4" name="Content Placeholder 3">
            <a:extLst>
              <a:ext uri="{FF2B5EF4-FFF2-40B4-BE49-F238E27FC236}">
                <a16:creationId xmlns:a16="http://schemas.microsoft.com/office/drawing/2014/main" id="{9015EB55-9F23-2A81-5D2A-0660A354C60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28520" y="548637"/>
            <a:ext cx="5546770" cy="5760723"/>
          </a:xfrm>
        </p:spPr>
        <p:txBody>
          <a:bodyPr>
            <a:normAutofit/>
          </a:bodyPr>
          <a:lstStyle/>
          <a:p>
            <a:pPr marL="0" indent="0">
              <a:spcBef>
                <a:spcPts val="2500"/>
              </a:spcBef>
              <a:buFont typeface="Arial" panose="020B0604020202020204" pitchFamily="34" charset="0"/>
              <a:buNone/>
            </a:pPr>
            <a:r>
              <a:rPr lang="en-US" sz="1400" b="1"/>
              <a:t>Planning Phase</a:t>
            </a:r>
          </a:p>
          <a:p>
            <a:pPr marL="0" lvl="1" indent="0">
              <a:buFont typeface="Arial" panose="020B0604020202020204" pitchFamily="34" charset="0"/>
              <a:buNone/>
            </a:pPr>
            <a:r>
              <a:rPr lang="en-US" sz="1400"/>
              <a:t>The planning phase involves defining requirements and designing the network infrastructure for deployment.</a:t>
            </a:r>
          </a:p>
          <a:p>
            <a:pPr marL="0" indent="0">
              <a:spcBef>
                <a:spcPts val="2500"/>
              </a:spcBef>
              <a:buFont typeface="Arial" panose="020B0604020202020204" pitchFamily="34" charset="0"/>
              <a:buNone/>
            </a:pPr>
            <a:r>
              <a:rPr lang="en-US" sz="1400" b="1"/>
              <a:t>Hardware Procurement</a:t>
            </a:r>
          </a:p>
          <a:p>
            <a:pPr marL="0" lvl="1" indent="0">
              <a:buFont typeface="Arial" panose="020B0604020202020204" pitchFamily="34" charset="0"/>
              <a:buNone/>
            </a:pPr>
            <a:r>
              <a:rPr lang="en-US" sz="1400"/>
              <a:t>Hardware procurement includes acquiring necessary devices and equipment essential for network setup.</a:t>
            </a:r>
          </a:p>
          <a:p>
            <a:pPr marL="0" indent="0">
              <a:spcBef>
                <a:spcPts val="2500"/>
              </a:spcBef>
              <a:buFont typeface="Arial" panose="020B0604020202020204" pitchFamily="34" charset="0"/>
              <a:buNone/>
            </a:pPr>
            <a:r>
              <a:rPr lang="en-US" sz="1400" b="1"/>
              <a:t>Configuration and Integration</a:t>
            </a:r>
          </a:p>
          <a:p>
            <a:pPr marL="0" lvl="1" indent="0">
              <a:buFont typeface="Arial" panose="020B0604020202020204" pitchFamily="34" charset="0"/>
              <a:buNone/>
            </a:pPr>
            <a:r>
              <a:rPr lang="en-US" sz="1400"/>
              <a:t>Configuration and integration involve setting up devices and connecting components for seamless operation.</a:t>
            </a:r>
          </a:p>
          <a:p>
            <a:pPr marL="0" indent="0">
              <a:spcBef>
                <a:spcPts val="2500"/>
              </a:spcBef>
              <a:buFont typeface="Arial" panose="020B0604020202020204" pitchFamily="34" charset="0"/>
              <a:buNone/>
            </a:pPr>
            <a:r>
              <a:rPr lang="en-US" sz="1400" b="1"/>
              <a:t>Validation Phase</a:t>
            </a:r>
          </a:p>
          <a:p>
            <a:pPr marL="0" lvl="1" indent="0">
              <a:buFont typeface="Arial" panose="020B0604020202020204" pitchFamily="34" charset="0"/>
              <a:buNone/>
            </a:pPr>
            <a:r>
              <a:rPr lang="en-US" sz="1400"/>
              <a:t>Validation includes testing and verifying network functionality to ensure proper deployment.</a:t>
            </a:r>
          </a:p>
        </p:txBody>
      </p:sp>
    </p:spTree>
    <p:extLst>
      <p:ext uri="{BB962C8B-B14F-4D97-AF65-F5344CB8AC3E}">
        <p14:creationId xmlns:p14="http://schemas.microsoft.com/office/powerpoint/2010/main" val="2202330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CDAC16-31E9-52F1-0912-F181643DD1B3}"/>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b="1" kern="1200" dirty="0">
                <a:solidFill>
                  <a:schemeClr val="tx1"/>
                </a:solidFill>
                <a:latin typeface="+mj-lt"/>
                <a:ea typeface="+mj-ea"/>
                <a:cs typeface="+mj-cs"/>
              </a:rPr>
              <a:t>Monitoring and Managing Network Health</a:t>
            </a:r>
          </a:p>
        </p:txBody>
      </p:sp>
      <p:sp>
        <p:nvSpPr>
          <p:cNvPr id="4" name="Content Placeholder 3">
            <a:extLst>
              <a:ext uri="{FF2B5EF4-FFF2-40B4-BE49-F238E27FC236}">
                <a16:creationId xmlns:a16="http://schemas.microsoft.com/office/drawing/2014/main" id="{EEB05C64-8D3E-3599-92EC-310FFD4BEF0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indent="0">
              <a:spcBef>
                <a:spcPts val="2500"/>
              </a:spcBef>
              <a:buFont typeface="Arial" panose="020B0604020202020204" pitchFamily="34" charset="0"/>
              <a:buNone/>
            </a:pPr>
            <a:r>
              <a:rPr lang="en-US" sz="1400" b="1"/>
              <a:t>Continuous Monitoring</a:t>
            </a:r>
          </a:p>
          <a:p>
            <a:pPr marL="0" lvl="1" indent="0">
              <a:buFont typeface="Arial" panose="020B0604020202020204" pitchFamily="34" charset="0"/>
              <a:buNone/>
            </a:pPr>
            <a:r>
              <a:rPr lang="en-US" sz="1400"/>
              <a:t>Ongoing network monitoring allows early detection of issues before they impact users.</a:t>
            </a:r>
          </a:p>
          <a:p>
            <a:pPr marL="0" indent="0">
              <a:spcBef>
                <a:spcPts val="2500"/>
              </a:spcBef>
              <a:buFont typeface="Arial" panose="020B0604020202020204" pitchFamily="34" charset="0"/>
              <a:buNone/>
            </a:pPr>
            <a:r>
              <a:rPr lang="en-US" sz="1400" b="1"/>
              <a:t>Performance Optimization</a:t>
            </a:r>
          </a:p>
          <a:p>
            <a:pPr marL="0" lvl="1" indent="0">
              <a:buFont typeface="Arial" panose="020B0604020202020204" pitchFamily="34" charset="0"/>
              <a:buNone/>
            </a:pPr>
            <a:r>
              <a:rPr lang="en-US" sz="1400"/>
              <a:t>Network tools help optimize system performance for reliability and speed.</a:t>
            </a:r>
          </a:p>
          <a:p>
            <a:pPr marL="0" indent="0">
              <a:spcBef>
                <a:spcPts val="2500"/>
              </a:spcBef>
              <a:buFont typeface="Arial" panose="020B0604020202020204" pitchFamily="34" charset="0"/>
              <a:buNone/>
            </a:pPr>
            <a:r>
              <a:rPr lang="en-US" sz="1400" b="1"/>
              <a:t>SLA Compliance</a:t>
            </a:r>
          </a:p>
          <a:p>
            <a:pPr marL="0" lvl="1" indent="0">
              <a:buFont typeface="Arial" panose="020B0604020202020204" pitchFamily="34" charset="0"/>
              <a:buNone/>
            </a:pPr>
            <a:r>
              <a:rPr lang="en-US" sz="1400"/>
              <a:t>Monitoring ensures service level agreements are met to maintain quality standards.</a:t>
            </a:r>
          </a:p>
        </p:txBody>
      </p:sp>
      <p:pic>
        <p:nvPicPr>
          <p:cNvPr id="5" name="Content Placeholder 4" descr="Shoulder view of an unrecognizable woman holding a digital pen and using it for tablet in front of her. Whole touch screen is visible.">
            <a:extLst>
              <a:ext uri="{FF2B5EF4-FFF2-40B4-BE49-F238E27FC236}">
                <a16:creationId xmlns:a16="http://schemas.microsoft.com/office/drawing/2014/main" id="{3E9772A4-0981-46F7-8178-437DA921C561}"/>
              </a:ext>
            </a:extLst>
          </p:cNvPr>
          <p:cNvPicPr>
            <a:picLocks noGrp="1" noChangeAspect="1"/>
          </p:cNvPicPr>
          <p:nvPr>
            <p:ph sz="half" idx="1"/>
          </p:nvPr>
        </p:nvPicPr>
        <p:blipFill>
          <a:blip r:embed="rId3"/>
          <a:srcRect l="29455" r="23021" b="-2"/>
          <a:stretch>
            <a:fillRect/>
          </a:stretch>
        </p:blipFill>
        <p:spPr>
          <a:xfrm>
            <a:off x="7345680" y="10"/>
            <a:ext cx="4846320" cy="6857990"/>
          </a:xfrm>
          <a:prstGeom prst="rect">
            <a:avLst/>
          </a:prstGeom>
        </p:spPr>
      </p:pic>
    </p:spTree>
    <p:extLst>
      <p:ext uri="{BB962C8B-B14F-4D97-AF65-F5344CB8AC3E}">
        <p14:creationId xmlns:p14="http://schemas.microsoft.com/office/powerpoint/2010/main" val="588334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7C7EB-4E38-B032-D02B-6A56BDF30715}"/>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Testing and Validation of Outage Response</a:t>
            </a:r>
          </a:p>
        </p:txBody>
      </p:sp>
      <p:sp>
        <p:nvSpPr>
          <p:cNvPr id="4" name="Content Placeholder 3">
            <a:extLst>
              <a:ext uri="{FF2B5EF4-FFF2-40B4-BE49-F238E27FC236}">
                <a16:creationId xmlns:a16="http://schemas.microsoft.com/office/drawing/2014/main" id="{A968B4E4-1A01-098C-FD8F-145CF755DC9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4361687" cy="4096512"/>
          </a:xfrm>
        </p:spPr>
        <p:txBody>
          <a:bodyPr>
            <a:normAutofit/>
          </a:bodyPr>
          <a:lstStyle/>
          <a:p>
            <a:pPr marL="0" indent="0">
              <a:spcBef>
                <a:spcPts val="2500"/>
              </a:spcBef>
              <a:buFont typeface="Arial" panose="020B0604020202020204" pitchFamily="34" charset="0"/>
              <a:buNone/>
            </a:pPr>
            <a:r>
              <a:rPr lang="en-US" sz="1400" b="1"/>
              <a:t>Failover Drills Importance</a:t>
            </a:r>
          </a:p>
          <a:p>
            <a:pPr marL="0" lvl="1" indent="0">
              <a:buFont typeface="Arial" panose="020B0604020202020204" pitchFamily="34" charset="0"/>
              <a:buNone/>
            </a:pPr>
            <a:r>
              <a:rPr lang="en-US" sz="1400"/>
              <a:t>Regular failover drills prepare teams and systems for seamless transition during network outages.</a:t>
            </a:r>
          </a:p>
          <a:p>
            <a:pPr marL="0" indent="0">
              <a:spcBef>
                <a:spcPts val="2500"/>
              </a:spcBef>
              <a:buFont typeface="Arial" panose="020B0604020202020204" pitchFamily="34" charset="0"/>
              <a:buNone/>
            </a:pPr>
            <a:r>
              <a:rPr lang="en-US" sz="1400" b="1"/>
              <a:t>Disaster Recovery Validation</a:t>
            </a:r>
          </a:p>
          <a:p>
            <a:pPr marL="0" lvl="1" indent="0">
              <a:buFont typeface="Arial" panose="020B0604020202020204" pitchFamily="34" charset="0"/>
              <a:buNone/>
            </a:pPr>
            <a:r>
              <a:rPr lang="en-US" sz="1400"/>
              <a:t>Validating disaster recovery plans ensures readiness and minimizes downtime during real emergencies.</a:t>
            </a:r>
          </a:p>
        </p:txBody>
      </p:sp>
      <p:pic>
        <p:nvPicPr>
          <p:cNvPr id="5" name="Content Placeholder 4" descr="Recycling center workers working on computers inside the recycling center. The process of managing the waste treatment and recycling waste is all modernized and managable with technology.">
            <a:extLst>
              <a:ext uri="{FF2B5EF4-FFF2-40B4-BE49-F238E27FC236}">
                <a16:creationId xmlns:a16="http://schemas.microsoft.com/office/drawing/2014/main" id="{AE73CF36-45B9-40E1-BF43-F70AC93E3300}"/>
              </a:ext>
            </a:extLst>
          </p:cNvPr>
          <p:cNvPicPr>
            <a:picLocks noGrp="1" noChangeAspect="1"/>
          </p:cNvPicPr>
          <p:nvPr>
            <p:ph sz="half" idx="1"/>
          </p:nvPr>
        </p:nvPicPr>
        <p:blipFill>
          <a:blip r:embed="rId3"/>
          <a:srcRect l="18851" r="19115" b="-2"/>
          <a:stretch>
            <a:fillRect/>
          </a:stretch>
        </p:blipFill>
        <p:spPr>
          <a:xfrm>
            <a:off x="5818632" y="-1"/>
            <a:ext cx="6373368" cy="6858001"/>
          </a:xfrm>
          <a:prstGeom prst="rect">
            <a:avLst/>
          </a:prstGeom>
        </p:spPr>
      </p:pic>
    </p:spTree>
    <p:extLst>
      <p:ext uri="{BB962C8B-B14F-4D97-AF65-F5344CB8AC3E}">
        <p14:creationId xmlns:p14="http://schemas.microsoft.com/office/powerpoint/2010/main" val="4161772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54E07B2-692E-B7B6-3435-36FF2EEE26A3}"/>
              </a:ext>
            </a:extLst>
          </p:cNvPr>
          <p:cNvSpPr>
            <a:spLocks noGrp="1"/>
          </p:cNvSpPr>
          <p:nvPr>
            <p:ph type="ctrTitle"/>
          </p:nvPr>
        </p:nvSpPr>
        <p:spPr>
          <a:xfrm>
            <a:off x="277091" y="1814321"/>
            <a:ext cx="7772400" cy="4560920"/>
          </a:xfrm>
        </p:spPr>
        <p:txBody>
          <a:bodyPr anchor="b">
            <a:normAutofit/>
          </a:bodyPr>
          <a:lstStyle/>
          <a:p>
            <a:pPr algn="l"/>
            <a:r>
              <a:rPr lang="en-US" sz="7400"/>
              <a:t>Security, Compliance, and Future Scalability</a:t>
            </a:r>
          </a:p>
        </p:txBody>
      </p:sp>
    </p:spTree>
    <p:extLst>
      <p:ext uri="{BB962C8B-B14F-4D97-AF65-F5344CB8AC3E}">
        <p14:creationId xmlns:p14="http://schemas.microsoft.com/office/powerpoint/2010/main" val="23816982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D54D26-CF43-37D1-068F-E7E46813194B}"/>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b="1" kern="1200" dirty="0">
                <a:solidFill>
                  <a:schemeClr val="tx1"/>
                </a:solidFill>
                <a:latin typeface="+mj-lt"/>
                <a:ea typeface="+mj-ea"/>
                <a:cs typeface="+mj-cs"/>
              </a:rPr>
              <a:t>Agenda Overview</a:t>
            </a:r>
          </a:p>
        </p:txBody>
      </p:sp>
      <p:sp>
        <p:nvSpPr>
          <p:cNvPr id="4" name="Content Placeholder 3">
            <a:extLst>
              <a:ext uri="{FF2B5EF4-FFF2-40B4-BE49-F238E27FC236}">
                <a16:creationId xmlns:a16="http://schemas.microsoft.com/office/drawing/2014/main" id="{C8E08FC8-9743-B001-6F06-F5E2C81F0CAC}"/>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612647" y="2212848"/>
            <a:ext cx="4361687" cy="4096512"/>
          </a:xfrm>
        </p:spPr>
        <p:txBody>
          <a:bodyPr vert="horz" lIns="91440" tIns="45720" rIns="91440" bIns="45720" rtlCol="0">
            <a:normAutofit/>
          </a:bodyPr>
          <a:lstStyle/>
          <a:p>
            <a:r>
              <a:rPr lang="en-US" sz="1800"/>
              <a:t>Overview of Corporate Network Architecture</a:t>
            </a:r>
          </a:p>
          <a:p>
            <a:r>
              <a:rPr lang="en-US" sz="1800"/>
              <a:t>Designing and Connecting Multiple LANs as a WAN</a:t>
            </a:r>
          </a:p>
          <a:p>
            <a:r>
              <a:rPr lang="en-US" sz="1800"/>
              <a:t>Integration with Colocation Services for Emergency Outages</a:t>
            </a:r>
          </a:p>
          <a:p>
            <a:r>
              <a:rPr lang="en-US" sz="1800"/>
              <a:t>Implementation and Best Practices</a:t>
            </a:r>
          </a:p>
          <a:p>
            <a:r>
              <a:rPr lang="en-US" sz="1800"/>
              <a:t>Security, Compliance, and Future Scalability</a:t>
            </a:r>
          </a:p>
        </p:txBody>
      </p:sp>
      <p:pic>
        <p:nvPicPr>
          <p:cNvPr id="5" name="Content Placeholder 4" descr="Global connections">
            <a:extLst>
              <a:ext uri="{FF2B5EF4-FFF2-40B4-BE49-F238E27FC236}">
                <a16:creationId xmlns:a16="http://schemas.microsoft.com/office/drawing/2014/main" id="{C73D64F3-CEF4-4F04-8319-E37CAA017A23}"/>
              </a:ext>
            </a:extLst>
          </p:cNvPr>
          <p:cNvPicPr>
            <a:picLocks noGrp="1" noChangeAspect="1"/>
          </p:cNvPicPr>
          <p:nvPr>
            <p:ph sz="half" idx="1"/>
          </p:nvPr>
        </p:nvPicPr>
        <p:blipFill>
          <a:blip r:embed="rId3"/>
          <a:srcRect l="26478" r="17762"/>
          <a:stretch>
            <a:fillRect/>
          </a:stretch>
        </p:blipFill>
        <p:spPr>
          <a:xfrm>
            <a:off x="5818632" y="-1"/>
            <a:ext cx="6373368" cy="6858001"/>
          </a:xfrm>
          <a:prstGeom prst="rect">
            <a:avLst/>
          </a:prstGeom>
        </p:spPr>
      </p:pic>
    </p:spTree>
    <p:extLst>
      <p:ext uri="{BB962C8B-B14F-4D97-AF65-F5344CB8AC3E}">
        <p14:creationId xmlns:p14="http://schemas.microsoft.com/office/powerpoint/2010/main" val="2192809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69BD6E-1CDB-EC3B-B846-81498C3237CC}"/>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sz="3300" b="1" kern="1200" dirty="0">
                <a:solidFill>
                  <a:schemeClr val="tx1"/>
                </a:solidFill>
                <a:latin typeface="+mj-lt"/>
                <a:ea typeface="+mj-ea"/>
                <a:cs typeface="+mj-cs"/>
              </a:rPr>
              <a:t>Ensuring Security Across LAN, WAN, and Colo Connections</a:t>
            </a:r>
          </a:p>
        </p:txBody>
      </p:sp>
      <p:sp>
        <p:nvSpPr>
          <p:cNvPr id="4" name="Content Placeholder 3">
            <a:extLst>
              <a:ext uri="{FF2B5EF4-FFF2-40B4-BE49-F238E27FC236}">
                <a16:creationId xmlns:a16="http://schemas.microsoft.com/office/drawing/2014/main" id="{E96EC44C-8FF3-396D-1BAA-80F6274D317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indent="0">
              <a:spcBef>
                <a:spcPts val="2500"/>
              </a:spcBef>
              <a:buFont typeface="Arial" panose="020B0604020202020204" pitchFamily="34" charset="0"/>
              <a:buNone/>
            </a:pPr>
            <a:r>
              <a:rPr lang="en-US" sz="1400" b="1"/>
              <a:t>End-to-End Encryption</a:t>
            </a:r>
          </a:p>
          <a:p>
            <a:pPr marL="0" lvl="1" indent="0">
              <a:buFont typeface="Arial" panose="020B0604020202020204" pitchFamily="34" charset="0"/>
              <a:buNone/>
            </a:pPr>
            <a:r>
              <a:rPr lang="en-US" sz="1400"/>
              <a:t>Encrypting data from source to destination ensures confidentiality and protects communications across networks.</a:t>
            </a:r>
          </a:p>
          <a:p>
            <a:pPr marL="0" indent="0">
              <a:spcBef>
                <a:spcPts val="2500"/>
              </a:spcBef>
              <a:buFont typeface="Arial" panose="020B0604020202020204" pitchFamily="34" charset="0"/>
              <a:buNone/>
            </a:pPr>
            <a:r>
              <a:rPr lang="en-US" sz="1400" b="1"/>
              <a:t>Multi-Factor Authentication</a:t>
            </a:r>
          </a:p>
          <a:p>
            <a:pPr marL="0" lvl="1" indent="0">
              <a:buFont typeface="Arial" panose="020B0604020202020204" pitchFamily="34" charset="0"/>
              <a:buNone/>
            </a:pPr>
            <a:r>
              <a:rPr lang="en-US" sz="1400"/>
              <a:t>Using multiple authentication factors strengthens access control to network resources and reduces unauthorized access.</a:t>
            </a:r>
          </a:p>
          <a:p>
            <a:pPr marL="0" indent="0">
              <a:spcBef>
                <a:spcPts val="2500"/>
              </a:spcBef>
              <a:buFont typeface="Arial" panose="020B0604020202020204" pitchFamily="34" charset="0"/>
              <a:buNone/>
            </a:pPr>
            <a:r>
              <a:rPr lang="en-US" sz="1400" b="1"/>
              <a:t>Continuous Vulnerability Assessment</a:t>
            </a:r>
          </a:p>
          <a:p>
            <a:pPr marL="0" lvl="1" indent="0">
              <a:buFont typeface="Arial" panose="020B0604020202020204" pitchFamily="34" charset="0"/>
              <a:buNone/>
            </a:pPr>
            <a:r>
              <a:rPr lang="en-US" sz="1400"/>
              <a:t>Regularly scanning and assessing network vulnerabilities helps identify and mitigate security risks promptly.</a:t>
            </a:r>
          </a:p>
        </p:txBody>
      </p:sp>
      <p:pic>
        <p:nvPicPr>
          <p:cNvPr id="5" name="Content Placeholder 4" descr="Abstract  Digital concept which shows network security optimization and internet technology  ">
            <a:extLst>
              <a:ext uri="{FF2B5EF4-FFF2-40B4-BE49-F238E27FC236}">
                <a16:creationId xmlns:a16="http://schemas.microsoft.com/office/drawing/2014/main" id="{AEE50392-3DE7-4F6E-973D-38057B171FBC}"/>
              </a:ext>
            </a:extLst>
          </p:cNvPr>
          <p:cNvPicPr>
            <a:picLocks noGrp="1" noChangeAspect="1"/>
          </p:cNvPicPr>
          <p:nvPr>
            <p:ph sz="half" idx="1"/>
          </p:nvPr>
        </p:nvPicPr>
        <p:blipFill>
          <a:blip r:embed="rId3"/>
          <a:srcRect l="13097" r="33903"/>
          <a:stretch>
            <a:fillRect/>
          </a:stretch>
        </p:blipFill>
        <p:spPr>
          <a:xfrm>
            <a:off x="7345680" y="10"/>
            <a:ext cx="4846320" cy="6857990"/>
          </a:xfrm>
          <a:prstGeom prst="rect">
            <a:avLst/>
          </a:prstGeom>
        </p:spPr>
      </p:pic>
    </p:spTree>
    <p:extLst>
      <p:ext uri="{BB962C8B-B14F-4D97-AF65-F5344CB8AC3E}">
        <p14:creationId xmlns:p14="http://schemas.microsoft.com/office/powerpoint/2010/main" val="306860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1283A-90B9-A73E-ECED-518DA3492BA0}"/>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b="1" kern="1200" dirty="0">
                <a:solidFill>
                  <a:schemeClr val="tx1"/>
                </a:solidFill>
                <a:latin typeface="+mj-lt"/>
                <a:ea typeface="+mj-ea"/>
                <a:cs typeface="+mj-cs"/>
              </a:rPr>
              <a:t>Compliance with Industry Standards</a:t>
            </a:r>
          </a:p>
        </p:txBody>
      </p:sp>
      <p:pic>
        <p:nvPicPr>
          <p:cNvPr id="5" name="Content Placeholder 4" descr="Check mark and folders">
            <a:extLst>
              <a:ext uri="{FF2B5EF4-FFF2-40B4-BE49-F238E27FC236}">
                <a16:creationId xmlns:a16="http://schemas.microsoft.com/office/drawing/2014/main" id="{E716B28B-9EB0-46EE-B17C-84E12E8D47DD}"/>
              </a:ext>
            </a:extLst>
          </p:cNvPr>
          <p:cNvPicPr>
            <a:picLocks noGrp="1" noChangeAspect="1"/>
          </p:cNvPicPr>
          <p:nvPr>
            <p:ph sz="half" idx="1"/>
          </p:nvPr>
        </p:nvPicPr>
        <p:blipFill>
          <a:blip r:embed="rId3"/>
          <a:srcRect l="19596" r="14712" b="2"/>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A59ADB86-40DA-3021-30CF-03B5A12C8C5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Font typeface="Arial" panose="020B0604020202020204" pitchFamily="34" charset="0"/>
              <a:buNone/>
            </a:pPr>
            <a:r>
              <a:rPr lang="en-US" sz="1400" b="1"/>
              <a:t>Legal Compliance Importance</a:t>
            </a:r>
          </a:p>
          <a:p>
            <a:pPr marL="0" lvl="1" indent="0">
              <a:buFont typeface="Arial" panose="020B0604020202020204" pitchFamily="34" charset="0"/>
              <a:buNone/>
            </a:pPr>
            <a:r>
              <a:rPr lang="en-US" sz="1400"/>
              <a:t>Following industry standards ensures organizations meet legal requirements and avoid penalties.</a:t>
            </a:r>
          </a:p>
          <a:p>
            <a:pPr marL="0" indent="0">
              <a:spcBef>
                <a:spcPts val="2500"/>
              </a:spcBef>
              <a:buFont typeface="Arial" panose="020B0604020202020204" pitchFamily="34" charset="0"/>
              <a:buNone/>
            </a:pPr>
            <a:r>
              <a:rPr lang="en-US" sz="1400" b="1"/>
              <a:t>Building Client Trust</a:t>
            </a:r>
          </a:p>
          <a:p>
            <a:pPr marL="0" lvl="1" indent="0">
              <a:buFont typeface="Arial" panose="020B0604020202020204" pitchFamily="34" charset="0"/>
              <a:buNone/>
            </a:pPr>
            <a:r>
              <a:rPr lang="en-US" sz="1400"/>
              <a:t>Adhering to standards builds credibility and trust with clients and stakeholders.</a:t>
            </a:r>
          </a:p>
          <a:p>
            <a:pPr marL="0" indent="0">
              <a:spcBef>
                <a:spcPts val="2500"/>
              </a:spcBef>
              <a:buFont typeface="Arial" panose="020B0604020202020204" pitchFamily="34" charset="0"/>
              <a:buNone/>
            </a:pPr>
            <a:r>
              <a:rPr lang="en-US" sz="1400" b="1"/>
              <a:t>Key Industry Standards</a:t>
            </a:r>
          </a:p>
          <a:p>
            <a:pPr marL="0" lvl="1" indent="0">
              <a:buFont typeface="Arial" panose="020B0604020202020204" pitchFamily="34" charset="0"/>
              <a:buNone/>
            </a:pPr>
            <a:r>
              <a:rPr lang="en-US" sz="1400"/>
              <a:t>Standards like ISO, NIST, HIPAA, and GDPR guide organizations in compliance and data protection.</a:t>
            </a:r>
          </a:p>
        </p:txBody>
      </p:sp>
    </p:spTree>
    <p:extLst>
      <p:ext uri="{BB962C8B-B14F-4D97-AF65-F5344CB8AC3E}">
        <p14:creationId xmlns:p14="http://schemas.microsoft.com/office/powerpoint/2010/main" val="687463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307382-0FF5-07C4-2262-E12C1E314AC7}"/>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Planning for Network Expansion and Future Technologies</a:t>
            </a:r>
          </a:p>
        </p:txBody>
      </p:sp>
      <p:pic>
        <p:nvPicPr>
          <p:cNvPr id="5" name="Content Placeholder 4" descr="Cloud computing application theory.">
            <a:extLst>
              <a:ext uri="{FF2B5EF4-FFF2-40B4-BE49-F238E27FC236}">
                <a16:creationId xmlns:a16="http://schemas.microsoft.com/office/drawing/2014/main" id="{42251D9D-A496-486A-80CD-381DB3BEA606}"/>
              </a:ext>
            </a:extLst>
          </p:cNvPr>
          <p:cNvPicPr>
            <a:picLocks noGrp="1" noChangeAspect="1"/>
          </p:cNvPicPr>
          <p:nvPr>
            <p:ph sz="half" idx="1"/>
          </p:nvPr>
        </p:nvPicPr>
        <p:blipFill>
          <a:blip r:embed="rId3"/>
          <a:srcRect t="1295" r="3" b="3"/>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D587C8FA-02D4-84F4-D364-750D93FF165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Font typeface="Arial" panose="020B0604020202020204" pitchFamily="34" charset="0"/>
              <a:buNone/>
            </a:pPr>
            <a:r>
              <a:rPr lang="en-US" sz="1400" b="1"/>
              <a:t>Scalable Network Architecture</a:t>
            </a:r>
          </a:p>
          <a:p>
            <a:pPr marL="0" lvl="1" indent="0">
              <a:buFont typeface="Arial" panose="020B0604020202020204" pitchFamily="34" charset="0"/>
              <a:buNone/>
            </a:pPr>
            <a:r>
              <a:rPr lang="en-US" sz="1400"/>
              <a:t>Designing networks to easily scale ensures adaptability to increasing data and device demands.</a:t>
            </a:r>
          </a:p>
          <a:p>
            <a:pPr marL="0" indent="0">
              <a:spcBef>
                <a:spcPts val="2500"/>
              </a:spcBef>
              <a:buFont typeface="Arial" panose="020B0604020202020204" pitchFamily="34" charset="0"/>
              <a:buNone/>
            </a:pPr>
            <a:r>
              <a:rPr lang="en-US" sz="1400" b="1"/>
              <a:t>SD-WAN Technology</a:t>
            </a:r>
          </a:p>
          <a:p>
            <a:pPr marL="0" lvl="1" indent="0">
              <a:buFont typeface="Arial" panose="020B0604020202020204" pitchFamily="34" charset="0"/>
              <a:buNone/>
            </a:pPr>
            <a:r>
              <a:rPr lang="en-US" sz="1400"/>
              <a:t>Incorporating SD-WAN improves network efficiency and flexibility across distributed locations.</a:t>
            </a:r>
          </a:p>
          <a:p>
            <a:pPr marL="0" indent="0">
              <a:spcBef>
                <a:spcPts val="2500"/>
              </a:spcBef>
              <a:buFont typeface="Arial" panose="020B0604020202020204" pitchFamily="34" charset="0"/>
              <a:buNone/>
            </a:pPr>
            <a:r>
              <a:rPr lang="en-US" sz="1400" b="1"/>
              <a:t>IoT Integration</a:t>
            </a:r>
          </a:p>
          <a:p>
            <a:pPr marL="0" lvl="1" indent="0">
              <a:buFont typeface="Arial" panose="020B0604020202020204" pitchFamily="34" charset="0"/>
              <a:buNone/>
            </a:pPr>
            <a:r>
              <a:rPr lang="en-US" sz="1400"/>
              <a:t>Supporting IoT devices enables smarter data collection and real-time monitoring capabilities.</a:t>
            </a:r>
          </a:p>
          <a:p>
            <a:pPr marL="0" indent="0">
              <a:spcBef>
                <a:spcPts val="2500"/>
              </a:spcBef>
              <a:buFont typeface="Arial" panose="020B0604020202020204" pitchFamily="34" charset="0"/>
              <a:buNone/>
            </a:pPr>
            <a:r>
              <a:rPr lang="en-US" sz="1400" b="1"/>
              <a:t>Cloud Integration</a:t>
            </a:r>
          </a:p>
          <a:p>
            <a:pPr marL="0" lvl="1" indent="0">
              <a:buFont typeface="Arial" panose="020B0604020202020204" pitchFamily="34" charset="0"/>
              <a:buNone/>
            </a:pPr>
            <a:r>
              <a:rPr lang="en-US" sz="1400"/>
              <a:t>Integrating cloud services allows for flexible resource management and enhanced collaboration.</a:t>
            </a:r>
          </a:p>
        </p:txBody>
      </p:sp>
    </p:spTree>
    <p:extLst>
      <p:ext uri="{BB962C8B-B14F-4D97-AF65-F5344CB8AC3E}">
        <p14:creationId xmlns:p14="http://schemas.microsoft.com/office/powerpoint/2010/main" val="1217319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F74C59-445A-9824-B537-A392A6ECE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984E0BE3-8D53-9ED3-E25C-C8E39DA48C9D}"/>
              </a:ext>
            </a:extLst>
          </p:cNvPr>
          <p:cNvSpPr>
            <a:spLocks noGrp="1"/>
          </p:cNvSpPr>
          <p:nvPr>
            <p:ph type="title"/>
          </p:nvPr>
        </p:nvSpPr>
        <p:spPr>
          <a:xfrm>
            <a:off x="612648" y="1847088"/>
            <a:ext cx="7344336" cy="1133856"/>
          </a:xfrm>
        </p:spPr>
        <p:txBody>
          <a:bodyPr anchor="b">
            <a:normAutofit/>
          </a:bodyPr>
          <a:lstStyle/>
          <a:p>
            <a:r>
              <a:rPr lang="en-US" sz="6000"/>
              <a:t>Conclusion</a:t>
            </a:r>
          </a:p>
        </p:txBody>
      </p:sp>
      <p:graphicFrame>
        <p:nvGraphicFramePr>
          <p:cNvPr id="9" name="Content Placeholder 2">
            <a:extLst>
              <a:ext uri="{FF2B5EF4-FFF2-40B4-BE49-F238E27FC236}">
                <a16:creationId xmlns:a16="http://schemas.microsoft.com/office/drawing/2014/main" id="{DF2489A7-5435-9989-BA38-20813D99626D}"/>
              </a:ext>
            </a:extLst>
          </p:cNvPr>
          <p:cNvGraphicFramePr>
            <a:graphicFrameLocks noGrp="1"/>
          </p:cNvGraphicFramePr>
          <p:nvPr>
            <p:ph idx="1"/>
            <p:extLst>
              <p:ext uri="{D42A27DB-BD31-4B8C-83A1-F6EECF244321}">
                <p14:modId xmlns:p14="http://schemas.microsoft.com/office/powerpoint/2010/main" val="3090351796"/>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12646" y="3593592"/>
          <a:ext cx="10890504" cy="2512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233316"/>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F958B00-E061-582B-D648-72E38F028BE2}"/>
              </a:ext>
            </a:extLst>
          </p:cNvPr>
          <p:cNvSpPr>
            <a:spLocks noGrp="1"/>
          </p:cNvSpPr>
          <p:nvPr>
            <p:ph type="ctrTitle"/>
          </p:nvPr>
        </p:nvSpPr>
        <p:spPr>
          <a:xfrm>
            <a:off x="277091" y="1814321"/>
            <a:ext cx="7772400" cy="4560920"/>
          </a:xfrm>
        </p:spPr>
        <p:txBody>
          <a:bodyPr anchor="b">
            <a:normAutofit/>
          </a:bodyPr>
          <a:lstStyle/>
          <a:p>
            <a:pPr algn="l"/>
            <a:r>
              <a:rPr lang="en-US" sz="7400"/>
              <a:t>Overview of Corporate Network Architecture</a:t>
            </a:r>
          </a:p>
        </p:txBody>
      </p:sp>
    </p:spTree>
    <p:extLst>
      <p:ext uri="{BB962C8B-B14F-4D97-AF65-F5344CB8AC3E}">
        <p14:creationId xmlns:p14="http://schemas.microsoft.com/office/powerpoint/2010/main" val="41427520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31D7A8-76B1-11F0-C73A-781D913BD6BC}"/>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b="1" kern="1200" dirty="0">
                <a:solidFill>
                  <a:schemeClr val="tx1"/>
                </a:solidFill>
                <a:latin typeface="+mj-lt"/>
                <a:ea typeface="+mj-ea"/>
                <a:cs typeface="+mj-cs"/>
              </a:rPr>
              <a:t>Fundamental Components of a LAN</a:t>
            </a:r>
          </a:p>
        </p:txBody>
      </p:sp>
      <p:pic>
        <p:nvPicPr>
          <p:cNvPr id="5" name="Content Placeholder 4" descr="Close-Up Shot of a Yellow Verified Gigabit Ethernet Cable Surrounded by Tangled Messy High Speed Internet Gigabit Cat5 Data Cables and Rack Mounted Network Switch Equipment Hardware in an IT Networking Closet with Copy Space">
            <a:extLst>
              <a:ext uri="{FF2B5EF4-FFF2-40B4-BE49-F238E27FC236}">
                <a16:creationId xmlns:a16="http://schemas.microsoft.com/office/drawing/2014/main" id="{61ADEF8B-208D-4A0F-AFA6-0C3B4C87A52B}"/>
              </a:ext>
            </a:extLst>
          </p:cNvPr>
          <p:cNvPicPr>
            <a:picLocks noGrp="1" noChangeAspect="1"/>
          </p:cNvPicPr>
          <p:nvPr>
            <p:ph sz="half" idx="1"/>
          </p:nvPr>
        </p:nvPicPr>
        <p:blipFill>
          <a:blip r:embed="rId3"/>
          <a:srcRect l="26769" r="25437" b="-1"/>
          <a:stretch>
            <a:fillRect/>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1D2874A5-934C-4BFC-2AC4-57917E2578E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68533" y="2214282"/>
            <a:ext cx="5916169" cy="4095078"/>
          </a:xfrm>
        </p:spPr>
        <p:txBody>
          <a:bodyPr>
            <a:normAutofit/>
          </a:bodyPr>
          <a:lstStyle/>
          <a:p>
            <a:pPr marL="0" indent="0">
              <a:spcBef>
                <a:spcPts val="2500"/>
              </a:spcBef>
              <a:buFont typeface="Arial" panose="020B0604020202020204" pitchFamily="34" charset="0"/>
              <a:buNone/>
            </a:pPr>
            <a:r>
              <a:rPr lang="en-US" sz="1400" b="1"/>
              <a:t>Core LAN Devices</a:t>
            </a:r>
          </a:p>
          <a:p>
            <a:pPr marL="0" lvl="1" indent="0">
              <a:buFont typeface="Arial" panose="020B0604020202020204" pitchFamily="34" charset="0"/>
              <a:buNone/>
            </a:pPr>
            <a:r>
              <a:rPr lang="en-US" sz="1400"/>
              <a:t>Switches and routers form the backbone of a LAN, enabling efficient data routing and communication.</a:t>
            </a:r>
          </a:p>
          <a:p>
            <a:pPr marL="0" indent="0">
              <a:spcBef>
                <a:spcPts val="2500"/>
              </a:spcBef>
              <a:buFont typeface="Arial" panose="020B0604020202020204" pitchFamily="34" charset="0"/>
              <a:buNone/>
            </a:pPr>
            <a:r>
              <a:rPr lang="en-US" sz="1400" b="1"/>
              <a:t>Servers and Workstations</a:t>
            </a:r>
          </a:p>
          <a:p>
            <a:pPr marL="0" lvl="1" indent="0">
              <a:buFont typeface="Arial" panose="020B0604020202020204" pitchFamily="34" charset="0"/>
              <a:buNone/>
            </a:pPr>
            <a:r>
              <a:rPr lang="en-US" sz="1400"/>
              <a:t>Servers provide resources and services, while workstations are user endpoints within the LAN.</a:t>
            </a:r>
          </a:p>
          <a:p>
            <a:pPr marL="0" indent="0">
              <a:spcBef>
                <a:spcPts val="2500"/>
              </a:spcBef>
              <a:buFont typeface="Arial" panose="020B0604020202020204" pitchFamily="34" charset="0"/>
              <a:buNone/>
            </a:pPr>
            <a:r>
              <a:rPr lang="en-US" sz="1400" b="1"/>
              <a:t>Wireless Access Points</a:t>
            </a:r>
          </a:p>
          <a:p>
            <a:pPr marL="0" lvl="1" indent="0">
              <a:buFont typeface="Arial" panose="020B0604020202020204" pitchFamily="34" charset="0"/>
              <a:buNone/>
            </a:pPr>
            <a:r>
              <a:rPr lang="en-US" sz="1400"/>
              <a:t>Wireless access points enable wireless connectivity and expand LAN coverage across the workspace.</a:t>
            </a:r>
          </a:p>
        </p:txBody>
      </p:sp>
    </p:spTree>
    <p:extLst>
      <p:ext uri="{BB962C8B-B14F-4D97-AF65-F5344CB8AC3E}">
        <p14:creationId xmlns:p14="http://schemas.microsoft.com/office/powerpoint/2010/main" val="20238658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46DE79-1761-455A-4C32-E7ED46931C2B}"/>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Typical Enterprise Network Requirements</a:t>
            </a:r>
          </a:p>
        </p:txBody>
      </p:sp>
      <p:pic>
        <p:nvPicPr>
          <p:cNvPr id="5" name="Content Placeholder 4" descr="Server room interior in datacenter">
            <a:extLst>
              <a:ext uri="{FF2B5EF4-FFF2-40B4-BE49-F238E27FC236}">
                <a16:creationId xmlns:a16="http://schemas.microsoft.com/office/drawing/2014/main" id="{960DD1C4-0C4A-4746-B568-8CFA8B9FC2CE}"/>
              </a:ext>
            </a:extLst>
          </p:cNvPr>
          <p:cNvPicPr>
            <a:picLocks noGrp="1" noChangeAspect="1"/>
          </p:cNvPicPr>
          <p:nvPr>
            <p:ph sz="half" idx="1"/>
          </p:nvPr>
        </p:nvPicPr>
        <p:blipFill>
          <a:blip r:embed="rId3"/>
          <a:srcRect l="6228" r="8396"/>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99619506-47C8-C3D6-EC09-76A25C8FCFE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Font typeface="Arial" panose="020B0604020202020204" pitchFamily="34" charset="0"/>
              <a:buNone/>
            </a:pPr>
            <a:r>
              <a:rPr lang="en-US" sz="1400" b="1"/>
              <a:t>High Availability</a:t>
            </a:r>
          </a:p>
          <a:p>
            <a:pPr marL="0" lvl="1" indent="0">
              <a:buFont typeface="Arial" panose="020B0604020202020204" pitchFamily="34" charset="0"/>
              <a:buNone/>
            </a:pPr>
            <a:r>
              <a:rPr lang="en-US" sz="1400"/>
              <a:t>Enterprise networks require high availability to ensure continuous business operations without interruptions.</a:t>
            </a:r>
          </a:p>
          <a:p>
            <a:pPr marL="0" indent="0">
              <a:spcBef>
                <a:spcPts val="2500"/>
              </a:spcBef>
              <a:buFont typeface="Arial" panose="020B0604020202020204" pitchFamily="34" charset="0"/>
              <a:buNone/>
            </a:pPr>
            <a:r>
              <a:rPr lang="en-US" sz="1400" b="1"/>
              <a:t>Scalability</a:t>
            </a:r>
          </a:p>
          <a:p>
            <a:pPr marL="0" lvl="1" indent="0">
              <a:buFont typeface="Arial" panose="020B0604020202020204" pitchFamily="34" charset="0"/>
              <a:buNone/>
            </a:pPr>
            <a:r>
              <a:rPr lang="en-US" sz="1400"/>
              <a:t>Networks must scale efficiently to support growing user bases and increased data traffic over time.</a:t>
            </a:r>
          </a:p>
          <a:p>
            <a:pPr marL="0" indent="0">
              <a:spcBef>
                <a:spcPts val="2500"/>
              </a:spcBef>
              <a:buFont typeface="Arial" panose="020B0604020202020204" pitchFamily="34" charset="0"/>
              <a:buNone/>
            </a:pPr>
            <a:r>
              <a:rPr lang="en-US" sz="1400" b="1"/>
              <a:t>Performance and Bandwidth</a:t>
            </a:r>
          </a:p>
          <a:p>
            <a:pPr marL="0" lvl="1" indent="0">
              <a:buFont typeface="Arial" panose="020B0604020202020204" pitchFamily="34" charset="0"/>
              <a:buNone/>
            </a:pPr>
            <a:r>
              <a:rPr lang="en-US" sz="1400"/>
              <a:t>High network performance and bandwidth support diverse applications and heavy user demand.</a:t>
            </a:r>
          </a:p>
          <a:p>
            <a:pPr marL="0" indent="0">
              <a:spcBef>
                <a:spcPts val="2500"/>
              </a:spcBef>
              <a:buFont typeface="Arial" panose="020B0604020202020204" pitchFamily="34" charset="0"/>
              <a:buNone/>
            </a:pPr>
            <a:r>
              <a:rPr lang="en-US" sz="1400" b="1"/>
              <a:t>Integration and User Density</a:t>
            </a:r>
          </a:p>
          <a:p>
            <a:pPr marL="0" lvl="1" indent="0">
              <a:buFont typeface="Arial" panose="020B0604020202020204" pitchFamily="34" charset="0"/>
              <a:buNone/>
            </a:pPr>
            <a:r>
              <a:rPr lang="en-US" sz="1400"/>
              <a:t>Networks must integrate with other systems and support high user density seamlessly.</a:t>
            </a:r>
          </a:p>
        </p:txBody>
      </p:sp>
    </p:spTree>
    <p:extLst>
      <p:ext uri="{BB962C8B-B14F-4D97-AF65-F5344CB8AC3E}">
        <p14:creationId xmlns:p14="http://schemas.microsoft.com/office/powerpoint/2010/main" val="3813848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2FCE8BD8-27EB-D846-1DC3-93D60895D78B}"/>
              </a:ext>
            </a:extLst>
          </p:cNvPr>
          <p:cNvSpPr>
            <a:spLocks noGrp="1"/>
          </p:cNvSpPr>
          <p:nvPr>
            <p:ph type="title"/>
          </p:nvPr>
        </p:nvSpPr>
        <p:spPr>
          <a:xfrm>
            <a:off x="612648" y="548640"/>
            <a:ext cx="4803224" cy="1298446"/>
          </a:xfrm>
        </p:spPr>
        <p:txBody>
          <a:bodyPr vert="horz" lIns="91440" tIns="45720" rIns="91440" bIns="45720" rtlCol="0" anchor="t">
            <a:normAutofit/>
          </a:bodyPr>
          <a:lstStyle/>
          <a:p>
            <a:r>
              <a:rPr lang="en-US" sz="3100" b="1" kern="1200" dirty="0">
                <a:solidFill>
                  <a:schemeClr val="tx1"/>
                </a:solidFill>
                <a:latin typeface="+mj-lt"/>
                <a:ea typeface="+mj-ea"/>
                <a:cs typeface="+mj-cs"/>
              </a:rPr>
              <a:t>Security Considerations in LAN Design</a:t>
            </a:r>
          </a:p>
        </p:txBody>
      </p:sp>
      <p:pic>
        <p:nvPicPr>
          <p:cNvPr id="5" name="Content Placeholder 4" descr="Network Security Firewall">
            <a:extLst>
              <a:ext uri="{FF2B5EF4-FFF2-40B4-BE49-F238E27FC236}">
                <a16:creationId xmlns:a16="http://schemas.microsoft.com/office/drawing/2014/main" id="{FF2F0B45-19FC-4037-9F43-A1FAD171C464}"/>
              </a:ext>
            </a:extLst>
          </p:cNvPr>
          <p:cNvPicPr>
            <a:picLocks noGrp="1" noChangeAspect="1"/>
          </p:cNvPicPr>
          <p:nvPr>
            <p:ph sz="half" idx="1"/>
          </p:nvPr>
        </p:nvPicPr>
        <p:blipFill>
          <a:blip r:embed="rId3"/>
          <a:srcRect l="8557" r="9698" b="3"/>
          <a:stretch>
            <a:fillRect/>
          </a:stretch>
        </p:blipFill>
        <p:spPr>
          <a:xfrm>
            <a:off x="731521" y="2011679"/>
            <a:ext cx="4684352" cy="4297680"/>
          </a:xfrm>
          <a:prstGeom prst="rect">
            <a:avLst/>
          </a:prstGeom>
        </p:spPr>
      </p:pic>
      <p:sp>
        <p:nvSpPr>
          <p:cNvPr id="4" name="Content Placeholder 3">
            <a:extLst>
              <a:ext uri="{FF2B5EF4-FFF2-40B4-BE49-F238E27FC236}">
                <a16:creationId xmlns:a16="http://schemas.microsoft.com/office/drawing/2014/main" id="{D0AF30E0-BE07-4AF3-7819-746107124B6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28520" y="548637"/>
            <a:ext cx="5546770" cy="5760723"/>
          </a:xfrm>
        </p:spPr>
        <p:txBody>
          <a:bodyPr>
            <a:normAutofit/>
          </a:bodyPr>
          <a:lstStyle/>
          <a:p>
            <a:pPr marL="0" indent="0">
              <a:spcBef>
                <a:spcPts val="2500"/>
              </a:spcBef>
              <a:buFont typeface="Arial" panose="020B0604020202020204" pitchFamily="34" charset="0"/>
              <a:buNone/>
            </a:pPr>
            <a:r>
              <a:rPr lang="en-US" sz="1400" b="1"/>
              <a:t>Firewall Implementation</a:t>
            </a:r>
          </a:p>
          <a:p>
            <a:pPr marL="0" lvl="1" indent="0">
              <a:buFont typeface="Arial" panose="020B0604020202020204" pitchFamily="34" charset="0"/>
              <a:buNone/>
            </a:pPr>
            <a:r>
              <a:rPr lang="en-US" sz="1400"/>
              <a:t>Firewalls act as a barrier to protect LANs from unauthorized external and internal access attempts.</a:t>
            </a:r>
          </a:p>
          <a:p>
            <a:pPr marL="0" indent="0">
              <a:spcBef>
                <a:spcPts val="2500"/>
              </a:spcBef>
              <a:buFont typeface="Arial" panose="020B0604020202020204" pitchFamily="34" charset="0"/>
              <a:buNone/>
            </a:pPr>
            <a:r>
              <a:rPr lang="en-US" sz="1400" b="1"/>
              <a:t>VLAN Segmentation</a:t>
            </a:r>
          </a:p>
          <a:p>
            <a:pPr marL="0" lvl="1" indent="0">
              <a:buFont typeface="Arial" panose="020B0604020202020204" pitchFamily="34" charset="0"/>
              <a:buNone/>
            </a:pPr>
            <a:r>
              <a:rPr lang="en-US" sz="1400"/>
              <a:t>VLAN segmentation isolates network segments to reduce attack surfaces and limit unauthorized access.</a:t>
            </a:r>
          </a:p>
          <a:p>
            <a:pPr marL="0" indent="0">
              <a:spcBef>
                <a:spcPts val="2500"/>
              </a:spcBef>
              <a:buFont typeface="Arial" panose="020B0604020202020204" pitchFamily="34" charset="0"/>
              <a:buNone/>
            </a:pPr>
            <a:r>
              <a:rPr lang="en-US" sz="1400" b="1"/>
              <a:t>Access Control Lists</a:t>
            </a:r>
          </a:p>
          <a:p>
            <a:pPr marL="0" lvl="1" indent="0">
              <a:buFont typeface="Arial" panose="020B0604020202020204" pitchFamily="34" charset="0"/>
              <a:buNone/>
            </a:pPr>
            <a:r>
              <a:rPr lang="en-US" sz="1400"/>
              <a:t>Access control lists define permissions controlling who can access specific network resources within the LAN.</a:t>
            </a:r>
          </a:p>
          <a:p>
            <a:pPr marL="0" indent="0">
              <a:spcBef>
                <a:spcPts val="2500"/>
              </a:spcBef>
              <a:buFont typeface="Arial" panose="020B0604020202020204" pitchFamily="34" charset="0"/>
              <a:buNone/>
            </a:pPr>
            <a:r>
              <a:rPr lang="en-US" sz="1400" b="1"/>
              <a:t>Intrusion Detection Systems</a:t>
            </a:r>
          </a:p>
          <a:p>
            <a:pPr marL="0" lvl="1" indent="0">
              <a:buFont typeface="Arial" panose="020B0604020202020204" pitchFamily="34" charset="0"/>
              <a:buNone/>
            </a:pPr>
            <a:r>
              <a:rPr lang="en-US" sz="1400"/>
              <a:t>Intrusion detection systems monitor network traffic to detect and respond to potential security breaches.</a:t>
            </a:r>
          </a:p>
        </p:txBody>
      </p:sp>
    </p:spTree>
    <p:extLst>
      <p:ext uri="{BB962C8B-B14F-4D97-AF65-F5344CB8AC3E}">
        <p14:creationId xmlns:p14="http://schemas.microsoft.com/office/powerpoint/2010/main" val="8988439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A6E6EBF7-F504-445A-1D53-99F5C10248D7}"/>
              </a:ext>
            </a:extLst>
          </p:cNvPr>
          <p:cNvSpPr>
            <a:spLocks noGrp="1"/>
          </p:cNvSpPr>
          <p:nvPr>
            <p:ph type="ctrTitle"/>
          </p:nvPr>
        </p:nvSpPr>
        <p:spPr>
          <a:xfrm>
            <a:off x="277091" y="1814321"/>
            <a:ext cx="7772400" cy="4560920"/>
          </a:xfrm>
        </p:spPr>
        <p:txBody>
          <a:bodyPr anchor="b">
            <a:normAutofit/>
          </a:bodyPr>
          <a:lstStyle/>
          <a:p>
            <a:pPr algn="l"/>
            <a:r>
              <a:rPr lang="en-US" sz="7400"/>
              <a:t>Designing and Connecting Multiple LANs as a WAN</a:t>
            </a:r>
          </a:p>
        </p:txBody>
      </p:sp>
    </p:spTree>
    <p:extLst>
      <p:ext uri="{BB962C8B-B14F-4D97-AF65-F5344CB8AC3E}">
        <p14:creationId xmlns:p14="http://schemas.microsoft.com/office/powerpoint/2010/main" val="40026210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259811-BB0D-9C41-C3C2-7C6D9CCBE50D}"/>
              </a:ext>
            </a:extLst>
          </p:cNvPr>
          <p:cNvSpPr>
            <a:spLocks noGrp="1"/>
          </p:cNvSpPr>
          <p:nvPr>
            <p:ph type="title"/>
          </p:nvPr>
        </p:nvSpPr>
        <p:spPr>
          <a:xfrm>
            <a:off x="7123007" y="603501"/>
            <a:ext cx="4361693" cy="1527049"/>
          </a:xfrm>
        </p:spPr>
        <p:txBody>
          <a:bodyPr vert="horz" lIns="91440" tIns="45720" rIns="91440" bIns="45720" rtlCol="0" anchor="b">
            <a:normAutofit/>
          </a:bodyPr>
          <a:lstStyle/>
          <a:p>
            <a:r>
              <a:rPr lang="en-US" sz="3300" b="1" kern="1200" dirty="0">
                <a:solidFill>
                  <a:schemeClr val="tx1"/>
                </a:solidFill>
                <a:latin typeface="+mj-lt"/>
                <a:ea typeface="+mj-ea"/>
                <a:cs typeface="+mj-cs"/>
              </a:rPr>
              <a:t>Interconnecting LANs Across Remote Sites</a:t>
            </a:r>
          </a:p>
        </p:txBody>
      </p:sp>
      <p:pic>
        <p:nvPicPr>
          <p:cNvPr id="5" name="Content Placeholder 4" descr="Global Communication&#10;Map: https://visibleearth.nasa.gov">
            <a:extLst>
              <a:ext uri="{FF2B5EF4-FFF2-40B4-BE49-F238E27FC236}">
                <a16:creationId xmlns:a16="http://schemas.microsoft.com/office/drawing/2014/main" id="{82C83EF4-5790-4173-8568-D7ACE12BFBB0}"/>
              </a:ext>
            </a:extLst>
          </p:cNvPr>
          <p:cNvPicPr>
            <a:picLocks noGrp="1" noChangeAspect="1"/>
          </p:cNvPicPr>
          <p:nvPr>
            <p:ph sz="half" idx="1"/>
          </p:nvPr>
        </p:nvPicPr>
        <p:blipFill>
          <a:blip r:embed="rId3"/>
          <a:srcRect l="13687" r="22421" b="-1"/>
          <a:stretch>
            <a:fillRect/>
          </a:stretch>
        </p:blipFill>
        <p:spPr>
          <a:xfrm>
            <a:off x="1" y="10"/>
            <a:ext cx="6373368" cy="6857990"/>
          </a:xfrm>
          <a:prstGeom prst="rect">
            <a:avLst/>
          </a:prstGeom>
        </p:spPr>
      </p:pic>
      <p:sp>
        <p:nvSpPr>
          <p:cNvPr id="4" name="Content Placeholder 3">
            <a:extLst>
              <a:ext uri="{FF2B5EF4-FFF2-40B4-BE49-F238E27FC236}">
                <a16:creationId xmlns:a16="http://schemas.microsoft.com/office/drawing/2014/main" id="{429F0B46-CC8E-2CA2-0542-D86A3976A31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23007" y="2212846"/>
            <a:ext cx="4361693" cy="4096514"/>
          </a:xfrm>
        </p:spPr>
        <p:txBody>
          <a:bodyPr>
            <a:normAutofit/>
          </a:bodyPr>
          <a:lstStyle/>
          <a:p>
            <a:pPr marL="0" indent="0">
              <a:spcBef>
                <a:spcPts val="2500"/>
              </a:spcBef>
              <a:buFont typeface="Arial" panose="020B0604020202020204" pitchFamily="34" charset="0"/>
              <a:buNone/>
            </a:pPr>
            <a:r>
              <a:rPr lang="en-US" sz="1400" b="1"/>
              <a:t>Methods of Interconnection</a:t>
            </a:r>
          </a:p>
          <a:p>
            <a:pPr marL="0" lvl="1" indent="0">
              <a:buFont typeface="Arial" panose="020B0604020202020204" pitchFamily="34" charset="0"/>
              <a:buNone/>
            </a:pPr>
            <a:r>
              <a:rPr lang="en-US" sz="1400"/>
              <a:t>Link LANs using leased lines, MPLS, VPNs, or other WAN technologies for secure connectivity.</a:t>
            </a:r>
          </a:p>
          <a:p>
            <a:pPr marL="0" indent="0">
              <a:spcBef>
                <a:spcPts val="2500"/>
              </a:spcBef>
              <a:buFont typeface="Arial" panose="020B0604020202020204" pitchFamily="34" charset="0"/>
              <a:buNone/>
            </a:pPr>
            <a:r>
              <a:rPr lang="en-US" sz="1400" b="1"/>
              <a:t>Site-to-Site Connectivity</a:t>
            </a:r>
          </a:p>
          <a:p>
            <a:pPr marL="0" lvl="1" indent="0">
              <a:buFont typeface="Arial" panose="020B0604020202020204" pitchFamily="34" charset="0"/>
              <a:buNone/>
            </a:pPr>
            <a:r>
              <a:rPr lang="en-US" sz="1400"/>
              <a:t>Enables centralized resources and unified communication across an enterprise's remote locations.</a:t>
            </a:r>
          </a:p>
        </p:txBody>
      </p:sp>
    </p:spTree>
    <p:extLst>
      <p:ext uri="{BB962C8B-B14F-4D97-AF65-F5344CB8AC3E}">
        <p14:creationId xmlns:p14="http://schemas.microsoft.com/office/powerpoint/2010/main" val="1844736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3D0AA-CE44-E0DB-CF3C-A5E2F9E029C5}"/>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WAN Technologies and Protocols</a:t>
            </a:r>
          </a:p>
        </p:txBody>
      </p:sp>
      <p:pic>
        <p:nvPicPr>
          <p:cNvPr id="5" name="Content Placeholder 4" descr="Global Communication">
            <a:extLst>
              <a:ext uri="{FF2B5EF4-FFF2-40B4-BE49-F238E27FC236}">
                <a16:creationId xmlns:a16="http://schemas.microsoft.com/office/drawing/2014/main" id="{59F5F716-93AD-4CFC-8945-8FBF7F323AF8}"/>
              </a:ext>
            </a:extLst>
          </p:cNvPr>
          <p:cNvPicPr>
            <a:picLocks noGrp="1" noChangeAspect="1"/>
          </p:cNvPicPr>
          <p:nvPr>
            <p:ph sz="half" idx="1"/>
          </p:nvPr>
        </p:nvPicPr>
        <p:blipFill>
          <a:blip r:embed="rId3"/>
          <a:srcRect r="3" b="4170"/>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D7D90B9F-A9DD-9C2C-2913-F54945C8D4E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548639"/>
            <a:ext cx="5548802" cy="5796301"/>
          </a:xfrm>
        </p:spPr>
        <p:txBody>
          <a:bodyPr>
            <a:normAutofit/>
          </a:bodyPr>
          <a:lstStyle/>
          <a:p>
            <a:pPr marL="0" indent="0">
              <a:spcBef>
                <a:spcPts val="2500"/>
              </a:spcBef>
              <a:buFont typeface="Arial" panose="020B0604020202020204" pitchFamily="34" charset="0"/>
              <a:buNone/>
            </a:pPr>
            <a:r>
              <a:rPr lang="en-US" sz="1400" b="1"/>
              <a:t>MPLS Technology</a:t>
            </a:r>
          </a:p>
          <a:p>
            <a:pPr marL="0" lvl="1" indent="0">
              <a:buFont typeface="Arial" panose="020B0604020202020204" pitchFamily="34" charset="0"/>
              <a:buNone/>
            </a:pPr>
            <a:r>
              <a:rPr lang="en-US" sz="1400"/>
              <a:t>MPLS provides efficient, scalable WAN connectivity by directing data through label-switched paths.</a:t>
            </a:r>
          </a:p>
          <a:p>
            <a:pPr marL="0" indent="0">
              <a:spcBef>
                <a:spcPts val="2500"/>
              </a:spcBef>
              <a:buFont typeface="Arial" panose="020B0604020202020204" pitchFamily="34" charset="0"/>
              <a:buNone/>
            </a:pPr>
            <a:r>
              <a:rPr lang="en-US" sz="1400" b="1"/>
              <a:t>Metro Ethernet</a:t>
            </a:r>
          </a:p>
          <a:p>
            <a:pPr marL="0" lvl="1" indent="0">
              <a:buFont typeface="Arial" panose="020B0604020202020204" pitchFamily="34" charset="0"/>
              <a:buNone/>
            </a:pPr>
            <a:r>
              <a:rPr lang="en-US" sz="1400"/>
              <a:t>Metro Ethernet offers high-speed, cost-effective WAN links connecting metropolitan area networks.</a:t>
            </a:r>
          </a:p>
          <a:p>
            <a:pPr marL="0" indent="0">
              <a:spcBef>
                <a:spcPts val="2500"/>
              </a:spcBef>
              <a:buFont typeface="Arial" panose="020B0604020202020204" pitchFamily="34" charset="0"/>
              <a:buNone/>
            </a:pPr>
            <a:r>
              <a:rPr lang="en-US" sz="1400" b="1"/>
              <a:t>VPN Tunnels</a:t>
            </a:r>
          </a:p>
          <a:p>
            <a:pPr marL="0" lvl="1" indent="0">
              <a:buFont typeface="Arial" panose="020B0604020202020204" pitchFamily="34" charset="0"/>
              <a:buNone/>
            </a:pPr>
            <a:r>
              <a:rPr lang="en-US" sz="1400"/>
              <a:t>VPN tunnels secure WAN communications over public networks using encryption and tunneling protocols.</a:t>
            </a:r>
          </a:p>
          <a:p>
            <a:pPr marL="0" indent="0">
              <a:spcBef>
                <a:spcPts val="2500"/>
              </a:spcBef>
              <a:buFont typeface="Arial" panose="020B0604020202020204" pitchFamily="34" charset="0"/>
              <a:buNone/>
            </a:pPr>
            <a:r>
              <a:rPr lang="en-US" sz="1400" b="1"/>
              <a:t>Routing Protocols BGP and OSPF</a:t>
            </a:r>
          </a:p>
          <a:p>
            <a:pPr marL="0" lvl="1" indent="0">
              <a:buFont typeface="Arial" panose="020B0604020202020204" pitchFamily="34" charset="0"/>
              <a:buNone/>
            </a:pPr>
            <a:r>
              <a:rPr lang="en-US" sz="1400"/>
              <a:t>BGP and OSPF protocols enable dynamic routing for scalable and flexible WAN interconnections.</a:t>
            </a:r>
          </a:p>
        </p:txBody>
      </p:sp>
    </p:spTree>
    <p:extLst>
      <p:ext uri="{BB962C8B-B14F-4D97-AF65-F5344CB8AC3E}">
        <p14:creationId xmlns:p14="http://schemas.microsoft.com/office/powerpoint/2010/main" val="3371382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1979</Words>
  <Application>Microsoft Office PowerPoint</Application>
  <PresentationFormat>Widescreen</PresentationFormat>
  <Paragraphs>181</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Arial</vt:lpstr>
      <vt:lpstr>Neue Haas Grotesk Text Pro</vt:lpstr>
      <vt:lpstr>VanillaVTI</vt:lpstr>
      <vt:lpstr>Implementing a Robust Network Design: Integrating Corporate LANs with WAN and Colocation Services for Emergency Resilience</vt:lpstr>
      <vt:lpstr>Agenda Overview</vt:lpstr>
      <vt:lpstr>Overview of Corporate Network Architecture</vt:lpstr>
      <vt:lpstr>Fundamental Components of a LAN</vt:lpstr>
      <vt:lpstr>Typical Enterprise Network Requirements</vt:lpstr>
      <vt:lpstr>Security Considerations in LAN Design</vt:lpstr>
      <vt:lpstr>Designing and Connecting Multiple LANs as a WAN</vt:lpstr>
      <vt:lpstr>Interconnecting LANs Across Remote Sites</vt:lpstr>
      <vt:lpstr>WAN Technologies and Protocols</vt:lpstr>
      <vt:lpstr>Routing, Redundancy, and Traffic Management</vt:lpstr>
      <vt:lpstr>Integration with Colocation Services for Emergency Outages</vt:lpstr>
      <vt:lpstr>Purpose and Advantages of Colocation Services</vt:lpstr>
      <vt:lpstr>Network Failover and Disaster Recovery Strategies</vt:lpstr>
      <vt:lpstr>Configuration of Backup Links to Colo Sites</vt:lpstr>
      <vt:lpstr>Implementation and Best Practices</vt:lpstr>
      <vt:lpstr>Step-by-Step Deployment Process</vt:lpstr>
      <vt:lpstr>Monitoring and Managing Network Health</vt:lpstr>
      <vt:lpstr>Testing and Validation of Outage Response</vt:lpstr>
      <vt:lpstr>Security, Compliance, and Future Scalability</vt:lpstr>
      <vt:lpstr>Ensuring Security Across LAN, WAN, and Colo Connections</vt:lpstr>
      <vt:lpstr>Compliance with Industry Standards</vt:lpstr>
      <vt:lpstr>Planning for Network Expansion and Future Technologies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Louis Gallegos</dc:creator>
  <cp:lastModifiedBy>Louis Gallegos</cp:lastModifiedBy>
  <cp:revision>1</cp:revision>
  <dcterms:created xsi:type="dcterms:W3CDTF">2025-09-01T20:32:07Z</dcterms:created>
  <dcterms:modified xsi:type="dcterms:W3CDTF">2025-09-01T20:32:40Z</dcterms:modified>
</cp:coreProperties>
</file>