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4A8E-A692-4AD2-ABB7-F9217FB5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0FD5F-EBF1-4D48-86BE-700B5F4D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1CE5-DB03-4BC5-92D8-E9FA102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071A-1C6E-4E2C-83DE-3EF8DCA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CCDA-0B87-451F-AECD-093F1807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80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B020-3340-48E4-BD86-03C136F2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616D4-9BBD-4478-98F4-5B1D4D26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E278-1C5C-41A5-AB5A-70D86D8D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FC78-B48B-48BD-81C1-0FCD08A1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059D-EF67-46BB-ACC0-E19631C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1E4D-E66F-475B-970C-3347CFEC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E867-9D1E-49DB-A093-F34CE8D8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7DED-F3BF-4A78-82E3-34EA90EC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6B35-2BBD-4D42-9368-2A941D1E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155C-60AF-435B-8A84-A482FD6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2529-E543-4707-B80E-73DD2F16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E945-70C7-48AF-A90F-7F65FAC6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5AFB-2396-44F8-81B9-4DD0E16C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169-A5F3-49C1-A09D-A8B03F01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D713-FC29-4AE3-B96F-7DA66B50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4C64-33F4-45CE-8737-5594859F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E568-AD47-4EAA-BB71-6F22583F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D551-E6F0-4E65-ADA4-652FDE7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B607-27AF-4B94-BC69-76EEF851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1057-C29C-4FD0-8554-67F47904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8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C23F-3792-4EA5-9143-16E09FD1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494D-4EAB-4CC7-8EC7-C7E550915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6A1CF-269E-44DF-8C91-A84B73C0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806DE-54CA-4254-8FAA-0F54AC3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C3DF5-8BED-4171-9ABD-06176710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7A776-21FD-4440-A6D6-9F9E9573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20A2-F520-4ECE-AFB5-BE88647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E7B7-5F8D-489F-9C25-1A7C2845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F1544-D0F7-4E7B-9277-3EEEBD02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EAD4-0E48-4D51-8C3F-C3E97B47D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7A13D-FB79-437D-A207-BB20FB1D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9F516-0586-4E52-BD27-A38A0F1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719A7-7948-4D7F-8719-B63270B5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97C33-C50C-43FF-B91A-D07E77D8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2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FC44-4394-4D6C-B3B3-EF6D6E5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CA10-A869-47A8-AAEB-03A025B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AC8E1-C9C2-42EC-98CF-439DFE38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C3D4E-59CC-48BC-9ADE-2BD4E352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B6D20-753C-47B5-9B5A-E7250511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5421C-7260-434B-A088-C9EC780E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C7241-6497-443C-93E3-FE102EA3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81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A54-BF05-4AAB-8EF4-F1DFE17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89E-7C2D-4596-A5FF-388BE37B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C061-44FC-458F-8B2C-D432B08D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0A84-99C6-4E16-9A04-B7D3505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180D-F007-422F-B749-F8EC0026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E1C4-9B9D-4341-A809-5F939CAB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3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F8B7-99DD-4DE1-BD6A-0F168577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1AB1C-A87A-4A5B-87D5-ED63E0444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D4738-B4F9-4A63-B346-2E62D02A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1656-1E2C-4B82-A8B5-11ECB71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85ABE-29DD-48D6-B10F-5F0F7B4C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0F636-781C-4CB1-99A9-494F99D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2668-933D-4F37-A348-13DA54FF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8C1D-DC4D-4C4B-832E-77BE4F5E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6295-01E1-4EB1-9A43-B36172DF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91F1-90D5-4CCB-B768-9197DB97D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59EF-220C-496C-AA9B-6D7079DCF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4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A21-D07C-4C53-B83D-1E47BA694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E91 Quantum Key Distribution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BFA0-FE31-474C-AA82-673493476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Distributing Crypto Keys with </a:t>
            </a:r>
            <a:r>
              <a:rPr lang="en-US" dirty="0" err="1"/>
              <a:t>QuTech</a:t>
            </a:r>
            <a:r>
              <a:rPr lang="en-US" dirty="0"/>
              <a:t> hardware and an interface server</a:t>
            </a:r>
          </a:p>
        </p:txBody>
      </p:sp>
    </p:spTree>
    <p:extLst>
      <p:ext uri="{BB962C8B-B14F-4D97-AF65-F5344CB8AC3E}">
        <p14:creationId xmlns:p14="http://schemas.microsoft.com/office/powerpoint/2010/main" val="357625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5785B82-C00E-4D90-8AF9-311078A9374B}"/>
              </a:ext>
            </a:extLst>
          </p:cNvPr>
          <p:cNvSpPr/>
          <p:nvPr/>
        </p:nvSpPr>
        <p:spPr>
          <a:xfrm>
            <a:off x="6739151" y="3866417"/>
            <a:ext cx="3412067" cy="2832668"/>
          </a:xfrm>
          <a:prstGeom prst="cloudCallout">
            <a:avLst>
              <a:gd name="adj1" fmla="val 73724"/>
              <a:gd name="adj2" fmla="val 5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E53A-1BC9-4154-BD36-E6452CDA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57" y="194848"/>
            <a:ext cx="10515600" cy="1325563"/>
          </a:xfrm>
        </p:spPr>
        <p:txBody>
          <a:bodyPr/>
          <a:lstStyle/>
          <a:p>
            <a:r>
              <a:rPr lang="en-US" dirty="0"/>
              <a:t>Structure of the network</a:t>
            </a:r>
          </a:p>
        </p:txBody>
      </p:sp>
      <p:pic>
        <p:nvPicPr>
          <p:cNvPr id="5" name="Graphic 4" descr="Cmd Terminal with solid fill">
            <a:extLst>
              <a:ext uri="{FF2B5EF4-FFF2-40B4-BE49-F238E27FC236}">
                <a16:creationId xmlns:a16="http://schemas.microsoft.com/office/drawing/2014/main" id="{79AFB4B7-4858-405E-8001-A3B15E31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380" y="3564017"/>
            <a:ext cx="914400" cy="914400"/>
          </a:xfrm>
          <a:prstGeom prst="rect">
            <a:avLst/>
          </a:prstGeom>
        </p:spPr>
      </p:pic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426215BD-01CA-4661-AC5B-B77580E18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246" y="4825551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4872C3-6A5D-4B3F-A25D-399DE67EF8CF}"/>
              </a:ext>
            </a:extLst>
          </p:cNvPr>
          <p:cNvCxnSpPr>
            <a:cxnSpLocks/>
          </p:cNvCxnSpPr>
          <p:nvPr/>
        </p:nvCxnSpPr>
        <p:spPr>
          <a:xfrm>
            <a:off x="5853513" y="4230836"/>
            <a:ext cx="1254799" cy="721716"/>
          </a:xfrm>
          <a:prstGeom prst="straightConnector1">
            <a:avLst/>
          </a:prstGeom>
          <a:ln w="76200">
            <a:solidFill>
              <a:schemeClr val="dk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2ACAD-7AA7-4A5B-A59F-CBB316B63A2A}"/>
              </a:ext>
            </a:extLst>
          </p:cNvPr>
          <p:cNvCxnSpPr>
            <a:cxnSpLocks/>
          </p:cNvCxnSpPr>
          <p:nvPr/>
        </p:nvCxnSpPr>
        <p:spPr>
          <a:xfrm flipV="1">
            <a:off x="5823920" y="3154973"/>
            <a:ext cx="781472" cy="5312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34D32D-F720-4382-97D0-B43DD0B3FBE4}"/>
              </a:ext>
            </a:extLst>
          </p:cNvPr>
          <p:cNvCxnSpPr>
            <a:cxnSpLocks/>
          </p:cNvCxnSpPr>
          <p:nvPr/>
        </p:nvCxnSpPr>
        <p:spPr>
          <a:xfrm flipH="1">
            <a:off x="5755300" y="2489828"/>
            <a:ext cx="68620" cy="11192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AA58E-7723-4277-A618-D79969541804}"/>
              </a:ext>
            </a:extLst>
          </p:cNvPr>
          <p:cNvGrpSpPr/>
          <p:nvPr/>
        </p:nvGrpSpPr>
        <p:grpSpPr>
          <a:xfrm>
            <a:off x="5755300" y="1596515"/>
            <a:ext cx="914479" cy="914479"/>
            <a:chOff x="9008454" y="1829230"/>
            <a:chExt cx="914479" cy="9144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DAF371-710D-4D53-8744-5F6339C1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F69E3F-B530-479F-AB7C-C1278F345AAB}"/>
              </a:ext>
            </a:extLst>
          </p:cNvPr>
          <p:cNvGrpSpPr/>
          <p:nvPr/>
        </p:nvGrpSpPr>
        <p:grpSpPr>
          <a:xfrm>
            <a:off x="6618092" y="2524167"/>
            <a:ext cx="914479" cy="914479"/>
            <a:chOff x="9008454" y="1829230"/>
            <a:chExt cx="914479" cy="91447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8A0AF4-30BF-4C40-83AF-685840B2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7D923A-C92D-4071-8FCC-F255D25FA1EE}"/>
              </a:ext>
            </a:extLst>
          </p:cNvPr>
          <p:cNvGrpSpPr/>
          <p:nvPr/>
        </p:nvGrpSpPr>
        <p:grpSpPr>
          <a:xfrm>
            <a:off x="3919728" y="1698635"/>
            <a:ext cx="914479" cy="914479"/>
            <a:chOff x="9008454" y="1829230"/>
            <a:chExt cx="914479" cy="91447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6B6B50A-7AC0-4446-8B9D-D4F0045ED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5D4EB8-744B-4C3D-BDC6-361DA06BA2D9}"/>
              </a:ext>
            </a:extLst>
          </p:cNvPr>
          <p:cNvGrpSpPr/>
          <p:nvPr/>
        </p:nvGrpSpPr>
        <p:grpSpPr>
          <a:xfrm>
            <a:off x="2859779" y="2053715"/>
            <a:ext cx="914479" cy="914479"/>
            <a:chOff x="9008454" y="1829230"/>
            <a:chExt cx="914479" cy="91447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803CC78-F094-4BB0-B9EF-911CC499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198C34-D054-4856-8F0D-B1483CA4F4AD}"/>
              </a:ext>
            </a:extLst>
          </p:cNvPr>
          <p:cNvGrpSpPr/>
          <p:nvPr/>
        </p:nvGrpSpPr>
        <p:grpSpPr>
          <a:xfrm>
            <a:off x="2344311" y="3316357"/>
            <a:ext cx="914479" cy="914479"/>
            <a:chOff x="9008454" y="1829230"/>
            <a:chExt cx="914479" cy="91447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FAD8B51-CEAA-4DFF-A1EA-1AE36D424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0E5E9C-5A3B-4EEC-8061-BEB4B3193521}"/>
              </a:ext>
            </a:extLst>
          </p:cNvPr>
          <p:cNvGrpSpPr/>
          <p:nvPr/>
        </p:nvGrpSpPr>
        <p:grpSpPr>
          <a:xfrm>
            <a:off x="2727890" y="4435347"/>
            <a:ext cx="914479" cy="914479"/>
            <a:chOff x="9008454" y="1829230"/>
            <a:chExt cx="914479" cy="91447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F484F4-6A2F-46B7-89A1-0AA7997D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795-D386-4373-AFA5-93C76D37ADFB}"/>
              </a:ext>
            </a:extLst>
          </p:cNvPr>
          <p:cNvCxnSpPr>
            <a:cxnSpLocks/>
          </p:cNvCxnSpPr>
          <p:nvPr/>
        </p:nvCxnSpPr>
        <p:spPr>
          <a:xfrm>
            <a:off x="4539250" y="2524167"/>
            <a:ext cx="599600" cy="10848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A54CE1-7F31-44E9-8463-7C32002CB193}"/>
              </a:ext>
            </a:extLst>
          </p:cNvPr>
          <p:cNvCxnSpPr>
            <a:cxnSpLocks/>
          </p:cNvCxnSpPr>
          <p:nvPr/>
        </p:nvCxnSpPr>
        <p:spPr>
          <a:xfrm>
            <a:off x="3774258" y="2904003"/>
            <a:ext cx="1219122" cy="7050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D0788C-00A3-44ED-BFD6-0A2BCE916157}"/>
              </a:ext>
            </a:extLst>
          </p:cNvPr>
          <p:cNvCxnSpPr>
            <a:cxnSpLocks/>
          </p:cNvCxnSpPr>
          <p:nvPr/>
        </p:nvCxnSpPr>
        <p:spPr>
          <a:xfrm flipH="1" flipV="1">
            <a:off x="3317018" y="3875717"/>
            <a:ext cx="1676362" cy="3270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92C524-AF90-4537-8D98-AC44D5659858}"/>
              </a:ext>
            </a:extLst>
          </p:cNvPr>
          <p:cNvCxnSpPr>
            <a:cxnSpLocks/>
          </p:cNvCxnSpPr>
          <p:nvPr/>
        </p:nvCxnSpPr>
        <p:spPr>
          <a:xfrm flipH="1">
            <a:off x="3823016" y="4331665"/>
            <a:ext cx="1199126" cy="5601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4876282-A244-4937-B917-25F98CB594FE}"/>
              </a:ext>
            </a:extLst>
          </p:cNvPr>
          <p:cNvSpPr/>
          <p:nvPr/>
        </p:nvSpPr>
        <p:spPr>
          <a:xfrm>
            <a:off x="6759526" y="1832305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E1C3071-9B5A-41C4-B0B4-60292CF476C1}"/>
              </a:ext>
            </a:extLst>
          </p:cNvPr>
          <p:cNvSpPr/>
          <p:nvPr/>
        </p:nvSpPr>
        <p:spPr>
          <a:xfrm rot="16572408">
            <a:off x="3310421" y="1503811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5315B24-42D8-4559-8460-38C1209D39AB}"/>
              </a:ext>
            </a:extLst>
          </p:cNvPr>
          <p:cNvSpPr/>
          <p:nvPr/>
        </p:nvSpPr>
        <p:spPr>
          <a:xfrm rot="11488336">
            <a:off x="2042437" y="4046726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C120-109F-406D-8BA0-5A84DAE1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A31D-5D00-4903-830A-7636808F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we must use a common interface to access the Quantum Computer</a:t>
            </a:r>
          </a:p>
          <a:p>
            <a:r>
              <a:rPr lang="en-US" dirty="0"/>
              <a:t>We must assume the connection between client and Interface is secure, even though it can be classically secure at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D69-643C-4C19-BD42-FFFDC7B2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distribution work?</a:t>
            </a:r>
            <a:r>
              <a:rPr lang="en-US" sz="2000" dirty="0"/>
              <a:t>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2416-A117-4C09-B278-5580EB8A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Two Users establish a connection with the interface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Users send the server basis in which to measure the Bell-State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Results are returned to the corresponding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Users send each other the used basis (after the measurements have taken place)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they used the same basis, the measure bit is added to the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Otherwise, it is sent to the other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users can now use the bits, which aren’t part of the key to validate, whether someone was eavesdropping using Bell’s theorem</a:t>
            </a:r>
          </a:p>
        </p:txBody>
      </p:sp>
    </p:spTree>
    <p:extLst>
      <p:ext uri="{BB962C8B-B14F-4D97-AF65-F5344CB8AC3E}">
        <p14:creationId xmlns:p14="http://schemas.microsoft.com/office/powerpoint/2010/main" val="27046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3BCE-FDBF-4150-B96A-81ECDFA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E91?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Usually less frequently used, because challenge of transporting the Bell Pair</a:t>
                </a:r>
              </a:p>
              <a:p>
                <a:r>
                  <a:rPr lang="en-US" dirty="0"/>
                  <a:t>Since we don’t need to transport the pair anyway, using E91 becomes easier</a:t>
                </a:r>
              </a:p>
              <a:p>
                <a:r>
                  <a:rPr lang="en-US" dirty="0"/>
                  <a:t>Fault tolerant until an error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=0.61</m:t>
                    </m:r>
                  </m:oMath>
                </a14:m>
                <a:r>
                  <a:rPr lang="en-US" dirty="0"/>
                  <a:t> in a collective-rotation noise channel</a:t>
                </a:r>
                <a:r>
                  <a:rPr lang="en-US" sz="1100" dirty="0"/>
                  <a:t>[2]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9B94-28E6-45BC-BF61-94C78F3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and Circumvention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A376-5C8B-4D14-A46A-DB315C55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Quantum Channel	</a:t>
            </a:r>
          </a:p>
          <a:p>
            <a:pPr lvl="1"/>
            <a:r>
              <a:rPr lang="en-US" dirty="0"/>
              <a:t>Quantum Key Distribution use of quantum channel to transport qubits from different users</a:t>
            </a:r>
          </a:p>
          <a:p>
            <a:pPr lvl="1"/>
            <a:r>
              <a:rPr lang="en-US" dirty="0"/>
              <a:t>Assumption on Quantum Channel</a:t>
            </a:r>
          </a:p>
          <a:p>
            <a:r>
              <a:rPr lang="en-US" dirty="0"/>
              <a:t>No multiple measurements in one circuit –&gt; every potential key bit is a new experiment</a:t>
            </a:r>
          </a:p>
          <a:p>
            <a:pPr lvl="1"/>
            <a:r>
              <a:rPr lang="en-US" dirty="0"/>
              <a:t>Very slow</a:t>
            </a:r>
          </a:p>
          <a:p>
            <a:pPr lvl="1"/>
            <a:r>
              <a:rPr lang="en-US" dirty="0"/>
              <a:t>Resource draining</a:t>
            </a:r>
          </a:p>
          <a:p>
            <a:r>
              <a:rPr lang="en-US" dirty="0"/>
              <a:t>Noise can appear as </a:t>
            </a:r>
            <a:r>
              <a:rPr lang="en-US" dirty="0" err="1"/>
              <a:t>evesdropping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7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27B2-F95A-4E4E-9ACF-17914F31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7C05-4F7A-4B04-93D9-12502FED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Server was implemented using Python’s Socket</a:t>
            </a:r>
          </a:p>
          <a:p>
            <a:r>
              <a:rPr lang="en-US" dirty="0"/>
              <a:t>Interface Server communication</a:t>
            </a:r>
          </a:p>
          <a:p>
            <a:r>
              <a:rPr lang="en-US" dirty="0"/>
              <a:t>GUI is developed </a:t>
            </a:r>
          </a:p>
          <a:p>
            <a:pPr lvl="1"/>
            <a:r>
              <a:rPr lang="en-US" dirty="0"/>
              <a:t>Can list the current computers on the network</a:t>
            </a:r>
          </a:p>
          <a:p>
            <a:pPr lvl="1"/>
            <a:r>
              <a:rPr lang="en-US" dirty="0"/>
              <a:t>User get to request other users for pairing</a:t>
            </a:r>
          </a:p>
          <a:p>
            <a:pPr lvl="1"/>
            <a:r>
              <a:rPr lang="en-US" dirty="0"/>
              <a:t>After pairing, the pair can request key by sending the basis</a:t>
            </a:r>
          </a:p>
        </p:txBody>
      </p:sp>
    </p:spTree>
    <p:extLst>
      <p:ext uri="{BB962C8B-B14F-4D97-AF65-F5344CB8AC3E}">
        <p14:creationId xmlns:p14="http://schemas.microsoft.com/office/powerpoint/2010/main" val="202898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7CE0-213D-4F47-AD62-77523FAD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FBB3-F7D4-49E2-9788-2D1EE5DC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[1]: </a:t>
            </a:r>
            <a:r>
              <a:rPr lang="en-US" dirty="0" err="1"/>
              <a:t>Ekert</a:t>
            </a:r>
            <a:r>
              <a:rPr lang="en-US" dirty="0"/>
              <a:t> AK. Quantum cryptography based on Bell’s theorem. Phys Rev Lett 1991; 67(6): 661.</a:t>
            </a:r>
          </a:p>
          <a:p>
            <a:pPr marL="0" indent="0">
              <a:buNone/>
            </a:pPr>
            <a:r>
              <a:rPr lang="en-US" dirty="0"/>
              <a:t>[2]: Li L, Li H Chen X, Chang Y, Yang Y and Li Jian. The security analysis of E91 in collective-rotation noise channel. International Journal of Distributed Sensor Networks 2018, Vol. 14.</a:t>
            </a:r>
          </a:p>
        </p:txBody>
      </p:sp>
    </p:spTree>
    <p:extLst>
      <p:ext uri="{BB962C8B-B14F-4D97-AF65-F5344CB8AC3E}">
        <p14:creationId xmlns:p14="http://schemas.microsoft.com/office/powerpoint/2010/main" val="379630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361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E91 Quantum Key Distribution Network</vt:lpstr>
      <vt:lpstr>Structure of the network</vt:lpstr>
      <vt:lpstr>Simplifications</vt:lpstr>
      <vt:lpstr>How does the distribution work?[2]</vt:lpstr>
      <vt:lpstr>Why E91?</vt:lpstr>
      <vt:lpstr>Limitation and Circumvention</vt:lpstr>
      <vt:lpstr>Summary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E91 Quantum Key Distribution Network</dc:title>
  <dc:creator>paul hink</dc:creator>
  <cp:lastModifiedBy>paul hink</cp:lastModifiedBy>
  <cp:revision>9</cp:revision>
  <dcterms:created xsi:type="dcterms:W3CDTF">2022-01-29T22:29:31Z</dcterms:created>
  <dcterms:modified xsi:type="dcterms:W3CDTF">2022-01-30T16:52:42Z</dcterms:modified>
</cp:coreProperties>
</file>