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EBE0"/>
    <a:srgbClr val="D5A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297-774F-428B-A58D-C18D3598BAAD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08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297-774F-428B-A58D-C18D3598BAAD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27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297-774F-428B-A58D-C18D3598BAAD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32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297-774F-428B-A58D-C18D3598BAAD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78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297-774F-428B-A58D-C18D3598BAAD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64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297-774F-428B-A58D-C18D3598BAAD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22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297-774F-428B-A58D-C18D3598BAAD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34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297-774F-428B-A58D-C18D3598BAAD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88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297-774F-428B-A58D-C18D3598BAAD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2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297-774F-428B-A58D-C18D3598BAAD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27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297-774F-428B-A58D-C18D3598BAAD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47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4A297-774F-428B-A58D-C18D3598BAAD}" type="datetimeFigureOut">
              <a:rPr lang="ru-RU" smtClean="0"/>
              <a:t>23.07.2023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01F53-6853-43F1-9C6C-8FEDDB854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88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140" y="941267"/>
            <a:ext cx="2857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6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Скругленный прямоугольник 30"/>
          <p:cNvSpPr/>
          <p:nvPr/>
        </p:nvSpPr>
        <p:spPr>
          <a:xfrm>
            <a:off x="8292857" y="5640619"/>
            <a:ext cx="1469046" cy="929702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583614" y="3037210"/>
            <a:ext cx="1469046" cy="1429642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29687" cy="4350888"/>
          </a:xfrm>
        </p:spPr>
        <p:txBody>
          <a:bodyPr/>
          <a:lstStyle/>
          <a:p>
            <a:r>
              <a:rPr lang="ru-RU" dirty="0" smtClean="0"/>
              <a:t>Бизнес-процессы становятся сложнее</a:t>
            </a:r>
          </a:p>
          <a:p>
            <a:pPr marL="457200" lvl="1" indent="0">
              <a:buNone/>
            </a:pPr>
            <a:r>
              <a:rPr lang="ru-RU" sz="2000" dirty="0" smtClean="0"/>
              <a:t>Запрос обрабатывается несколькими сервисами</a:t>
            </a:r>
          </a:p>
          <a:p>
            <a:pPr marL="457200" lvl="1" indent="0">
              <a:buNone/>
            </a:pPr>
            <a:r>
              <a:rPr lang="ru-RU" sz="2000" dirty="0" smtClean="0"/>
              <a:t>Куда делась память на сервере ?</a:t>
            </a:r>
          </a:p>
          <a:p>
            <a:pPr marL="457200" lvl="1" indent="0">
              <a:buNone/>
            </a:pPr>
            <a:r>
              <a:rPr lang="ru-RU" sz="2000" dirty="0" smtClean="0"/>
              <a:t>Какой сервис вносит максимальную задержку ?</a:t>
            </a:r>
            <a:endParaRPr lang="en-US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7730490" y="1441450"/>
            <a:ext cx="2603842" cy="4011283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952103" y="2438855"/>
            <a:ext cx="1037620" cy="1253937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соседними углами 6"/>
          <p:cNvSpPr/>
          <p:nvPr/>
        </p:nvSpPr>
        <p:spPr>
          <a:xfrm>
            <a:off x="7952103" y="2438855"/>
            <a:ext cx="1037620" cy="328158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66" y="2910124"/>
            <a:ext cx="782668" cy="782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83741" y="1460032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40750" y="2411669"/>
            <a:ext cx="109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WonderfulApp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" name="Прямая со стрелкой 10"/>
          <p:cNvCxnSpPr>
            <a:endCxn id="6" idx="1"/>
          </p:cNvCxnSpPr>
          <p:nvPr/>
        </p:nvCxnSpPr>
        <p:spPr>
          <a:xfrm>
            <a:off x="6522688" y="3065823"/>
            <a:ext cx="1429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Цилиндр 11"/>
          <p:cNvSpPr/>
          <p:nvPr/>
        </p:nvSpPr>
        <p:spPr>
          <a:xfrm>
            <a:off x="10821415" y="3856487"/>
            <a:ext cx="914400" cy="44704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23" idx="3"/>
            <a:endCxn id="12" idx="2"/>
          </p:cNvCxnSpPr>
          <p:nvPr/>
        </p:nvCxnSpPr>
        <p:spPr>
          <a:xfrm>
            <a:off x="10185974" y="3072441"/>
            <a:ext cx="635441" cy="1007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7494" y="265542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Request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46395" y="3021021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DB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148354" y="2493160"/>
            <a:ext cx="1037620" cy="1158562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544" y="2854912"/>
            <a:ext cx="782668" cy="7826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66168" y="2493870"/>
            <a:ext cx="104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Warehouse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980374" y="4034717"/>
            <a:ext cx="1037620" cy="1253937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564" y="4491844"/>
            <a:ext cx="782668" cy="78266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974606" y="4048601"/>
            <a:ext cx="104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Accounting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55638" y="5624430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Cluster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076" y="6085329"/>
            <a:ext cx="1416209" cy="226593"/>
          </a:xfrm>
          <a:prstGeom prst="rect">
            <a:avLst/>
          </a:prstGeom>
        </p:spPr>
      </p:pic>
      <p:cxnSp>
        <p:nvCxnSpPr>
          <p:cNvPr id="39" name="Скругленная соединительная линия 38"/>
          <p:cNvCxnSpPr>
            <a:stCxn id="8" idx="2"/>
            <a:endCxn id="26" idx="1"/>
          </p:cNvCxnSpPr>
          <p:nvPr/>
        </p:nvCxnSpPr>
        <p:spPr>
          <a:xfrm rot="5400000">
            <a:off x="7753890" y="3919276"/>
            <a:ext cx="968894" cy="515926"/>
          </a:xfrm>
          <a:prstGeom prst="curvedConnector4">
            <a:avLst>
              <a:gd name="adj1" fmla="val 17645"/>
              <a:gd name="adj2" fmla="val 144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кругленная соединительная линия 40"/>
          <p:cNvCxnSpPr>
            <a:stCxn id="26" idx="3"/>
            <a:endCxn id="31" idx="1"/>
          </p:cNvCxnSpPr>
          <p:nvPr/>
        </p:nvCxnSpPr>
        <p:spPr>
          <a:xfrm flipH="1">
            <a:off x="8292857" y="4661686"/>
            <a:ext cx="725137" cy="1443784"/>
          </a:xfrm>
          <a:prstGeom prst="curvedConnector5">
            <a:avLst>
              <a:gd name="adj1" fmla="val -31525"/>
              <a:gd name="adj2" fmla="val 55614"/>
              <a:gd name="adj3" fmla="val 131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кругленная соединительная линия 42"/>
          <p:cNvCxnSpPr>
            <a:stCxn id="31" idx="3"/>
            <a:endCxn id="8" idx="2"/>
          </p:cNvCxnSpPr>
          <p:nvPr/>
        </p:nvCxnSpPr>
        <p:spPr>
          <a:xfrm flipH="1" flipV="1">
            <a:off x="8496300" y="3692792"/>
            <a:ext cx="1265603" cy="2412678"/>
          </a:xfrm>
          <a:prstGeom prst="curvedConnector4">
            <a:avLst>
              <a:gd name="adj1" fmla="val -18063"/>
              <a:gd name="adj2" fmla="val 90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6" idx="3"/>
            <a:endCxn id="23" idx="1"/>
          </p:cNvCxnSpPr>
          <p:nvPr/>
        </p:nvCxnSpPr>
        <p:spPr>
          <a:xfrm>
            <a:off x="8989723" y="3065824"/>
            <a:ext cx="158631" cy="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кругленная соединительная линия 57"/>
          <p:cNvCxnSpPr>
            <a:stCxn id="27" idx="2"/>
            <a:endCxn id="12" idx="2"/>
          </p:cNvCxnSpPr>
          <p:nvPr/>
        </p:nvCxnSpPr>
        <p:spPr>
          <a:xfrm rot="5400000" flipH="1" flipV="1">
            <a:off x="9072403" y="3525501"/>
            <a:ext cx="1194505" cy="2303517"/>
          </a:xfrm>
          <a:prstGeom prst="curvedConnector4">
            <a:avLst>
              <a:gd name="adj1" fmla="val -8931"/>
              <a:gd name="adj2" fmla="val 584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5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Скругленный прямоугольник 30"/>
          <p:cNvSpPr/>
          <p:nvPr/>
        </p:nvSpPr>
        <p:spPr>
          <a:xfrm>
            <a:off x="8292857" y="5640619"/>
            <a:ext cx="1469046" cy="929702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583614" y="3037210"/>
            <a:ext cx="1469046" cy="1429642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29687" cy="4350888"/>
          </a:xfrm>
        </p:spPr>
        <p:txBody>
          <a:bodyPr/>
          <a:lstStyle/>
          <a:p>
            <a:r>
              <a:rPr lang="ru-RU" dirty="0" smtClean="0"/>
              <a:t>Бизнес-процессы становятся сложнее</a:t>
            </a:r>
          </a:p>
          <a:p>
            <a:pPr marL="457200" lvl="1" indent="0">
              <a:buNone/>
            </a:pPr>
            <a:r>
              <a:rPr lang="ru-RU" sz="2000" dirty="0" smtClean="0"/>
              <a:t>Запрос обрабатывается несколькими сервисами</a:t>
            </a:r>
          </a:p>
          <a:p>
            <a:pPr marL="457200" lvl="1" indent="0">
              <a:buNone/>
            </a:pPr>
            <a:r>
              <a:rPr lang="ru-RU" sz="2000" dirty="0" smtClean="0"/>
              <a:t>Куда делась память на сервере ?</a:t>
            </a:r>
          </a:p>
          <a:p>
            <a:pPr marL="457200" lvl="1" indent="0">
              <a:buNone/>
            </a:pPr>
            <a:r>
              <a:rPr lang="ru-RU" sz="2000" dirty="0" smtClean="0"/>
              <a:t>Какой сервис вносит максимальную задержку ?</a:t>
            </a:r>
          </a:p>
          <a:p>
            <a:pPr marL="457200" lvl="1" indent="0">
              <a:buNone/>
            </a:pPr>
            <a:r>
              <a:rPr lang="ru-RU" sz="2000" dirty="0" smtClean="0"/>
              <a:t>Где возникла ошибка ?</a:t>
            </a:r>
            <a:endParaRPr lang="en-US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7730490" y="1441450"/>
            <a:ext cx="2603842" cy="4011283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952103" y="2438855"/>
            <a:ext cx="1037620" cy="1253937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соседними углами 6"/>
          <p:cNvSpPr/>
          <p:nvPr/>
        </p:nvSpPr>
        <p:spPr>
          <a:xfrm>
            <a:off x="7952103" y="2438855"/>
            <a:ext cx="1037620" cy="328158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66" y="2910124"/>
            <a:ext cx="782668" cy="782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83741" y="1460032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40750" y="2411669"/>
            <a:ext cx="109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WonderfulApp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" name="Прямая со стрелкой 10"/>
          <p:cNvCxnSpPr>
            <a:endCxn id="6" idx="1"/>
          </p:cNvCxnSpPr>
          <p:nvPr/>
        </p:nvCxnSpPr>
        <p:spPr>
          <a:xfrm>
            <a:off x="6522688" y="3065823"/>
            <a:ext cx="1429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Цилиндр 11"/>
          <p:cNvSpPr/>
          <p:nvPr/>
        </p:nvSpPr>
        <p:spPr>
          <a:xfrm>
            <a:off x="10821415" y="3856487"/>
            <a:ext cx="914400" cy="44704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23" idx="3"/>
            <a:endCxn id="12" idx="2"/>
          </p:cNvCxnSpPr>
          <p:nvPr/>
        </p:nvCxnSpPr>
        <p:spPr>
          <a:xfrm>
            <a:off x="10185974" y="3072441"/>
            <a:ext cx="635441" cy="1007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7494" y="265542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Request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46395" y="3021021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DB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148354" y="2493160"/>
            <a:ext cx="1037620" cy="1158562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544" y="2854912"/>
            <a:ext cx="782668" cy="7826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66168" y="2493870"/>
            <a:ext cx="104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Warehouse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980374" y="4034717"/>
            <a:ext cx="1037620" cy="1253937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564" y="4491844"/>
            <a:ext cx="782668" cy="78266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974606" y="4048601"/>
            <a:ext cx="104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Accounting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55638" y="5624430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Cluster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076" y="6085329"/>
            <a:ext cx="1416209" cy="226593"/>
          </a:xfrm>
          <a:prstGeom prst="rect">
            <a:avLst/>
          </a:prstGeom>
        </p:spPr>
      </p:pic>
      <p:cxnSp>
        <p:nvCxnSpPr>
          <p:cNvPr id="39" name="Скругленная соединительная линия 38"/>
          <p:cNvCxnSpPr>
            <a:stCxn id="8" idx="2"/>
            <a:endCxn id="26" idx="1"/>
          </p:cNvCxnSpPr>
          <p:nvPr/>
        </p:nvCxnSpPr>
        <p:spPr>
          <a:xfrm rot="5400000">
            <a:off x="7753890" y="3919276"/>
            <a:ext cx="968894" cy="515926"/>
          </a:xfrm>
          <a:prstGeom prst="curvedConnector4">
            <a:avLst>
              <a:gd name="adj1" fmla="val 17645"/>
              <a:gd name="adj2" fmla="val 144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кругленная соединительная линия 40"/>
          <p:cNvCxnSpPr>
            <a:stCxn id="26" idx="3"/>
            <a:endCxn id="31" idx="1"/>
          </p:cNvCxnSpPr>
          <p:nvPr/>
        </p:nvCxnSpPr>
        <p:spPr>
          <a:xfrm flipH="1">
            <a:off x="8292857" y="4661686"/>
            <a:ext cx="725137" cy="1443784"/>
          </a:xfrm>
          <a:prstGeom prst="curvedConnector5">
            <a:avLst>
              <a:gd name="adj1" fmla="val -31525"/>
              <a:gd name="adj2" fmla="val 55614"/>
              <a:gd name="adj3" fmla="val 131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кругленная соединительная линия 42"/>
          <p:cNvCxnSpPr>
            <a:stCxn id="31" idx="3"/>
            <a:endCxn id="8" idx="2"/>
          </p:cNvCxnSpPr>
          <p:nvPr/>
        </p:nvCxnSpPr>
        <p:spPr>
          <a:xfrm flipH="1" flipV="1">
            <a:off x="8496300" y="3692792"/>
            <a:ext cx="1265603" cy="2412678"/>
          </a:xfrm>
          <a:prstGeom prst="curvedConnector4">
            <a:avLst>
              <a:gd name="adj1" fmla="val -18063"/>
              <a:gd name="adj2" fmla="val 90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6" idx="3"/>
            <a:endCxn id="23" idx="1"/>
          </p:cNvCxnSpPr>
          <p:nvPr/>
        </p:nvCxnSpPr>
        <p:spPr>
          <a:xfrm>
            <a:off x="8989723" y="3065824"/>
            <a:ext cx="158631" cy="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кругленная соединительная линия 57"/>
          <p:cNvCxnSpPr>
            <a:stCxn id="27" idx="2"/>
            <a:endCxn id="12" idx="2"/>
          </p:cNvCxnSpPr>
          <p:nvPr/>
        </p:nvCxnSpPr>
        <p:spPr>
          <a:xfrm rot="5400000" flipH="1" flipV="1">
            <a:off x="9072403" y="3525501"/>
            <a:ext cx="1194505" cy="2303517"/>
          </a:xfrm>
          <a:prstGeom prst="curvedConnector4">
            <a:avLst>
              <a:gd name="adj1" fmla="val -8931"/>
              <a:gd name="adj2" fmla="val 584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3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Наблюдаемость системы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1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Наблюдаемость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9090891" cy="4464339"/>
          </a:xfrm>
        </p:spPr>
        <p:txBody>
          <a:bodyPr/>
          <a:lstStyle/>
          <a:p>
            <a:r>
              <a:rPr lang="ru-RU" sz="2000" dirty="0" smtClean="0"/>
              <a:t>Свойство системы, которое позволяет нам судить о её внутреннем состоянии по внешним проявлениям.</a:t>
            </a:r>
          </a:p>
          <a:p>
            <a:r>
              <a:rPr lang="ru-RU" sz="2000" dirty="0" smtClean="0"/>
              <a:t>Позволяет легко решать проблемы, помогает ответить на вопрос: «Почему это произошло ?»</a:t>
            </a:r>
            <a:endParaRPr lang="en-US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2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Наблюдаемость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9090891" cy="2164485"/>
          </a:xfrm>
        </p:spPr>
        <p:txBody>
          <a:bodyPr/>
          <a:lstStyle/>
          <a:p>
            <a:r>
              <a:rPr lang="ru-RU" sz="2000" dirty="0" smtClean="0"/>
              <a:t>Свойство системы, которое позволяет нам судить о её внутреннем состоянии по внешним проявлениям.</a:t>
            </a:r>
          </a:p>
          <a:p>
            <a:r>
              <a:rPr lang="ru-RU" sz="2000" dirty="0" smtClean="0"/>
              <a:t>Позволяет легко решать проблемы, помогает ответить на вопрос: «Почему это произошло ?»</a:t>
            </a:r>
          </a:p>
          <a:p>
            <a:pPr marL="0" indent="0">
              <a:buNone/>
            </a:pPr>
            <a:r>
              <a:rPr lang="ru-RU" sz="2000" dirty="0" smtClean="0"/>
              <a:t>На практике </a:t>
            </a:r>
          </a:p>
          <a:p>
            <a:pPr marL="0" indent="0">
              <a:buNone/>
            </a:pPr>
            <a:r>
              <a:rPr lang="ru-RU" sz="2000" dirty="0" smtClean="0"/>
              <a:t>- это набор подходов к наблюдению за состоянием системы когда она работает.</a:t>
            </a:r>
            <a:endParaRPr lang="en-US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414982" y="4073236"/>
            <a:ext cx="2032000" cy="461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549587" y="4119479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Наблюдаемость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авильный пятиугольник 6"/>
          <p:cNvSpPr/>
          <p:nvPr/>
        </p:nvSpPr>
        <p:spPr>
          <a:xfrm>
            <a:off x="2799770" y="5246255"/>
            <a:ext cx="960120" cy="914400"/>
          </a:xfrm>
          <a:prstGeom prst="pentag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с одним скругленным углом 8"/>
          <p:cNvSpPr/>
          <p:nvPr/>
        </p:nvSpPr>
        <p:spPr>
          <a:xfrm>
            <a:off x="7149407" y="5153891"/>
            <a:ext cx="1482071" cy="914400"/>
          </a:xfrm>
          <a:prstGeom prst="round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893726" y="5426425"/>
            <a:ext cx="1065420" cy="10654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53458" y="55427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Логи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93726" y="5786705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Метрики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9407" y="5426425"/>
            <a:ext cx="14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Трассировка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Прямая со стрелкой 16"/>
          <p:cNvCxnSpPr>
            <a:stCxn id="5" idx="2"/>
            <a:endCxn id="7" idx="0"/>
          </p:cNvCxnSpPr>
          <p:nvPr/>
        </p:nvCxnSpPr>
        <p:spPr>
          <a:xfrm flipH="1">
            <a:off x="3279830" y="4535055"/>
            <a:ext cx="2151152" cy="711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2"/>
            <a:endCxn id="11" idx="0"/>
          </p:cNvCxnSpPr>
          <p:nvPr/>
        </p:nvCxnSpPr>
        <p:spPr>
          <a:xfrm flipH="1">
            <a:off x="5426436" y="4535055"/>
            <a:ext cx="4546" cy="8913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9" idx="0"/>
          </p:cNvCxnSpPr>
          <p:nvPr/>
        </p:nvCxnSpPr>
        <p:spPr>
          <a:xfrm>
            <a:off x="5430982" y="4535055"/>
            <a:ext cx="2459461" cy="618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81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было 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37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 </a:t>
            </a:r>
            <a:r>
              <a:rPr lang="ru-RU" dirty="0" smtClean="0"/>
              <a:t>2020 </a:t>
            </a:r>
            <a:r>
              <a:rPr lang="ru-RU" dirty="0" smtClean="0"/>
              <a:t>году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61" y="4158621"/>
            <a:ext cx="2857500" cy="107632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2268747" y="2212355"/>
            <a:ext cx="2353454" cy="46181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194" name="Picture 2" descr="https://opentracing.io/img/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403" y="2265246"/>
            <a:ext cx="2094141" cy="33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802" y="2241084"/>
            <a:ext cx="409575" cy="381000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6096000" y="2229590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smtClean="0">
                <a:solidFill>
                  <a:srgbClr val="BF2A32"/>
                </a:solidFill>
                <a:effectLst/>
                <a:latin typeface="-apple-system"/>
              </a:rPr>
              <a:t>Open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705512" y="223098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-apple-system"/>
              </a:rPr>
              <a:t>Census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5528785" y="2200673"/>
            <a:ext cx="2353454" cy="4618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кругленная соединительная линия 5"/>
          <p:cNvCxnSpPr>
            <a:stCxn id="5" idx="2"/>
          </p:cNvCxnSpPr>
          <p:nvPr/>
        </p:nvCxnSpPr>
        <p:spPr>
          <a:xfrm rot="16200000" flipH="1">
            <a:off x="3226786" y="2892862"/>
            <a:ext cx="1484447" cy="104707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28" idx="2"/>
          </p:cNvCxnSpPr>
          <p:nvPr/>
        </p:nvCxnSpPr>
        <p:spPr>
          <a:xfrm rot="5400000">
            <a:off x="5455093" y="2908201"/>
            <a:ext cx="1496129" cy="100471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717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Из чего состоит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179782"/>
            <a:ext cx="408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02673" y="1819564"/>
            <a:ext cx="107511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800" dirty="0" smtClean="0"/>
              <a:t>Спецификация;</a:t>
            </a:r>
          </a:p>
          <a:p>
            <a:pPr marL="285750" indent="-285750">
              <a:buFontTx/>
              <a:buChar char="-"/>
            </a:pPr>
            <a:r>
              <a:rPr lang="ru-RU" sz="2800" dirty="0" smtClean="0"/>
              <a:t>Протокол передачи данных (</a:t>
            </a:r>
            <a:r>
              <a:rPr lang="en-US" sz="2800" dirty="0" smtClean="0"/>
              <a:t>OTLP</a:t>
            </a:r>
            <a:r>
              <a:rPr lang="ru-RU" sz="2800" dirty="0" smtClean="0"/>
              <a:t>);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ru-RU" sz="2800" dirty="0" smtClean="0"/>
              <a:t>Семантические соглашения – определяет стандарт именования общих типов данных телеметрии;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API </a:t>
            </a:r>
            <a:r>
              <a:rPr lang="ru-RU" sz="2800" dirty="0" smtClean="0"/>
              <a:t>для создания данных телеметрии;</a:t>
            </a:r>
          </a:p>
          <a:p>
            <a:pPr marL="285750" indent="-285750">
              <a:buFontTx/>
              <a:buChar char="-"/>
            </a:pPr>
            <a:r>
              <a:rPr lang="ru-RU" sz="2800" dirty="0" smtClean="0"/>
              <a:t>Экосистема библиотек, </a:t>
            </a:r>
            <a:r>
              <a:rPr lang="ru-RU" sz="2800" dirty="0"/>
              <a:t>которая реализует инструментарий для общих библиотек и </a:t>
            </a:r>
            <a:r>
              <a:rPr lang="ru-RU" sz="2800" dirty="0" err="1" smtClean="0"/>
              <a:t>фреймворков</a:t>
            </a:r>
            <a:r>
              <a:rPr lang="ru-RU" sz="2800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sz="2800" dirty="0" smtClean="0"/>
              <a:t>Компоненты автоматического </a:t>
            </a:r>
            <a:r>
              <a:rPr lang="ru-RU" sz="2800" dirty="0" err="1" smtClean="0"/>
              <a:t>инструментирования</a:t>
            </a:r>
            <a:r>
              <a:rPr lang="ru-RU" sz="2800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sz="2800" dirty="0" smtClean="0"/>
              <a:t>Языковый </a:t>
            </a:r>
            <a:r>
              <a:rPr lang="en-US" sz="2800" dirty="0" smtClean="0"/>
              <a:t>SDK</a:t>
            </a:r>
            <a:r>
              <a:rPr lang="ru-RU" sz="2800" dirty="0" smtClean="0"/>
              <a:t> - реализует спецификацию, </a:t>
            </a:r>
            <a:r>
              <a:rPr lang="en-US" sz="2800" dirty="0" smtClean="0"/>
              <a:t>API </a:t>
            </a:r>
            <a:r>
              <a:rPr lang="ru-RU" sz="2800" dirty="0" smtClean="0"/>
              <a:t>и экспорт данных;</a:t>
            </a:r>
          </a:p>
          <a:p>
            <a:pPr marL="285750" indent="-285750">
              <a:buFontTx/>
              <a:buChar char="-"/>
            </a:pPr>
            <a:r>
              <a:rPr lang="ru-RU" sz="2800" dirty="0" smtClean="0"/>
              <a:t>Коллектор данных телеметрии;</a:t>
            </a:r>
          </a:p>
          <a:p>
            <a:pPr marL="285750" indent="-285750">
              <a:buFontTx/>
              <a:buChar char="-"/>
            </a:pPr>
            <a:r>
              <a:rPr lang="ru-RU" sz="2800" dirty="0" smtClean="0"/>
              <a:t>Прочие инструменты и средства.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71567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Спецификация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813561"/>
            <a:ext cx="490681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Signals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906199"/>
            <a:ext cx="97653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Traces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94571" y="2904026"/>
            <a:ext cx="120658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Metrics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50837" y="2892921"/>
            <a:ext cx="129418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Baggage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819453"/>
            <a:ext cx="4906818" cy="461665"/>
          </a:xfrm>
          <a:prstGeom prst="rect">
            <a:avLst/>
          </a:prstGeom>
          <a:solidFill>
            <a:srgbClr val="D5A3D3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Context Propagation</a:t>
            </a:r>
            <a:endParaRPr lang="ru-RU" sz="2400" dirty="0"/>
          </a:p>
        </p:txBody>
      </p:sp>
      <p:sp>
        <p:nvSpPr>
          <p:cNvPr id="11" name="Блок-схема: данные 10"/>
          <p:cNvSpPr/>
          <p:nvPr/>
        </p:nvSpPr>
        <p:spPr>
          <a:xfrm rot="10800000" flipV="1">
            <a:off x="7213601" y="2287356"/>
            <a:ext cx="3650672" cy="3971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</a:t>
            </a:r>
            <a:endParaRPr lang="ru-RU" dirty="0"/>
          </a:p>
        </p:txBody>
      </p:sp>
      <p:sp>
        <p:nvSpPr>
          <p:cNvPr id="13" name="Блок-схема: данные 12"/>
          <p:cNvSpPr/>
          <p:nvPr/>
        </p:nvSpPr>
        <p:spPr>
          <a:xfrm rot="10800000" flipV="1">
            <a:off x="7213601" y="3053541"/>
            <a:ext cx="3650672" cy="397164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ru-RU" dirty="0"/>
          </a:p>
        </p:txBody>
      </p:sp>
      <p:sp>
        <p:nvSpPr>
          <p:cNvPr id="14" name="Блок-схема: данные 13"/>
          <p:cNvSpPr/>
          <p:nvPr/>
        </p:nvSpPr>
        <p:spPr>
          <a:xfrm rot="10800000" flipV="1">
            <a:off x="7230919" y="3805738"/>
            <a:ext cx="3650672" cy="397164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Client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Стрелка вниз 11"/>
          <p:cNvSpPr/>
          <p:nvPr/>
        </p:nvSpPr>
        <p:spPr>
          <a:xfrm>
            <a:off x="7703127" y="2012649"/>
            <a:ext cx="498763" cy="2752436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7240826" y="3169921"/>
            <a:ext cx="141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Cross-cutting</a:t>
            </a:r>
            <a:endParaRPr lang="ru-RU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6194894" y="2960811"/>
            <a:ext cx="717060" cy="78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381760" y="4998720"/>
            <a:ext cx="5525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Спроектированы чтобы: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Функционировать как сквозная функциональность;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Каждый сигнал может управляться независимо;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Быть расширяемыми;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419660" y="2892921"/>
            <a:ext cx="880353" cy="461665"/>
          </a:xfrm>
          <a:prstGeom prst="rect">
            <a:avLst/>
          </a:prstGeom>
          <a:solidFill>
            <a:srgbClr val="A9EB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Logs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96933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Спецификация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1" y="1813561"/>
            <a:ext cx="365198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Signals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54394" y="1809758"/>
            <a:ext cx="295636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API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49810" y="2558382"/>
            <a:ext cx="291285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Semantic Convention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47137" y="4059780"/>
            <a:ext cx="291553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Contrib</a:t>
            </a:r>
            <a:r>
              <a:rPr lang="en-US" sz="2400" dirty="0" smtClean="0"/>
              <a:t> Packages</a:t>
            </a:r>
            <a:endParaRPr lang="ru-RU" sz="2400" dirty="0"/>
          </a:p>
        </p:txBody>
      </p:sp>
      <p:sp>
        <p:nvSpPr>
          <p:cNvPr id="11" name="Блок-схема: данные 10"/>
          <p:cNvSpPr/>
          <p:nvPr/>
        </p:nvSpPr>
        <p:spPr>
          <a:xfrm rot="10800000" flipV="1">
            <a:off x="7213601" y="2287356"/>
            <a:ext cx="3650672" cy="3971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</a:t>
            </a:r>
            <a:endParaRPr lang="ru-RU" dirty="0"/>
          </a:p>
        </p:txBody>
      </p:sp>
      <p:sp>
        <p:nvSpPr>
          <p:cNvPr id="13" name="Блок-схема: данные 12"/>
          <p:cNvSpPr/>
          <p:nvPr/>
        </p:nvSpPr>
        <p:spPr>
          <a:xfrm rot="10800000" flipV="1">
            <a:off x="7213601" y="3053541"/>
            <a:ext cx="3650672" cy="397164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ru-RU" dirty="0"/>
          </a:p>
        </p:txBody>
      </p:sp>
      <p:sp>
        <p:nvSpPr>
          <p:cNvPr id="14" name="Блок-схема: данные 13"/>
          <p:cNvSpPr/>
          <p:nvPr/>
        </p:nvSpPr>
        <p:spPr>
          <a:xfrm rot="10800000" flipV="1">
            <a:off x="7230919" y="3805738"/>
            <a:ext cx="3650672" cy="397164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Client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Стрелка вниз 11"/>
          <p:cNvSpPr/>
          <p:nvPr/>
        </p:nvSpPr>
        <p:spPr>
          <a:xfrm>
            <a:off x="7703127" y="2012649"/>
            <a:ext cx="498763" cy="2752436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7240826" y="3169921"/>
            <a:ext cx="141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Cross-cutting</a:t>
            </a:r>
            <a:endParaRPr lang="ru-RU" dirty="0"/>
          </a:p>
        </p:txBody>
      </p:sp>
      <p:sp>
        <p:nvSpPr>
          <p:cNvPr id="17" name="Стрелка вправо 16"/>
          <p:cNvSpPr/>
          <p:nvPr/>
        </p:nvSpPr>
        <p:spPr>
          <a:xfrm>
            <a:off x="6194894" y="2960811"/>
            <a:ext cx="717060" cy="78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381760" y="4998720"/>
            <a:ext cx="5525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Спроектированы чтобы: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Функционировать как сквозная функциональность;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Каждый сигнал может управляться независимо;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Быть расширяемыми;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554394" y="3341298"/>
            <a:ext cx="2908275" cy="461665"/>
          </a:xfrm>
          <a:prstGeom prst="rect">
            <a:avLst/>
          </a:prstGeom>
          <a:solidFill>
            <a:srgbClr val="A9EBE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SDK</a:t>
            </a:r>
            <a:endParaRPr lang="ru-RU" sz="24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381760" y="3180522"/>
            <a:ext cx="4213970" cy="0"/>
          </a:xfrm>
          <a:prstGeom prst="line">
            <a:avLst/>
          </a:prstGeom>
          <a:ln w="38100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51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2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0522" y="2569802"/>
            <a:ext cx="1268319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Span A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450265" y="3031467"/>
            <a:ext cx="102373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Span B</a:t>
            </a:r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997170" y="3031466"/>
            <a:ext cx="291553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Span D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3064" y="3493132"/>
            <a:ext cx="2524106" cy="400110"/>
          </a:xfrm>
          <a:prstGeom prst="rect">
            <a:avLst/>
          </a:prstGeom>
          <a:solidFill>
            <a:srgbClr val="A9EBE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Span C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1" y="1036873"/>
            <a:ext cx="237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Trace Signals</a:t>
            </a:r>
            <a:endParaRPr lang="ru-RU" sz="32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838201" y="4324765"/>
            <a:ext cx="10018643" cy="496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537301" y="431631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H="1">
            <a:off x="1189591" y="2936347"/>
            <a:ext cx="932" cy="16320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2420813" y="2849416"/>
            <a:ext cx="25352" cy="16515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3457219" y="2800634"/>
            <a:ext cx="12676" cy="16412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990833" y="2804559"/>
            <a:ext cx="6337" cy="16372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8900027" y="2800634"/>
            <a:ext cx="12675" cy="16412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7179" y="4568375"/>
            <a:ext cx="6998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События, возникшие как результат единичной логической операции;</a:t>
            </a:r>
          </a:p>
          <a:p>
            <a:r>
              <a:rPr lang="ru-RU" dirty="0" smtClean="0"/>
              <a:t>Определяются неявно, посредство интервалов работы;</a:t>
            </a:r>
          </a:p>
          <a:p>
            <a:r>
              <a:rPr lang="ru-RU" dirty="0" smtClean="0"/>
              <a:t>Пересекают границы процессов, сети, ограничений безопасности;</a:t>
            </a:r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190521" y="1809894"/>
            <a:ext cx="7722181" cy="461665"/>
          </a:xfrm>
          <a:prstGeom prst="rect">
            <a:avLst/>
          </a:prstGeom>
          <a:solidFill>
            <a:srgbClr val="A9EBE0"/>
          </a:solidFill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Trace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77711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1" y="1036873"/>
            <a:ext cx="237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Trace Signals</a:t>
            </a:r>
            <a:endParaRPr lang="ru-RU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5450242" y="1856060"/>
            <a:ext cx="298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Передача интервала работы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90521" y="1809894"/>
            <a:ext cx="3354846" cy="461665"/>
          </a:xfrm>
          <a:prstGeom prst="rect">
            <a:avLst/>
          </a:prstGeom>
          <a:solidFill>
            <a:srgbClr val="A9EBE0"/>
          </a:solidFill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Span</a:t>
            </a:r>
            <a:r>
              <a:rPr lang="ru-RU" sz="2400" dirty="0" smtClean="0"/>
              <a:t> </a:t>
            </a:r>
            <a:r>
              <a:rPr lang="ru-RU" sz="2400" dirty="0"/>
              <a:t>- </a:t>
            </a:r>
            <a:r>
              <a:rPr lang="ru-RU" sz="1400" dirty="0" smtClean="0"/>
              <a:t>единица работы в </a:t>
            </a:r>
            <a:r>
              <a:rPr lang="ru-RU" sz="1400" dirty="0"/>
              <a:t>транзакции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90521" y="2271558"/>
            <a:ext cx="3354846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имя операции;</a:t>
            </a:r>
          </a:p>
          <a:p>
            <a:r>
              <a:rPr lang="ru-RU" dirty="0"/>
              <a:t>время начала и окончания</a:t>
            </a:r>
            <a:r>
              <a:rPr lang="en-US" dirty="0"/>
              <a:t>;</a:t>
            </a:r>
          </a:p>
          <a:p>
            <a:r>
              <a:rPr lang="ru-RU" dirty="0"/>
              <a:t>список пар ключ-значение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ссылку на родителя;</a:t>
            </a:r>
          </a:p>
          <a:p>
            <a:r>
              <a:rPr lang="ru-RU" dirty="0"/>
              <a:t>ссылки на другие интервалы</a:t>
            </a:r>
            <a:r>
              <a:rPr lang="ru-RU" dirty="0" smtClean="0"/>
              <a:t>;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90521" y="3748886"/>
            <a:ext cx="33548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контекст интервала;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323871" y="4118218"/>
            <a:ext cx="3221496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 smtClean="0"/>
              <a:t>TraceId</a:t>
            </a:r>
            <a:endParaRPr lang="ru-RU" dirty="0"/>
          </a:p>
          <a:p>
            <a:r>
              <a:rPr lang="en-US" b="1" dirty="0" err="1" smtClean="0"/>
              <a:t>SpanId</a:t>
            </a:r>
            <a:endParaRPr lang="ru-RU" b="1" dirty="0" smtClean="0"/>
          </a:p>
          <a:p>
            <a:r>
              <a:rPr lang="en-US" b="1" dirty="0" err="1" smtClean="0"/>
              <a:t>TraceFlags</a:t>
            </a:r>
            <a:r>
              <a:rPr lang="ru-RU" b="1" dirty="0" smtClean="0"/>
              <a:t> (1</a:t>
            </a:r>
            <a:r>
              <a:rPr lang="en-US" b="1" dirty="0" smtClean="0"/>
              <a:t> </a:t>
            </a:r>
            <a:r>
              <a:rPr lang="ru-RU" b="1" dirty="0" smtClean="0"/>
              <a:t>бит - </a:t>
            </a:r>
            <a:r>
              <a:rPr lang="en-US" b="1" dirty="0" smtClean="0"/>
              <a:t>sampling</a:t>
            </a:r>
            <a:r>
              <a:rPr lang="ru-RU" b="1" dirty="0" smtClean="0"/>
              <a:t>)</a:t>
            </a:r>
          </a:p>
          <a:p>
            <a:r>
              <a:rPr lang="en-US" b="1" dirty="0" err="1" smtClean="0"/>
              <a:t>Tracestate</a:t>
            </a:r>
            <a:r>
              <a:rPr lang="en-US" b="1" dirty="0" smtClean="0"/>
              <a:t> – </a:t>
            </a:r>
            <a:r>
              <a:rPr lang="ru-RU" sz="1400" b="1" dirty="0" smtClean="0"/>
              <a:t>специфичные для </a:t>
            </a:r>
            <a:r>
              <a:rPr lang="ru-RU" sz="1400" b="1" dirty="0" err="1" smtClean="0"/>
              <a:t>вендора</a:t>
            </a:r>
            <a:r>
              <a:rPr lang="ru-RU" sz="1400" b="1" dirty="0" smtClean="0"/>
              <a:t> данные в виде пар ключ-значение</a:t>
            </a:r>
            <a:endParaRPr lang="en-US" sz="1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086350" y="3338145"/>
            <a:ext cx="1800225" cy="1971675"/>
          </a:xfrm>
          <a:prstGeom prst="roundRect">
            <a:avLst>
              <a:gd name="adj" fmla="val 73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>
          <a:xfrm>
            <a:off x="5086351" y="3338145"/>
            <a:ext cx="1800224" cy="437352"/>
          </a:xfrm>
          <a:prstGeom prst="round2SameRect">
            <a:avLst>
              <a:gd name="adj1" fmla="val 21688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</a:t>
            </a:r>
            <a:endParaRPr lang="ru-RU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449567" y="3338145"/>
            <a:ext cx="1828034" cy="1971675"/>
          </a:xfrm>
          <a:prstGeom prst="roundRect">
            <a:avLst>
              <a:gd name="adj" fmla="val 73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с двумя скругленными соседними углами 31"/>
          <p:cNvSpPr/>
          <p:nvPr/>
        </p:nvSpPr>
        <p:spPr>
          <a:xfrm>
            <a:off x="9449567" y="3338145"/>
            <a:ext cx="1828033" cy="437352"/>
          </a:xfrm>
          <a:prstGeom prst="round2SameRect">
            <a:avLst>
              <a:gd name="adj1" fmla="val 28222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B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5" idx="3"/>
            <a:endCxn id="31" idx="1"/>
          </p:cNvCxnSpPr>
          <p:nvPr/>
        </p:nvCxnSpPr>
        <p:spPr>
          <a:xfrm>
            <a:off x="6886575" y="4323983"/>
            <a:ext cx="2562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47932" y="419911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Span1 .. Span22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7147337" y="4382376"/>
            <a:ext cx="13826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Tracecontext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9459092" y="438378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Span23 .. Span28 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7995358" y="5179435"/>
            <a:ext cx="13034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Traceparent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7989505" y="5548767"/>
            <a:ext cx="13034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Tracestate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7854839" y="3954650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ru-RU" dirty="0"/>
          </a:p>
        </p:txBody>
      </p:sp>
      <p:cxnSp>
        <p:nvCxnSpPr>
          <p:cNvPr id="57" name="Соединительная линия уступом 56"/>
          <p:cNvCxnSpPr>
            <a:stCxn id="33" idx="2"/>
            <a:endCxn id="39" idx="1"/>
          </p:cNvCxnSpPr>
          <p:nvPr/>
        </p:nvCxnSpPr>
        <p:spPr>
          <a:xfrm rot="16200000" flipH="1">
            <a:off x="7610807" y="4979549"/>
            <a:ext cx="612393" cy="156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33" idx="2"/>
            <a:endCxn id="40" idx="1"/>
          </p:cNvCxnSpPr>
          <p:nvPr/>
        </p:nvCxnSpPr>
        <p:spPr>
          <a:xfrm rot="16200000" flipH="1">
            <a:off x="7423215" y="5167142"/>
            <a:ext cx="981725" cy="1508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046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036873"/>
            <a:ext cx="5986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Распространение (</a:t>
            </a:r>
            <a:r>
              <a:rPr lang="en-US" sz="3200" dirty="0" smtClean="0"/>
              <a:t>Propagation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190521" y="1809894"/>
            <a:ext cx="4991204" cy="1323439"/>
          </a:xfrm>
          <a:prstGeom prst="rect">
            <a:avLst/>
          </a:prstGeom>
          <a:solidFill>
            <a:srgbClr val="A9EBE0"/>
          </a:solidFill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Context</a:t>
            </a:r>
            <a:r>
              <a:rPr lang="ru-RU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механизм распространения значений через границы </a:t>
            </a:r>
            <a:r>
              <a:rPr lang="en-US" sz="1400" dirty="0" smtClean="0"/>
              <a:t>API</a:t>
            </a:r>
            <a:r>
              <a:rPr lang="ru-RU" sz="1400" dirty="0" smtClean="0"/>
              <a:t> и логически связанных модулей;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неизменяемый объект;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Хранит трасы и багаж;</a:t>
            </a:r>
            <a:endParaRPr lang="ru-RU" sz="2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366656" y="4114986"/>
            <a:ext cx="2081386" cy="2495364"/>
          </a:xfrm>
          <a:prstGeom prst="roundRect">
            <a:avLst>
              <a:gd name="adj" fmla="val 73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>
          <a:xfrm>
            <a:off x="4366655" y="4114986"/>
            <a:ext cx="2081386" cy="437352"/>
          </a:xfrm>
          <a:prstGeom prst="round2SameRect">
            <a:avLst>
              <a:gd name="adj1" fmla="val 3475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</a:t>
            </a:r>
            <a:endParaRPr lang="ru-RU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011033" y="4114986"/>
            <a:ext cx="2123692" cy="2495364"/>
          </a:xfrm>
          <a:prstGeom prst="roundRect">
            <a:avLst>
              <a:gd name="adj" fmla="val 73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с двумя скругленными соседними углами 31"/>
          <p:cNvSpPr/>
          <p:nvPr/>
        </p:nvSpPr>
        <p:spPr>
          <a:xfrm>
            <a:off x="9011033" y="4114986"/>
            <a:ext cx="2123692" cy="437352"/>
          </a:xfrm>
          <a:prstGeom prst="round2SameRect">
            <a:avLst>
              <a:gd name="adj1" fmla="val 28222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B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5" idx="3"/>
            <a:endCxn id="38" idx="2"/>
          </p:cNvCxnSpPr>
          <p:nvPr/>
        </p:nvCxnSpPr>
        <p:spPr>
          <a:xfrm flipV="1">
            <a:off x="6448042" y="4678766"/>
            <a:ext cx="730862" cy="68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38920" y="4564106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Span1 .. Span22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693558" y="5453788"/>
            <a:ext cx="13826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Tracecontext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9149389" y="460107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Span23 .. Span28 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7556824" y="5956276"/>
            <a:ext cx="13034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Traceparent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7550971" y="6325608"/>
            <a:ext cx="13034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Tracestate</a:t>
            </a:r>
            <a:endParaRPr lang="ru-RU" dirty="0"/>
          </a:p>
        </p:txBody>
      </p:sp>
      <p:cxnSp>
        <p:nvCxnSpPr>
          <p:cNvPr id="57" name="Соединительная линия уступом 56"/>
          <p:cNvCxnSpPr>
            <a:stCxn id="33" idx="2"/>
            <a:endCxn id="39" idx="1"/>
          </p:cNvCxnSpPr>
          <p:nvPr/>
        </p:nvCxnSpPr>
        <p:spPr>
          <a:xfrm rot="16200000" flipH="1">
            <a:off x="7311936" y="5896054"/>
            <a:ext cx="317822" cy="171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33" idx="2"/>
            <a:endCxn id="40" idx="1"/>
          </p:cNvCxnSpPr>
          <p:nvPr/>
        </p:nvCxnSpPr>
        <p:spPr>
          <a:xfrm rot="16200000" flipH="1">
            <a:off x="7124343" y="6083646"/>
            <a:ext cx="687154" cy="166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8731" y="3133333"/>
            <a:ext cx="2610820" cy="1200329"/>
          </a:xfrm>
          <a:prstGeom prst="rect">
            <a:avLst/>
          </a:prstGeom>
          <a:solidFill>
            <a:srgbClr val="A9EBE0"/>
          </a:solidFill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Propagators API</a:t>
            </a:r>
            <a:r>
              <a:rPr lang="ru-RU" sz="1400" dirty="0" smtClean="0"/>
              <a:t> </a:t>
            </a:r>
          </a:p>
          <a:p>
            <a:r>
              <a:rPr lang="ru-RU" sz="1400" dirty="0"/>
              <a:t> </a:t>
            </a:r>
            <a:r>
              <a:rPr lang="ru-RU" sz="1400" dirty="0" smtClean="0"/>
              <a:t>   </a:t>
            </a:r>
            <a:r>
              <a:rPr lang="en-US" sz="2400" dirty="0" smtClean="0"/>
              <a:t>Inject</a:t>
            </a:r>
            <a:endParaRPr lang="ru-RU" sz="2400" dirty="0" smtClean="0"/>
          </a:p>
          <a:p>
            <a:r>
              <a:rPr lang="ru-RU" sz="2400" dirty="0" smtClean="0"/>
              <a:t>  </a:t>
            </a:r>
            <a:r>
              <a:rPr lang="en-US" sz="2400" dirty="0" smtClean="0"/>
              <a:t>Extract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485811" y="5046117"/>
            <a:ext cx="198721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TextMapPropagator</a:t>
            </a:r>
            <a:endParaRPr lang="en-US" sz="1200" dirty="0" smtClean="0"/>
          </a:p>
          <a:p>
            <a:r>
              <a:rPr lang="en-US" sz="1200" dirty="0" smtClean="0"/>
              <a:t>.Inject(</a:t>
            </a:r>
            <a:r>
              <a:rPr lang="en-US" sz="1200" dirty="0" err="1" smtClean="0"/>
              <a:t>HttpContext</a:t>
            </a:r>
            <a:r>
              <a:rPr lang="en-US" sz="1200" dirty="0" smtClean="0"/>
              <a:t>, Context)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985404" y="4722952"/>
            <a:ext cx="2034147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TextMapPropagator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985403" y="5092284"/>
            <a:ext cx="203778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BinaryPropagator</a:t>
            </a:r>
            <a:endParaRPr lang="ru-RU" dirty="0"/>
          </a:p>
        </p:txBody>
      </p:sp>
      <p:cxnSp>
        <p:nvCxnSpPr>
          <p:cNvPr id="9" name="Соединительная линия уступом 8"/>
          <p:cNvCxnSpPr>
            <a:endCxn id="26" idx="1"/>
          </p:cNvCxnSpPr>
          <p:nvPr/>
        </p:nvCxnSpPr>
        <p:spPr>
          <a:xfrm rot="16200000" flipH="1">
            <a:off x="1534399" y="4456613"/>
            <a:ext cx="573956" cy="328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endCxn id="27" idx="1"/>
          </p:cNvCxnSpPr>
          <p:nvPr/>
        </p:nvCxnSpPr>
        <p:spPr>
          <a:xfrm rot="16200000" flipH="1">
            <a:off x="1340207" y="4631754"/>
            <a:ext cx="943288" cy="3471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блако 37"/>
          <p:cNvSpPr/>
          <p:nvPr/>
        </p:nvSpPr>
        <p:spPr>
          <a:xfrm>
            <a:off x="7176068" y="4221566"/>
            <a:ext cx="9144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7295707" y="4494100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3" name="Прямая со стрелкой 42"/>
          <p:cNvCxnSpPr>
            <a:stCxn id="38" idx="0"/>
            <a:endCxn id="47" idx="1"/>
          </p:cNvCxnSpPr>
          <p:nvPr/>
        </p:nvCxnSpPr>
        <p:spPr>
          <a:xfrm>
            <a:off x="8089706" y="4678766"/>
            <a:ext cx="896347" cy="69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86053" y="5141815"/>
            <a:ext cx="205342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TextMapPropagator</a:t>
            </a:r>
            <a:endParaRPr lang="en-US" sz="1200" dirty="0" smtClean="0"/>
          </a:p>
          <a:p>
            <a:r>
              <a:rPr lang="en-US" sz="1200" dirty="0" smtClean="0"/>
              <a:t>.Extract(</a:t>
            </a:r>
            <a:r>
              <a:rPr lang="en-US" sz="1200" dirty="0" err="1" smtClean="0"/>
              <a:t>HttpContext</a:t>
            </a:r>
            <a:r>
              <a:rPr lang="en-US" sz="1200" dirty="0" smtClean="0"/>
              <a:t>, Context)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222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036873"/>
            <a:ext cx="5986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Распространение (</a:t>
            </a:r>
            <a:r>
              <a:rPr lang="en-US" sz="3200" dirty="0" smtClean="0"/>
              <a:t>Propagation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3140284" y="1737050"/>
            <a:ext cx="178177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Tracecontext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1765624" y="2766489"/>
            <a:ext cx="14305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Traceparent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521559" y="2298676"/>
            <a:ext cx="130343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Tracestate</a:t>
            </a:r>
            <a:endParaRPr lang="ru-RU" sz="2000" dirty="0"/>
          </a:p>
        </p:txBody>
      </p:sp>
      <p:cxnSp>
        <p:nvCxnSpPr>
          <p:cNvPr id="57" name="Соединительная линия уступом 56"/>
          <p:cNvCxnSpPr>
            <a:stCxn id="33" idx="1"/>
            <a:endCxn id="39" idx="0"/>
          </p:cNvCxnSpPr>
          <p:nvPr/>
        </p:nvCxnSpPr>
        <p:spPr>
          <a:xfrm rot="10800000" flipV="1">
            <a:off x="2480884" y="1967883"/>
            <a:ext cx="659400" cy="7986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7341" y="3264987"/>
            <a:ext cx="8322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00-0af7651916cd43dd8448eb211c80319c-b9c7c989f97918e1-01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173276" y="2619048"/>
            <a:ext cx="430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congo</a:t>
            </a:r>
            <a:r>
              <a:rPr lang="en-US" dirty="0"/>
              <a:t>=ucfJifl5GOE,rojo=00f067aa0ba902b7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914402" y="4095996"/>
            <a:ext cx="12272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version</a:t>
            </a:r>
            <a:endParaRPr lang="ru-RU" dirty="0"/>
          </a:p>
        </p:txBody>
      </p:sp>
      <p:cxnSp>
        <p:nvCxnSpPr>
          <p:cNvPr id="15" name="Соединительная линия уступом 14"/>
          <p:cNvCxnSpPr>
            <a:stCxn id="33" idx="3"/>
            <a:endCxn id="40" idx="0"/>
          </p:cNvCxnSpPr>
          <p:nvPr/>
        </p:nvCxnSpPr>
        <p:spPr>
          <a:xfrm>
            <a:off x="4922054" y="1967883"/>
            <a:ext cx="1251222" cy="33079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авая круглая скобка 21"/>
          <p:cNvSpPr/>
          <p:nvPr/>
        </p:nvSpPr>
        <p:spPr>
          <a:xfrm rot="5400000">
            <a:off x="2521040" y="3594034"/>
            <a:ext cx="194661" cy="402059"/>
          </a:xfrm>
          <a:prstGeom prst="righ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авая круглая скобка 43"/>
          <p:cNvSpPr/>
          <p:nvPr/>
        </p:nvSpPr>
        <p:spPr>
          <a:xfrm rot="5400000">
            <a:off x="5232114" y="1390207"/>
            <a:ext cx="194664" cy="4809712"/>
          </a:xfrm>
          <a:prstGeom prst="righ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авая круглая скобка 45"/>
          <p:cNvSpPr/>
          <p:nvPr/>
        </p:nvSpPr>
        <p:spPr>
          <a:xfrm rot="5400000">
            <a:off x="8903998" y="2633220"/>
            <a:ext cx="194663" cy="2323685"/>
          </a:xfrm>
          <a:prstGeom prst="righ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авая круглая скобка 47"/>
          <p:cNvSpPr/>
          <p:nvPr/>
        </p:nvSpPr>
        <p:spPr>
          <a:xfrm rot="5400000">
            <a:off x="10331978" y="3594034"/>
            <a:ext cx="194661" cy="402059"/>
          </a:xfrm>
          <a:prstGeom prst="righ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Соединительная линия уступом 49"/>
          <p:cNvCxnSpPr>
            <a:stCxn id="22" idx="2"/>
            <a:endCxn id="34" idx="3"/>
          </p:cNvCxnSpPr>
          <p:nvPr/>
        </p:nvCxnSpPr>
        <p:spPr>
          <a:xfrm rot="16200000" flipH="1" flipV="1">
            <a:off x="2185868" y="3848160"/>
            <a:ext cx="388268" cy="476736"/>
          </a:xfrm>
          <a:prstGeom prst="bentConnector4">
            <a:avLst>
              <a:gd name="adj1" fmla="val 100580"/>
              <a:gd name="adj2" fmla="val 6020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14402" y="4581771"/>
            <a:ext cx="12272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race-id</a:t>
            </a:r>
            <a:endParaRPr lang="ru-RU" dirty="0"/>
          </a:p>
        </p:txBody>
      </p:sp>
      <p:cxnSp>
        <p:nvCxnSpPr>
          <p:cNvPr id="55" name="Соединительная линия уступом 54"/>
          <p:cNvCxnSpPr>
            <a:stCxn id="44" idx="2"/>
            <a:endCxn id="56" idx="3"/>
          </p:cNvCxnSpPr>
          <p:nvPr/>
        </p:nvCxnSpPr>
        <p:spPr>
          <a:xfrm rot="16200000" flipH="1" flipV="1">
            <a:off x="3298519" y="2735510"/>
            <a:ext cx="874042" cy="3187812"/>
          </a:xfrm>
          <a:prstGeom prst="bentConnector4">
            <a:avLst>
              <a:gd name="adj1" fmla="val 100259"/>
              <a:gd name="adj2" fmla="val 5152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14401" y="5067546"/>
            <a:ext cx="12272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parent-id</a:t>
            </a:r>
            <a:endParaRPr lang="ru-RU" dirty="0"/>
          </a:p>
        </p:txBody>
      </p:sp>
      <p:cxnSp>
        <p:nvCxnSpPr>
          <p:cNvPr id="67" name="Соединительная линия уступом 66"/>
          <p:cNvCxnSpPr>
            <a:stCxn id="46" idx="2"/>
            <a:endCxn id="65" idx="3"/>
          </p:cNvCxnSpPr>
          <p:nvPr/>
        </p:nvCxnSpPr>
        <p:spPr>
          <a:xfrm rot="16200000" flipH="1" flipV="1">
            <a:off x="4891572" y="1142454"/>
            <a:ext cx="1359818" cy="6859697"/>
          </a:xfrm>
          <a:prstGeom prst="bentConnector4">
            <a:avLst>
              <a:gd name="adj1" fmla="val 100166"/>
              <a:gd name="adj2" fmla="val 507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14401" y="5541946"/>
            <a:ext cx="12272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trace-flags</a:t>
            </a:r>
            <a:endParaRPr lang="ru-RU" dirty="0"/>
          </a:p>
        </p:txBody>
      </p:sp>
      <p:cxnSp>
        <p:nvCxnSpPr>
          <p:cNvPr id="71" name="Соединительная линия уступом 70"/>
          <p:cNvCxnSpPr>
            <a:stCxn id="48" idx="2"/>
            <a:endCxn id="69" idx="3"/>
          </p:cNvCxnSpPr>
          <p:nvPr/>
        </p:nvCxnSpPr>
        <p:spPr>
          <a:xfrm rot="16200000" flipH="1" flipV="1">
            <a:off x="5368362" y="665665"/>
            <a:ext cx="1834218" cy="8287675"/>
          </a:xfrm>
          <a:prstGeom prst="bentConnector4">
            <a:avLst>
              <a:gd name="adj1" fmla="val 100224"/>
              <a:gd name="adj2" fmla="val 5058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36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036873"/>
            <a:ext cx="5986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OpenTelemetry</a:t>
            </a:r>
            <a:r>
              <a:rPr lang="en-US" sz="3200" dirty="0" smtClean="0"/>
              <a:t> DOTNET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1887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исполняемый модуль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8473440" y="1552755"/>
            <a:ext cx="2533866" cy="4011283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932653" y="2550160"/>
            <a:ext cx="1615440" cy="1615440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соседними углами 10"/>
          <p:cNvSpPr/>
          <p:nvPr/>
        </p:nvSpPr>
        <p:spPr>
          <a:xfrm>
            <a:off x="8932653" y="2550160"/>
            <a:ext cx="1615440" cy="314960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943" y="3013600"/>
            <a:ext cx="1152000" cy="115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98449" y="1584326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21300" y="2522974"/>
            <a:ext cx="16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WonderfulApp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Цилиндр 24"/>
          <p:cNvSpPr/>
          <p:nvPr/>
        </p:nvSpPr>
        <p:spPr>
          <a:xfrm>
            <a:off x="9279943" y="4815840"/>
            <a:ext cx="914400" cy="44704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55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29687" cy="4350888"/>
          </a:xfrm>
        </p:spPr>
        <p:txBody>
          <a:bodyPr/>
          <a:lstStyle/>
          <a:p>
            <a:r>
              <a:rPr lang="ru-RU" dirty="0" smtClean="0"/>
              <a:t>Один исполняемый модуль</a:t>
            </a:r>
          </a:p>
          <a:p>
            <a:pPr marL="457200" lvl="1" indent="0">
              <a:buNone/>
            </a:pPr>
            <a:r>
              <a:rPr lang="ru-RU" sz="2000" dirty="0" smtClean="0"/>
              <a:t>Запрос обрабатывается одним приложением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8473440" y="1552755"/>
            <a:ext cx="2533866" cy="4011283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932653" y="2550160"/>
            <a:ext cx="1615440" cy="1615440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соседними углами 6"/>
          <p:cNvSpPr/>
          <p:nvPr/>
        </p:nvSpPr>
        <p:spPr>
          <a:xfrm>
            <a:off x="8932653" y="2550160"/>
            <a:ext cx="1615440" cy="314960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943" y="3013600"/>
            <a:ext cx="1152000" cy="115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98449" y="1584326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21300" y="2522974"/>
            <a:ext cx="16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WonderfulApp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225773" y="3357880"/>
            <a:ext cx="1684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Цилиндр 11"/>
          <p:cNvSpPr/>
          <p:nvPr/>
        </p:nvSpPr>
        <p:spPr>
          <a:xfrm>
            <a:off x="9279943" y="4815840"/>
            <a:ext cx="914400" cy="44704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6" idx="2"/>
            <a:endCxn id="12" idx="1"/>
          </p:cNvCxnSpPr>
          <p:nvPr/>
        </p:nvCxnSpPr>
        <p:spPr>
          <a:xfrm flipH="1">
            <a:off x="9737143" y="4165600"/>
            <a:ext cx="3230" cy="650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25773" y="3013600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Request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5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29687" cy="4350888"/>
          </a:xfrm>
        </p:spPr>
        <p:txBody>
          <a:bodyPr/>
          <a:lstStyle/>
          <a:p>
            <a:r>
              <a:rPr lang="ru-RU" dirty="0" smtClean="0"/>
              <a:t>Один исполняемый модуль</a:t>
            </a:r>
          </a:p>
          <a:p>
            <a:pPr marL="457200" lvl="1" indent="0">
              <a:buNone/>
            </a:pPr>
            <a:r>
              <a:rPr lang="ru-RU" sz="2000" dirty="0" smtClean="0"/>
              <a:t>Запрос обрабатывается одним приложением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ru-RU" sz="2000" dirty="0" smtClean="0"/>
              <a:t>Наблюдаем за приложением средствами сервера (память, загрузка ЦПУ, количество файловых дескрипторов и т.д.)</a:t>
            </a:r>
          </a:p>
          <a:p>
            <a:pPr marL="457200" lvl="1" indent="0">
              <a:buNone/>
            </a:pPr>
            <a:endParaRPr lang="ru-RU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8473440" y="1552755"/>
            <a:ext cx="2533866" cy="4011283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932653" y="2550160"/>
            <a:ext cx="1615440" cy="1615440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соседними углами 6"/>
          <p:cNvSpPr/>
          <p:nvPr/>
        </p:nvSpPr>
        <p:spPr>
          <a:xfrm>
            <a:off x="8932653" y="2550160"/>
            <a:ext cx="1615440" cy="314960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943" y="3013600"/>
            <a:ext cx="1152000" cy="115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98449" y="1584326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21300" y="2522974"/>
            <a:ext cx="16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WonderfulApp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225773" y="3357880"/>
            <a:ext cx="1684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Цилиндр 11"/>
          <p:cNvSpPr/>
          <p:nvPr/>
        </p:nvSpPr>
        <p:spPr>
          <a:xfrm>
            <a:off x="9279943" y="4815840"/>
            <a:ext cx="914400" cy="44704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6" idx="2"/>
            <a:endCxn id="12" idx="1"/>
          </p:cNvCxnSpPr>
          <p:nvPr/>
        </p:nvCxnSpPr>
        <p:spPr>
          <a:xfrm flipH="1">
            <a:off x="9737143" y="4165600"/>
            <a:ext cx="3230" cy="650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25773" y="3013600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Request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2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29687" cy="4350888"/>
          </a:xfrm>
        </p:spPr>
        <p:txBody>
          <a:bodyPr/>
          <a:lstStyle/>
          <a:p>
            <a:r>
              <a:rPr lang="ru-RU" dirty="0" smtClean="0"/>
              <a:t>Один исполняемый модуль</a:t>
            </a:r>
          </a:p>
          <a:p>
            <a:pPr marL="457200" lvl="1" indent="0">
              <a:buNone/>
            </a:pPr>
            <a:r>
              <a:rPr lang="ru-RU" sz="2000" dirty="0" smtClean="0"/>
              <a:t>Запрос обрабатывается одним приложением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ru-RU" sz="2000" dirty="0" smtClean="0"/>
              <a:t>Наблюдаем за приложением средствами сервера (память, загрузка ЦПУ, количество файловых дескрипторов и т.д.)</a:t>
            </a:r>
          </a:p>
          <a:p>
            <a:pPr marL="457200" lvl="1" indent="0">
              <a:buNone/>
            </a:pPr>
            <a:endParaRPr lang="ru-RU" sz="2000" dirty="0" smtClean="0"/>
          </a:p>
          <a:p>
            <a:pPr marL="457200" lvl="1" indent="0">
              <a:buNone/>
            </a:pPr>
            <a:r>
              <a:rPr lang="ru-RU" sz="2000" dirty="0" smtClean="0"/>
              <a:t>Легко диагностировать проблемы при помощи логов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8473440" y="1552755"/>
            <a:ext cx="2533866" cy="4011283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932653" y="2550160"/>
            <a:ext cx="1615440" cy="1615440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соседними углами 6"/>
          <p:cNvSpPr/>
          <p:nvPr/>
        </p:nvSpPr>
        <p:spPr>
          <a:xfrm>
            <a:off x="8932653" y="2550160"/>
            <a:ext cx="1615440" cy="314960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943" y="3013600"/>
            <a:ext cx="1152000" cy="115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98449" y="1584326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21300" y="2522974"/>
            <a:ext cx="16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WonderfulApp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225773" y="3357880"/>
            <a:ext cx="1684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Цилиндр 11"/>
          <p:cNvSpPr/>
          <p:nvPr/>
        </p:nvSpPr>
        <p:spPr>
          <a:xfrm>
            <a:off x="9279943" y="4815840"/>
            <a:ext cx="914400" cy="44704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6" idx="2"/>
            <a:endCxn id="12" idx="1"/>
          </p:cNvCxnSpPr>
          <p:nvPr/>
        </p:nvCxnSpPr>
        <p:spPr>
          <a:xfrm flipH="1">
            <a:off x="9737143" y="4165600"/>
            <a:ext cx="3230" cy="650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25773" y="3013600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Request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7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Скругленный прямоугольник 30"/>
          <p:cNvSpPr/>
          <p:nvPr/>
        </p:nvSpPr>
        <p:spPr>
          <a:xfrm>
            <a:off x="8292857" y="5640619"/>
            <a:ext cx="1469046" cy="929702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583614" y="3037210"/>
            <a:ext cx="1469046" cy="1429642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29687" cy="4350888"/>
          </a:xfrm>
        </p:spPr>
        <p:txBody>
          <a:bodyPr/>
          <a:lstStyle/>
          <a:p>
            <a:r>
              <a:rPr lang="ru-RU" dirty="0" smtClean="0"/>
              <a:t>Бизнес-процессы становятся сложнее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7730490" y="1441450"/>
            <a:ext cx="2603842" cy="4011283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952103" y="2438855"/>
            <a:ext cx="1037620" cy="1253937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соседними углами 6"/>
          <p:cNvSpPr/>
          <p:nvPr/>
        </p:nvSpPr>
        <p:spPr>
          <a:xfrm>
            <a:off x="7952103" y="2438855"/>
            <a:ext cx="1037620" cy="328158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66" y="2910124"/>
            <a:ext cx="782668" cy="782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83741" y="1460032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40750" y="2411669"/>
            <a:ext cx="109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WonderfulApp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Цилиндр 11"/>
          <p:cNvSpPr/>
          <p:nvPr/>
        </p:nvSpPr>
        <p:spPr>
          <a:xfrm>
            <a:off x="10821415" y="3856487"/>
            <a:ext cx="914400" cy="44704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23" idx="3"/>
            <a:endCxn id="12" idx="2"/>
          </p:cNvCxnSpPr>
          <p:nvPr/>
        </p:nvCxnSpPr>
        <p:spPr>
          <a:xfrm>
            <a:off x="10185974" y="3072441"/>
            <a:ext cx="635441" cy="1007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946395" y="3021021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DB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148354" y="2493160"/>
            <a:ext cx="1037620" cy="1158562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544" y="2854912"/>
            <a:ext cx="782668" cy="7826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66168" y="2493870"/>
            <a:ext cx="104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Warehouse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980374" y="4034717"/>
            <a:ext cx="1037620" cy="1253937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564" y="4491844"/>
            <a:ext cx="782668" cy="78266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974606" y="4048601"/>
            <a:ext cx="104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Accounting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55638" y="5624430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Cluster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076" y="6085329"/>
            <a:ext cx="1416209" cy="226593"/>
          </a:xfrm>
          <a:prstGeom prst="rect">
            <a:avLst/>
          </a:prstGeom>
        </p:spPr>
      </p:pic>
      <p:cxnSp>
        <p:nvCxnSpPr>
          <p:cNvPr id="45" name="Прямая со стрелкой 44"/>
          <p:cNvCxnSpPr>
            <a:stCxn id="6" idx="3"/>
            <a:endCxn id="23" idx="1"/>
          </p:cNvCxnSpPr>
          <p:nvPr/>
        </p:nvCxnSpPr>
        <p:spPr>
          <a:xfrm>
            <a:off x="8989723" y="3065824"/>
            <a:ext cx="158631" cy="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26" idx="3"/>
            <a:endCxn id="12" idx="2"/>
          </p:cNvCxnSpPr>
          <p:nvPr/>
        </p:nvCxnSpPr>
        <p:spPr>
          <a:xfrm flipV="1">
            <a:off x="9017994" y="4080007"/>
            <a:ext cx="1803421" cy="581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59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Скругленный прямоугольник 30"/>
          <p:cNvSpPr/>
          <p:nvPr/>
        </p:nvSpPr>
        <p:spPr>
          <a:xfrm>
            <a:off x="8292857" y="5640619"/>
            <a:ext cx="1469046" cy="929702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583614" y="3037210"/>
            <a:ext cx="1469046" cy="1429642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29687" cy="4350888"/>
          </a:xfrm>
        </p:spPr>
        <p:txBody>
          <a:bodyPr/>
          <a:lstStyle/>
          <a:p>
            <a:r>
              <a:rPr lang="ru-RU" dirty="0" smtClean="0"/>
              <a:t>Бизнес-процессы становятся сложнее</a:t>
            </a:r>
          </a:p>
          <a:p>
            <a:pPr marL="457200" lvl="1" indent="0">
              <a:buNone/>
            </a:pPr>
            <a:r>
              <a:rPr lang="ru-RU" sz="2000" dirty="0" smtClean="0"/>
              <a:t>Запрос обрабатывается несколькими сервисами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7730490" y="1441450"/>
            <a:ext cx="2603842" cy="4011283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952103" y="2438855"/>
            <a:ext cx="1037620" cy="1253937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соседними углами 6"/>
          <p:cNvSpPr/>
          <p:nvPr/>
        </p:nvSpPr>
        <p:spPr>
          <a:xfrm>
            <a:off x="7952103" y="2438855"/>
            <a:ext cx="1037620" cy="328158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66" y="2910124"/>
            <a:ext cx="782668" cy="782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83741" y="1460032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40750" y="2411669"/>
            <a:ext cx="109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WonderfulApp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" name="Прямая со стрелкой 10"/>
          <p:cNvCxnSpPr>
            <a:endCxn id="6" idx="1"/>
          </p:cNvCxnSpPr>
          <p:nvPr/>
        </p:nvCxnSpPr>
        <p:spPr>
          <a:xfrm>
            <a:off x="6522688" y="3065823"/>
            <a:ext cx="1429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Цилиндр 11"/>
          <p:cNvSpPr/>
          <p:nvPr/>
        </p:nvSpPr>
        <p:spPr>
          <a:xfrm>
            <a:off x="10821415" y="3856487"/>
            <a:ext cx="914400" cy="44704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23" idx="3"/>
            <a:endCxn id="12" idx="2"/>
          </p:cNvCxnSpPr>
          <p:nvPr/>
        </p:nvCxnSpPr>
        <p:spPr>
          <a:xfrm>
            <a:off x="10185974" y="3072441"/>
            <a:ext cx="635441" cy="1007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7494" y="265542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Request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46395" y="3021021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DB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148354" y="2493160"/>
            <a:ext cx="1037620" cy="1158562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544" y="2854912"/>
            <a:ext cx="782668" cy="7826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66168" y="2493870"/>
            <a:ext cx="104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Warehouse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980374" y="4034717"/>
            <a:ext cx="1037620" cy="1253937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564" y="4491844"/>
            <a:ext cx="782668" cy="78266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974606" y="4048601"/>
            <a:ext cx="104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Accounting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55638" y="5624430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Cluster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076" y="6085329"/>
            <a:ext cx="1416209" cy="226593"/>
          </a:xfrm>
          <a:prstGeom prst="rect">
            <a:avLst/>
          </a:prstGeom>
        </p:spPr>
      </p:pic>
      <p:cxnSp>
        <p:nvCxnSpPr>
          <p:cNvPr id="39" name="Скругленная соединительная линия 38"/>
          <p:cNvCxnSpPr>
            <a:stCxn id="8" idx="2"/>
            <a:endCxn id="26" idx="1"/>
          </p:cNvCxnSpPr>
          <p:nvPr/>
        </p:nvCxnSpPr>
        <p:spPr>
          <a:xfrm rot="5400000">
            <a:off x="7753890" y="3919276"/>
            <a:ext cx="968894" cy="515926"/>
          </a:xfrm>
          <a:prstGeom prst="curvedConnector4">
            <a:avLst>
              <a:gd name="adj1" fmla="val 17645"/>
              <a:gd name="adj2" fmla="val 144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кругленная соединительная линия 40"/>
          <p:cNvCxnSpPr>
            <a:stCxn id="26" idx="3"/>
            <a:endCxn id="31" idx="1"/>
          </p:cNvCxnSpPr>
          <p:nvPr/>
        </p:nvCxnSpPr>
        <p:spPr>
          <a:xfrm flipH="1">
            <a:off x="8292857" y="4661686"/>
            <a:ext cx="725137" cy="1443784"/>
          </a:xfrm>
          <a:prstGeom prst="curvedConnector5">
            <a:avLst>
              <a:gd name="adj1" fmla="val -31525"/>
              <a:gd name="adj2" fmla="val 55614"/>
              <a:gd name="adj3" fmla="val 131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кругленная соединительная линия 42"/>
          <p:cNvCxnSpPr>
            <a:stCxn id="31" idx="3"/>
            <a:endCxn id="8" idx="2"/>
          </p:cNvCxnSpPr>
          <p:nvPr/>
        </p:nvCxnSpPr>
        <p:spPr>
          <a:xfrm flipH="1" flipV="1">
            <a:off x="8496300" y="3692792"/>
            <a:ext cx="1265603" cy="2412678"/>
          </a:xfrm>
          <a:prstGeom prst="curvedConnector4">
            <a:avLst>
              <a:gd name="adj1" fmla="val -18063"/>
              <a:gd name="adj2" fmla="val 90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6" idx="3"/>
            <a:endCxn id="23" idx="1"/>
          </p:cNvCxnSpPr>
          <p:nvPr/>
        </p:nvCxnSpPr>
        <p:spPr>
          <a:xfrm>
            <a:off x="8989723" y="3065824"/>
            <a:ext cx="158631" cy="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кругленная соединительная линия 57"/>
          <p:cNvCxnSpPr>
            <a:stCxn id="27" idx="2"/>
            <a:endCxn id="12" idx="2"/>
          </p:cNvCxnSpPr>
          <p:nvPr/>
        </p:nvCxnSpPr>
        <p:spPr>
          <a:xfrm rot="5400000" flipH="1" flipV="1">
            <a:off x="9072403" y="3525501"/>
            <a:ext cx="1194505" cy="2303517"/>
          </a:xfrm>
          <a:prstGeom prst="curvedConnector4">
            <a:avLst>
              <a:gd name="adj1" fmla="val -8931"/>
              <a:gd name="adj2" fmla="val 584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4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Скругленный прямоугольник 30"/>
          <p:cNvSpPr/>
          <p:nvPr/>
        </p:nvSpPr>
        <p:spPr>
          <a:xfrm>
            <a:off x="8292857" y="5640619"/>
            <a:ext cx="1469046" cy="929702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583614" y="3037210"/>
            <a:ext cx="1469046" cy="1429642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29687" cy="4350888"/>
          </a:xfrm>
        </p:spPr>
        <p:txBody>
          <a:bodyPr/>
          <a:lstStyle/>
          <a:p>
            <a:r>
              <a:rPr lang="ru-RU" dirty="0" smtClean="0"/>
              <a:t>Бизнес-процессы становятся сложнее</a:t>
            </a:r>
          </a:p>
          <a:p>
            <a:pPr marL="457200" lvl="1" indent="0">
              <a:buNone/>
            </a:pPr>
            <a:r>
              <a:rPr lang="ru-RU" sz="2000" dirty="0" smtClean="0"/>
              <a:t>Запрос обрабатывается несколькими сервисами</a:t>
            </a:r>
          </a:p>
          <a:p>
            <a:pPr marL="457200" lvl="1" indent="0">
              <a:buNone/>
            </a:pPr>
            <a:r>
              <a:rPr lang="ru-RU" sz="2000" dirty="0" smtClean="0"/>
              <a:t>Куда делась память на сервере ?</a:t>
            </a:r>
            <a:endParaRPr lang="en-US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43669"/>
            <a:ext cx="2857500" cy="107632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7730490" y="1441450"/>
            <a:ext cx="2603842" cy="4011283"/>
          </a:xfrm>
          <a:prstGeom prst="roundRect">
            <a:avLst>
              <a:gd name="adj" fmla="val 29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952103" y="2438855"/>
            <a:ext cx="1037620" cy="1253937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соседними углами 6"/>
          <p:cNvSpPr/>
          <p:nvPr/>
        </p:nvSpPr>
        <p:spPr>
          <a:xfrm>
            <a:off x="7952103" y="2438855"/>
            <a:ext cx="1037620" cy="328158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66" y="2910124"/>
            <a:ext cx="782668" cy="782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83741" y="1460032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40750" y="2411669"/>
            <a:ext cx="109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WonderfulApp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" name="Прямая со стрелкой 10"/>
          <p:cNvCxnSpPr>
            <a:endCxn id="6" idx="1"/>
          </p:cNvCxnSpPr>
          <p:nvPr/>
        </p:nvCxnSpPr>
        <p:spPr>
          <a:xfrm>
            <a:off x="6522688" y="3065823"/>
            <a:ext cx="1429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Цилиндр 11"/>
          <p:cNvSpPr/>
          <p:nvPr/>
        </p:nvSpPr>
        <p:spPr>
          <a:xfrm>
            <a:off x="10821415" y="3856487"/>
            <a:ext cx="914400" cy="44704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23" idx="3"/>
            <a:endCxn id="12" idx="2"/>
          </p:cNvCxnSpPr>
          <p:nvPr/>
        </p:nvCxnSpPr>
        <p:spPr>
          <a:xfrm>
            <a:off x="10185974" y="3072441"/>
            <a:ext cx="635441" cy="1007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7494" y="265542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Request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46395" y="3021021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DB Server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148354" y="2493160"/>
            <a:ext cx="1037620" cy="1158562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544" y="2854912"/>
            <a:ext cx="782668" cy="7826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66168" y="2493870"/>
            <a:ext cx="104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Warehouse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980374" y="4034717"/>
            <a:ext cx="1037620" cy="1253937"/>
          </a:xfrm>
          <a:prstGeom prst="roundRect">
            <a:avLst>
              <a:gd name="adj" fmla="val 292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564" y="4491844"/>
            <a:ext cx="782668" cy="78266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974606" y="4048601"/>
            <a:ext cx="104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Accounting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55638" y="5624430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Cluster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076" y="6085329"/>
            <a:ext cx="1416209" cy="226593"/>
          </a:xfrm>
          <a:prstGeom prst="rect">
            <a:avLst/>
          </a:prstGeom>
        </p:spPr>
      </p:pic>
      <p:cxnSp>
        <p:nvCxnSpPr>
          <p:cNvPr id="39" name="Скругленная соединительная линия 38"/>
          <p:cNvCxnSpPr>
            <a:stCxn id="8" idx="2"/>
            <a:endCxn id="26" idx="1"/>
          </p:cNvCxnSpPr>
          <p:nvPr/>
        </p:nvCxnSpPr>
        <p:spPr>
          <a:xfrm rot="5400000">
            <a:off x="7753890" y="3919276"/>
            <a:ext cx="968894" cy="515926"/>
          </a:xfrm>
          <a:prstGeom prst="curvedConnector4">
            <a:avLst>
              <a:gd name="adj1" fmla="val 17645"/>
              <a:gd name="adj2" fmla="val 144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кругленная соединительная линия 40"/>
          <p:cNvCxnSpPr>
            <a:stCxn id="26" idx="3"/>
            <a:endCxn id="31" idx="1"/>
          </p:cNvCxnSpPr>
          <p:nvPr/>
        </p:nvCxnSpPr>
        <p:spPr>
          <a:xfrm flipH="1">
            <a:off x="8292857" y="4661686"/>
            <a:ext cx="725137" cy="1443784"/>
          </a:xfrm>
          <a:prstGeom prst="curvedConnector5">
            <a:avLst>
              <a:gd name="adj1" fmla="val -31525"/>
              <a:gd name="adj2" fmla="val 55614"/>
              <a:gd name="adj3" fmla="val 131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кругленная соединительная линия 42"/>
          <p:cNvCxnSpPr>
            <a:stCxn id="31" idx="3"/>
            <a:endCxn id="8" idx="2"/>
          </p:cNvCxnSpPr>
          <p:nvPr/>
        </p:nvCxnSpPr>
        <p:spPr>
          <a:xfrm flipH="1" flipV="1">
            <a:off x="8496300" y="3692792"/>
            <a:ext cx="1265603" cy="2412678"/>
          </a:xfrm>
          <a:prstGeom prst="curvedConnector4">
            <a:avLst>
              <a:gd name="adj1" fmla="val -18063"/>
              <a:gd name="adj2" fmla="val 90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6" idx="3"/>
            <a:endCxn id="23" idx="1"/>
          </p:cNvCxnSpPr>
          <p:nvPr/>
        </p:nvCxnSpPr>
        <p:spPr>
          <a:xfrm>
            <a:off x="8989723" y="3065824"/>
            <a:ext cx="158631" cy="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кругленная соединительная линия 57"/>
          <p:cNvCxnSpPr>
            <a:stCxn id="27" idx="2"/>
            <a:endCxn id="12" idx="2"/>
          </p:cNvCxnSpPr>
          <p:nvPr/>
        </p:nvCxnSpPr>
        <p:spPr>
          <a:xfrm rot="5400000" flipH="1" flipV="1">
            <a:off x="9072403" y="3525501"/>
            <a:ext cx="1194505" cy="2303517"/>
          </a:xfrm>
          <a:prstGeom prst="curvedConnector4">
            <a:avLst>
              <a:gd name="adj1" fmla="val -8931"/>
              <a:gd name="adj2" fmla="val 584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321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592</Words>
  <Application>Microsoft Office PowerPoint</Application>
  <PresentationFormat>Широкоэкранный</PresentationFormat>
  <Paragraphs>203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Тема Office</vt:lpstr>
      <vt:lpstr>Презентация PowerPoint</vt:lpstr>
      <vt:lpstr>Проблема</vt:lpstr>
      <vt:lpstr>Проблема</vt:lpstr>
      <vt:lpstr>Проблема</vt:lpstr>
      <vt:lpstr>Проблема</vt:lpstr>
      <vt:lpstr>Проблема</vt:lpstr>
      <vt:lpstr>Проблема</vt:lpstr>
      <vt:lpstr>Проблема</vt:lpstr>
      <vt:lpstr>Проблема</vt:lpstr>
      <vt:lpstr>Проблема</vt:lpstr>
      <vt:lpstr>Проблема</vt:lpstr>
      <vt:lpstr>Наблюдаемость системы</vt:lpstr>
      <vt:lpstr>Наблюдаемость системы</vt:lpstr>
      <vt:lpstr>Наблюдаемость системы</vt:lpstr>
      <vt:lpstr>Что было ?</vt:lpstr>
      <vt:lpstr>К 2020 году </vt:lpstr>
      <vt:lpstr>Из чего состоит</vt:lpstr>
      <vt:lpstr>Спецификация</vt:lpstr>
      <vt:lpstr>Спецификация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31</cp:revision>
  <dcterms:created xsi:type="dcterms:W3CDTF">2023-07-18T18:54:43Z</dcterms:created>
  <dcterms:modified xsi:type="dcterms:W3CDTF">2023-07-23T19:12:13Z</dcterms:modified>
</cp:coreProperties>
</file>