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93" r:id="rId28"/>
    <p:sldId id="280" r:id="rId29"/>
    <p:sldId id="283" r:id="rId30"/>
    <p:sldId id="285" r:id="rId31"/>
    <p:sldId id="287" r:id="rId32"/>
    <p:sldId id="288" r:id="rId33"/>
    <p:sldId id="289" r:id="rId34"/>
    <p:sldId id="290" r:id="rId35"/>
    <p:sldId id="286" r:id="rId36"/>
    <p:sldId id="284" r:id="rId37"/>
    <p:sldId id="291" r:id="rId38"/>
    <p:sldId id="292" r:id="rId39"/>
    <p:sldId id="29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BE0"/>
    <a:srgbClr val="D5A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7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4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A297-774F-428B-A58D-C18D3598BAAD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oleg-bunin/articles/68651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40" y="941267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r>
              <a:rPr lang="ru-RU" sz="2000" dirty="0" smtClean="0"/>
              <a:t>Куда делась память на сервере ?</a:t>
            </a:r>
          </a:p>
          <a:p>
            <a:pPr marL="457200" lvl="1" indent="0">
              <a:buNone/>
            </a:pPr>
            <a:r>
              <a:rPr lang="ru-RU" sz="2000" dirty="0" smtClean="0"/>
              <a:t>Какой сервис вносит максимальную задержку ?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stCxn id="8" idx="2"/>
            <a:endCxn id="26" idx="1"/>
          </p:cNvCxnSpPr>
          <p:nvPr/>
        </p:nvCxnSpPr>
        <p:spPr>
          <a:xfrm rot="5400000">
            <a:off x="7753890" y="3919276"/>
            <a:ext cx="968894" cy="515926"/>
          </a:xfrm>
          <a:prstGeom prst="curvedConnector4">
            <a:avLst>
              <a:gd name="adj1" fmla="val 17645"/>
              <a:gd name="adj2" fmla="val 144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r>
              <a:rPr lang="ru-RU" sz="2000" dirty="0" smtClean="0"/>
              <a:t>Куда делась память на сервере ?</a:t>
            </a:r>
          </a:p>
          <a:p>
            <a:pPr marL="457200" lvl="1" indent="0">
              <a:buNone/>
            </a:pPr>
            <a:r>
              <a:rPr lang="ru-RU" sz="2000" dirty="0" smtClean="0"/>
              <a:t>Какой сервис вносит максимальную задержку ?</a:t>
            </a:r>
          </a:p>
          <a:p>
            <a:pPr marL="457200" lvl="1" indent="0">
              <a:buNone/>
            </a:pPr>
            <a:r>
              <a:rPr lang="ru-RU" sz="2000" dirty="0" smtClean="0"/>
              <a:t>Где возникла ошибка ?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</p:cNvCxnSpPr>
          <p:nvPr/>
        </p:nvCxnSpPr>
        <p:spPr>
          <a:xfrm>
            <a:off x="10185974" y="3072441"/>
            <a:ext cx="635440" cy="78404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endCxn id="26" idx="1"/>
          </p:cNvCxnSpPr>
          <p:nvPr/>
        </p:nvCxnSpPr>
        <p:spPr>
          <a:xfrm rot="5400000">
            <a:off x="7558223" y="4114943"/>
            <a:ext cx="968894" cy="124592"/>
          </a:xfrm>
          <a:prstGeom prst="curvedConnector4">
            <a:avLst>
              <a:gd name="adj1" fmla="val 17645"/>
              <a:gd name="adj2" fmla="val 28347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Наблюдаемость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Наблюдаемость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9090891" cy="4464339"/>
          </a:xfrm>
        </p:spPr>
        <p:txBody>
          <a:bodyPr/>
          <a:lstStyle/>
          <a:p>
            <a:r>
              <a:rPr lang="ru-RU" sz="2000" dirty="0" smtClean="0"/>
              <a:t>Свойство системы, которое позволяет нам судить о её внутреннем состоянии по внешним проявлениям.</a:t>
            </a:r>
          </a:p>
          <a:p>
            <a:r>
              <a:rPr lang="ru-RU" sz="2000" dirty="0" smtClean="0"/>
              <a:t>Позволяет легко решать проблемы, помогает ответить на вопрос: «Почему это произошло ?»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Наблюдаемость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9090891" cy="2164485"/>
          </a:xfrm>
        </p:spPr>
        <p:txBody>
          <a:bodyPr/>
          <a:lstStyle/>
          <a:p>
            <a:r>
              <a:rPr lang="ru-RU" sz="2000" dirty="0" smtClean="0"/>
              <a:t>Свойство системы, которое позволяет нам судить о её внутреннем состоянии по внешним проявлениям.</a:t>
            </a:r>
          </a:p>
          <a:p>
            <a:r>
              <a:rPr lang="ru-RU" sz="2000" dirty="0" smtClean="0"/>
              <a:t>Позволяет легко решать проблемы, помогает ответить на вопрос: «Почему это произошло ?»</a:t>
            </a:r>
          </a:p>
          <a:p>
            <a:pPr marL="0" indent="0">
              <a:buNone/>
            </a:pPr>
            <a:r>
              <a:rPr lang="ru-RU" sz="2000" dirty="0" smtClean="0"/>
              <a:t>На практике </a:t>
            </a:r>
          </a:p>
          <a:p>
            <a:pPr marL="0" indent="0">
              <a:buNone/>
            </a:pPr>
            <a:r>
              <a:rPr lang="ru-RU" sz="2000" dirty="0" smtClean="0"/>
              <a:t>- это набор подходов к наблюдению за состоянием системы когда она работает.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14982" y="4073236"/>
            <a:ext cx="2032000" cy="46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49587" y="411947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Наблюдаемость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авильный пятиугольник 6"/>
          <p:cNvSpPr/>
          <p:nvPr/>
        </p:nvSpPr>
        <p:spPr>
          <a:xfrm>
            <a:off x="2799770" y="5246255"/>
            <a:ext cx="960120" cy="914400"/>
          </a:xfrm>
          <a:prstGeom prst="pentag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одним скругленным углом 8"/>
          <p:cNvSpPr/>
          <p:nvPr/>
        </p:nvSpPr>
        <p:spPr>
          <a:xfrm>
            <a:off x="7149407" y="5153891"/>
            <a:ext cx="1482071" cy="91440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893726" y="5426425"/>
            <a:ext cx="1065420" cy="10654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53458" y="55427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Логи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3726" y="5786705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Метрики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9407" y="5426425"/>
            <a:ext cx="14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Трассировка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3279830" y="4535055"/>
            <a:ext cx="2151152" cy="711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11" idx="0"/>
          </p:cNvCxnSpPr>
          <p:nvPr/>
        </p:nvCxnSpPr>
        <p:spPr>
          <a:xfrm flipH="1">
            <a:off x="5426436" y="4535055"/>
            <a:ext cx="4546" cy="8913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5430982" y="4535055"/>
            <a:ext cx="2459461" cy="618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 2020 году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61" y="4158621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2268747" y="2212355"/>
            <a:ext cx="2353454" cy="4618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 descr="https://opentracing.io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03" y="2265246"/>
            <a:ext cx="2094141" cy="3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02" y="2241084"/>
            <a:ext cx="409575" cy="38100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6096000" y="222959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smtClean="0">
                <a:solidFill>
                  <a:srgbClr val="BF2A32"/>
                </a:solidFill>
                <a:effectLst/>
                <a:latin typeface="-apple-system"/>
              </a:rPr>
              <a:t>Open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705512" y="223098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-apple-system"/>
              </a:rPr>
              <a:t>Census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528785" y="2200673"/>
            <a:ext cx="2353454" cy="4618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кругленная соединительная линия 5"/>
          <p:cNvCxnSpPr>
            <a:stCxn id="5" idx="2"/>
          </p:cNvCxnSpPr>
          <p:nvPr/>
        </p:nvCxnSpPr>
        <p:spPr>
          <a:xfrm rot="16200000" flipH="1">
            <a:off x="3226786" y="2892862"/>
            <a:ext cx="1484447" cy="10470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28" idx="2"/>
          </p:cNvCxnSpPr>
          <p:nvPr/>
        </p:nvCxnSpPr>
        <p:spPr>
          <a:xfrm rot="5400000">
            <a:off x="5455093" y="2908201"/>
            <a:ext cx="1496129" cy="100471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 чего состоит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179782"/>
            <a:ext cx="40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2673" y="1819564"/>
            <a:ext cx="10751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 smtClean="0"/>
              <a:t>Спецификация;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Протокол передачи данных (</a:t>
            </a:r>
            <a:r>
              <a:rPr lang="en-US" sz="2800" dirty="0" smtClean="0"/>
              <a:t>OTLP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ru-RU" sz="2800" dirty="0" smtClean="0"/>
              <a:t>Семантические соглашения – определяет стандарт именования общих типов данных телеметрии;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API </a:t>
            </a:r>
            <a:r>
              <a:rPr lang="ru-RU" sz="2800" dirty="0" smtClean="0"/>
              <a:t>для создания данных телеметрии;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Экосистема библиотек, </a:t>
            </a:r>
            <a:r>
              <a:rPr lang="ru-RU" sz="2800" dirty="0"/>
              <a:t>которая реализует инструментарий для общих библиотек и </a:t>
            </a:r>
            <a:r>
              <a:rPr lang="ru-RU" sz="2800" dirty="0" err="1" smtClean="0"/>
              <a:t>фреймворков</a:t>
            </a:r>
            <a:r>
              <a:rPr lang="ru-RU" sz="28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Компоненты автоматического </a:t>
            </a:r>
            <a:r>
              <a:rPr lang="ru-RU" sz="2800" dirty="0" err="1" smtClean="0"/>
              <a:t>инструментирования</a:t>
            </a:r>
            <a:r>
              <a:rPr lang="ru-RU" sz="28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Языковый </a:t>
            </a:r>
            <a:r>
              <a:rPr lang="en-US" sz="2800" dirty="0" smtClean="0"/>
              <a:t>SDK</a:t>
            </a:r>
            <a:r>
              <a:rPr lang="ru-RU" sz="2800" dirty="0" smtClean="0"/>
              <a:t> - реализует спецификацию, </a:t>
            </a:r>
            <a:r>
              <a:rPr lang="en-US" sz="2800" dirty="0" smtClean="0"/>
              <a:t>API </a:t>
            </a:r>
            <a:r>
              <a:rPr lang="ru-RU" sz="2800" dirty="0" smtClean="0"/>
              <a:t>и экспорт данных;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Коллектор данных телеметрии;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Прочие инструменты и средства.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15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Спецификация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13561"/>
            <a:ext cx="490681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906199"/>
            <a:ext cx="9765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Traces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94571" y="2904026"/>
            <a:ext cx="120658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Metrics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50837" y="2892921"/>
            <a:ext cx="129418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Baggage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19453"/>
            <a:ext cx="4906818" cy="461665"/>
          </a:xfrm>
          <a:prstGeom prst="rect">
            <a:avLst/>
          </a:prstGeom>
          <a:solidFill>
            <a:srgbClr val="D5A3D3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Context Propagation</a:t>
            </a:r>
            <a:endParaRPr lang="ru-RU" sz="2400" dirty="0"/>
          </a:p>
        </p:txBody>
      </p:sp>
      <p:sp>
        <p:nvSpPr>
          <p:cNvPr id="11" name="Блок-схема: данные 10"/>
          <p:cNvSpPr/>
          <p:nvPr/>
        </p:nvSpPr>
        <p:spPr>
          <a:xfrm rot="10800000" flipV="1">
            <a:off x="7213601" y="2287356"/>
            <a:ext cx="3650672" cy="3971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ru-RU" dirty="0"/>
          </a:p>
        </p:txBody>
      </p:sp>
      <p:sp>
        <p:nvSpPr>
          <p:cNvPr id="13" name="Блок-схема: данные 12"/>
          <p:cNvSpPr/>
          <p:nvPr/>
        </p:nvSpPr>
        <p:spPr>
          <a:xfrm rot="10800000" flipV="1">
            <a:off x="7213601" y="3053541"/>
            <a:ext cx="3650672" cy="397164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4" name="Блок-схема: данные 13"/>
          <p:cNvSpPr/>
          <p:nvPr/>
        </p:nvSpPr>
        <p:spPr>
          <a:xfrm rot="10800000" flipV="1">
            <a:off x="7230919" y="3805738"/>
            <a:ext cx="3650672" cy="397164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Client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7703127" y="2012649"/>
            <a:ext cx="498763" cy="275243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240826" y="3169921"/>
            <a:ext cx="14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Cross-cutting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6194894" y="2960811"/>
            <a:ext cx="717060" cy="78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381760" y="4998720"/>
            <a:ext cx="552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Спроектированы чтобы: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Функционировать как сквозная функциональность;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Каждый сигнал может управляться независимо;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Быть расширяемыми;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419660" y="2892921"/>
            <a:ext cx="880353" cy="461665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69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Спецификация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1" y="1813561"/>
            <a:ext cx="365198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54394" y="1809758"/>
            <a:ext cx="295636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API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49810" y="2558382"/>
            <a:ext cx="291285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Semantic Convention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47137" y="4059780"/>
            <a:ext cx="291553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Contrib</a:t>
            </a:r>
            <a:r>
              <a:rPr lang="en-US" sz="2400" dirty="0" smtClean="0"/>
              <a:t> Packages</a:t>
            </a:r>
            <a:endParaRPr lang="ru-RU" sz="2400" dirty="0"/>
          </a:p>
        </p:txBody>
      </p:sp>
      <p:sp>
        <p:nvSpPr>
          <p:cNvPr id="11" name="Блок-схема: данные 10"/>
          <p:cNvSpPr/>
          <p:nvPr/>
        </p:nvSpPr>
        <p:spPr>
          <a:xfrm rot="10800000" flipV="1">
            <a:off x="7213601" y="2287356"/>
            <a:ext cx="3650672" cy="3971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ru-RU" dirty="0"/>
          </a:p>
        </p:txBody>
      </p:sp>
      <p:sp>
        <p:nvSpPr>
          <p:cNvPr id="13" name="Блок-схема: данные 12"/>
          <p:cNvSpPr/>
          <p:nvPr/>
        </p:nvSpPr>
        <p:spPr>
          <a:xfrm rot="10800000" flipV="1">
            <a:off x="7213601" y="3053541"/>
            <a:ext cx="3650672" cy="397164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4" name="Блок-схема: данные 13"/>
          <p:cNvSpPr/>
          <p:nvPr/>
        </p:nvSpPr>
        <p:spPr>
          <a:xfrm rot="10800000" flipV="1">
            <a:off x="7230919" y="3805738"/>
            <a:ext cx="3650672" cy="397164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Client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7703127" y="2012649"/>
            <a:ext cx="498763" cy="275243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240826" y="3169921"/>
            <a:ext cx="14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Cross-cutting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6194894" y="2960811"/>
            <a:ext cx="717060" cy="78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381760" y="4998720"/>
            <a:ext cx="552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Спроектированы чтобы: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Функционировать как сквозная функциональность;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Каждый сигнал может управляться независимо;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Быть расширяемыми;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554394" y="3341298"/>
            <a:ext cx="2908275" cy="461665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SDK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381760" y="3180522"/>
            <a:ext cx="4213970" cy="0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0522" y="2569802"/>
            <a:ext cx="126831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A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50265" y="3031467"/>
            <a:ext cx="102373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B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97170" y="3031466"/>
            <a:ext cx="291553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3064" y="3493132"/>
            <a:ext cx="2524106" cy="400110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C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1" y="1036873"/>
            <a:ext cx="237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Trace Signals</a:t>
            </a:r>
            <a:endParaRPr lang="ru-RU" sz="3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838201" y="4324765"/>
            <a:ext cx="10018643" cy="496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537301" y="43163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1189591" y="2936347"/>
            <a:ext cx="932" cy="1632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420813" y="2849416"/>
            <a:ext cx="25352" cy="1651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3457219" y="2800634"/>
            <a:ext cx="12676" cy="1641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990833" y="2804559"/>
            <a:ext cx="6337" cy="1637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8900027" y="2800634"/>
            <a:ext cx="12675" cy="1641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179" y="4568375"/>
            <a:ext cx="6998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События, возникшие как результат единичной логической операции;</a:t>
            </a:r>
          </a:p>
          <a:p>
            <a:r>
              <a:rPr lang="ru-RU" dirty="0" smtClean="0"/>
              <a:t>Определяются неявно, посредство интервалов работы;</a:t>
            </a:r>
          </a:p>
          <a:p>
            <a:r>
              <a:rPr lang="ru-RU" dirty="0" smtClean="0"/>
              <a:t>Пересекают границы процессов, сети, ограничений безопасности;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90521" y="1809894"/>
            <a:ext cx="7722181" cy="461665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77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1" y="1036873"/>
            <a:ext cx="237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Trace Signals</a:t>
            </a:r>
            <a:endParaRPr lang="ru-RU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50242" y="1856060"/>
            <a:ext cx="29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Передача интервала работы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0521" y="1809894"/>
            <a:ext cx="3354846" cy="461665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Span</a:t>
            </a:r>
            <a:r>
              <a:rPr lang="ru-RU" sz="2400" dirty="0" smtClean="0"/>
              <a:t> </a:t>
            </a:r>
            <a:r>
              <a:rPr lang="ru-RU" sz="2400" dirty="0"/>
              <a:t>- </a:t>
            </a:r>
            <a:r>
              <a:rPr lang="ru-RU" sz="1400" dirty="0" smtClean="0"/>
              <a:t>единица работы в </a:t>
            </a:r>
            <a:r>
              <a:rPr lang="ru-RU" sz="1400" dirty="0"/>
              <a:t>транзакции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90521" y="2271558"/>
            <a:ext cx="335484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имя операции;</a:t>
            </a:r>
          </a:p>
          <a:p>
            <a:r>
              <a:rPr lang="ru-RU" dirty="0"/>
              <a:t>время начала и окончания</a:t>
            </a:r>
            <a:r>
              <a:rPr lang="en-US" dirty="0"/>
              <a:t>;</a:t>
            </a:r>
          </a:p>
          <a:p>
            <a:r>
              <a:rPr lang="ru-RU" dirty="0"/>
              <a:t>список пар ключ-значение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ссылку на родителя;</a:t>
            </a:r>
          </a:p>
          <a:p>
            <a:r>
              <a:rPr lang="ru-RU" dirty="0"/>
              <a:t>ссылки на другие интервалы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90521" y="3748886"/>
            <a:ext cx="33548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контекст интервала;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323871" y="4118218"/>
            <a:ext cx="322149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TraceId</a:t>
            </a:r>
            <a:endParaRPr lang="ru-RU" dirty="0"/>
          </a:p>
          <a:p>
            <a:r>
              <a:rPr lang="en-US" b="1" dirty="0" err="1" smtClean="0"/>
              <a:t>SpanId</a:t>
            </a:r>
            <a:endParaRPr lang="ru-RU" b="1" dirty="0" smtClean="0"/>
          </a:p>
          <a:p>
            <a:r>
              <a:rPr lang="en-US" b="1" dirty="0" err="1" smtClean="0"/>
              <a:t>TraceFlags</a:t>
            </a:r>
            <a:r>
              <a:rPr lang="ru-RU" b="1" dirty="0" smtClean="0"/>
              <a:t> (1</a:t>
            </a:r>
            <a:r>
              <a:rPr lang="en-US" b="1" dirty="0" smtClean="0"/>
              <a:t> </a:t>
            </a:r>
            <a:r>
              <a:rPr lang="ru-RU" b="1" dirty="0" smtClean="0"/>
              <a:t>бит - </a:t>
            </a:r>
            <a:r>
              <a:rPr lang="en-US" b="1" dirty="0" smtClean="0"/>
              <a:t>sampling</a:t>
            </a:r>
            <a:r>
              <a:rPr lang="ru-RU" b="1" dirty="0" smtClean="0"/>
              <a:t>)</a:t>
            </a:r>
          </a:p>
          <a:p>
            <a:r>
              <a:rPr lang="en-US" b="1" dirty="0" err="1" smtClean="0"/>
              <a:t>Tracestate</a:t>
            </a:r>
            <a:r>
              <a:rPr lang="en-US" b="1" dirty="0" smtClean="0"/>
              <a:t> – </a:t>
            </a:r>
            <a:r>
              <a:rPr lang="ru-RU" sz="1400" b="1" dirty="0" smtClean="0"/>
              <a:t>специфичные для </a:t>
            </a:r>
            <a:r>
              <a:rPr lang="ru-RU" sz="1400" b="1" dirty="0" err="1" smtClean="0"/>
              <a:t>вендора</a:t>
            </a:r>
            <a:r>
              <a:rPr lang="ru-RU" sz="1400" b="1" dirty="0" smtClean="0"/>
              <a:t> данные в виде пар ключ-значение</a:t>
            </a:r>
            <a:endParaRPr lang="en-US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86350" y="3338145"/>
            <a:ext cx="1800225" cy="1971675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>
          <a:xfrm>
            <a:off x="5086351" y="3338145"/>
            <a:ext cx="1800224" cy="437352"/>
          </a:xfrm>
          <a:prstGeom prst="round2SameRect">
            <a:avLst>
              <a:gd name="adj1" fmla="val 2168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449567" y="3338145"/>
            <a:ext cx="1828034" cy="1971675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соседними углами 31"/>
          <p:cNvSpPr/>
          <p:nvPr/>
        </p:nvSpPr>
        <p:spPr>
          <a:xfrm>
            <a:off x="9449567" y="3338145"/>
            <a:ext cx="1828033" cy="437352"/>
          </a:xfrm>
          <a:prstGeom prst="round2SameRect">
            <a:avLst>
              <a:gd name="adj1" fmla="val 2822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31" idx="1"/>
          </p:cNvCxnSpPr>
          <p:nvPr/>
        </p:nvCxnSpPr>
        <p:spPr>
          <a:xfrm>
            <a:off x="6886575" y="4323983"/>
            <a:ext cx="256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7932" y="419911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Span1 .. Span22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147337" y="4382376"/>
            <a:ext cx="1382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Tracecontext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459092" y="438378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Span23 .. Span28 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995358" y="5179435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Traceparent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989505" y="5548767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Tracestate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7854839" y="395465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cxnSp>
        <p:nvCxnSpPr>
          <p:cNvPr id="57" name="Соединительная линия уступом 56"/>
          <p:cNvCxnSpPr>
            <a:stCxn id="33" idx="2"/>
            <a:endCxn id="39" idx="1"/>
          </p:cNvCxnSpPr>
          <p:nvPr/>
        </p:nvCxnSpPr>
        <p:spPr>
          <a:xfrm rot="16200000" flipH="1">
            <a:off x="7610807" y="4979549"/>
            <a:ext cx="612393" cy="15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33" idx="2"/>
            <a:endCxn id="40" idx="1"/>
          </p:cNvCxnSpPr>
          <p:nvPr/>
        </p:nvCxnSpPr>
        <p:spPr>
          <a:xfrm rot="16200000" flipH="1">
            <a:off x="7423215" y="5167142"/>
            <a:ext cx="981725" cy="150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Распространение (</a:t>
            </a:r>
            <a:r>
              <a:rPr lang="en-US" sz="3200" dirty="0" smtClean="0"/>
              <a:t>Propagation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0521" y="1809894"/>
            <a:ext cx="4991204" cy="1323439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Context</a:t>
            </a:r>
            <a:r>
              <a:rPr lang="ru-RU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механизм распространения значений через границы </a:t>
            </a:r>
            <a:r>
              <a:rPr lang="en-US" sz="1400" dirty="0" smtClean="0"/>
              <a:t>API</a:t>
            </a:r>
            <a:r>
              <a:rPr lang="ru-RU" sz="1400" dirty="0" smtClean="0"/>
              <a:t> и логически связанных модулей;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неизменяемый объект;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Хранит трасы и багаж;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66656" y="4114986"/>
            <a:ext cx="2081386" cy="2495364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>
          <a:xfrm>
            <a:off x="4366655" y="4114986"/>
            <a:ext cx="2081386" cy="437352"/>
          </a:xfrm>
          <a:prstGeom prst="round2SameRect">
            <a:avLst>
              <a:gd name="adj1" fmla="val 3475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011033" y="4114986"/>
            <a:ext cx="2123692" cy="2495364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соседними углами 31"/>
          <p:cNvSpPr/>
          <p:nvPr/>
        </p:nvSpPr>
        <p:spPr>
          <a:xfrm>
            <a:off x="9011033" y="4114986"/>
            <a:ext cx="2123692" cy="437352"/>
          </a:xfrm>
          <a:prstGeom prst="round2SameRect">
            <a:avLst>
              <a:gd name="adj1" fmla="val 2822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38" idx="2"/>
          </p:cNvCxnSpPr>
          <p:nvPr/>
        </p:nvCxnSpPr>
        <p:spPr>
          <a:xfrm flipV="1">
            <a:off x="6448042" y="4678766"/>
            <a:ext cx="730862" cy="68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8920" y="456410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Span1 .. Span22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693558" y="5453788"/>
            <a:ext cx="1382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Tracecontext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149389" y="460107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Span23 .. Span28 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556824" y="5956276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Traceparent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550971" y="6325608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Tracestate</a:t>
            </a:r>
            <a:endParaRPr lang="ru-RU" dirty="0"/>
          </a:p>
        </p:txBody>
      </p:sp>
      <p:cxnSp>
        <p:nvCxnSpPr>
          <p:cNvPr id="57" name="Соединительная линия уступом 56"/>
          <p:cNvCxnSpPr>
            <a:stCxn id="33" idx="2"/>
            <a:endCxn id="39" idx="1"/>
          </p:cNvCxnSpPr>
          <p:nvPr/>
        </p:nvCxnSpPr>
        <p:spPr>
          <a:xfrm rot="16200000" flipH="1">
            <a:off x="7311936" y="5896054"/>
            <a:ext cx="317822" cy="171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33" idx="2"/>
            <a:endCxn id="40" idx="1"/>
          </p:cNvCxnSpPr>
          <p:nvPr/>
        </p:nvCxnSpPr>
        <p:spPr>
          <a:xfrm rot="16200000" flipH="1">
            <a:off x="7124343" y="6083646"/>
            <a:ext cx="687154" cy="166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8731" y="3133333"/>
            <a:ext cx="2610820" cy="1200329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Propagators API</a:t>
            </a:r>
            <a:r>
              <a:rPr lang="ru-RU" sz="1400" dirty="0" smtClean="0"/>
              <a:t> </a:t>
            </a:r>
          </a:p>
          <a:p>
            <a:r>
              <a:rPr lang="ru-RU" sz="1400" dirty="0"/>
              <a:t> </a:t>
            </a:r>
            <a:r>
              <a:rPr lang="ru-RU" sz="1400" dirty="0" smtClean="0"/>
              <a:t>   </a:t>
            </a:r>
            <a:r>
              <a:rPr lang="en-US" sz="2400" dirty="0" smtClean="0"/>
              <a:t>Inject</a:t>
            </a:r>
            <a:endParaRPr lang="ru-RU" sz="2400" dirty="0" smtClean="0"/>
          </a:p>
          <a:p>
            <a:r>
              <a:rPr lang="ru-RU" sz="2400" dirty="0" smtClean="0"/>
              <a:t>  </a:t>
            </a:r>
            <a:r>
              <a:rPr lang="en-US" sz="2400" dirty="0" smtClean="0"/>
              <a:t>Extract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85811" y="5046117"/>
            <a:ext cx="198721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TextMapPropagator</a:t>
            </a:r>
            <a:endParaRPr lang="en-US" sz="1200" dirty="0" smtClean="0"/>
          </a:p>
          <a:p>
            <a:r>
              <a:rPr lang="en-US" sz="1200" dirty="0" smtClean="0"/>
              <a:t>.Inject(</a:t>
            </a:r>
            <a:r>
              <a:rPr lang="en-US" sz="1200" dirty="0" err="1" smtClean="0"/>
              <a:t>HttpContext</a:t>
            </a:r>
            <a:r>
              <a:rPr lang="en-US" sz="1200" dirty="0" smtClean="0"/>
              <a:t>, Context)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985404" y="4722952"/>
            <a:ext cx="203414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TextMapPropagator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985403" y="5092284"/>
            <a:ext cx="203778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BinaryPropagator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>
            <a:endCxn id="26" idx="1"/>
          </p:cNvCxnSpPr>
          <p:nvPr/>
        </p:nvCxnSpPr>
        <p:spPr>
          <a:xfrm rot="16200000" flipH="1">
            <a:off x="1534399" y="4456613"/>
            <a:ext cx="573956" cy="328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27" idx="1"/>
          </p:cNvCxnSpPr>
          <p:nvPr/>
        </p:nvCxnSpPr>
        <p:spPr>
          <a:xfrm rot="16200000" flipH="1">
            <a:off x="1340207" y="4631754"/>
            <a:ext cx="943288" cy="347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блако 37"/>
          <p:cNvSpPr/>
          <p:nvPr/>
        </p:nvSpPr>
        <p:spPr>
          <a:xfrm>
            <a:off x="7176068" y="4221566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7295707" y="449410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38" idx="0"/>
            <a:endCxn id="47" idx="1"/>
          </p:cNvCxnSpPr>
          <p:nvPr/>
        </p:nvCxnSpPr>
        <p:spPr>
          <a:xfrm>
            <a:off x="8089706" y="4678766"/>
            <a:ext cx="896347" cy="6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86053" y="5141815"/>
            <a:ext cx="205342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TextMapPropagator</a:t>
            </a:r>
            <a:endParaRPr lang="en-US" sz="1200" dirty="0" smtClean="0"/>
          </a:p>
          <a:p>
            <a:r>
              <a:rPr lang="en-US" sz="1200" dirty="0" smtClean="0"/>
              <a:t>.Extract(</a:t>
            </a:r>
            <a:r>
              <a:rPr lang="en-US" sz="1200" dirty="0" err="1" smtClean="0"/>
              <a:t>HttpContext</a:t>
            </a:r>
            <a:r>
              <a:rPr lang="en-US" sz="1200" dirty="0" smtClean="0"/>
              <a:t>, Context)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2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Распространение (</a:t>
            </a:r>
            <a:r>
              <a:rPr lang="en-US" sz="3200" dirty="0" smtClean="0"/>
              <a:t>Propagation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40284" y="1737050"/>
            <a:ext cx="178177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Tracecontext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765624" y="2766489"/>
            <a:ext cx="14305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Traceparent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521559" y="2298676"/>
            <a:ext cx="13034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Tracestate</a:t>
            </a:r>
            <a:endParaRPr lang="ru-RU" sz="2000" dirty="0"/>
          </a:p>
        </p:txBody>
      </p:sp>
      <p:cxnSp>
        <p:nvCxnSpPr>
          <p:cNvPr id="57" name="Соединительная линия уступом 56"/>
          <p:cNvCxnSpPr>
            <a:stCxn id="33" idx="1"/>
            <a:endCxn id="39" idx="0"/>
          </p:cNvCxnSpPr>
          <p:nvPr/>
        </p:nvCxnSpPr>
        <p:spPr>
          <a:xfrm rot="10800000" flipV="1">
            <a:off x="2480884" y="1967883"/>
            <a:ext cx="659400" cy="7986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7341" y="3264987"/>
            <a:ext cx="832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00-0af7651916cd43dd8448eb211c80319c-b9c7c989f97918e1-01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73276" y="2619048"/>
            <a:ext cx="430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congo</a:t>
            </a:r>
            <a:r>
              <a:rPr lang="en-US" dirty="0"/>
              <a:t>=ucfJifl5GOE,rojo=00f067aa0ba902b7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2" y="4095996"/>
            <a:ext cx="1227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version</a:t>
            </a:r>
            <a:endParaRPr lang="ru-RU" dirty="0"/>
          </a:p>
        </p:txBody>
      </p:sp>
      <p:cxnSp>
        <p:nvCxnSpPr>
          <p:cNvPr id="15" name="Соединительная линия уступом 14"/>
          <p:cNvCxnSpPr>
            <a:stCxn id="33" idx="3"/>
            <a:endCxn id="40" idx="0"/>
          </p:cNvCxnSpPr>
          <p:nvPr/>
        </p:nvCxnSpPr>
        <p:spPr>
          <a:xfrm>
            <a:off x="4922054" y="1967883"/>
            <a:ext cx="1251222" cy="3307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авая круглая скобка 21"/>
          <p:cNvSpPr/>
          <p:nvPr/>
        </p:nvSpPr>
        <p:spPr>
          <a:xfrm rot="5400000">
            <a:off x="2521040" y="3594034"/>
            <a:ext cx="194661" cy="402059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авая круглая скобка 43"/>
          <p:cNvSpPr/>
          <p:nvPr/>
        </p:nvSpPr>
        <p:spPr>
          <a:xfrm rot="5400000">
            <a:off x="5232114" y="1390207"/>
            <a:ext cx="194664" cy="4809712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авая круглая скобка 45"/>
          <p:cNvSpPr/>
          <p:nvPr/>
        </p:nvSpPr>
        <p:spPr>
          <a:xfrm rot="5400000">
            <a:off x="8903998" y="2633220"/>
            <a:ext cx="194663" cy="2323685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авая круглая скобка 47"/>
          <p:cNvSpPr/>
          <p:nvPr/>
        </p:nvSpPr>
        <p:spPr>
          <a:xfrm rot="5400000">
            <a:off x="10331978" y="3594034"/>
            <a:ext cx="194661" cy="402059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Соединительная линия уступом 49"/>
          <p:cNvCxnSpPr>
            <a:stCxn id="22" idx="2"/>
            <a:endCxn id="34" idx="3"/>
          </p:cNvCxnSpPr>
          <p:nvPr/>
        </p:nvCxnSpPr>
        <p:spPr>
          <a:xfrm rot="16200000" flipH="1" flipV="1">
            <a:off x="2185868" y="3848160"/>
            <a:ext cx="388268" cy="476736"/>
          </a:xfrm>
          <a:prstGeom prst="bentConnector4">
            <a:avLst>
              <a:gd name="adj1" fmla="val 100580"/>
              <a:gd name="adj2" fmla="val 6020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4402" y="4581771"/>
            <a:ext cx="1227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race-id</a:t>
            </a:r>
            <a:endParaRPr lang="ru-RU" dirty="0"/>
          </a:p>
        </p:txBody>
      </p:sp>
      <p:cxnSp>
        <p:nvCxnSpPr>
          <p:cNvPr id="55" name="Соединительная линия уступом 54"/>
          <p:cNvCxnSpPr>
            <a:stCxn id="44" idx="2"/>
            <a:endCxn id="56" idx="3"/>
          </p:cNvCxnSpPr>
          <p:nvPr/>
        </p:nvCxnSpPr>
        <p:spPr>
          <a:xfrm rot="16200000" flipH="1" flipV="1">
            <a:off x="3298519" y="2735510"/>
            <a:ext cx="874042" cy="3187812"/>
          </a:xfrm>
          <a:prstGeom prst="bentConnector4">
            <a:avLst>
              <a:gd name="adj1" fmla="val 100259"/>
              <a:gd name="adj2" fmla="val 515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4401" y="5067546"/>
            <a:ext cx="12272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parent-id</a:t>
            </a:r>
            <a:endParaRPr lang="ru-RU" dirty="0"/>
          </a:p>
        </p:txBody>
      </p:sp>
      <p:cxnSp>
        <p:nvCxnSpPr>
          <p:cNvPr id="67" name="Соединительная линия уступом 66"/>
          <p:cNvCxnSpPr>
            <a:stCxn id="46" idx="2"/>
            <a:endCxn id="65" idx="3"/>
          </p:cNvCxnSpPr>
          <p:nvPr/>
        </p:nvCxnSpPr>
        <p:spPr>
          <a:xfrm rot="16200000" flipH="1" flipV="1">
            <a:off x="4891572" y="1142454"/>
            <a:ext cx="1359818" cy="6859697"/>
          </a:xfrm>
          <a:prstGeom prst="bentConnector4">
            <a:avLst>
              <a:gd name="adj1" fmla="val 100166"/>
              <a:gd name="adj2" fmla="val 507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4401" y="5541946"/>
            <a:ext cx="1227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trace-flags</a:t>
            </a:r>
            <a:endParaRPr lang="ru-RU" dirty="0"/>
          </a:p>
        </p:txBody>
      </p:sp>
      <p:cxnSp>
        <p:nvCxnSpPr>
          <p:cNvPr id="71" name="Соединительная линия уступом 70"/>
          <p:cNvCxnSpPr>
            <a:stCxn id="48" idx="2"/>
            <a:endCxn id="69" idx="3"/>
          </p:cNvCxnSpPr>
          <p:nvPr/>
        </p:nvCxnSpPr>
        <p:spPr>
          <a:xfrm rot="16200000" flipH="1" flipV="1">
            <a:off x="5368362" y="665665"/>
            <a:ext cx="1834218" cy="8287675"/>
          </a:xfrm>
          <a:prstGeom prst="bentConnector4">
            <a:avLst>
              <a:gd name="adj1" fmla="val 100224"/>
              <a:gd name="adj2" fmla="val 5058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OpenTelemetry DOTNET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88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OpenTelemetry</a:t>
            </a:r>
            <a:r>
              <a:rPr lang="en-US" sz="3200" dirty="0" smtClean="0"/>
              <a:t> DOTNET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74364" y="2338511"/>
            <a:ext cx="433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System.Diagnostics.DiagnosticSource ≥ 7.0.0</a:t>
            </a:r>
            <a:endParaRPr lang="ru-RU" dirty="0"/>
          </a:p>
        </p:txBody>
      </p:sp>
      <p:pic>
        <p:nvPicPr>
          <p:cNvPr id="1026" name="Picture 2" descr="NuGet Gallery |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3245"/>
            <a:ext cx="404598" cy="4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4364" y="3252067"/>
            <a:ext cx="29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Microsoft.Extensions.Logging</a:t>
            </a:r>
            <a:endParaRPr lang="ru-RU" dirty="0"/>
          </a:p>
        </p:txBody>
      </p:sp>
      <p:pic>
        <p:nvPicPr>
          <p:cNvPr id="8" name="Picture 2" descr="NuGet Gallery |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6801"/>
            <a:ext cx="404598" cy="40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0250" y="1639281"/>
            <a:ext cx="73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Трассировка, метрики базируются на объектах </a:t>
            </a:r>
            <a:r>
              <a:rPr lang="en-US" dirty="0" err="1" smtClean="0"/>
              <a:t>ActivitySource</a:t>
            </a:r>
            <a:r>
              <a:rPr lang="en-US" dirty="0" smtClean="0"/>
              <a:t>, Activity, Meter.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0250" y="2900721"/>
            <a:ext cx="736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Логирование</a:t>
            </a:r>
            <a:r>
              <a:rPr lang="ru-RU" dirty="0" smtClean="0"/>
              <a:t> базируется на инфраструктуре </a:t>
            </a:r>
            <a:r>
              <a:rPr lang="ru-RU" dirty="0" err="1" smtClean="0"/>
              <a:t>логирования</a:t>
            </a:r>
            <a:r>
              <a:rPr lang="ru-RU" dirty="0" smtClean="0"/>
              <a:t> </a:t>
            </a:r>
            <a:r>
              <a:rPr lang="en-US" dirty="0" smtClean="0"/>
              <a:t>.NET Core.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OpenTelemetry</a:t>
            </a:r>
            <a:r>
              <a:rPr lang="en-US" sz="3200" dirty="0" smtClean="0"/>
              <a:t> DOTNET</a:t>
            </a:r>
            <a:endParaRPr lang="ru-RU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2271584"/>
            <a:ext cx="2364960" cy="17585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2400" dirty="0" smtClean="0"/>
              <a:t>Traces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38200" y="4256379"/>
            <a:ext cx="129418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Metrics</a:t>
            </a:r>
            <a:endParaRPr lang="ru-R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1" y="5556544"/>
            <a:ext cx="129418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Baggage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1" y="4894167"/>
            <a:ext cx="1294181" cy="461665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Logs</a:t>
            </a:r>
            <a:endParaRPr lang="ru-RU" sz="2400" dirty="0"/>
          </a:p>
        </p:txBody>
      </p:sp>
      <p:sp>
        <p:nvSpPr>
          <p:cNvPr id="40" name="Стрелка вправо 39"/>
          <p:cNvSpPr/>
          <p:nvPr/>
        </p:nvSpPr>
        <p:spPr>
          <a:xfrm>
            <a:off x="3090028" y="2801245"/>
            <a:ext cx="1091901" cy="235887"/>
          </a:xfrm>
          <a:prstGeom prst="rightArrow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право 40"/>
          <p:cNvSpPr/>
          <p:nvPr/>
        </p:nvSpPr>
        <p:spPr>
          <a:xfrm>
            <a:off x="2132381" y="4369068"/>
            <a:ext cx="2098253" cy="281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195797" y="2707114"/>
            <a:ext cx="456720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System.Diagnostics.Activity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218302" y="4256379"/>
            <a:ext cx="455450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System.Diagnostics.Metrics.Meter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30634" y="4894167"/>
            <a:ext cx="4542172" cy="461665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ILoggerFactory.CreateLogger()</a:t>
            </a:r>
            <a:endParaRPr lang="ru-RU" sz="2400" dirty="0"/>
          </a:p>
        </p:txBody>
      </p:sp>
      <p:sp>
        <p:nvSpPr>
          <p:cNvPr id="45" name="Стрелка вправо 44"/>
          <p:cNvSpPr/>
          <p:nvPr/>
        </p:nvSpPr>
        <p:spPr>
          <a:xfrm>
            <a:off x="2115877" y="5006856"/>
            <a:ext cx="2114757" cy="25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30634" y="5556543"/>
            <a:ext cx="455450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OpenTelemetry.Baggage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174365" y="2690833"/>
            <a:ext cx="188633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</a:t>
            </a:r>
            <a:endParaRPr lang="ru-RU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74364" y="3084949"/>
            <a:ext cx="188633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SpanContext</a:t>
            </a:r>
            <a:endParaRPr lang="ru-RU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195797" y="3130906"/>
            <a:ext cx="456720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System.Diagnostics.ActivityContext</a:t>
            </a:r>
            <a:endParaRPr lang="ru-RU" sz="2000" dirty="0"/>
          </a:p>
        </p:txBody>
      </p:sp>
      <p:sp>
        <p:nvSpPr>
          <p:cNvPr id="50" name="Стрелка вправо 49"/>
          <p:cNvSpPr/>
          <p:nvPr/>
        </p:nvSpPr>
        <p:spPr>
          <a:xfrm>
            <a:off x="3090395" y="3196578"/>
            <a:ext cx="1091901" cy="235887"/>
          </a:xfrm>
          <a:prstGeom prst="rightArrow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838200" y="1754539"/>
            <a:ext cx="179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OpenTelemetry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582484" y="1766960"/>
            <a:ext cx="1045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DOTNET</a:t>
            </a:r>
            <a:endParaRPr lang="ru-RU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3715982" y="2081179"/>
            <a:ext cx="0" cy="4040221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4364" y="3475820"/>
            <a:ext cx="188633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</a:t>
            </a:r>
            <a:r>
              <a:rPr lang="en-US" sz="2400" dirty="0" smtClean="0"/>
              <a:t> </a:t>
            </a:r>
            <a:r>
              <a:rPr lang="en-US" sz="2000" dirty="0" smtClean="0"/>
              <a:t>Attributes</a:t>
            </a:r>
            <a:endParaRPr lang="ru-RU" sz="2400" dirty="0"/>
          </a:p>
        </p:txBody>
      </p:sp>
      <p:sp>
        <p:nvSpPr>
          <p:cNvPr id="55" name="Стрелка вправо 54"/>
          <p:cNvSpPr/>
          <p:nvPr/>
        </p:nvSpPr>
        <p:spPr>
          <a:xfrm>
            <a:off x="3102728" y="3601345"/>
            <a:ext cx="1091901" cy="235887"/>
          </a:xfrm>
          <a:prstGeom prst="rightArrow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4195797" y="3550006"/>
            <a:ext cx="456720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System.Diagnostics.</a:t>
            </a:r>
            <a:r>
              <a:rPr lang="en-US" sz="2000" dirty="0" err="1" smtClean="0"/>
              <a:t>ActivityTagsCollection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91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OpenTelemetry</a:t>
            </a:r>
            <a:r>
              <a:rPr lang="en-US" sz="3200" dirty="0" smtClean="0"/>
              <a:t> DOTNET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30250" y="1639281"/>
            <a:ext cx="7369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Внедрение в приложение.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432649"/>
            <a:ext cx="87229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Добавьте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OpenTelemetry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Добавьте </a:t>
            </a:r>
            <a:r>
              <a:rPr lang="en-US" dirty="0" err="1" smtClean="0"/>
              <a:t>NuGet</a:t>
            </a:r>
            <a:r>
              <a:rPr lang="ru-RU" dirty="0" smtClean="0"/>
              <a:t> пакет для экспортера телеметрии, например: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OpenTelemetry.Exporter.Console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OpenTelemetry.Exporter.Jaeger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Добавьте </a:t>
            </a:r>
            <a:r>
              <a:rPr lang="en-US" dirty="0" err="1" smtClean="0"/>
              <a:t>NuGet</a:t>
            </a:r>
            <a:r>
              <a:rPr lang="ru-RU" dirty="0" smtClean="0"/>
              <a:t> пакеты </a:t>
            </a:r>
            <a:r>
              <a:rPr lang="ru-RU" dirty="0" err="1" smtClean="0"/>
              <a:t>инструментирования</a:t>
            </a:r>
            <a:r>
              <a:rPr lang="ru-RU" dirty="0" smtClean="0"/>
              <a:t>, например: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OpenTelemetry.Instrumentation.ApsNetCore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OpenTelemetry.Instrumentation.Http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OpenTelemetry.Instrumentation.EntityFrameworkCore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OpenTelemetry.Instrumentation.Wcf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Настройте провайдер </a:t>
            </a:r>
            <a:r>
              <a:rPr lang="ru-RU" dirty="0" err="1" smtClean="0"/>
              <a:t>трейссировок</a:t>
            </a:r>
            <a:r>
              <a:rPr lang="ru-RU" dirty="0" smtClean="0"/>
              <a:t>, подключив </a:t>
            </a:r>
            <a:r>
              <a:rPr lang="ru-RU" dirty="0" err="1" smtClean="0"/>
              <a:t>инструментирование</a:t>
            </a:r>
            <a:r>
              <a:rPr lang="ru-RU" dirty="0" smtClean="0"/>
              <a:t> и </a:t>
            </a:r>
            <a:r>
              <a:rPr lang="ru-RU" dirty="0" err="1" smtClean="0"/>
              <a:t>экпортеры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8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OpenTelemetry</a:t>
            </a:r>
            <a:r>
              <a:rPr lang="en-US" sz="3200" dirty="0" smtClean="0"/>
              <a:t> DOTNET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926585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https://github.com/open-telemetry/opentelemetry-dotnet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11547"/>
            <a:ext cx="244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Где всё взять ?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85926"/>
            <a:ext cx="645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https://github.com/open-telemetry/opentelemetry-dotnet-contrib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485816"/>
            <a:ext cx="5159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/>
              <a:t>Дополнительнительное</a:t>
            </a:r>
            <a:r>
              <a:rPr lang="ru-RU" sz="2000" dirty="0" smtClean="0"/>
              <a:t> </a:t>
            </a:r>
            <a:r>
              <a:rPr lang="ru-RU" sz="2000" dirty="0" err="1" smtClean="0"/>
              <a:t>инструментирование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524666"/>
            <a:ext cx="5931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Экспортеры, базовая функции, </a:t>
            </a:r>
            <a:r>
              <a:rPr lang="ru-RU" sz="2000" dirty="0" err="1" smtClean="0"/>
              <a:t>инструментирование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07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OpenTelemetry DOTNET</a:t>
            </a:r>
            <a:endParaRPr lang="ru-RU" sz="32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7946"/>
            <a:ext cx="2857500" cy="1076325"/>
          </a:xfrm>
          <a:prstGeom prst="rect">
            <a:avLst/>
          </a:prstGeom>
        </p:spPr>
      </p:pic>
      <p:sp>
        <p:nvSpPr>
          <p:cNvPr id="11" name="Крест 10"/>
          <p:cNvSpPr/>
          <p:nvPr/>
        </p:nvSpPr>
        <p:spPr>
          <a:xfrm>
            <a:off x="3831596" y="2403918"/>
            <a:ext cx="511804" cy="504382"/>
          </a:xfrm>
          <a:prstGeom prst="plus">
            <a:avLst>
              <a:gd name="adj" fmla="val 4027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9" name="Picture 3" descr="Jaeger: open source, end-to-end distributed trac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95" y="1725041"/>
            <a:ext cx="1634494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соседними углами 10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Цилиндр 24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OpenTelemetry + JAEGER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133600"/>
            <a:ext cx="2349500" cy="2019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498334"/>
            <a:ext cx="2057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OpenTelemetry.SDK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729984"/>
            <a:ext cx="2057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.NET Application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3110468"/>
            <a:ext cx="2057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312294" y="3110984"/>
            <a:ext cx="1381754" cy="133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JAEGER </a:t>
            </a:r>
          </a:p>
          <a:p>
            <a:pPr algn="ctr"/>
            <a:r>
              <a:rPr lang="en-US" dirty="0" smtClean="0"/>
              <a:t>COLLECTOR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778750" y="2964164"/>
            <a:ext cx="1435100" cy="1480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JAEGER </a:t>
            </a:r>
          </a:p>
          <a:p>
            <a:pPr algn="ctr"/>
            <a:r>
              <a:rPr lang="en-US" dirty="0" smtClean="0"/>
              <a:t>QUERY</a:t>
            </a:r>
            <a:endParaRPr lang="ru-RU" dirty="0"/>
          </a:p>
        </p:txBody>
      </p:sp>
      <p:sp>
        <p:nvSpPr>
          <p:cNvPr id="8" name="Цилиндр 7"/>
          <p:cNvSpPr/>
          <p:nvPr/>
        </p:nvSpPr>
        <p:spPr>
          <a:xfrm>
            <a:off x="5972684" y="5050455"/>
            <a:ext cx="1320800" cy="558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880350" y="3687286"/>
            <a:ext cx="1219200" cy="57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JAEGER UI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6" idx="3"/>
          </p:cNvCxnSpPr>
          <p:nvPr/>
        </p:nvCxnSpPr>
        <p:spPr>
          <a:xfrm>
            <a:off x="3048000" y="3683000"/>
            <a:ext cx="1264294" cy="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1" idx="3"/>
          </p:cNvCxnSpPr>
          <p:nvPr/>
        </p:nvCxnSpPr>
        <p:spPr>
          <a:xfrm>
            <a:off x="5694048" y="3777734"/>
            <a:ext cx="704528" cy="1272721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3" idx="1"/>
          </p:cNvCxnSpPr>
          <p:nvPr/>
        </p:nvCxnSpPr>
        <p:spPr>
          <a:xfrm rot="10800000" flipV="1">
            <a:off x="6790696" y="3704324"/>
            <a:ext cx="988054" cy="1346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nternet Tips: Choosing a Web Brow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92" y="3587234"/>
            <a:ext cx="781308" cy="7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Прямая со стрелкой 26"/>
          <p:cNvCxnSpPr>
            <a:stCxn id="6146" idx="1"/>
            <a:endCxn id="14" idx="3"/>
          </p:cNvCxnSpPr>
          <p:nvPr/>
        </p:nvCxnSpPr>
        <p:spPr>
          <a:xfrm flipH="1" flipV="1">
            <a:off x="9099550" y="3973552"/>
            <a:ext cx="1409442" cy="4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Elastic NV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55" y="4379002"/>
            <a:ext cx="1131573" cy="11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260575" y="3364468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OTLP</a:t>
            </a:r>
          </a:p>
          <a:p>
            <a:r>
              <a:rPr lang="en-US" dirty="0" err="1" smtClean="0"/>
              <a:t>gRPC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523860" y="360422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688655" y="345078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824993" y="3216353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841109" y="5155168"/>
            <a:ext cx="26678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jaeger-span-</a:t>
            </a:r>
            <a:r>
              <a:rPr lang="en-US" b="1" dirty="0" err="1" smtClean="0"/>
              <a:t>nnnn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841109" y="5555980"/>
            <a:ext cx="26678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jaeger-service-</a:t>
            </a:r>
            <a:r>
              <a:rPr lang="en-US" b="1" dirty="0" err="1" smtClean="0"/>
              <a:t>nnnn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841109" y="5959220"/>
            <a:ext cx="26678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jaeger-dependencies-</a:t>
            </a:r>
            <a:r>
              <a:rPr lang="en-US" b="1" dirty="0" err="1" smtClean="0"/>
              <a:t>nnn</a:t>
            </a:r>
            <a:endParaRPr lang="en-US" b="1" dirty="0"/>
          </a:p>
        </p:txBody>
      </p:sp>
      <p:cxnSp>
        <p:nvCxnSpPr>
          <p:cNvPr id="39" name="Соединительная линия уступом 38"/>
          <p:cNvCxnSpPr>
            <a:stCxn id="8" idx="4"/>
            <a:endCxn id="37" idx="1"/>
          </p:cNvCxnSpPr>
          <p:nvPr/>
        </p:nvCxnSpPr>
        <p:spPr>
          <a:xfrm>
            <a:off x="7293484" y="5329855"/>
            <a:ext cx="547625" cy="81403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8" idx="4"/>
            <a:endCxn id="35" idx="1"/>
          </p:cNvCxnSpPr>
          <p:nvPr/>
        </p:nvCxnSpPr>
        <p:spPr>
          <a:xfrm>
            <a:off x="7293484" y="5329855"/>
            <a:ext cx="547625" cy="99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8" idx="4"/>
            <a:endCxn id="36" idx="1"/>
          </p:cNvCxnSpPr>
          <p:nvPr/>
        </p:nvCxnSpPr>
        <p:spPr>
          <a:xfrm>
            <a:off x="7293484" y="5329855"/>
            <a:ext cx="547625" cy="41079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Почему </a:t>
            </a:r>
            <a:r>
              <a:rPr lang="en-US" sz="3200" dirty="0" smtClean="0"/>
              <a:t>JAEGER</a:t>
            </a:r>
            <a:r>
              <a:rPr lang="ru-RU" sz="3200" dirty="0" smtClean="0"/>
              <a:t> 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741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Почему </a:t>
            </a:r>
            <a:r>
              <a:rPr lang="en-US" sz="3200" dirty="0" smtClean="0"/>
              <a:t>JAEGER</a:t>
            </a:r>
            <a:r>
              <a:rPr lang="ru-RU" sz="3200" dirty="0" smtClean="0"/>
              <a:t> ?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78000"/>
            <a:ext cx="225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Масштабируем</a:t>
            </a:r>
            <a:endParaRPr lang="ru-RU" b="1" dirty="0"/>
          </a:p>
        </p:txBody>
      </p:sp>
      <p:pic>
        <p:nvPicPr>
          <p:cNvPr id="8194" name="Picture 2" descr="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55" y="2648466"/>
            <a:ext cx="7991265" cy="28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3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Почему </a:t>
            </a:r>
            <a:r>
              <a:rPr lang="en-US" sz="3200" dirty="0" smtClean="0"/>
              <a:t>JAEGER</a:t>
            </a:r>
            <a:r>
              <a:rPr lang="ru-RU" sz="3200" dirty="0" smtClean="0"/>
              <a:t> ?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78000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Масштабируемый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17617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Хранение</a:t>
            </a:r>
            <a:endParaRPr lang="ru-RU" sz="2400" b="1" dirty="0"/>
          </a:p>
        </p:txBody>
      </p:sp>
      <p:pic>
        <p:nvPicPr>
          <p:cNvPr id="10242" name="Picture 2" descr="Apache Cassandr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23" y="3769409"/>
            <a:ext cx="1111984" cy="7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lastic NV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23" y="2637836"/>
            <a:ext cx="1131573" cy="11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116123" y="4785597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gRPC</a:t>
            </a:r>
            <a:r>
              <a:rPr lang="en-US" b="1" dirty="0" smtClean="0"/>
              <a:t> Plug-in</a:t>
            </a:r>
            <a:endParaRPr lang="en-US" b="1" i="0" dirty="0">
              <a:solidFill>
                <a:srgbClr val="363636"/>
              </a:solidFill>
              <a:effectLst/>
              <a:latin typeface="Pontan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8181" y="3943595"/>
            <a:ext cx="689822" cy="396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YDB</a:t>
            </a:r>
          </a:p>
          <a:p>
            <a:endParaRPr lang="ru-RU" dirty="0"/>
          </a:p>
        </p:txBody>
      </p:sp>
      <p:pic>
        <p:nvPicPr>
          <p:cNvPr id="10244" name="Picture 4" descr="upload.wikimedia.org/wikipedia/commons/thumb/c/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47" y="2972484"/>
            <a:ext cx="215169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GitHub - ClickHouse/ClickHouse: ClickHouse® is a free analytics DBMS for  big d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98" y="4741394"/>
            <a:ext cx="1515402" cy="7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Соединительная линия уступом 10"/>
          <p:cNvCxnSpPr>
            <a:stCxn id="8" idx="2"/>
            <a:endCxn id="10" idx="1"/>
          </p:cNvCxnSpPr>
          <p:nvPr/>
        </p:nvCxnSpPr>
        <p:spPr>
          <a:xfrm rot="16200000" flipH="1">
            <a:off x="1567047" y="2654546"/>
            <a:ext cx="565787" cy="53236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8" idx="2"/>
            <a:endCxn id="10242" idx="1"/>
          </p:cNvCxnSpPr>
          <p:nvPr/>
        </p:nvCxnSpPr>
        <p:spPr>
          <a:xfrm rot="16200000" flipH="1">
            <a:off x="1097896" y="3123697"/>
            <a:ext cx="1504088" cy="53236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8" idx="2"/>
            <a:endCxn id="6" idx="1"/>
          </p:cNvCxnSpPr>
          <p:nvPr/>
        </p:nvCxnSpPr>
        <p:spPr>
          <a:xfrm rot="16200000" flipH="1">
            <a:off x="683727" y="3537866"/>
            <a:ext cx="2332427" cy="53236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6" idx="3"/>
          </p:cNvCxnSpPr>
          <p:nvPr/>
        </p:nvCxnSpPr>
        <p:spPr>
          <a:xfrm flipV="1">
            <a:off x="3499835" y="3370946"/>
            <a:ext cx="3481063" cy="1599317"/>
          </a:xfrm>
          <a:prstGeom prst="bentConnector3">
            <a:avLst>
              <a:gd name="adj1" fmla="val 485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6" idx="3"/>
            <a:endCxn id="7" idx="1"/>
          </p:cNvCxnSpPr>
          <p:nvPr/>
        </p:nvCxnSpPr>
        <p:spPr>
          <a:xfrm flipV="1">
            <a:off x="3499835" y="4141924"/>
            <a:ext cx="3378346" cy="82833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6" idx="3"/>
            <a:endCxn id="10246" idx="1"/>
          </p:cNvCxnSpPr>
          <p:nvPr/>
        </p:nvCxnSpPr>
        <p:spPr>
          <a:xfrm>
            <a:off x="3499835" y="4970263"/>
            <a:ext cx="3481063" cy="149982"/>
          </a:xfrm>
          <a:prstGeom prst="bentConnector3">
            <a:avLst>
              <a:gd name="adj1" fmla="val 485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Почему </a:t>
            </a:r>
            <a:r>
              <a:rPr lang="en-US" sz="3200" dirty="0" smtClean="0"/>
              <a:t>JAEGER</a:t>
            </a:r>
            <a:r>
              <a:rPr lang="ru-RU" sz="3200" dirty="0" smtClean="0"/>
              <a:t> ?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78000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Масштабируемый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1902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Хранение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602468"/>
            <a:ext cx="174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OpenSource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455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OpenTelemetry DOTNET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70100"/>
            <a:ext cx="9122947" cy="31393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var appName = “MyApp”;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_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traceProvider = Sdk.CreateTracerProviderBuilder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.</a:t>
            </a:r>
            <a:r>
              <a:rPr lang="en-US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AddAspNetInstrumentation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.</a:t>
            </a:r>
            <a:r>
              <a:rPr lang="en-US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AddHttpClientInstrumentation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.</a:t>
            </a:r>
            <a:r>
              <a:rPr lang="en-US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AddWcfInstrumentation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AddSource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(appName)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.SetResourceBuilder(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    ResourceBuilder.CreateDefault()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AddService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serviceName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appName,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serviceVersion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"1.0.0"))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         .Build();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00768"/>
            <a:ext cx="25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901700" y="553616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завершении приложения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1700" y="6047581"/>
            <a:ext cx="313585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_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traceProvider.Dispose();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OpenTelemetry DOTNET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70100"/>
            <a:ext cx="9536137" cy="446276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 appName = “MyApp”;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/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services.AddOpenTelemetry()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.WithTracing(traceProviderBuilder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{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var openTelemetryOption = new OpenTelemetryOption();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Configuration.GetSection(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OpenTelemetryOption.OpenTelemetryOptionSectionName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.Bind(openTelemetryOption);</a:t>
            </a:r>
          </a:p>
          <a:p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traceProviderBuilder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     .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AddSource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(appName)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.SetResourceBuilder(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ResourceBuilder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.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CreateDefault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.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AddService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(appName))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.</a:t>
            </a:r>
            <a:r>
              <a:rPr 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AddAspNetCoreInstrumentation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.</a:t>
            </a:r>
            <a:r>
              <a:rPr 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AddHttpClientInstrumentation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.</a:t>
            </a:r>
            <a:r>
              <a:rPr 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AddEntityFrameworkCoreInstrumentation(opt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=&gt; opt.SetDbStatementForText = true)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.</a:t>
            </a:r>
            <a:r>
              <a:rPr 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AddStandNameEnricher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.</a:t>
            </a:r>
            <a:r>
              <a:rPr 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AddConditionallyOtlpExporter(openTelemetryOption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700768"/>
            <a:ext cx="260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Startup.ConfigureServices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2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Elastic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81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Elastic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28700" y="2006600"/>
            <a:ext cx="985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Создать 3 шаблона индекса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шаблонах указать псевдоним для чтения: </a:t>
            </a:r>
            <a:r>
              <a:rPr lang="en-US" dirty="0" smtClean="0"/>
              <a:t>jaeger-{</a:t>
            </a:r>
            <a:r>
              <a:rPr lang="ru-RU" dirty="0" smtClean="0"/>
              <a:t>тип</a:t>
            </a:r>
            <a:r>
              <a:rPr lang="en-US" dirty="0" smtClean="0"/>
              <a:t>}</a:t>
            </a:r>
            <a:r>
              <a:rPr lang="ru-RU" dirty="0" smtClean="0"/>
              <a:t>-</a:t>
            </a:r>
            <a:r>
              <a:rPr lang="en-US" dirty="0" smtClean="0"/>
              <a:t>read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Создать политику управления индексами </a:t>
            </a:r>
            <a:r>
              <a:rPr lang="en-US" dirty="0" smtClean="0"/>
              <a:t>IML Policy.</a:t>
            </a:r>
            <a:r>
              <a:rPr lang="ru-RU" dirty="0" smtClean="0"/>
              <a:t> В политике указать псевдоним </a:t>
            </a:r>
            <a:r>
              <a:rPr lang="ru-RU" smtClean="0"/>
              <a:t>для записи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OpenTelemetry</a:t>
            </a:r>
            <a:r>
              <a:rPr lang="ru-RU" dirty="0"/>
              <a:t> на практике</a:t>
            </a:r>
          </a:p>
          <a:p>
            <a:pPr marL="457200" lvl="1" indent="0">
              <a:buNone/>
            </a:pPr>
            <a:r>
              <a:rPr lang="en-US" dirty="0"/>
              <a:t>https://habr.com/ru/companies/ru_mts/articles/537892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ru-RU" dirty="0"/>
              <a:t>Распределенная трассировка: подключить всех и не умереть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://habr.com/ru/companies/oleg-bunin/articles/686512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 err="1" smtClean="0"/>
              <a:t>OpenTelemetry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https://opentelemetry.io/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одним приложением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225773" y="3357880"/>
            <a:ext cx="168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6" idx="2"/>
            <a:endCxn id="12" idx="1"/>
          </p:cNvCxnSpPr>
          <p:nvPr/>
        </p:nvCxnSpPr>
        <p:spPr>
          <a:xfrm flipH="1">
            <a:off x="9737143" y="4165600"/>
            <a:ext cx="3230" cy="65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5773" y="30136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одним приложением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ru-RU" sz="2000" dirty="0" smtClean="0"/>
              <a:t>Наблюдаем за приложением средствами сервера (память, загрузка ЦПУ, количество файловых дескрипторов и т.д.)</a:t>
            </a:r>
          </a:p>
          <a:p>
            <a:pPr marL="457200" lvl="1" indent="0">
              <a:buNone/>
            </a:pP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225773" y="3357880"/>
            <a:ext cx="168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6" idx="2"/>
            <a:endCxn id="12" idx="1"/>
          </p:cNvCxnSpPr>
          <p:nvPr/>
        </p:nvCxnSpPr>
        <p:spPr>
          <a:xfrm flipH="1">
            <a:off x="9737143" y="4165600"/>
            <a:ext cx="3230" cy="65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5773" y="30136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одним приложением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ru-RU" sz="2000" dirty="0" smtClean="0"/>
              <a:t>Наблюдаем за приложением средствами сервера (память, загрузка ЦПУ, количество файловых дескрипторов и т.д.)</a:t>
            </a:r>
          </a:p>
          <a:p>
            <a:pPr marL="457200" lvl="1" indent="0">
              <a:buNone/>
            </a:pPr>
            <a:endParaRPr lang="ru-RU" sz="2000" dirty="0" smtClean="0"/>
          </a:p>
          <a:p>
            <a:pPr marL="457200" lvl="1" indent="0">
              <a:buNone/>
            </a:pPr>
            <a:r>
              <a:rPr lang="ru-RU" sz="2000" dirty="0" smtClean="0"/>
              <a:t>Легко диагностировать проблемы при помощи логов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225773" y="3357880"/>
            <a:ext cx="168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6" idx="2"/>
            <a:endCxn id="12" idx="1"/>
          </p:cNvCxnSpPr>
          <p:nvPr/>
        </p:nvCxnSpPr>
        <p:spPr>
          <a:xfrm flipH="1">
            <a:off x="9737143" y="4165600"/>
            <a:ext cx="3230" cy="65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5773" y="30136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26" idx="3"/>
            <a:endCxn id="12" idx="2"/>
          </p:cNvCxnSpPr>
          <p:nvPr/>
        </p:nvCxnSpPr>
        <p:spPr>
          <a:xfrm flipV="1">
            <a:off x="9017994" y="4080007"/>
            <a:ext cx="1803421" cy="58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stCxn id="8" idx="2"/>
            <a:endCxn id="26" idx="1"/>
          </p:cNvCxnSpPr>
          <p:nvPr/>
        </p:nvCxnSpPr>
        <p:spPr>
          <a:xfrm rot="5400000">
            <a:off x="7753890" y="3919276"/>
            <a:ext cx="968894" cy="515926"/>
          </a:xfrm>
          <a:prstGeom prst="curvedConnector4">
            <a:avLst>
              <a:gd name="adj1" fmla="val 17645"/>
              <a:gd name="adj2" fmla="val 144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r>
              <a:rPr lang="ru-RU" sz="2000" dirty="0" smtClean="0"/>
              <a:t>Куда делась память на сервере ?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stCxn id="8" idx="2"/>
            <a:endCxn id="26" idx="1"/>
          </p:cNvCxnSpPr>
          <p:nvPr/>
        </p:nvCxnSpPr>
        <p:spPr>
          <a:xfrm rot="5400000">
            <a:off x="7753890" y="3919276"/>
            <a:ext cx="968894" cy="515926"/>
          </a:xfrm>
          <a:prstGeom prst="curvedConnector4">
            <a:avLst>
              <a:gd name="adj1" fmla="val 17645"/>
              <a:gd name="adj2" fmla="val 144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936</Words>
  <Application>Microsoft Office PowerPoint</Application>
  <PresentationFormat>Широкоэкранный</PresentationFormat>
  <Paragraphs>321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Pontano Sans</vt:lpstr>
      <vt:lpstr>Verdana</vt:lpstr>
      <vt:lpstr>Тема Office</vt:lpstr>
      <vt:lpstr>Презентация PowerPoint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Наблюдаемость системы</vt:lpstr>
      <vt:lpstr>Наблюдаемость системы</vt:lpstr>
      <vt:lpstr>Наблюдаемость системы</vt:lpstr>
      <vt:lpstr>Что было ?</vt:lpstr>
      <vt:lpstr>К 2020 году </vt:lpstr>
      <vt:lpstr>Из чего состоит</vt:lpstr>
      <vt:lpstr>Спецификация</vt:lpstr>
      <vt:lpstr>Спецификация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54</cp:revision>
  <dcterms:created xsi:type="dcterms:W3CDTF">2023-07-18T18:54:43Z</dcterms:created>
  <dcterms:modified xsi:type="dcterms:W3CDTF">2023-07-27T18:30:32Z</dcterms:modified>
</cp:coreProperties>
</file>