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80" r:id="rId9"/>
    <p:sldId id="281" r:id="rId10"/>
    <p:sldId id="261" r:id="rId11"/>
    <p:sldId id="282" r:id="rId12"/>
    <p:sldId id="262" r:id="rId13"/>
    <p:sldId id="283" r:id="rId14"/>
    <p:sldId id="263" r:id="rId15"/>
    <p:sldId id="284" r:id="rId16"/>
    <p:sldId id="264" r:id="rId17"/>
    <p:sldId id="265" r:id="rId18"/>
    <p:sldId id="285" r:id="rId19"/>
    <p:sldId id="286" r:id="rId20"/>
    <p:sldId id="266" r:id="rId21"/>
    <p:sldId id="287" r:id="rId22"/>
    <p:sldId id="267" r:id="rId23"/>
    <p:sldId id="268" r:id="rId24"/>
    <p:sldId id="269" r:id="rId25"/>
    <p:sldId id="270" r:id="rId26"/>
    <p:sldId id="271" r:id="rId27"/>
    <p:sldId id="288" r:id="rId28"/>
    <p:sldId id="272" r:id="rId29"/>
    <p:sldId id="273" r:id="rId30"/>
    <p:sldId id="289" r:id="rId31"/>
    <p:sldId id="274" r:id="rId32"/>
    <p:sldId id="275" r:id="rId33"/>
    <p:sldId id="276" r:id="rId34"/>
    <p:sldId id="290" r:id="rId3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33" autoAdjust="0"/>
  </p:normalViewPr>
  <p:slideViewPr>
    <p:cSldViewPr snapToGrid="0" snapToObjects="1">
      <p:cViewPr varScale="1">
        <p:scale>
          <a:sx n="114" d="100"/>
          <a:sy n="114" d="100"/>
        </p:scale>
        <p:origin x="48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Grace Murray Hopper at the UNIVAC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r/100builtin" TargetMode="External"/><Relationship Id="rId2" Type="http://schemas.openxmlformats.org/officeDocument/2006/relationships/hyperlink" Target="https://openstax.org/r/100pyth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tax.org/r/100mathmodul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2</a:t>
            </a:r>
            <a:r>
              <a:rPr lang="en-US" dirty="0"/>
              <a:t>:</a:t>
            </a:r>
            <a:r>
              <a:rPr dirty="0"/>
              <a:t> Expressions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3</a:t>
            </a:r>
            <a:r>
              <a:rPr dirty="0"/>
              <a:t> Mixed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the data types produced by operations with integers, floats, and strings.</a:t>
            </a:r>
          </a:p>
          <a:p>
            <a:pPr lvl="0"/>
            <a:r>
              <a:rPr dirty="0"/>
              <a:t>Use operators and type conversions to combine integers, floats, and strings.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3</a:t>
            </a:r>
            <a:r>
              <a:rPr dirty="0"/>
              <a:t> Mixed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Combining integers and floats</a:t>
            </a:r>
          </a:p>
          <a:p>
            <a:pPr marL="228600" indent="0" algn="l">
              <a:buNone/>
            </a:pPr>
            <a:endParaRPr lang="en-US" sz="42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Programmers often need to combine numbers of different data types. Ex: A program computes the total for an online shopping order:</a:t>
            </a:r>
          </a:p>
          <a:p>
            <a:pPr lvl="1"/>
            <a:r>
              <a:rPr lang="en-US" dirty="0"/>
              <a:t>quantity = </a:t>
            </a:r>
            <a:r>
              <a:rPr lang="en-US" dirty="0">
                <a:solidFill>
                  <a:srgbClr val="006464"/>
                </a:solidFill>
                <a:effectLst/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6464"/>
                </a:solidFill>
                <a:effectLst/>
              </a:rPr>
              <a:t>input</a:t>
            </a:r>
            <a:r>
              <a:rPr lang="en-US" dirty="0"/>
              <a:t>()) price = </a:t>
            </a:r>
            <a:r>
              <a:rPr lang="en-US" dirty="0">
                <a:solidFill>
                  <a:srgbClr val="006464"/>
                </a:solidFill>
                <a:effectLst/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006464"/>
                </a:solidFill>
                <a:effectLst/>
              </a:rPr>
              <a:t>input</a:t>
            </a:r>
            <a:r>
              <a:rPr lang="en-US" dirty="0"/>
              <a:t>()) total = quantity * price print(total)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quantity is an integer, and price is a float. So what is the data type of total? For input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total is a float, and the program prints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15.0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Combining an integer and a float produces a float. A float is by default printed with at least one figure after the decimal point and has as many figures as needed to represent the value. Note: Division using the / operator always produces a float.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75953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numerical inaccuracies related to floating-point representation.</a:t>
            </a:r>
          </a:p>
          <a:p>
            <a:pPr lvl="0"/>
            <a:r>
              <a:t>Use the round() function to mitigate floating-point errors in output.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Floating-point errors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Computers store information using 0's and 1's. All information must be converted to a string of 0's and 1’s.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Floating-point values are stored as binary by Python.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conversion of a floating point number to the underlying binary results in specific types of floating-point errors.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round-off error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occurs when floating-point values are stored erroneously as an approximation.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difference between an approximation of a value used in computation and the correct (true) value is called a round-off error.</a:t>
            </a:r>
          </a:p>
        </p:txBody>
      </p:sp>
    </p:spTree>
    <p:extLst>
      <p:ext uri="{BB962C8B-B14F-4D97-AF65-F5344CB8AC3E}">
        <p14:creationId xmlns:p14="http://schemas.microsoft.com/office/powerpoint/2010/main" val="33414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>
                <a:highlight>
                  <a:srgbClr val="FFFF00"/>
                </a:highlight>
              </a:rPr>
              <a:t>Table 2.1 Round-off error.</a:t>
            </a:r>
            <a:r>
              <a:rPr lang="fr-CA" dirty="0">
                <a:highlight>
                  <a:srgbClr val="FFFF00"/>
                </a:highlight>
              </a:rPr>
              <a:t> (</a:t>
            </a:r>
            <a:r>
              <a:rPr lang="fr-CA" dirty="0" err="1">
                <a:highlight>
                  <a:srgbClr val="FFFF00"/>
                </a:highlight>
              </a:rPr>
              <a:t>caused</a:t>
            </a:r>
            <a:r>
              <a:rPr lang="fr-CA" dirty="0">
                <a:highlight>
                  <a:srgbClr val="FFFF00"/>
                </a:highlight>
              </a:rPr>
              <a:t> by the </a:t>
            </a:r>
            <a:r>
              <a:rPr lang="fr-CA" dirty="0" err="1">
                <a:highlight>
                  <a:srgbClr val="FFFF00"/>
                </a:highlight>
              </a:rPr>
              <a:t>binary</a:t>
            </a:r>
            <a:r>
              <a:rPr lang="fr-CA" dirty="0">
                <a:highlight>
                  <a:srgbClr val="FFFF00"/>
                </a:highlight>
              </a:rPr>
              <a:t> conversion)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3" name="Picture 1" descr="Table 2.1 Round-off error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679700"/>
            <a:ext cx="109728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sz="2400" b="1" i="0" dirty="0">
                <a:solidFill>
                  <a:srgbClr val="424242"/>
                </a:solidFill>
                <a:effectLst/>
                <a:latin typeface="Neue Helvetica W01"/>
              </a:rPr>
              <a:t>overflow error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occurs when a value is too large to be stored. </a:t>
            </a:r>
          </a:p>
          <a:p>
            <a:pPr algn="l"/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 maximum and minimum floating-point values that can be represented are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1.8×10308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−1.8×10308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−1.8×10308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, respectively. </a:t>
            </a:r>
          </a:p>
          <a:p>
            <a:pPr algn="l"/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Attempting to store a floating-point value outside the range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SizeOneSym"/>
              </a:rPr>
              <a:t>(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−1.8×10308,1.8×10308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SizeOneSym"/>
              </a:rPr>
              <a:t>)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(−1.8×10308,1.8×10308)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leads to an overflow error.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Below,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3.0256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3.0256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3.0512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3.0512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can be represented, but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3.01024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3.01024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is too large and causes an overflow error.</a:t>
            </a:r>
          </a:p>
        </p:txBody>
      </p:sp>
    </p:spTree>
    <p:extLst>
      <p:ext uri="{BB962C8B-B14F-4D97-AF65-F5344CB8AC3E}">
        <p14:creationId xmlns:p14="http://schemas.microsoft.com/office/powerpoint/2010/main" val="416256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CA" noProof="1">
                <a:highlight>
                  <a:srgbClr val="FFFF00"/>
                </a:highlight>
              </a:rPr>
              <a:t>Table 2.2 Overflow error.(there is not enough space to write the number)</a:t>
            </a:r>
          </a:p>
        </p:txBody>
      </p:sp>
      <p:pic>
        <p:nvPicPr>
          <p:cNvPr id="3" name="Picture 1" descr="Table 2.2 Overflow error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590800"/>
            <a:ext cx="109728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Evaluate expressions that involve floor division and modulo.</a:t>
            </a:r>
          </a:p>
          <a:p>
            <a:pPr lvl="0"/>
            <a:r>
              <a:t>Use the modulo operator to convert between units of measure.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666960"/>
          </a:xfrm>
        </p:spPr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eue Helvetica W01"/>
              </a:rPr>
              <a:t>Division and modulo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highlight>
                <a:srgbClr val="FFFF00"/>
              </a:highlight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Python provides two ways to divide numbers: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True division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(/) converts numbers to floats before dividing. Ex: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/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becomes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7.0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/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4.0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, resulting in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1.75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Floor division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(//) computes the quotient, or the number of times divided. Ex: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//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because 4 goes into 7 one time, remainder 3.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modulo operator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(%) computes the remainder. Ex: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%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highlight>
                <a:srgbClr val="FFFF00"/>
              </a:highlight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Note: The % operator is traditionally pronounced "mod" (short for "modulo"). Ex: When reading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7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%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4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out loud, a programmer would say "seven mod four."</a:t>
            </a:r>
          </a:p>
        </p:txBody>
      </p:sp>
    </p:spTree>
    <p:extLst>
      <p:ext uri="{BB962C8B-B14F-4D97-AF65-F5344CB8AC3E}">
        <p14:creationId xmlns:p14="http://schemas.microsoft.com/office/powerpoint/2010/main" val="6353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4619243"/>
          </a:xfrm>
        </p:spPr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Neue Helvetica W01"/>
              </a:rPr>
              <a:t>Unit conversions</a:t>
            </a: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Division is useful for converting one unit of measure to another. To convert centimeters to meters, a variable is divided by 100. Ex: 300 centimeters divided by 100 is 3 meters.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highlight>
                <a:srgbClr val="FFFF00"/>
              </a:highlight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Amounts often do not divide evenly as integers. 193 centimeters is 1.93 meters, or 1 meter and 93 centimeters. A program can use floor division and modulo to separate the units: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The quotient, 1 meter, is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193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//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100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The remainder, 93 centimeters, is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193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% </a:t>
            </a:r>
            <a:r>
              <a:rPr lang="en-US" sz="2400" b="0" i="0" dirty="0">
                <a:solidFill>
                  <a:srgbClr val="006767"/>
                </a:solidFill>
                <a:effectLst/>
                <a:highlight>
                  <a:srgbClr val="FFFF00"/>
                </a:highlight>
                <a:latin typeface="Neue Helvetica W01"/>
              </a:rPr>
              <a:t>100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Programs often use floor division and modulo together. If one line of code floor divides by m, the next line will likely modulo by m. The unit m by which an amount is divided is called the </a:t>
            </a:r>
            <a:r>
              <a:rPr lang="en-US" sz="2400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modulus</a:t>
            </a:r>
            <a:r>
              <a:rPr lang="en-US" sz="2400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. Ex: When converting centimeters to meters, the modulus is 100.</a:t>
            </a:r>
          </a:p>
        </p:txBody>
      </p:sp>
    </p:spTree>
    <p:extLst>
      <p:ext uri="{BB962C8B-B14F-4D97-AF65-F5344CB8AC3E}">
        <p14:creationId xmlns:p14="http://schemas.microsoft.com/office/powerpoint/2010/main" val="312983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rPr dirty="0"/>
              <a:t>The Python shell</a:t>
            </a:r>
            <a:r>
              <a:rPr lang="fr-CA" dirty="0"/>
              <a:t> (Visual studio terminal Shell)</a:t>
            </a:r>
            <a:endParaRPr dirty="0"/>
          </a:p>
          <a:p>
            <a:pPr marL="457189" lvl="0" indent="-457189">
              <a:buAutoNum type="arabicPeriod"/>
            </a:pPr>
            <a:r>
              <a:rPr dirty="0"/>
              <a:t>Type conversion</a:t>
            </a:r>
          </a:p>
          <a:p>
            <a:pPr marL="457189" lvl="0" indent="-457189">
              <a:buAutoNum type="arabicPeriod"/>
            </a:pPr>
            <a:r>
              <a:rPr dirty="0"/>
              <a:t>Mixed data types</a:t>
            </a:r>
          </a:p>
          <a:p>
            <a:pPr marL="457189" lvl="0" indent="-457189">
              <a:buAutoNum type="arabicPeriod"/>
            </a:pPr>
            <a:r>
              <a:rPr dirty="0"/>
              <a:t>Floating-point errors</a:t>
            </a:r>
          </a:p>
          <a:p>
            <a:pPr marL="457189" lvl="0" indent="-457189">
              <a:buAutoNum type="arabicPeriod"/>
            </a:pPr>
            <a:r>
              <a:rPr dirty="0"/>
              <a:t>Dividing integers</a:t>
            </a:r>
          </a:p>
          <a:p>
            <a:pPr marL="457189" lvl="0" indent="-457189">
              <a:buAutoNum type="arabicPeriod"/>
            </a:pPr>
            <a:r>
              <a:rPr dirty="0"/>
              <a:t>The math module</a:t>
            </a:r>
          </a:p>
          <a:p>
            <a:pPr marL="457189" lvl="0" indent="-457189">
              <a:buAutoNum type="arabicPeriod"/>
            </a:pPr>
            <a:r>
              <a:rPr dirty="0"/>
              <a:t>Formatting code</a:t>
            </a:r>
          </a:p>
          <a:p>
            <a:pPr marL="457189" lvl="0" indent="-457189">
              <a:buAutoNum type="arabicPeriod"/>
            </a:pPr>
            <a:r>
              <a:rPr dirty="0"/>
              <a:t>Python careers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6</a:t>
            </a:r>
            <a:r>
              <a:rPr dirty="0"/>
              <a:t> The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Distinguish between built-in functions and math functions.</a:t>
            </a:r>
          </a:p>
          <a:p>
            <a:pPr lvl="0"/>
            <a:r>
              <a:t>Use functions and constants defined in the math module.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6</a:t>
            </a:r>
            <a:r>
              <a:rPr dirty="0"/>
              <a:t> The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666960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Importing modules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spcBef>
                <a:spcPts val="600"/>
              </a:spcBef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comes with an extensive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standard library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of modules. 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module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previously written code that can be imported in a program.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import statement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defines a variable for accessing code in a module. Import statements often appear at the beginning of a program.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standard library also defines built-in functions such as print(),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(), and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float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().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built-in function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always available and does not need to be imported. The complete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3"/>
              </a:rPr>
              <a:t>list of built-in functions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available in Python's official documentation.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commonly used module in the standard library is the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4"/>
              </a:rPr>
              <a:t>math module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This module defines functions such as sqrt() (square root). </a:t>
            </a:r>
          </a:p>
        </p:txBody>
      </p:sp>
    </p:spTree>
    <p:extLst>
      <p:ext uri="{BB962C8B-B14F-4D97-AF65-F5344CB8AC3E}">
        <p14:creationId xmlns:p14="http://schemas.microsoft.com/office/powerpoint/2010/main" val="61271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2.3 Example constants in the math module.</a:t>
            </a:r>
          </a:p>
        </p:txBody>
      </p:sp>
      <p:pic>
        <p:nvPicPr>
          <p:cNvPr id="3" name="Picture 1" descr="Table 2.3 Example constants in the math modul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374900"/>
            <a:ext cx="1097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2.4 Example functions in the math module.</a:t>
            </a:r>
          </a:p>
        </p:txBody>
      </p:sp>
      <p:pic>
        <p:nvPicPr>
          <p:cNvPr id="3" name="Picture 1" descr="Table 2.4 Example functions in the math modul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952500"/>
            <a:ext cx="77470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2.5</a:t>
            </a:r>
          </a:p>
        </p:txBody>
      </p:sp>
      <p:pic>
        <p:nvPicPr>
          <p:cNvPr id="3" name="Picture 1" descr="Table 2.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7584" y="1354836"/>
            <a:ext cx="3923792" cy="3766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2.6</a:t>
            </a:r>
          </a:p>
        </p:txBody>
      </p:sp>
      <p:pic>
        <p:nvPicPr>
          <p:cNvPr id="3" name="Picture 1" descr="Table 2.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42080" y="1367028"/>
            <a:ext cx="4023540" cy="39364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7</a:t>
            </a:r>
            <a:r>
              <a:rPr dirty="0"/>
              <a:t> Formatting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good spacing for expressions and statements.</a:t>
            </a:r>
          </a:p>
          <a:p>
            <a:pPr lvl="0"/>
            <a:r>
              <a:t>Write multi-line statements using implicit line joining.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7</a:t>
            </a:r>
            <a:r>
              <a:rPr dirty="0"/>
              <a:t> Formatting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Recommended spacing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Most spaces in Python code are ignored when running programs; however, spaces at the start of a line are very important.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following two programs are equivalent: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Good spacing: name = 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someone's name: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place = 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a famous place: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print(name,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"should visit"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, place +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"!"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Poor spacing:  name=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someone's name: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) place =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a famous place: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print( </a:t>
            </a:r>
            <a:r>
              <a:rPr lang="en-US" sz="2600" b="0" i="0" dirty="0" err="1">
                <a:solidFill>
                  <a:srgbClr val="424242"/>
                </a:solidFill>
                <a:effectLst/>
                <a:latin typeface="Neue Helvetica W01"/>
              </a:rPr>
              <a:t>name,</a:t>
            </a:r>
            <a:r>
              <a:rPr lang="en-US" sz="2600" b="0" i="0" dirty="0" err="1">
                <a:solidFill>
                  <a:srgbClr val="914700"/>
                </a:solidFill>
                <a:effectLst/>
                <a:latin typeface="Neue Helvetica W01"/>
              </a:rPr>
              <a:t>"should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 visit"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, place+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"!"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4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2.7 Guidelines for spaces.</a:t>
            </a:r>
          </a:p>
        </p:txBody>
      </p:sp>
      <p:pic>
        <p:nvPicPr>
          <p:cNvPr id="3" name="Picture 1" descr="Table 2.7 Guidelines for space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8240" y="1322832"/>
            <a:ext cx="987552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8</a:t>
            </a:r>
            <a:r>
              <a:rPr dirty="0"/>
              <a:t> Python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Summarize how Python is used in fields other than CS and IT.</a:t>
            </a:r>
          </a:p>
          <a:p>
            <a:pPr lvl="0"/>
            <a:r>
              <a:t>Describe two different kinds of applications made with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2.1</a:t>
            </a:r>
          </a:p>
        </p:txBody>
      </p:sp>
      <p:pic>
        <p:nvPicPr>
          <p:cNvPr id="3" name="Picture 1" descr="Grace Murray Hopper at the UNIVAC keyboard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"Grace Hopper at Univac I console", courtesy of the Computer History Museum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8</a:t>
            </a:r>
            <a:r>
              <a:rPr dirty="0"/>
              <a:t> Python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558027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Example job titles include software engineer, data scientist, web developer, and systems analyst. </a:t>
            </a:r>
          </a:p>
          <a:p>
            <a:pPr marL="228600" indent="0" algn="l">
              <a:buNone/>
            </a:pPr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These jobs often require a degree in computer science (CS), information technology (IT), or a related field. However, programming is not limited to these fields and careers.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Python programs can automate tasks and solve problems quickly. </a:t>
            </a:r>
          </a:p>
        </p:txBody>
      </p:sp>
    </p:spTree>
    <p:extLst>
      <p:ext uri="{BB962C8B-B14F-4D97-AF65-F5344CB8AC3E}">
        <p14:creationId xmlns:p14="http://schemas.microsoft.com/office/powerpoint/2010/main" val="29066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2.8 Python outside of CS and IT.</a:t>
            </a:r>
          </a:p>
        </p:txBody>
      </p:sp>
      <p:pic>
        <p:nvPicPr>
          <p:cNvPr id="3" name="Picture 1" descr="Table 2.8 Python outside of CS and IT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0304" y="1735808"/>
            <a:ext cx="8656320" cy="33863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2.9 Applications built with Python.</a:t>
            </a:r>
          </a:p>
        </p:txBody>
      </p:sp>
      <p:pic>
        <p:nvPicPr>
          <p:cNvPr id="3" name="Picture 1" descr="Table 2.9 Applications built with Python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273300"/>
            <a:ext cx="109728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2.10 Chapter 2 reference.</a:t>
            </a:r>
          </a:p>
        </p:txBody>
      </p:sp>
      <p:pic>
        <p:nvPicPr>
          <p:cNvPr id="3" name="Picture 1" descr="Table 2.10 Chapter 2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952500"/>
            <a:ext cx="86360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a Python shell to run statements and expressions interactively.</a:t>
            </a:r>
          </a:p>
          <a:p>
            <a:pPr lvl="0"/>
            <a:r>
              <a:t>Explain the function of the up and down arrow keyboard shortcuts.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666961"/>
          </a:xfrm>
        </p:spPr>
        <p:txBody>
          <a:bodyPr>
            <a:normAutofit fontScale="70000" lnSpcReduction="20000"/>
          </a:bodyPr>
          <a:lstStyle/>
          <a:p>
            <a:pPr marL="228600" indent="0" algn="l">
              <a:buNone/>
            </a:pPr>
            <a:r>
              <a:rPr lang="en-US" sz="4600" b="1" i="0" dirty="0">
                <a:solidFill>
                  <a:srgbClr val="333333"/>
                </a:solidFill>
                <a:effectLst/>
                <a:latin typeface="Neue Helvetica W01"/>
              </a:rPr>
              <a:t>The interpreter (convert the code into machine code -binary-)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is a high-level language, meaning that the source code is intended for humans to understand.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Programs written in high-level languages must be translated into machine code to run. This translation process can happen all at once, or a little at a time, depending on the language.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is an interpreted language: the source code is translated one line at a time while the program is running.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The Python </a:t>
            </a:r>
            <a:r>
              <a:rPr lang="en-US" b="1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interpreter</a:t>
            </a:r>
            <a:r>
              <a:rPr lang="en-US" b="0" i="0" dirty="0">
                <a:solidFill>
                  <a:srgbClr val="424242"/>
                </a:solidFill>
                <a:effectLst/>
                <a:highlight>
                  <a:srgbClr val="FFFF00"/>
                </a:highlight>
                <a:latin typeface="Neue Helvetica W01"/>
              </a:rPr>
              <a:t> translates source code into machine code and runs the resulting program. If and when an error occurs, the interpreter stops translating the source code and displays an error message.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shell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also called a console or terminal, is a program that allows direct interaction with an interpreter.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interpreter usually runs an entire program all at once. But the interpreter can run one line of code at a time within a Python shell</a:t>
            </a:r>
          </a:p>
        </p:txBody>
      </p:sp>
    </p:spTree>
    <p:extLst>
      <p:ext uri="{BB962C8B-B14F-4D97-AF65-F5344CB8AC3E}">
        <p14:creationId xmlns:p14="http://schemas.microsoft.com/office/powerpoint/2010/main" val="43516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666961"/>
          </a:xfrm>
        </p:spPr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4700" b="1" i="0" dirty="0">
                <a:solidFill>
                  <a:srgbClr val="333333"/>
                </a:solidFill>
                <a:effectLst/>
                <a:latin typeface="Neue Helvetica W01"/>
              </a:rPr>
              <a:t>The arrow keys</a:t>
            </a:r>
          </a:p>
          <a:p>
            <a:pPr marL="228600" indent="0" algn="l">
              <a:buNone/>
            </a:pPr>
            <a:endParaRPr lang="en-US" sz="32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The acronym REPL (pronounced "rep </a:t>
            </a:r>
            <a:r>
              <a:rPr lang="en-US" sz="3200" b="0" i="0" dirty="0" err="1">
                <a:solidFill>
                  <a:srgbClr val="424242"/>
                </a:solidFill>
                <a:effectLst/>
                <a:latin typeface="Neue Helvetica W01"/>
              </a:rPr>
              <a:t>ul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") is often used when referring to a shell.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REPL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stands for "read-eval-print loop," which describes the repetitive nature of a shell: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R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ead/input some code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E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valuate/run the code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P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rint any results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oop back to step 1</a:t>
            </a:r>
          </a:p>
          <a:p>
            <a:pPr marL="228600" indent="0" algn="l">
              <a:buNone/>
            </a:pPr>
            <a:endParaRPr lang="en-US" sz="32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Most shells maintain a history of every line of code the user types. Pressing the up or down arrow key on the keyboard displays the history. </a:t>
            </a:r>
          </a:p>
          <a:p>
            <a:pPr algn="l"/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up arrow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displays the previous line; the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down arrow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displays the next line. That way, the user can repeat a line without having to type the line again.</a:t>
            </a:r>
          </a:p>
        </p:txBody>
      </p:sp>
    </p:spTree>
    <p:extLst>
      <p:ext uri="{BB962C8B-B14F-4D97-AF65-F5344CB8AC3E}">
        <p14:creationId xmlns:p14="http://schemas.microsoft.com/office/powerpoint/2010/main" val="2547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how the interpreter uses implicit type conversion.</a:t>
            </a:r>
          </a:p>
          <a:p>
            <a:pPr lvl="0"/>
            <a:r>
              <a:t>Use explicit type conversion with int(), float(), and str().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Python interpreter uses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implicit type conversion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automatically convert one data type to another.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Once </a:t>
            </a:r>
            <a:r>
              <a:rPr lang="en-US" dirty="0"/>
              <a:t>distance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assigned with </a:t>
            </a:r>
            <a:r>
              <a:rPr lang="en-US" dirty="0">
                <a:solidFill>
                  <a:srgbClr val="006767"/>
                </a:solidFill>
                <a:effectLst/>
              </a:rPr>
              <a:t>252.5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the interpreter will convert </a:t>
            </a:r>
            <a:r>
              <a:rPr lang="en-US" dirty="0"/>
              <a:t>distance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from an integer to a float without the programmer needing to specify the conversion.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Explicit type conversion (forcing the conversion)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programmer often needs to change data types to perform an operation.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program should read in two values using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and sum the values. Remember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reads in values as strings. A programmer can use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explicit type conversion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convert one data type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an integer. Any fractional part is removed.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5.9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float()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 float.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float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str()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 string.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str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3.14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"3.14"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1765</Words>
  <Application>Microsoft Macintosh PowerPoint</Application>
  <PresentationFormat>Widescreen</PresentationFormat>
  <Paragraphs>151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Neue Helvetica W01</vt:lpstr>
      <vt:lpstr>STIXGeneral-Regular</vt:lpstr>
      <vt:lpstr>STIXSizeOneSym</vt:lpstr>
      <vt:lpstr>Office Theme</vt:lpstr>
      <vt:lpstr>Introduction to Python Programming</vt:lpstr>
      <vt:lpstr>Chapter outline</vt:lpstr>
      <vt:lpstr>Figure 2.1</vt:lpstr>
      <vt:lpstr>2.1 The Python shell</vt:lpstr>
      <vt:lpstr>2.1 The Python shell</vt:lpstr>
      <vt:lpstr>2.1 The Python shell</vt:lpstr>
      <vt:lpstr>2.2 Type conversion</vt:lpstr>
      <vt:lpstr>2.2 Type conversion</vt:lpstr>
      <vt:lpstr>2.2 Type conversion</vt:lpstr>
      <vt:lpstr>2.3 Mixed data types</vt:lpstr>
      <vt:lpstr>2.3 Mixed data types</vt:lpstr>
      <vt:lpstr>2.4 Floating-point errors</vt:lpstr>
      <vt:lpstr>2.4 Floating-point errors</vt:lpstr>
      <vt:lpstr>Table 2.1 Round-off error. (caused by the binary conversion)</vt:lpstr>
      <vt:lpstr>2.4 Floating-point errors</vt:lpstr>
      <vt:lpstr>Table 2.2 Overflow error.(there is not enough space to write the number)</vt:lpstr>
      <vt:lpstr>2.5 Dividing integers</vt:lpstr>
      <vt:lpstr>2.5 Dividing integers</vt:lpstr>
      <vt:lpstr>2.5 Dividing integers</vt:lpstr>
      <vt:lpstr>2.6 The math module</vt:lpstr>
      <vt:lpstr>2.6 The math module</vt:lpstr>
      <vt:lpstr>Table 2.3 Example constants in the math module.</vt:lpstr>
      <vt:lpstr>Table 2.4 Example functions in the math module.</vt:lpstr>
      <vt:lpstr>Table 2.5</vt:lpstr>
      <vt:lpstr>Table 2.6</vt:lpstr>
      <vt:lpstr>2.7 Formatting code</vt:lpstr>
      <vt:lpstr>2.7 Formatting code</vt:lpstr>
      <vt:lpstr>Table 2.7 Guidelines for spaces.</vt:lpstr>
      <vt:lpstr>2.8 Python careers</vt:lpstr>
      <vt:lpstr>2.8 Python careers</vt:lpstr>
      <vt:lpstr>Table 2.8 Python outside of CS and IT.</vt:lpstr>
      <vt:lpstr>Table 2.9 Applications built with Python.</vt:lpstr>
      <vt:lpstr>Table 2.10 Chapter 2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Mohamed Laoufi</cp:lastModifiedBy>
  <cp:revision>7</cp:revision>
  <dcterms:created xsi:type="dcterms:W3CDTF">2024-07-30T22:14:22Z</dcterms:created>
  <dcterms:modified xsi:type="dcterms:W3CDTF">2025-09-11T14:53:08Z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2 Expressions</vt:lpwstr>
  </property>
</Properties>
</file>