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9" r:id="rId4"/>
    <p:sldId id="257" r:id="rId5"/>
    <p:sldId id="258" r:id="rId6"/>
    <p:sldId id="270" r:id="rId7"/>
    <p:sldId id="260" r:id="rId8"/>
    <p:sldId id="261" r:id="rId9"/>
    <p:sldId id="271" r:id="rId10"/>
    <p:sldId id="272" r:id="rId11"/>
    <p:sldId id="273" r:id="rId12"/>
    <p:sldId id="274" r:id="rId13"/>
    <p:sldId id="262" r:id="rId14"/>
    <p:sldId id="275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5369"/>
  </p:normalViewPr>
  <p:slideViewPr>
    <p:cSldViewPr snapToGrid="0">
      <p:cViewPr>
        <p:scale>
          <a:sx n="100" d="100"/>
          <a:sy n="100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16D4F-B1DE-8245-8AA3-6EA3BA54FFE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48449-46B1-F74C-9ADD-57B12BB655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976" y="2281433"/>
            <a:ext cx="10382485" cy="2785291"/>
          </a:xfrm>
          <a:prstGeom prst="rect">
            <a:avLst/>
          </a:prstGeom>
        </p:spPr>
      </p:pic>
      <p:pic>
        <p:nvPicPr>
          <p:cNvPr id="1026" name="Picture 2" descr="ACM Computing Surve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32" y="356177"/>
            <a:ext cx="56515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3500" y="69024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Automated Methods for Discrete Answer Engineering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Gradient-based Search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Adjusts the discrete prompts by optimizing the tokens that form the prompt.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In sentiment analysis, the model might search for optimal tokens like “good” or “bad” to fill the prompt: “The movie was [MASK].”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Paraphrasing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Generates multiple valid phrasings of answers in natural language to improve generalization.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 question-answering task, the prompt "What is the capital of France?" can have multiple correct answers such as "Paris" or "The capital of France is Paris."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Pruning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Prunes unlikely or incorrect answers by removing less effective tokens from the prompt’s output space.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In text classification, irrelevant tokens (e.g., "neutral") are pruned to leave only high-probability answers like "positive" or "negative."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550" y="493048"/>
            <a:ext cx="102489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Automated Methods for Continuous Answer Engineering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Continuous Answer Space Tuning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Instead of using natural language, continuous prompts operate in the model’s embedding space, where the system </a:t>
            </a:r>
            <a:r>
              <a:rPr lang="en-GB" b="1" dirty="0"/>
              <a:t>learns the best embeddings</a:t>
            </a:r>
            <a:r>
              <a:rPr lang="en-GB" dirty="0"/>
              <a:t> to guide output.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In machine translation, continuous vectors guide the model to generate the correct translation without needing human-readable prompts.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Prefix Tuning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Uses </a:t>
            </a:r>
            <a:r>
              <a:rPr lang="en-GB" b="1" dirty="0"/>
              <a:t>trainable embeddings</a:t>
            </a:r>
            <a:r>
              <a:rPr lang="en-GB" dirty="0"/>
              <a:t> (prefixes) added to the input text to tune the model’s output without altering the language model itself.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 summarization task, prefix tuning adds learned continuous vectors to the input sentence to steer the model toward generating a concise summary.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Answer Space Pruning in Embeddings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 to discrete pruning, but the model prunes unlikely answer embeddings in the continuous vector space.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tasks like NER (Named Entity Recognition), the system narrows down the correct entity embeddings in the continuous space, optimizing predictions.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7859" y="716340"/>
            <a:ext cx="100946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Multiple-Prompt Learning</a:t>
            </a:r>
            <a:endParaRPr lang="en-GB" b="1" dirty="0"/>
          </a:p>
          <a:p>
            <a:r>
              <a:rPr lang="en-GB" b="1" dirty="0"/>
              <a:t>Definition</a:t>
            </a:r>
            <a:r>
              <a:rPr lang="en-GB" dirty="0"/>
              <a:t>: Multi-prompt learning involves using </a:t>
            </a:r>
            <a:r>
              <a:rPr lang="en-GB" b="1" dirty="0"/>
              <a:t>multiple prompts</a:t>
            </a:r>
            <a:r>
              <a:rPr lang="en-GB" dirty="0"/>
              <a:t> for a single task to enhance model robustness and accuracy. </a:t>
            </a:r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</a:t>
            </a:r>
            <a:r>
              <a:rPr lang="en-GB" b="1" dirty="0" err="1"/>
              <a:t>Ensembling</a:t>
            </a:r>
            <a:r>
              <a:rPr lang="en-GB" dirty="0"/>
              <a:t>: Combines multiple prompts for the same input. The predictions from each prompt are averaged or aggregated to improve overall performance.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sentiment analysis, two prompts like "The movie was [MASK]" and "Overall, it was a [MASK] film" might be combined, with the model averaging the predictions from both prompts.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Augmentation</a:t>
            </a:r>
            <a:r>
              <a:rPr lang="en-GB" dirty="0"/>
              <a:t>: Adds extra prompts with </a:t>
            </a:r>
            <a:r>
              <a:rPr lang="en-GB" b="1" dirty="0"/>
              <a:t>answered examples</a:t>
            </a:r>
            <a:r>
              <a:rPr lang="en-GB" dirty="0"/>
              <a:t> to help the model generalize. This is particularly useful in few-shot learning scenarios where the model is provided with a few demonstrations before the main input.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Before translating a sentence, the model might first be shown a few example translations to learn the task better.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8400" y="615246"/>
            <a:ext cx="94107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Composition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Combines multiple prompts designed for different sub-tasks to create a more comprehensive task prompt.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 task like summarization, separate prompts for identifying key points and generating a concise text might be combined into one.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Decomposition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Breaks down a complex task into smaller, manageable sub-tasks, each addressed by its own prompt.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 question-answering task, a single prompt might first identify relevant entities, and a second prompt might provide the answer.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Sharing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Shares learned prompts across similar tasks to transfer knowledge. A prompt optimized for one task can help improve performance on a related task.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A prompt for text classification in one domain (e.g., movie reviews) can be adapted and shared for another domain (e.g., product reviews).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gram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353" y="291967"/>
            <a:ext cx="10485294" cy="62740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of text with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597" y="1366714"/>
            <a:ext cx="10054806" cy="3548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text with words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67" y="212975"/>
            <a:ext cx="7772400" cy="64320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8450" y="640613"/>
            <a:ext cx="31557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Engineering:</a:t>
            </a:r>
            <a:endParaRPr lang="en-US" dirty="0"/>
          </a:p>
          <a:p>
            <a:r>
              <a:rPr lang="en-US" dirty="0"/>
              <a:t>Domain knowledge -&gt; manually extract feature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Architecture Engineering:</a:t>
            </a:r>
            <a:endParaRPr lang="en-US" dirty="0"/>
          </a:p>
          <a:p>
            <a:r>
              <a:rPr lang="en-US" dirty="0"/>
              <a:t>CNN, RNN, etc. -&gt; model train itself</a:t>
            </a:r>
            <a:endParaRPr lang="en-US" dirty="0"/>
          </a:p>
          <a:p>
            <a:endParaRPr lang="en-US" dirty="0"/>
          </a:p>
          <a:p>
            <a:r>
              <a:rPr lang="en-US" dirty="0"/>
              <a:t>Objective Engineering:</a:t>
            </a:r>
            <a:endParaRPr lang="en-US" dirty="0"/>
          </a:p>
          <a:p>
            <a:r>
              <a:rPr lang="en-US" dirty="0"/>
              <a:t>Design objective function at both pretrain &amp; fine tune stages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Prompt Engineering: </a:t>
            </a:r>
            <a:r>
              <a:rPr lang="en-GB" dirty="0"/>
              <a:t>select the appropriate prompts without any additional training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7353" y="990085"/>
            <a:ext cx="10355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What is Prompt Engineering?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process of designing input prompts to guide pre-trained language models (LMs) in NLP tasks.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new approach in NLP that minimizes the need for large, </a:t>
            </a:r>
            <a:r>
              <a:rPr lang="en-GB" dirty="0" err="1"/>
              <a:t>labeled</a:t>
            </a:r>
            <a:r>
              <a:rPr lang="en-GB" dirty="0"/>
              <a:t> datasets.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67353" y="2626525"/>
            <a:ext cx="1105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Why is it Important?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Few-shot and Zero-shot Learning:</a:t>
            </a:r>
            <a:r>
              <a:rPr lang="en-GB" dirty="0"/>
              <a:t> Models can perform tasks with little or no additional data.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Versatility:</a:t>
            </a:r>
            <a:r>
              <a:rPr lang="en-GB" dirty="0"/>
              <a:t> The same model can be used for various tasks just by changing the prompt.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Efficiency:</a:t>
            </a:r>
            <a:r>
              <a:rPr lang="en-GB" dirty="0"/>
              <a:t> Less time and computational resources needed for training.</a:t>
            </a:r>
            <a:endParaRPr lang="en-GB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7353" y="4355298"/>
            <a:ext cx="8977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Challenges: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Designing effective prompts is complex.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performance can be highly sensitive to the structure of the prompt.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paper with black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914" y="643358"/>
            <a:ext cx="11132172" cy="3778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9590" y="4573540"/>
            <a:ext cx="114528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Input (x)</a:t>
            </a:r>
            <a:r>
              <a:rPr lang="en-GB" dirty="0"/>
              <a:t> → Processed by a </a:t>
            </a:r>
            <a:r>
              <a:rPr lang="en-GB" b="1" dirty="0"/>
              <a:t>Prompting Function (</a:t>
            </a:r>
            <a:r>
              <a:rPr lang="en-GB" b="1" dirty="0" err="1"/>
              <a:t>f_prompt</a:t>
            </a:r>
            <a:r>
              <a:rPr lang="en-GB" b="1" dirty="0"/>
              <a:t>(x))</a:t>
            </a:r>
            <a:r>
              <a:rPr lang="en-GB" dirty="0"/>
              <a:t> → Creates a </a:t>
            </a:r>
            <a:r>
              <a:rPr lang="en-GB" b="1" dirty="0"/>
              <a:t>Prompt (x')</a:t>
            </a:r>
            <a:r>
              <a:rPr lang="en-GB" dirty="0"/>
              <a:t> → Filled with an </a:t>
            </a:r>
            <a:r>
              <a:rPr lang="en-GB" b="1" dirty="0"/>
              <a:t>Answer (z)</a:t>
            </a:r>
            <a:r>
              <a:rPr lang="en-GB" dirty="0"/>
              <a:t> → Results in a </a:t>
            </a:r>
            <a:r>
              <a:rPr lang="en-GB" b="1" dirty="0"/>
              <a:t>Filled Prompt (</a:t>
            </a:r>
            <a:r>
              <a:rPr lang="en-GB" b="1" dirty="0" err="1"/>
              <a:t>ffill</a:t>
            </a:r>
            <a:r>
              <a:rPr lang="en-GB" b="1" dirty="0"/>
              <a:t>(x', z))</a:t>
            </a:r>
            <a:r>
              <a:rPr lang="en-GB" dirty="0"/>
              <a:t> → Ideally, filled with the </a:t>
            </a:r>
            <a:r>
              <a:rPr lang="en-GB" i="1" dirty="0"/>
              <a:t>True Answer (z)</a:t>
            </a:r>
            <a:r>
              <a:rPr lang="en-GB" dirty="0"/>
              <a:t>* to generate an *</a:t>
            </a:r>
            <a:r>
              <a:rPr lang="en-GB" i="1" dirty="0"/>
              <a:t>Answered Prompt (</a:t>
            </a:r>
            <a:r>
              <a:rPr lang="en-GB" i="1" dirty="0" err="1"/>
              <a:t>ffill</a:t>
            </a:r>
            <a:r>
              <a:rPr lang="en-GB" i="1" dirty="0"/>
              <a:t>(x', z</a:t>
            </a:r>
            <a:r>
              <a:rPr lang="en-GB" dirty="0"/>
              <a:t>))**.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590" y="5738170"/>
            <a:ext cx="10743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Considerations: </a:t>
            </a:r>
            <a:r>
              <a:rPr lang="en-GB" dirty="0"/>
              <a:t>Pre-trained LM Choice, Prompt Template Engineering, Prompt Answer Engineering, Expanding the Paradigm, Prompt-based Training Strategies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gram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239" y="193982"/>
            <a:ext cx="8401156" cy="66640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92582" y="718993"/>
                <a:ext cx="10406835" cy="3991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1" dirty="0"/>
                  <a:t>Prompt Template Engineering: </a:t>
                </a:r>
                <a:r>
                  <a:rPr lang="en-GB" dirty="0"/>
                  <a:t>the process of creating a prompting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𝑝𝑟𝑜𝑚𝑝𝑡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that results in the most effective performance on the downstream task</a:t>
                </a:r>
                <a:endParaRPr lang="en-GB" dirty="0"/>
              </a:p>
              <a:p>
                <a:endParaRPr lang="en-GB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1" dirty="0"/>
                  <a:t>Prompt Shape: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1" dirty="0"/>
                  <a:t>Cloze Prompts</a:t>
                </a:r>
                <a:r>
                  <a:rPr lang="en-GB" dirty="0"/>
                  <a:t>: These are fill-in-the-blank style prompts where the model completes the missing parts. For example, “The movie was [MASK].”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1" dirty="0"/>
                  <a:t>Prefix Prompts</a:t>
                </a:r>
                <a:r>
                  <a:rPr lang="en-GB" dirty="0"/>
                  <a:t>: These prompts provide additional context before the input and ask the model to generate the rest. For instance, “Translate the following sentence: [Input].”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b="1" dirty="0"/>
                  <a:t>Manual vs. Automated Prompts: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1" dirty="0"/>
                  <a:t>Manual Prompts</a:t>
                </a:r>
                <a:r>
                  <a:rPr lang="en-GB" dirty="0"/>
                  <a:t>: Human-designed prompts based on domain knowledge or intuition. While effective for some tasks, this method can be time-consuming and suboptimal for complex tasks.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1" dirty="0"/>
                  <a:t>Automated Prompts</a:t>
                </a:r>
                <a:r>
                  <a:rPr lang="en-GB" dirty="0"/>
                  <a:t>: Algorithms are used to generate or optimize prompts automatically. This includes techniques like prompt mining, paraphrasing, and gradient-based search.</a:t>
                </a:r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2" y="718993"/>
                <a:ext cx="10406835" cy="3991734"/>
              </a:xfrm>
              <a:prstGeom prst="rect">
                <a:avLst/>
              </a:prstGeom>
              <a:blipFill rotWithShape="1">
                <a:blip r:embed="rId1"/>
                <a:stretch>
                  <a:fillRect l="-4" t="-4" r="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029" y="751344"/>
            <a:ext cx="113519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Discrete prompts</a:t>
            </a:r>
            <a:r>
              <a:rPr lang="en-GB" dirty="0"/>
              <a:t> are natural language strings inserted into the input to guide the model’s </a:t>
            </a:r>
            <a:r>
              <a:rPr lang="en-GB" dirty="0" err="1"/>
              <a:t>behavior</a:t>
            </a:r>
            <a:r>
              <a:rPr lang="en-GB" dirty="0"/>
              <a:t>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Automated Methods for Discrete Prompts</a:t>
            </a: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Prompt Mining</a:t>
            </a:r>
            <a:r>
              <a:rPr lang="en-GB" dirty="0"/>
              <a:t>: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Searches large text corpora (like Wikipedia) to find naturally occurring sentence patterns that can be used as prompts.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an input like “Obama,” the system might find a prompt like “Obama is the president of [MASK].”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Prompt Paraphrasing</a:t>
            </a:r>
            <a:r>
              <a:rPr lang="en-GB" dirty="0"/>
              <a:t>: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Starts with an initial prompt and generates variations by paraphrasing using methods like back-translation or synonym replacement.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"The movie was [MASK]" could become "That film was really [MASK]."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Gradient-based Search</a:t>
            </a:r>
            <a:r>
              <a:rPr lang="en-GB" dirty="0"/>
              <a:t>: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Uses the gradients of the model to search for the optimal token sequence in the discrete prompt space.</a:t>
            </a: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Tweaking the tokens in a prompt to maximize task performance, such as for sentiment classification.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6600" y="897235"/>
            <a:ext cx="10731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Definition</a:t>
            </a:r>
            <a:endParaRPr lang="en-GB" b="1" dirty="0"/>
          </a:p>
          <a:p>
            <a:r>
              <a:rPr lang="en-GB" b="1" dirty="0"/>
              <a:t>Automated Methods for Continuous Prompts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Prefix Tuning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Learns a sequence of continuous vectors that are prepended to the input. Only the prefix vectors are updated during training, while the language model remains fixed.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For a summarization task, continuous vectors are added before the input sentence to guide the model toward summarizing the text.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Prompt Tuning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Fine-tunes the continuous prompt embeddings while keeping the language model frozen, optimizing the task-specific vectors.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In translation, the initial prompt is represented as a continuous vector that is further optimized for the task.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Hybrid Approach</a:t>
            </a:r>
            <a:r>
              <a:rPr lang="en-GB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Starts with a manually designed discrete prompt and then fine-tunes it in the continuous space for better performance.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A prompt like "The movie was [MASK]" might be initialized as discrete text and then fine-tuned into continuous embeddings.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5000" y="566678"/>
            <a:ext cx="10680700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Answer Shape</a:t>
            </a:r>
            <a:endParaRPr lang="en-GB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Token</a:t>
            </a:r>
            <a:r>
              <a:rPr lang="en-GB" dirty="0"/>
              <a:t>: The model’s output is a single word or token.</a:t>
            </a:r>
            <a:endParaRPr lang="en-GB" dirty="0"/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"The movie was [MASK]." The model fills in [MASK] with "great," "bad," etc.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Span</a:t>
            </a:r>
            <a:r>
              <a:rPr lang="en-GB" dirty="0"/>
              <a:t>: The output is a sequence of words (i.e., a segment of text).</a:t>
            </a:r>
            <a:endParaRPr lang="en-GB" dirty="0"/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Named Entity Recognition (NER) tasks where the model extracts a span, like "Barack Obama" from a sentence.</a:t>
            </a:r>
            <a:endParaRPr lang="en-GB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Sentence</a:t>
            </a:r>
            <a:r>
              <a:rPr lang="en-GB" dirty="0"/>
              <a:t>: The model generates an entire sentence or more as output.</a:t>
            </a:r>
            <a:endParaRPr lang="en-GB" dirty="0"/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Machine translation tasks where the prompt might be "Translate: I love you," and the model generates the sentence "Je </a:t>
            </a:r>
            <a:r>
              <a:rPr lang="en-GB" dirty="0" err="1"/>
              <a:t>t'aime</a:t>
            </a:r>
            <a:r>
              <a:rPr lang="en-GB" dirty="0"/>
              <a:t>."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7992</Words>
  <Application>WPS 演示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Cambria Math</vt:lpstr>
      <vt:lpstr>微软雅黑</vt:lpstr>
      <vt:lpstr>Arial Unicode MS</vt:lpstr>
      <vt:lpstr>Aptos Display</vt:lpstr>
      <vt:lpstr>Segoe UI</vt:lpstr>
      <vt:lpstr>Aptos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Fouroy Deng</dc:creator>
  <cp:lastModifiedBy>这一切都有意义</cp:lastModifiedBy>
  <cp:revision>2</cp:revision>
  <dcterms:created xsi:type="dcterms:W3CDTF">2024-09-05T14:36:00Z</dcterms:created>
  <dcterms:modified xsi:type="dcterms:W3CDTF">2025-04-01T17:38:46Z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DEA6BA40C61F4B598D7DC4D17CB5E6D5_13</vt:lpwstr>
  </property>
  <property fmtid="{D5CDD505-2E9C-101B-9397-08002B2CF9AE}" pid="3" name="KSOProductBuildVer">
    <vt:lpwstr>2052-12.1.0.20305</vt:lpwstr>
  </property>
</Properties>
</file>