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63" r:id="rId2"/>
    <p:sldId id="259" r:id="rId3"/>
    <p:sldId id="264" r:id="rId4"/>
    <p:sldId id="256" r:id="rId5"/>
    <p:sldId id="258" r:id="rId6"/>
    <p:sldId id="257" r:id="rId7"/>
    <p:sldId id="280" r:id="rId8"/>
    <p:sldId id="274" r:id="rId9"/>
    <p:sldId id="276" r:id="rId10"/>
    <p:sldId id="284" r:id="rId11"/>
    <p:sldId id="262" r:id="rId12"/>
    <p:sldId id="281" r:id="rId13"/>
    <p:sldId id="269" r:id="rId14"/>
    <p:sldId id="268" r:id="rId15"/>
    <p:sldId id="270" r:id="rId16"/>
    <p:sldId id="282" r:id="rId17"/>
    <p:sldId id="272" r:id="rId18"/>
    <p:sldId id="273" r:id="rId19"/>
    <p:sldId id="279" r:id="rId20"/>
    <p:sldId id="283" r:id="rId21"/>
    <p:sldId id="277" r:id="rId22"/>
    <p:sldId id="278" r:id="rId23"/>
    <p:sldId id="285" r:id="rId24"/>
    <p:sldId id="286" r:id="rId25"/>
    <p:sldId id="267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57"/>
    <p:restoredTop sz="94765"/>
  </p:normalViewPr>
  <p:slideViewPr>
    <p:cSldViewPr snapToGrid="0">
      <p:cViewPr varScale="1">
        <p:scale>
          <a:sx n="76" d="100"/>
          <a:sy n="76" d="100"/>
        </p:scale>
        <p:origin x="139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9A606E-BCAC-AE42-8ACB-DAE07CACBE6C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CBFF78-E1FF-754F-870B-993EB8FC6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201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EC0AA9-925F-0375-C324-ABE45FCA20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23391E4-A63D-76A1-7F66-77CF14A608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CAB7433-0580-51F5-D2DA-EA7A90E4B1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0E8E2B-CC9E-3D27-CB52-A37DB04CBB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CBFF78-E1FF-754F-870B-993EB8FC636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979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CBFF78-E1FF-754F-870B-993EB8FC636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311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F0F85-5AF6-6209-B019-2A1C6C6728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434567-C096-5927-503C-6236E84884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8BACA-B472-74A2-BB36-FAF85A11E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8211-571D-7C41-A3C4-A85B30D87595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1DD9E-EB8F-C7D5-D33C-1860371A2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676B67-41CD-7D99-BA1D-53B8C2BCF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2642B-3036-6D4C-A5FD-1A0A0CC7E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301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4EBF8-95A0-30D8-32D0-A5DDB1FBB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A4CF68-32BD-86EF-19E4-15D4C4524A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3498D-1D71-1C0A-EBB7-6D9DD2754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8211-571D-7C41-A3C4-A85B30D87595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11691-324E-D4D4-4041-8A6083C53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EEBE3-2CFD-A689-A76F-117699DD3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2642B-3036-6D4C-A5FD-1A0A0CC7E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719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C0F2DC-591B-7312-D3BE-044C9AF6DB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8F9890-D34C-8FA4-7A93-E7549E1240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2BCBA-1E05-6919-014E-0DD43750C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8211-571D-7C41-A3C4-A85B30D87595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38BAC-AD73-950C-6ADA-FDBA34E39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494F7-DC2F-E727-CECA-162A61865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2642B-3036-6D4C-A5FD-1A0A0CC7E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703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52309-6226-402E-4EAA-0443C8AB7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AAE56-C85D-5442-9064-5D6D85A99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6A62DB-EC7C-27AC-C50C-98C737AA3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8211-571D-7C41-A3C4-A85B30D87595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AF6F6-D81D-9A67-F978-60B8C8CAA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EDB42-F39E-E56E-AA40-7AADEB573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2642B-3036-6D4C-A5FD-1A0A0CC7E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770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F3D9D-2AF2-E778-6BE1-E4228E9E7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DA395B-CEA6-8D52-89CC-EC0C0388E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4A2DB-4EBB-3932-839D-6B4C2889E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8211-571D-7C41-A3C4-A85B30D87595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0FDD0-E5CF-DEC0-003B-71660BA89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12FCA4-909F-0CEA-8C23-25B2C8919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2642B-3036-6D4C-A5FD-1A0A0CC7E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707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86D7E-193F-0915-2AA4-E13294496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D681A-5745-7CBF-BDE3-3212F8E738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3AA305-5927-FE10-F8DC-690507F2A6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B7AC9-4629-BF53-7480-DB7A9E239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8211-571D-7C41-A3C4-A85B30D87595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C13277-F11A-8F28-1324-C627D4501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0DE45D-0433-F37F-374A-C0AC4F9E9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2642B-3036-6D4C-A5FD-1A0A0CC7E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34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5BD2E-19D2-BF34-55A1-2A7B48CD4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EAD5C4-C88E-E0EE-9770-29128F713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C068FB-5A4C-DF17-ABCB-02E1C0DBD7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864C78-C0AA-9259-499D-0D89A0B232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429B03-1EC5-73A9-96A3-CCD5DFC1EA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A74551-587E-0A10-4B7D-D529F4FAA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8211-571D-7C41-A3C4-A85B30D87595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9790F1-D51F-B58A-986D-29898B05C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DD6CB3-CF60-19DE-E617-E674331A6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2642B-3036-6D4C-A5FD-1A0A0CC7E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609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426ED-12A5-F310-F65D-A6A09D903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9277D2-CB88-13C1-4C2B-A36CE635B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8211-571D-7C41-A3C4-A85B30D87595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483E7C-1FE3-C37F-D6FF-48C52E2D2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AC54D2-FBCD-E666-CED4-C8772A4A5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2642B-3036-6D4C-A5FD-1A0A0CC7E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436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71CDE8-DE49-E917-9157-29E3CEA04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8211-571D-7C41-A3C4-A85B30D87595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A61796-C26D-4D4E-5AED-3DA68379F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76A456-6875-EC68-6403-0DA15CDBE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2642B-3036-6D4C-A5FD-1A0A0CC7E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489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04152-E2C2-BF37-B269-ADA006E83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360A2-32CC-7C54-3273-18F22531A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04DFFD-B794-14FD-0C05-408292A66D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887423-EC4F-0C8A-FD8F-7A48C7BE9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8211-571D-7C41-A3C4-A85B30D87595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4EE66C-5067-B9AA-6CD0-16130589A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0343BA-7EC8-BF28-E088-C7657C7CD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2642B-3036-6D4C-A5FD-1A0A0CC7E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478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5F5FE-5813-3134-0C6F-C65FC92F5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76E6EE-299E-9435-745C-1209D8D451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2CE544-9593-9B50-F121-722FB5D3AB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753683-EA52-60B1-F0E6-793CCB572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8211-571D-7C41-A3C4-A85B30D87595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850A29-CB3B-292B-8E72-3AD24722D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2F6EE1-7420-124D-3E90-C9730B741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2642B-3036-6D4C-A5FD-1A0A0CC7E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554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1DF54F-01CB-5D80-CA13-A29603C2C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FDF36F-A877-2EC5-487B-022F7AC72E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81FCF2-3B1D-ECD5-7D8A-25FCFBEED7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658211-571D-7C41-A3C4-A85B30D87595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12970-973E-1A21-EBC9-D519CBDB5A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7AD30-06E1-568B-89F9-7BE2D0F959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E2642B-3036-6D4C-A5FD-1A0A0CC7E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5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5.svg"/><Relationship Id="rId7" Type="http://schemas.openxmlformats.org/officeDocument/2006/relationships/image" Target="../media/image21.png"/><Relationship Id="rId12" Type="http://schemas.openxmlformats.org/officeDocument/2006/relationships/image" Target="../media/image19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18.png"/><Relationship Id="rId5" Type="http://schemas.openxmlformats.org/officeDocument/2006/relationships/image" Target="../media/image17.svg"/><Relationship Id="rId10" Type="http://schemas.openxmlformats.org/officeDocument/2006/relationships/image" Target="../media/image26.svg"/><Relationship Id="rId4" Type="http://schemas.openxmlformats.org/officeDocument/2006/relationships/image" Target="../media/image16.png"/><Relationship Id="rId9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10.svg"/><Relationship Id="rId7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sv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10.svg"/><Relationship Id="rId7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16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17.svg"/><Relationship Id="rId9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10.svg"/><Relationship Id="rId7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13.png"/><Relationship Id="rId9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16.png"/><Relationship Id="rId7" Type="http://schemas.openxmlformats.org/officeDocument/2006/relationships/image" Target="../media/image22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7.svg"/><Relationship Id="rId9" Type="http://schemas.openxmlformats.org/officeDocument/2006/relationships/image" Target="../media/image30.sv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4.svg"/><Relationship Id="rId18" Type="http://schemas.openxmlformats.org/officeDocument/2006/relationships/image" Target="../media/image16.png"/><Relationship Id="rId3" Type="http://schemas.openxmlformats.org/officeDocument/2006/relationships/image" Target="../media/image2.svg"/><Relationship Id="rId7" Type="http://schemas.openxmlformats.org/officeDocument/2006/relationships/image" Target="../media/image32.svg"/><Relationship Id="rId12" Type="http://schemas.openxmlformats.org/officeDocument/2006/relationships/image" Target="../media/image3.png"/><Relationship Id="rId17" Type="http://schemas.openxmlformats.org/officeDocument/2006/relationships/image" Target="../media/image35.svg"/><Relationship Id="rId2" Type="http://schemas.openxmlformats.org/officeDocument/2006/relationships/image" Target="../media/image1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8.svg"/><Relationship Id="rId5" Type="http://schemas.openxmlformats.org/officeDocument/2006/relationships/image" Target="../media/image10.svg"/><Relationship Id="rId15" Type="http://schemas.openxmlformats.org/officeDocument/2006/relationships/image" Target="../media/image34.svg"/><Relationship Id="rId10" Type="http://schemas.openxmlformats.org/officeDocument/2006/relationships/image" Target="../media/image7.png"/><Relationship Id="rId19" Type="http://schemas.openxmlformats.org/officeDocument/2006/relationships/image" Target="../media/image36.svg"/><Relationship Id="rId4" Type="http://schemas.openxmlformats.org/officeDocument/2006/relationships/image" Target="../media/image9.png"/><Relationship Id="rId9" Type="http://schemas.openxmlformats.org/officeDocument/2006/relationships/image" Target="../media/image6.svg"/><Relationship Id="rId1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svg"/><Relationship Id="rId7" Type="http://schemas.openxmlformats.org/officeDocument/2006/relationships/image" Target="../media/image12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svg"/><Relationship Id="rId7" Type="http://schemas.openxmlformats.org/officeDocument/2006/relationships/image" Target="../media/image19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10" Type="http://schemas.openxmlformats.org/officeDocument/2006/relationships/image" Target="../media/image22.sv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10.svg"/><Relationship Id="rId7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5.svg"/><Relationship Id="rId7" Type="http://schemas.openxmlformats.org/officeDocument/2006/relationships/image" Target="../media/image22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7.svg"/><Relationship Id="rId10" Type="http://schemas.openxmlformats.org/officeDocument/2006/relationships/image" Target="../media/image20.png"/><Relationship Id="rId4" Type="http://schemas.openxmlformats.org/officeDocument/2006/relationships/image" Target="../media/image16.png"/><Relationship Id="rId9" Type="http://schemas.openxmlformats.org/officeDocument/2006/relationships/image" Target="../media/image2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EDCCE-F166-9861-6800-1AC966EE41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Frontend Process Design</a:t>
            </a:r>
          </a:p>
        </p:txBody>
      </p:sp>
    </p:spTree>
    <p:extLst>
      <p:ext uri="{BB962C8B-B14F-4D97-AF65-F5344CB8AC3E}">
        <p14:creationId xmlns:p14="http://schemas.microsoft.com/office/powerpoint/2010/main" val="234193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C0FEAC-DC91-5F98-32B0-7B3AE2F5B5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39C0D-CD41-0C53-3D14-9BA61031D2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248150"/>
            <a:ext cx="9144000" cy="985838"/>
          </a:xfrm>
        </p:spPr>
        <p:txBody>
          <a:bodyPr/>
          <a:lstStyle/>
          <a:p>
            <a:r>
              <a:rPr lang="en-US" dirty="0"/>
              <a:t>PRODUCTION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6296D20-F3EE-5AE9-B474-E528B908C7CC}"/>
              </a:ext>
            </a:extLst>
          </p:cNvPr>
          <p:cNvGrpSpPr/>
          <p:nvPr/>
        </p:nvGrpSpPr>
        <p:grpSpPr>
          <a:xfrm>
            <a:off x="3601946" y="1779949"/>
            <a:ext cx="457200" cy="457200"/>
            <a:chOff x="2933700" y="1466850"/>
            <a:chExt cx="457200" cy="457200"/>
          </a:xfrm>
        </p:grpSpPr>
        <p:sp>
          <p:nvSpPr>
            <p:cNvPr id="3" name="Flowchart: Connector 2">
              <a:extLst>
                <a:ext uri="{FF2B5EF4-FFF2-40B4-BE49-F238E27FC236}">
                  <a16:creationId xmlns:a16="http://schemas.microsoft.com/office/drawing/2014/main" id="{D529E12A-8CD5-7942-1117-BDAC50EFADEC}"/>
                </a:ext>
              </a:extLst>
            </p:cNvPr>
            <p:cNvSpPr/>
            <p:nvPr/>
          </p:nvSpPr>
          <p:spPr>
            <a:xfrm>
              <a:off x="2933700" y="1466850"/>
              <a:ext cx="457200" cy="4572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Flowchart: Connector 3">
              <a:extLst>
                <a:ext uri="{FF2B5EF4-FFF2-40B4-BE49-F238E27FC236}">
                  <a16:creationId xmlns:a16="http://schemas.microsoft.com/office/drawing/2014/main" id="{86FF45FE-D5AB-ED09-1ABF-571487C828FE}"/>
                </a:ext>
              </a:extLst>
            </p:cNvPr>
            <p:cNvSpPr/>
            <p:nvPr/>
          </p:nvSpPr>
          <p:spPr>
            <a:xfrm>
              <a:off x="2995612" y="1524000"/>
              <a:ext cx="333375" cy="333375"/>
            </a:xfrm>
            <a:prstGeom prst="flowChartConnector">
              <a:avLst/>
            </a:prstGeom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2616E88-2225-E565-5D3F-076293E9EC17}"/>
              </a:ext>
            </a:extLst>
          </p:cNvPr>
          <p:cNvGrpSpPr/>
          <p:nvPr/>
        </p:nvGrpSpPr>
        <p:grpSpPr>
          <a:xfrm>
            <a:off x="4871357" y="1784712"/>
            <a:ext cx="457200" cy="457200"/>
            <a:chOff x="2933700" y="1466850"/>
            <a:chExt cx="457200" cy="457200"/>
          </a:xfrm>
        </p:grpSpPr>
        <p:sp>
          <p:nvSpPr>
            <p:cNvPr id="7" name="Flowchart: Connector 6">
              <a:extLst>
                <a:ext uri="{FF2B5EF4-FFF2-40B4-BE49-F238E27FC236}">
                  <a16:creationId xmlns:a16="http://schemas.microsoft.com/office/drawing/2014/main" id="{4942B92A-C9A4-E11C-1F5F-067916D8EAA9}"/>
                </a:ext>
              </a:extLst>
            </p:cNvPr>
            <p:cNvSpPr/>
            <p:nvPr/>
          </p:nvSpPr>
          <p:spPr>
            <a:xfrm>
              <a:off x="2933700" y="1466850"/>
              <a:ext cx="457200" cy="4572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Flowchart: Connector 7">
              <a:extLst>
                <a:ext uri="{FF2B5EF4-FFF2-40B4-BE49-F238E27FC236}">
                  <a16:creationId xmlns:a16="http://schemas.microsoft.com/office/drawing/2014/main" id="{F552F7A8-56FD-AB96-AFFB-2AB8CA38B807}"/>
                </a:ext>
              </a:extLst>
            </p:cNvPr>
            <p:cNvSpPr/>
            <p:nvPr/>
          </p:nvSpPr>
          <p:spPr>
            <a:xfrm>
              <a:off x="2995612" y="1528761"/>
              <a:ext cx="333375" cy="333375"/>
            </a:xfrm>
            <a:prstGeom prst="flowChartConnector">
              <a:avLst/>
            </a:prstGeom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3F5D173-F7A9-1471-2991-CE5B19099196}"/>
              </a:ext>
            </a:extLst>
          </p:cNvPr>
          <p:cNvGrpSpPr/>
          <p:nvPr/>
        </p:nvGrpSpPr>
        <p:grpSpPr>
          <a:xfrm>
            <a:off x="5803174" y="2692308"/>
            <a:ext cx="457200" cy="457200"/>
            <a:chOff x="2933700" y="1466850"/>
            <a:chExt cx="457200" cy="457200"/>
          </a:xfrm>
        </p:grpSpPr>
        <p:sp>
          <p:nvSpPr>
            <p:cNvPr id="10" name="Flowchart: Connector 9">
              <a:extLst>
                <a:ext uri="{FF2B5EF4-FFF2-40B4-BE49-F238E27FC236}">
                  <a16:creationId xmlns:a16="http://schemas.microsoft.com/office/drawing/2014/main" id="{0193BB7E-E65C-4E4C-1223-5B3E0DC25FBA}"/>
                </a:ext>
              </a:extLst>
            </p:cNvPr>
            <p:cNvSpPr/>
            <p:nvPr/>
          </p:nvSpPr>
          <p:spPr>
            <a:xfrm>
              <a:off x="2933700" y="1466850"/>
              <a:ext cx="457200" cy="4572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Flowchart: Connector 10">
              <a:extLst>
                <a:ext uri="{FF2B5EF4-FFF2-40B4-BE49-F238E27FC236}">
                  <a16:creationId xmlns:a16="http://schemas.microsoft.com/office/drawing/2014/main" id="{97253F7F-B9A7-8378-A895-1069B84D1BE0}"/>
                </a:ext>
              </a:extLst>
            </p:cNvPr>
            <p:cNvSpPr/>
            <p:nvPr/>
          </p:nvSpPr>
          <p:spPr>
            <a:xfrm>
              <a:off x="2995612" y="1528762"/>
              <a:ext cx="333375" cy="333375"/>
            </a:xfrm>
            <a:prstGeom prst="flowChartConnector">
              <a:avLst/>
            </a:prstGeom>
            <a:solidFill>
              <a:schemeClr val="accent2"/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19B0CAF-C14E-90D4-CA7D-F863BCFB99D3}"/>
              </a:ext>
            </a:extLst>
          </p:cNvPr>
          <p:cNvGrpSpPr/>
          <p:nvPr/>
        </p:nvGrpSpPr>
        <p:grpSpPr>
          <a:xfrm>
            <a:off x="6621780" y="1784712"/>
            <a:ext cx="457200" cy="457200"/>
            <a:chOff x="2933700" y="1466850"/>
            <a:chExt cx="457200" cy="457200"/>
          </a:xfrm>
        </p:grpSpPr>
        <p:sp>
          <p:nvSpPr>
            <p:cNvPr id="13" name="Flowchart: Connector 12">
              <a:extLst>
                <a:ext uri="{FF2B5EF4-FFF2-40B4-BE49-F238E27FC236}">
                  <a16:creationId xmlns:a16="http://schemas.microsoft.com/office/drawing/2014/main" id="{20E16733-1C41-6FF8-5EA1-516F1CFDB2AB}"/>
                </a:ext>
              </a:extLst>
            </p:cNvPr>
            <p:cNvSpPr/>
            <p:nvPr/>
          </p:nvSpPr>
          <p:spPr>
            <a:xfrm>
              <a:off x="2933700" y="1466850"/>
              <a:ext cx="457200" cy="4572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Flowchart: Connector 13">
              <a:extLst>
                <a:ext uri="{FF2B5EF4-FFF2-40B4-BE49-F238E27FC236}">
                  <a16:creationId xmlns:a16="http://schemas.microsoft.com/office/drawing/2014/main" id="{635E9A75-9DA5-BAC6-4C7A-2B24F9BFDC43}"/>
                </a:ext>
              </a:extLst>
            </p:cNvPr>
            <p:cNvSpPr/>
            <p:nvPr/>
          </p:nvSpPr>
          <p:spPr>
            <a:xfrm>
              <a:off x="2995612" y="1528761"/>
              <a:ext cx="333375" cy="333375"/>
            </a:xfrm>
            <a:prstGeom prst="flowChartConnector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3A4414B-B984-448C-D72C-77C0BD715E66}"/>
              </a:ext>
            </a:extLst>
          </p:cNvPr>
          <p:cNvGrpSpPr/>
          <p:nvPr/>
        </p:nvGrpSpPr>
        <p:grpSpPr>
          <a:xfrm>
            <a:off x="7965079" y="1784712"/>
            <a:ext cx="457200" cy="457200"/>
            <a:chOff x="2933700" y="1466850"/>
            <a:chExt cx="457200" cy="457200"/>
          </a:xfrm>
        </p:grpSpPr>
        <p:sp>
          <p:nvSpPr>
            <p:cNvPr id="16" name="Flowchart: Connector 15">
              <a:extLst>
                <a:ext uri="{FF2B5EF4-FFF2-40B4-BE49-F238E27FC236}">
                  <a16:creationId xmlns:a16="http://schemas.microsoft.com/office/drawing/2014/main" id="{7EE3EB00-6ADC-8E6E-0E42-63455C1E18D0}"/>
                </a:ext>
              </a:extLst>
            </p:cNvPr>
            <p:cNvSpPr/>
            <p:nvPr/>
          </p:nvSpPr>
          <p:spPr>
            <a:xfrm>
              <a:off x="2933700" y="1466850"/>
              <a:ext cx="457200" cy="4572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Flowchart: Connector 16">
              <a:extLst>
                <a:ext uri="{FF2B5EF4-FFF2-40B4-BE49-F238E27FC236}">
                  <a16:creationId xmlns:a16="http://schemas.microsoft.com/office/drawing/2014/main" id="{7658FEAB-8108-8F53-63A1-62DDD920E706}"/>
                </a:ext>
              </a:extLst>
            </p:cNvPr>
            <p:cNvSpPr/>
            <p:nvPr/>
          </p:nvSpPr>
          <p:spPr>
            <a:xfrm>
              <a:off x="2995612" y="1528761"/>
              <a:ext cx="333375" cy="333375"/>
            </a:xfrm>
            <a:prstGeom prst="flowChartConnector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89856F8-8F0D-7E25-F864-70BB5C95BFA0}"/>
              </a:ext>
            </a:extLst>
          </p:cNvPr>
          <p:cNvCxnSpPr/>
          <p:nvPr/>
        </p:nvCxnSpPr>
        <p:spPr>
          <a:xfrm>
            <a:off x="4223657" y="2003786"/>
            <a:ext cx="4789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398C816-095F-8E35-9AC7-51038A029D48}"/>
              </a:ext>
            </a:extLst>
          </p:cNvPr>
          <p:cNvCxnSpPr/>
          <p:nvPr/>
        </p:nvCxnSpPr>
        <p:spPr>
          <a:xfrm>
            <a:off x="7302137" y="2013312"/>
            <a:ext cx="4789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DC8410E-EB4B-E411-AFDC-A8E967A0B6CF}"/>
              </a:ext>
            </a:extLst>
          </p:cNvPr>
          <p:cNvCxnSpPr>
            <a:cxnSpLocks/>
          </p:cNvCxnSpPr>
          <p:nvPr/>
        </p:nvCxnSpPr>
        <p:spPr>
          <a:xfrm>
            <a:off x="5371660" y="2288819"/>
            <a:ext cx="379516" cy="3497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709A2FA-7EBA-293A-4EE9-3A4AC02D23C9}"/>
              </a:ext>
            </a:extLst>
          </p:cNvPr>
          <p:cNvCxnSpPr>
            <a:cxnSpLocks/>
          </p:cNvCxnSpPr>
          <p:nvPr/>
        </p:nvCxnSpPr>
        <p:spPr>
          <a:xfrm flipV="1">
            <a:off x="6273355" y="2277933"/>
            <a:ext cx="334942" cy="3605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9157D4C5-928E-FE27-492A-26BADE254ED8}"/>
              </a:ext>
            </a:extLst>
          </p:cNvPr>
          <p:cNvSpPr/>
          <p:nvPr/>
        </p:nvSpPr>
        <p:spPr>
          <a:xfrm>
            <a:off x="3507989" y="1676825"/>
            <a:ext cx="653755" cy="653921"/>
          </a:xfrm>
          <a:prstGeom prst="flowChartConnector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20B108B-0654-4A95-E801-298BCFDA93E6}"/>
              </a:ext>
            </a:extLst>
          </p:cNvPr>
          <p:cNvSpPr txBox="1"/>
          <p:nvPr/>
        </p:nvSpPr>
        <p:spPr>
          <a:xfrm>
            <a:off x="3304552" y="1485358"/>
            <a:ext cx="10519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Production Analyst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0BF8894-522E-E3DE-F78A-5F2B0C74526B}"/>
              </a:ext>
            </a:extLst>
          </p:cNvPr>
          <p:cNvSpPr txBox="1"/>
          <p:nvPr/>
        </p:nvSpPr>
        <p:spPr>
          <a:xfrm>
            <a:off x="4573963" y="1479687"/>
            <a:ext cx="11617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Production Manager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2F5E20C-E5DC-3160-5183-F8EAD66902E8}"/>
              </a:ext>
            </a:extLst>
          </p:cNvPr>
          <p:cNvSpPr txBox="1"/>
          <p:nvPr/>
        </p:nvSpPr>
        <p:spPr>
          <a:xfrm>
            <a:off x="5460062" y="3157094"/>
            <a:ext cx="11617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/>
              <a:t>Supplier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B05D37E-B7D3-0C5E-D48F-6361299EBC26}"/>
              </a:ext>
            </a:extLst>
          </p:cNvPr>
          <p:cNvSpPr txBox="1"/>
          <p:nvPr/>
        </p:nvSpPr>
        <p:spPr>
          <a:xfrm>
            <a:off x="6405476" y="1479615"/>
            <a:ext cx="8898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Finance Analyst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364DB99-92AA-384D-4B2F-27C0B4449E96}"/>
              </a:ext>
            </a:extLst>
          </p:cNvPr>
          <p:cNvSpPr txBox="1"/>
          <p:nvPr/>
        </p:nvSpPr>
        <p:spPr>
          <a:xfrm>
            <a:off x="7722007" y="1480106"/>
            <a:ext cx="9433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Finance Manager </a:t>
            </a:r>
          </a:p>
        </p:txBody>
      </p:sp>
    </p:spTree>
    <p:extLst>
      <p:ext uri="{BB962C8B-B14F-4D97-AF65-F5344CB8AC3E}">
        <p14:creationId xmlns:p14="http://schemas.microsoft.com/office/powerpoint/2010/main" val="3363385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A0EDEE-281C-3E8E-6E23-DC2AE0E170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0AB6E5C-C59F-8373-758E-F24B05AEB46C}"/>
              </a:ext>
            </a:extLst>
          </p:cNvPr>
          <p:cNvSpPr/>
          <p:nvPr/>
        </p:nvSpPr>
        <p:spPr>
          <a:xfrm>
            <a:off x="0" y="-17513"/>
            <a:ext cx="12182317" cy="9851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5" name="Graphic 4" descr="User outline">
            <a:extLst>
              <a:ext uri="{FF2B5EF4-FFF2-40B4-BE49-F238E27FC236}">
                <a16:creationId xmlns:a16="http://schemas.microsoft.com/office/drawing/2014/main" id="{57413BE7-AE2B-7357-FFF2-F19F4969B3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26535" y="40700"/>
            <a:ext cx="914400" cy="914400"/>
          </a:xfrm>
          <a:prstGeom prst="rect">
            <a:avLst/>
          </a:prstGeom>
        </p:spPr>
      </p:pic>
      <p:pic>
        <p:nvPicPr>
          <p:cNvPr id="7" name="Graphic 6" descr="Single gear outline">
            <a:extLst>
              <a:ext uri="{FF2B5EF4-FFF2-40B4-BE49-F238E27FC236}">
                <a16:creationId xmlns:a16="http://schemas.microsoft.com/office/drawing/2014/main" id="{87BF317C-CE76-F9A7-EE0C-87004C6231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09133" y="65501"/>
            <a:ext cx="914400" cy="914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2402A17-4F3B-D03B-AA4A-3455BDF475F7}"/>
              </a:ext>
            </a:extLst>
          </p:cNvPr>
          <p:cNvSpPr txBox="1"/>
          <p:nvPr/>
        </p:nvSpPr>
        <p:spPr>
          <a:xfrm>
            <a:off x="10840935" y="124103"/>
            <a:ext cx="1344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Johnsmith@cookfood.com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AC1BBC-BAB4-6068-9CE7-3A29851FA815}"/>
              </a:ext>
            </a:extLst>
          </p:cNvPr>
          <p:cNvSpPr txBox="1"/>
          <p:nvPr/>
        </p:nvSpPr>
        <p:spPr>
          <a:xfrm>
            <a:off x="657860" y="60565"/>
            <a:ext cx="7009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>
                    <a:lumMod val="95000"/>
                  </a:schemeClr>
                </a:solidFill>
              </a:rPr>
              <a:t>Delivery Receipt Upload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E2B546-1501-8807-CD35-FFE669C62441}"/>
              </a:ext>
            </a:extLst>
          </p:cNvPr>
          <p:cNvSpPr txBox="1"/>
          <p:nvPr/>
        </p:nvSpPr>
        <p:spPr>
          <a:xfrm>
            <a:off x="10748290" y="640656"/>
            <a:ext cx="1529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Production Analyst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D3285086-07FD-CC55-B601-29E9F4C869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4995282"/>
              </p:ext>
            </p:extLst>
          </p:nvPr>
        </p:nvGraphicFramePr>
        <p:xfrm>
          <a:off x="4804527" y="5426157"/>
          <a:ext cx="6017136" cy="1163097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045447">
                  <a:extLst>
                    <a:ext uri="{9D8B030D-6E8A-4147-A177-3AD203B41FA5}">
                      <a16:colId xmlns:a16="http://schemas.microsoft.com/office/drawing/2014/main" val="2779453822"/>
                    </a:ext>
                  </a:extLst>
                </a:gridCol>
                <a:gridCol w="1045447">
                  <a:extLst>
                    <a:ext uri="{9D8B030D-6E8A-4147-A177-3AD203B41FA5}">
                      <a16:colId xmlns:a16="http://schemas.microsoft.com/office/drawing/2014/main" val="4194758728"/>
                    </a:ext>
                  </a:extLst>
                </a:gridCol>
                <a:gridCol w="2453675">
                  <a:extLst>
                    <a:ext uri="{9D8B030D-6E8A-4147-A177-3AD203B41FA5}">
                      <a16:colId xmlns:a16="http://schemas.microsoft.com/office/drawing/2014/main" val="2396066687"/>
                    </a:ext>
                  </a:extLst>
                </a:gridCol>
                <a:gridCol w="1472567">
                  <a:extLst>
                    <a:ext uri="{9D8B030D-6E8A-4147-A177-3AD203B41FA5}">
                      <a16:colId xmlns:a16="http://schemas.microsoft.com/office/drawing/2014/main" val="3305878366"/>
                    </a:ext>
                  </a:extLst>
                </a:gridCol>
              </a:tblGrid>
              <a:tr h="63455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Total receipt value £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Total PO value £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Number of receipts submitted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Number of PO’s raised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7013167"/>
                  </a:ext>
                </a:extLst>
              </a:tr>
              <a:tr h="43157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333.10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333.10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8849305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7CE47113-25BA-7C4C-80FE-51A12A3ED9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1174091"/>
              </p:ext>
            </p:extLst>
          </p:nvPr>
        </p:nvGraphicFramePr>
        <p:xfrm>
          <a:off x="4807015" y="3306290"/>
          <a:ext cx="6956362" cy="1198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951">
                  <a:extLst>
                    <a:ext uri="{9D8B030D-6E8A-4147-A177-3AD203B41FA5}">
                      <a16:colId xmlns:a16="http://schemas.microsoft.com/office/drawing/2014/main" val="3518787097"/>
                    </a:ext>
                  </a:extLst>
                </a:gridCol>
                <a:gridCol w="1193096">
                  <a:extLst>
                    <a:ext uri="{9D8B030D-6E8A-4147-A177-3AD203B41FA5}">
                      <a16:colId xmlns:a16="http://schemas.microsoft.com/office/drawing/2014/main" val="2461308036"/>
                    </a:ext>
                  </a:extLst>
                </a:gridCol>
                <a:gridCol w="981023">
                  <a:extLst>
                    <a:ext uri="{9D8B030D-6E8A-4147-A177-3AD203B41FA5}">
                      <a16:colId xmlns:a16="http://schemas.microsoft.com/office/drawing/2014/main" val="1748047045"/>
                    </a:ext>
                  </a:extLst>
                </a:gridCol>
                <a:gridCol w="899102">
                  <a:extLst>
                    <a:ext uri="{9D8B030D-6E8A-4147-A177-3AD203B41FA5}">
                      <a16:colId xmlns:a16="http://schemas.microsoft.com/office/drawing/2014/main" val="1050267779"/>
                    </a:ext>
                  </a:extLst>
                </a:gridCol>
                <a:gridCol w="973754">
                  <a:extLst>
                    <a:ext uri="{9D8B030D-6E8A-4147-A177-3AD203B41FA5}">
                      <a16:colId xmlns:a16="http://schemas.microsoft.com/office/drawing/2014/main" val="507151927"/>
                    </a:ext>
                  </a:extLst>
                </a:gridCol>
                <a:gridCol w="1070218">
                  <a:extLst>
                    <a:ext uri="{9D8B030D-6E8A-4147-A177-3AD203B41FA5}">
                      <a16:colId xmlns:a16="http://schemas.microsoft.com/office/drawing/2014/main" val="3965335187"/>
                    </a:ext>
                  </a:extLst>
                </a:gridCol>
                <a:gridCol w="1070218">
                  <a:extLst>
                    <a:ext uri="{9D8B030D-6E8A-4147-A177-3AD203B41FA5}">
                      <a16:colId xmlns:a16="http://schemas.microsoft.com/office/drawing/2014/main" val="4219604393"/>
                    </a:ext>
                  </a:extLst>
                </a:gridCol>
              </a:tblGrid>
              <a:tr h="34017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PO 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Company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Item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Quantity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Amount £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Approved 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Receipt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5842012"/>
                  </a:ext>
                </a:extLst>
              </a:tr>
              <a:tr h="34017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Blue’s Chips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Chips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173.10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14/02/2025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2732774"/>
                  </a:ext>
                </a:extLst>
              </a:tr>
              <a:tr h="34017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Blue’s Chips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Mash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80.00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14/02/2025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659981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60B0C20E-B2A7-5321-5757-FB47033656F7}"/>
              </a:ext>
            </a:extLst>
          </p:cNvPr>
          <p:cNvSpPr txBox="1"/>
          <p:nvPr/>
        </p:nvSpPr>
        <p:spPr>
          <a:xfrm>
            <a:off x="4807015" y="2842327"/>
            <a:ext cx="2134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Approved PO Log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9C7306-B487-F998-4E6F-D7ECDAB7684D}"/>
              </a:ext>
            </a:extLst>
          </p:cNvPr>
          <p:cNvSpPr txBox="1"/>
          <p:nvPr/>
        </p:nvSpPr>
        <p:spPr>
          <a:xfrm>
            <a:off x="4804527" y="4928924"/>
            <a:ext cx="1840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Statistics</a:t>
            </a:r>
          </a:p>
        </p:txBody>
      </p:sp>
      <p:pic>
        <p:nvPicPr>
          <p:cNvPr id="1026" name="Picture 2" descr="Ellipsis - Free shapes and symbols icons">
            <a:extLst>
              <a:ext uri="{FF2B5EF4-FFF2-40B4-BE49-F238E27FC236}">
                <a16:creationId xmlns:a16="http://schemas.microsoft.com/office/drawing/2014/main" id="{0E9AC595-D82F-FA82-2570-23906D7F0D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8036" y="4333606"/>
            <a:ext cx="668421" cy="668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phic 5" descr="Arrow Right outline">
            <a:extLst>
              <a:ext uri="{FF2B5EF4-FFF2-40B4-BE49-F238E27FC236}">
                <a16:creationId xmlns:a16="http://schemas.microsoft.com/office/drawing/2014/main" id="{B9E4527B-F59A-194C-15A2-5C1E5BD5DE2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0800000">
            <a:off x="75256" y="80977"/>
            <a:ext cx="914400" cy="914400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CA397550-2C5A-B34D-6C9F-B76C31DEAD6B}"/>
              </a:ext>
            </a:extLst>
          </p:cNvPr>
          <p:cNvSpPr/>
          <p:nvPr/>
        </p:nvSpPr>
        <p:spPr>
          <a:xfrm>
            <a:off x="272642" y="2057119"/>
            <a:ext cx="4099333" cy="2871805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C231F4-7264-CE81-FD5C-8F0401B99223}"/>
              </a:ext>
            </a:extLst>
          </p:cNvPr>
          <p:cNvSpPr txBox="1"/>
          <p:nvPr/>
        </p:nvSpPr>
        <p:spPr>
          <a:xfrm>
            <a:off x="1095330" y="3434219"/>
            <a:ext cx="1840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Upload Receipt(s)</a:t>
            </a:r>
          </a:p>
        </p:txBody>
      </p:sp>
      <p:pic>
        <p:nvPicPr>
          <p:cNvPr id="9" name="Graphic 8" descr="Upload with solid fill">
            <a:extLst>
              <a:ext uri="{FF2B5EF4-FFF2-40B4-BE49-F238E27FC236}">
                <a16:creationId xmlns:a16="http://schemas.microsoft.com/office/drawing/2014/main" id="{BEF849F8-C1AD-F6EB-6115-AE73873340E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505539" y="3262132"/>
            <a:ext cx="1079204" cy="107920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D0EC2CD-511F-BC48-A679-08AAE9CE0EF6}"/>
              </a:ext>
            </a:extLst>
          </p:cNvPr>
          <p:cNvSpPr txBox="1"/>
          <p:nvPr/>
        </p:nvSpPr>
        <p:spPr>
          <a:xfrm>
            <a:off x="544541" y="2229853"/>
            <a:ext cx="2391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Receipt Input Form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6A8C61-5AE0-213F-184D-0C8980B99AB7}"/>
              </a:ext>
            </a:extLst>
          </p:cNvPr>
          <p:cNvSpPr txBox="1"/>
          <p:nvPr/>
        </p:nvSpPr>
        <p:spPr>
          <a:xfrm>
            <a:off x="445409" y="2721132"/>
            <a:ext cx="370196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Select PO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121647FC-85AF-EC30-F6BC-E04CFA9FD9B2}"/>
              </a:ext>
            </a:extLst>
          </p:cNvPr>
          <p:cNvSpPr/>
          <p:nvPr/>
        </p:nvSpPr>
        <p:spPr>
          <a:xfrm>
            <a:off x="1820862" y="4341336"/>
            <a:ext cx="951058" cy="47601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Submit</a:t>
            </a:r>
          </a:p>
        </p:txBody>
      </p:sp>
      <p:sp>
        <p:nvSpPr>
          <p:cNvPr id="20" name="Triangle 19">
            <a:extLst>
              <a:ext uri="{FF2B5EF4-FFF2-40B4-BE49-F238E27FC236}">
                <a16:creationId xmlns:a16="http://schemas.microsoft.com/office/drawing/2014/main" id="{AB90DC60-3A3A-EC81-A47C-066867FBBCE4}"/>
              </a:ext>
            </a:extLst>
          </p:cNvPr>
          <p:cNvSpPr/>
          <p:nvPr/>
        </p:nvSpPr>
        <p:spPr>
          <a:xfrm rot="10800000">
            <a:off x="3765675" y="2822409"/>
            <a:ext cx="220945" cy="166778"/>
          </a:xfrm>
          <a:prstGeom prst="triangl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1317A5B7-7275-0E90-CCAD-6909FAF902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5863583"/>
              </p:ext>
            </p:extLst>
          </p:nvPr>
        </p:nvGraphicFramePr>
        <p:xfrm>
          <a:off x="4807015" y="1736532"/>
          <a:ext cx="6384860" cy="6411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1644">
                  <a:extLst>
                    <a:ext uri="{9D8B030D-6E8A-4147-A177-3AD203B41FA5}">
                      <a16:colId xmlns:a16="http://schemas.microsoft.com/office/drawing/2014/main" val="3518787097"/>
                    </a:ext>
                  </a:extLst>
                </a:gridCol>
                <a:gridCol w="1361644">
                  <a:extLst>
                    <a:ext uri="{9D8B030D-6E8A-4147-A177-3AD203B41FA5}">
                      <a16:colId xmlns:a16="http://schemas.microsoft.com/office/drawing/2014/main" val="4155278188"/>
                    </a:ext>
                  </a:extLst>
                </a:gridCol>
                <a:gridCol w="1263704">
                  <a:extLst>
                    <a:ext uri="{9D8B030D-6E8A-4147-A177-3AD203B41FA5}">
                      <a16:colId xmlns:a16="http://schemas.microsoft.com/office/drawing/2014/main" val="2461308036"/>
                    </a:ext>
                  </a:extLst>
                </a:gridCol>
                <a:gridCol w="1035793">
                  <a:extLst>
                    <a:ext uri="{9D8B030D-6E8A-4147-A177-3AD203B41FA5}">
                      <a16:colId xmlns:a16="http://schemas.microsoft.com/office/drawing/2014/main" val="507151927"/>
                    </a:ext>
                  </a:extLst>
                </a:gridCol>
                <a:gridCol w="1362075">
                  <a:extLst>
                    <a:ext uri="{9D8B030D-6E8A-4147-A177-3AD203B41FA5}">
                      <a16:colId xmlns:a16="http://schemas.microsoft.com/office/drawing/2014/main" val="3965335187"/>
                    </a:ext>
                  </a:extLst>
                </a:gridCol>
              </a:tblGrid>
              <a:tr h="33027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Receipt 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PO 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Company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 Amount £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Delivery 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5842012"/>
                  </a:ext>
                </a:extLst>
              </a:tr>
              <a:tr h="3108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3867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Blue’s Chips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253.10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15/02/2025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2732774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54D65937-06CF-16EF-4D73-880C083D0947}"/>
              </a:ext>
            </a:extLst>
          </p:cNvPr>
          <p:cNvSpPr txBox="1"/>
          <p:nvPr/>
        </p:nvSpPr>
        <p:spPr>
          <a:xfrm>
            <a:off x="4807015" y="1290868"/>
            <a:ext cx="2984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Delivery Receipt Log</a:t>
            </a:r>
          </a:p>
        </p:txBody>
      </p:sp>
      <p:pic>
        <p:nvPicPr>
          <p:cNvPr id="31" name="Graphic 30" descr="Receipt outline">
            <a:extLst>
              <a:ext uri="{FF2B5EF4-FFF2-40B4-BE49-F238E27FC236}">
                <a16:creationId xmlns:a16="http://schemas.microsoft.com/office/drawing/2014/main" id="{80E5A7D9-C492-565A-6F87-029A31BEA38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425047" y="32999"/>
            <a:ext cx="914400" cy="883940"/>
          </a:xfrm>
          <a:prstGeom prst="rect">
            <a:avLst/>
          </a:prstGeom>
        </p:spPr>
      </p:pic>
      <p:pic>
        <p:nvPicPr>
          <p:cNvPr id="2" name="Picture 2" descr="Ellipsis - Free shapes and symbols icons">
            <a:extLst>
              <a:ext uri="{FF2B5EF4-FFF2-40B4-BE49-F238E27FC236}">
                <a16:creationId xmlns:a16="http://schemas.microsoft.com/office/drawing/2014/main" id="{7C814DB6-1FD8-FD55-6E22-AF6278037A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8036" y="2206518"/>
            <a:ext cx="668421" cy="668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4077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ECCDE1-36EA-0325-4C3A-C8E1704BD3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24CDC-7AA5-74E8-9A43-215546EFED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248150"/>
            <a:ext cx="9144000" cy="985838"/>
          </a:xfrm>
        </p:spPr>
        <p:txBody>
          <a:bodyPr/>
          <a:lstStyle/>
          <a:p>
            <a:r>
              <a:rPr lang="en-US" dirty="0"/>
              <a:t>SUPPLIER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15DA9A8-4CF0-FF76-B7A6-87286A886A45}"/>
              </a:ext>
            </a:extLst>
          </p:cNvPr>
          <p:cNvGrpSpPr/>
          <p:nvPr/>
        </p:nvGrpSpPr>
        <p:grpSpPr>
          <a:xfrm>
            <a:off x="3601946" y="1779949"/>
            <a:ext cx="457200" cy="457200"/>
            <a:chOff x="2933700" y="1466850"/>
            <a:chExt cx="457200" cy="457200"/>
          </a:xfrm>
        </p:grpSpPr>
        <p:sp>
          <p:nvSpPr>
            <p:cNvPr id="3" name="Flowchart: Connector 2">
              <a:extLst>
                <a:ext uri="{FF2B5EF4-FFF2-40B4-BE49-F238E27FC236}">
                  <a16:creationId xmlns:a16="http://schemas.microsoft.com/office/drawing/2014/main" id="{A0118645-FDBC-A068-D67A-089DBCD24C38}"/>
                </a:ext>
              </a:extLst>
            </p:cNvPr>
            <p:cNvSpPr/>
            <p:nvPr/>
          </p:nvSpPr>
          <p:spPr>
            <a:xfrm>
              <a:off x="2933700" y="1466850"/>
              <a:ext cx="457200" cy="4572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Flowchart: Connector 3">
              <a:extLst>
                <a:ext uri="{FF2B5EF4-FFF2-40B4-BE49-F238E27FC236}">
                  <a16:creationId xmlns:a16="http://schemas.microsoft.com/office/drawing/2014/main" id="{70BD2491-1C52-EF9D-8C65-1C24F217B872}"/>
                </a:ext>
              </a:extLst>
            </p:cNvPr>
            <p:cNvSpPr/>
            <p:nvPr/>
          </p:nvSpPr>
          <p:spPr>
            <a:xfrm>
              <a:off x="2995612" y="1524000"/>
              <a:ext cx="333375" cy="333375"/>
            </a:xfrm>
            <a:prstGeom prst="flowChartConnector">
              <a:avLst/>
            </a:prstGeom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A36926D-552D-5237-DB1B-C826B3764554}"/>
              </a:ext>
            </a:extLst>
          </p:cNvPr>
          <p:cNvGrpSpPr/>
          <p:nvPr/>
        </p:nvGrpSpPr>
        <p:grpSpPr>
          <a:xfrm>
            <a:off x="4871357" y="1784712"/>
            <a:ext cx="457200" cy="457200"/>
            <a:chOff x="2933700" y="1466850"/>
            <a:chExt cx="457200" cy="457200"/>
          </a:xfrm>
        </p:grpSpPr>
        <p:sp>
          <p:nvSpPr>
            <p:cNvPr id="7" name="Flowchart: Connector 6">
              <a:extLst>
                <a:ext uri="{FF2B5EF4-FFF2-40B4-BE49-F238E27FC236}">
                  <a16:creationId xmlns:a16="http://schemas.microsoft.com/office/drawing/2014/main" id="{B64F0EB3-194E-655E-9BFA-1615BE65A3CD}"/>
                </a:ext>
              </a:extLst>
            </p:cNvPr>
            <p:cNvSpPr/>
            <p:nvPr/>
          </p:nvSpPr>
          <p:spPr>
            <a:xfrm>
              <a:off x="2933700" y="1466850"/>
              <a:ext cx="457200" cy="4572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Flowchart: Connector 7">
              <a:extLst>
                <a:ext uri="{FF2B5EF4-FFF2-40B4-BE49-F238E27FC236}">
                  <a16:creationId xmlns:a16="http://schemas.microsoft.com/office/drawing/2014/main" id="{940D8EEA-28A2-7FFE-2B46-5F91B30F3A91}"/>
                </a:ext>
              </a:extLst>
            </p:cNvPr>
            <p:cNvSpPr/>
            <p:nvPr/>
          </p:nvSpPr>
          <p:spPr>
            <a:xfrm>
              <a:off x="2995612" y="1528761"/>
              <a:ext cx="333375" cy="333375"/>
            </a:xfrm>
            <a:prstGeom prst="flowChartConnector">
              <a:avLst/>
            </a:prstGeom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A493BBD-E67A-2E2F-3254-944B512798AF}"/>
              </a:ext>
            </a:extLst>
          </p:cNvPr>
          <p:cNvGrpSpPr/>
          <p:nvPr/>
        </p:nvGrpSpPr>
        <p:grpSpPr>
          <a:xfrm>
            <a:off x="5803174" y="2692308"/>
            <a:ext cx="457200" cy="457200"/>
            <a:chOff x="2933700" y="1466850"/>
            <a:chExt cx="457200" cy="457200"/>
          </a:xfrm>
        </p:grpSpPr>
        <p:sp>
          <p:nvSpPr>
            <p:cNvPr id="10" name="Flowchart: Connector 9">
              <a:extLst>
                <a:ext uri="{FF2B5EF4-FFF2-40B4-BE49-F238E27FC236}">
                  <a16:creationId xmlns:a16="http://schemas.microsoft.com/office/drawing/2014/main" id="{151C8E5B-0E70-CD69-3079-38981BCA1E10}"/>
                </a:ext>
              </a:extLst>
            </p:cNvPr>
            <p:cNvSpPr/>
            <p:nvPr/>
          </p:nvSpPr>
          <p:spPr>
            <a:xfrm>
              <a:off x="2933700" y="1466850"/>
              <a:ext cx="457200" cy="4572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Flowchart: Connector 10">
              <a:extLst>
                <a:ext uri="{FF2B5EF4-FFF2-40B4-BE49-F238E27FC236}">
                  <a16:creationId xmlns:a16="http://schemas.microsoft.com/office/drawing/2014/main" id="{F85F3C97-DC86-01BE-3634-CC11E7AF6566}"/>
                </a:ext>
              </a:extLst>
            </p:cNvPr>
            <p:cNvSpPr/>
            <p:nvPr/>
          </p:nvSpPr>
          <p:spPr>
            <a:xfrm>
              <a:off x="2995612" y="1528762"/>
              <a:ext cx="333375" cy="333375"/>
            </a:xfrm>
            <a:prstGeom prst="flowChartConnector">
              <a:avLst/>
            </a:prstGeom>
            <a:solidFill>
              <a:schemeClr val="accent2"/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D44A4F6-DF45-86EC-97E4-AEFC07950B22}"/>
              </a:ext>
            </a:extLst>
          </p:cNvPr>
          <p:cNvGrpSpPr/>
          <p:nvPr/>
        </p:nvGrpSpPr>
        <p:grpSpPr>
          <a:xfrm>
            <a:off x="6621780" y="1784712"/>
            <a:ext cx="457200" cy="457200"/>
            <a:chOff x="2933700" y="1466850"/>
            <a:chExt cx="457200" cy="457200"/>
          </a:xfrm>
        </p:grpSpPr>
        <p:sp>
          <p:nvSpPr>
            <p:cNvPr id="13" name="Flowchart: Connector 12">
              <a:extLst>
                <a:ext uri="{FF2B5EF4-FFF2-40B4-BE49-F238E27FC236}">
                  <a16:creationId xmlns:a16="http://schemas.microsoft.com/office/drawing/2014/main" id="{764491D5-EAE3-516B-B8F5-F0C6ABB9DB01}"/>
                </a:ext>
              </a:extLst>
            </p:cNvPr>
            <p:cNvSpPr/>
            <p:nvPr/>
          </p:nvSpPr>
          <p:spPr>
            <a:xfrm>
              <a:off x="2933700" y="1466850"/>
              <a:ext cx="457200" cy="4572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Flowchart: Connector 13">
              <a:extLst>
                <a:ext uri="{FF2B5EF4-FFF2-40B4-BE49-F238E27FC236}">
                  <a16:creationId xmlns:a16="http://schemas.microsoft.com/office/drawing/2014/main" id="{547956A3-D0CD-5905-3493-39A8CF3130FD}"/>
                </a:ext>
              </a:extLst>
            </p:cNvPr>
            <p:cNvSpPr/>
            <p:nvPr/>
          </p:nvSpPr>
          <p:spPr>
            <a:xfrm>
              <a:off x="2995612" y="1528761"/>
              <a:ext cx="333375" cy="333375"/>
            </a:xfrm>
            <a:prstGeom prst="flowChartConnector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593D76D-69F7-E53F-FB80-3F3628C414B1}"/>
              </a:ext>
            </a:extLst>
          </p:cNvPr>
          <p:cNvGrpSpPr/>
          <p:nvPr/>
        </p:nvGrpSpPr>
        <p:grpSpPr>
          <a:xfrm>
            <a:off x="7965079" y="1784712"/>
            <a:ext cx="457200" cy="457200"/>
            <a:chOff x="2933700" y="1466850"/>
            <a:chExt cx="457200" cy="457200"/>
          </a:xfrm>
        </p:grpSpPr>
        <p:sp>
          <p:nvSpPr>
            <p:cNvPr id="16" name="Flowchart: Connector 15">
              <a:extLst>
                <a:ext uri="{FF2B5EF4-FFF2-40B4-BE49-F238E27FC236}">
                  <a16:creationId xmlns:a16="http://schemas.microsoft.com/office/drawing/2014/main" id="{D4EA7DF7-06B3-DACD-AF72-24D22FF31964}"/>
                </a:ext>
              </a:extLst>
            </p:cNvPr>
            <p:cNvSpPr/>
            <p:nvPr/>
          </p:nvSpPr>
          <p:spPr>
            <a:xfrm>
              <a:off x="2933700" y="1466850"/>
              <a:ext cx="457200" cy="4572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Flowchart: Connector 16">
              <a:extLst>
                <a:ext uri="{FF2B5EF4-FFF2-40B4-BE49-F238E27FC236}">
                  <a16:creationId xmlns:a16="http://schemas.microsoft.com/office/drawing/2014/main" id="{304EE65F-BBDF-07FF-2536-9FAAC6F57C7F}"/>
                </a:ext>
              </a:extLst>
            </p:cNvPr>
            <p:cNvSpPr/>
            <p:nvPr/>
          </p:nvSpPr>
          <p:spPr>
            <a:xfrm>
              <a:off x="2995612" y="1528761"/>
              <a:ext cx="333375" cy="333375"/>
            </a:xfrm>
            <a:prstGeom prst="flowChartConnector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A59B430-718C-31C3-4D63-B028574BEEE6}"/>
              </a:ext>
            </a:extLst>
          </p:cNvPr>
          <p:cNvCxnSpPr/>
          <p:nvPr/>
        </p:nvCxnSpPr>
        <p:spPr>
          <a:xfrm>
            <a:off x="4223657" y="2003786"/>
            <a:ext cx="4789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409AF69-1CBA-38A1-AC75-7145EC714D58}"/>
              </a:ext>
            </a:extLst>
          </p:cNvPr>
          <p:cNvCxnSpPr/>
          <p:nvPr/>
        </p:nvCxnSpPr>
        <p:spPr>
          <a:xfrm>
            <a:off x="7302137" y="2013312"/>
            <a:ext cx="4789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B20A68A-B4E6-2868-28EE-87BA62769AD0}"/>
              </a:ext>
            </a:extLst>
          </p:cNvPr>
          <p:cNvCxnSpPr>
            <a:cxnSpLocks/>
          </p:cNvCxnSpPr>
          <p:nvPr/>
        </p:nvCxnSpPr>
        <p:spPr>
          <a:xfrm>
            <a:off x="5371660" y="2288819"/>
            <a:ext cx="379516" cy="3497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5CBADA3-AA73-F3C1-A922-272620B3D8BC}"/>
              </a:ext>
            </a:extLst>
          </p:cNvPr>
          <p:cNvCxnSpPr>
            <a:cxnSpLocks/>
          </p:cNvCxnSpPr>
          <p:nvPr/>
        </p:nvCxnSpPr>
        <p:spPr>
          <a:xfrm flipV="1">
            <a:off x="6273355" y="2277933"/>
            <a:ext cx="334942" cy="3605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8411FC3A-C34A-42C0-8123-202AB00FB7F1}"/>
              </a:ext>
            </a:extLst>
          </p:cNvPr>
          <p:cNvSpPr/>
          <p:nvPr/>
        </p:nvSpPr>
        <p:spPr>
          <a:xfrm>
            <a:off x="5714043" y="2591256"/>
            <a:ext cx="653755" cy="653921"/>
          </a:xfrm>
          <a:prstGeom prst="flowChartConnector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883B1C7-64FA-9948-47CB-4A668FE9252C}"/>
              </a:ext>
            </a:extLst>
          </p:cNvPr>
          <p:cNvSpPr txBox="1"/>
          <p:nvPr/>
        </p:nvSpPr>
        <p:spPr>
          <a:xfrm>
            <a:off x="3304552" y="1485358"/>
            <a:ext cx="10519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Production Analyst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51ED399-6796-980F-90AB-1F6C81C217B0}"/>
              </a:ext>
            </a:extLst>
          </p:cNvPr>
          <p:cNvSpPr txBox="1"/>
          <p:nvPr/>
        </p:nvSpPr>
        <p:spPr>
          <a:xfrm>
            <a:off x="4573963" y="1479687"/>
            <a:ext cx="11617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Production Manager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E27FB3E-05C8-4666-4D96-744AF52CCAC6}"/>
              </a:ext>
            </a:extLst>
          </p:cNvPr>
          <p:cNvSpPr txBox="1"/>
          <p:nvPr/>
        </p:nvSpPr>
        <p:spPr>
          <a:xfrm>
            <a:off x="5460062" y="3157094"/>
            <a:ext cx="11617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/>
              <a:t>Supplier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CEBC02D-A996-321F-6584-E4100F066816}"/>
              </a:ext>
            </a:extLst>
          </p:cNvPr>
          <p:cNvSpPr txBox="1"/>
          <p:nvPr/>
        </p:nvSpPr>
        <p:spPr>
          <a:xfrm>
            <a:off x="6405476" y="1479615"/>
            <a:ext cx="8898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Finance Analyst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BEB941A-983A-E18D-B11A-3313ACABAF63}"/>
              </a:ext>
            </a:extLst>
          </p:cNvPr>
          <p:cNvSpPr txBox="1"/>
          <p:nvPr/>
        </p:nvSpPr>
        <p:spPr>
          <a:xfrm>
            <a:off x="7722007" y="1480106"/>
            <a:ext cx="9433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Finance Manager </a:t>
            </a:r>
          </a:p>
        </p:txBody>
      </p:sp>
    </p:spTree>
    <p:extLst>
      <p:ext uri="{BB962C8B-B14F-4D97-AF65-F5344CB8AC3E}">
        <p14:creationId xmlns:p14="http://schemas.microsoft.com/office/powerpoint/2010/main" val="3138047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DEC24D-C1AC-9833-F888-E419778F83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ight Triangle 31">
            <a:extLst>
              <a:ext uri="{FF2B5EF4-FFF2-40B4-BE49-F238E27FC236}">
                <a16:creationId xmlns:a16="http://schemas.microsoft.com/office/drawing/2014/main" id="{4CABBAB1-E6FA-6653-F12D-75DF0A781027}"/>
              </a:ext>
            </a:extLst>
          </p:cNvPr>
          <p:cNvSpPr/>
          <p:nvPr/>
        </p:nvSpPr>
        <p:spPr>
          <a:xfrm rot="5400000">
            <a:off x="1763071" y="-1763070"/>
            <a:ext cx="6858001" cy="10384142"/>
          </a:xfrm>
          <a:prstGeom prst="rt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5B6794-6FB9-26CD-1B95-CCC9E529F7CB}"/>
              </a:ext>
            </a:extLst>
          </p:cNvPr>
          <p:cNvSpPr txBox="1"/>
          <p:nvPr/>
        </p:nvSpPr>
        <p:spPr>
          <a:xfrm>
            <a:off x="4728000" y="2520000"/>
            <a:ext cx="2777067" cy="37253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Username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F2375E-AE81-DAD9-1974-FBBD5AAD0FA5}"/>
              </a:ext>
            </a:extLst>
          </p:cNvPr>
          <p:cNvSpPr txBox="1"/>
          <p:nvPr/>
        </p:nvSpPr>
        <p:spPr>
          <a:xfrm>
            <a:off x="4728000" y="3096000"/>
            <a:ext cx="2777067" cy="37253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Password </a:t>
            </a:r>
          </a:p>
        </p:txBody>
      </p:sp>
      <p:sp>
        <p:nvSpPr>
          <p:cNvPr id="33" name="Right Triangle 32">
            <a:extLst>
              <a:ext uri="{FF2B5EF4-FFF2-40B4-BE49-F238E27FC236}">
                <a16:creationId xmlns:a16="http://schemas.microsoft.com/office/drawing/2014/main" id="{15C0F624-699F-4ADD-B173-080C0F2BF036}"/>
              </a:ext>
            </a:extLst>
          </p:cNvPr>
          <p:cNvSpPr/>
          <p:nvPr/>
        </p:nvSpPr>
        <p:spPr>
          <a:xfrm>
            <a:off x="21430" y="4253023"/>
            <a:ext cx="3980684" cy="2604977"/>
          </a:xfrm>
          <a:prstGeom prst="rtTriangle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1F5201B-5924-3BBA-7072-2A86C954D2E8}"/>
              </a:ext>
            </a:extLst>
          </p:cNvPr>
          <p:cNvGrpSpPr/>
          <p:nvPr/>
        </p:nvGrpSpPr>
        <p:grpSpPr>
          <a:xfrm>
            <a:off x="3576000" y="360000"/>
            <a:ext cx="4790472" cy="1867266"/>
            <a:chOff x="3572933" y="322070"/>
            <a:chExt cx="4790472" cy="1867266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8D960B46-B427-BA73-16F8-81B87C1AD178}"/>
                </a:ext>
              </a:extLst>
            </p:cNvPr>
            <p:cNvGrpSpPr/>
            <p:nvPr/>
          </p:nvGrpSpPr>
          <p:grpSpPr>
            <a:xfrm>
              <a:off x="3572933" y="543031"/>
              <a:ext cx="2129153" cy="1646305"/>
              <a:chOff x="8692253" y="1127923"/>
              <a:chExt cx="2129153" cy="1646305"/>
            </a:xfrm>
          </p:grpSpPr>
          <p:sp>
            <p:nvSpPr>
              <p:cNvPr id="52" name="Arc 51">
                <a:extLst>
                  <a:ext uri="{FF2B5EF4-FFF2-40B4-BE49-F238E27FC236}">
                    <a16:creationId xmlns:a16="http://schemas.microsoft.com/office/drawing/2014/main" id="{688A293D-9070-D20C-2038-91968BA53DEA}"/>
                  </a:ext>
                </a:extLst>
              </p:cNvPr>
              <p:cNvSpPr/>
              <p:nvPr/>
            </p:nvSpPr>
            <p:spPr>
              <a:xfrm rot="19562103">
                <a:off x="8692253" y="1154147"/>
                <a:ext cx="2027431" cy="1620081"/>
              </a:xfrm>
              <a:prstGeom prst="arc">
                <a:avLst/>
              </a:prstGeom>
              <a:ln w="34925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32C9C8E-B213-F819-1B15-29AF3A8C18EF}"/>
                  </a:ext>
                </a:extLst>
              </p:cNvPr>
              <p:cNvSpPr/>
              <p:nvPr/>
            </p:nvSpPr>
            <p:spPr>
              <a:xfrm>
                <a:off x="8901137" y="1127923"/>
                <a:ext cx="1920269" cy="92333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GB" sz="5400" b="0" cap="none" spc="0" dirty="0">
                    <a:ln w="0"/>
                    <a:solidFill>
                      <a:schemeClr val="tx2">
                        <a:lumMod val="50000"/>
                        <a:lumOff val="50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DLaM Display" panose="020F0502020204030204" pitchFamily="34" charset="0"/>
                    <a:cs typeface="ADLaM Display" panose="020F0502020204030204" pitchFamily="34" charset="0"/>
                  </a:rPr>
                  <a:t>R</a:t>
                </a:r>
                <a:r>
                  <a:rPr lang="en-GB" sz="5400" b="0" cap="none" spc="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atify</a:t>
                </a:r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93CB7B4-1F67-895A-67E4-A5C65601ADDC}"/>
                </a:ext>
              </a:extLst>
            </p:cNvPr>
            <p:cNvSpPr txBox="1"/>
            <p:nvPr/>
          </p:nvSpPr>
          <p:spPr>
            <a:xfrm>
              <a:off x="6065055" y="543031"/>
              <a:ext cx="33657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/>
                <a:t>x </a:t>
              </a:r>
            </a:p>
          </p:txBody>
        </p:sp>
        <p:pic>
          <p:nvPicPr>
            <p:cNvPr id="1028" name="Picture 4" descr="COOK">
              <a:extLst>
                <a:ext uri="{FF2B5EF4-FFF2-40B4-BE49-F238E27FC236}">
                  <a16:creationId xmlns:a16="http://schemas.microsoft.com/office/drawing/2014/main" id="{67BEE253-15EE-B03F-EC43-FDA3425EBA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96000" y="322070"/>
              <a:ext cx="1367405" cy="1367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0DA7D32-C497-63B0-FF0B-2F23D8A1DD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202595"/>
            <a:ext cx="9116122" cy="1146659"/>
          </a:xfrm>
        </p:spPr>
        <p:txBody>
          <a:bodyPr/>
          <a:lstStyle/>
          <a:p>
            <a:r>
              <a:rPr lang="en-US" dirty="0"/>
              <a:t>SUPPLIER LOGIN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7F2FFB-51B6-BB58-2950-392B917E433A}"/>
              </a:ext>
            </a:extLst>
          </p:cNvPr>
          <p:cNvSpPr txBox="1"/>
          <p:nvPr/>
        </p:nvSpPr>
        <p:spPr>
          <a:xfrm>
            <a:off x="-1997693" y="66834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JoeSupplier@supplier.com</a:t>
            </a:r>
          </a:p>
        </p:txBody>
      </p:sp>
    </p:spTree>
    <p:extLst>
      <p:ext uri="{BB962C8B-B14F-4D97-AF65-F5344CB8AC3E}">
        <p14:creationId xmlns:p14="http://schemas.microsoft.com/office/powerpoint/2010/main" val="3786222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A78A31-1FC8-A17B-0653-756BF116BB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ight Triangle 31">
            <a:extLst>
              <a:ext uri="{FF2B5EF4-FFF2-40B4-BE49-F238E27FC236}">
                <a16:creationId xmlns:a16="http://schemas.microsoft.com/office/drawing/2014/main" id="{4C3CBDE8-3B5D-C764-C987-305AE14F638A}"/>
              </a:ext>
            </a:extLst>
          </p:cNvPr>
          <p:cNvSpPr/>
          <p:nvPr/>
        </p:nvSpPr>
        <p:spPr>
          <a:xfrm rot="5400000">
            <a:off x="1763071" y="-1763070"/>
            <a:ext cx="6858001" cy="10384142"/>
          </a:xfrm>
          <a:prstGeom prst="rt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80226D9-8564-9FA9-3F28-D7C9A6390EE1}"/>
              </a:ext>
            </a:extLst>
          </p:cNvPr>
          <p:cNvSpPr/>
          <p:nvPr/>
        </p:nvSpPr>
        <p:spPr>
          <a:xfrm>
            <a:off x="5183348" y="1974587"/>
            <a:ext cx="2026880" cy="2093992"/>
          </a:xfrm>
          <a:prstGeom prst="rect">
            <a:avLst/>
          </a:prstGeom>
          <a:solidFill>
            <a:schemeClr val="bg1">
              <a:lumMod val="85000"/>
              <a:alpha val="80881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Graphic 17" descr="Download from cloud outline">
            <a:extLst>
              <a:ext uri="{FF2B5EF4-FFF2-40B4-BE49-F238E27FC236}">
                <a16:creationId xmlns:a16="http://schemas.microsoft.com/office/drawing/2014/main" id="{82BFB5C7-FC19-24C9-49E0-C0D65359F1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11674" y="268807"/>
            <a:ext cx="914400" cy="914400"/>
          </a:xfrm>
          <a:prstGeom prst="rect">
            <a:avLst/>
          </a:prstGeom>
        </p:spPr>
      </p:pic>
      <p:sp>
        <p:nvSpPr>
          <p:cNvPr id="33" name="Right Triangle 32">
            <a:extLst>
              <a:ext uri="{FF2B5EF4-FFF2-40B4-BE49-F238E27FC236}">
                <a16:creationId xmlns:a16="http://schemas.microsoft.com/office/drawing/2014/main" id="{F83DF4A8-59D5-B2D5-CEB9-CB3464440D59}"/>
              </a:ext>
            </a:extLst>
          </p:cNvPr>
          <p:cNvSpPr/>
          <p:nvPr/>
        </p:nvSpPr>
        <p:spPr>
          <a:xfrm>
            <a:off x="21430" y="4253023"/>
            <a:ext cx="3980684" cy="2604977"/>
          </a:xfrm>
          <a:prstGeom prst="rtTriangle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A72999-8E0E-1847-18DC-E9BA1A25D360}"/>
              </a:ext>
            </a:extLst>
          </p:cNvPr>
          <p:cNvSpPr txBox="1"/>
          <p:nvPr/>
        </p:nvSpPr>
        <p:spPr>
          <a:xfrm>
            <a:off x="21430" y="110328"/>
            <a:ext cx="20454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JoeSupplier@supplier.com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4545CA-9E45-0058-0102-AE5B06BD1B6F}"/>
              </a:ext>
            </a:extLst>
          </p:cNvPr>
          <p:cNvSpPr txBox="1"/>
          <p:nvPr/>
        </p:nvSpPr>
        <p:spPr>
          <a:xfrm>
            <a:off x="5193819" y="3150892"/>
            <a:ext cx="1964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Invoice upload</a:t>
            </a:r>
          </a:p>
        </p:txBody>
      </p:sp>
      <p:pic>
        <p:nvPicPr>
          <p:cNvPr id="29" name="Graphic 28" descr="Cursor outline">
            <a:extLst>
              <a:ext uri="{FF2B5EF4-FFF2-40B4-BE49-F238E27FC236}">
                <a16:creationId xmlns:a16="http://schemas.microsoft.com/office/drawing/2014/main" id="{D4562889-EF86-5FE7-8523-EAED254F1F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61042" y="3844385"/>
            <a:ext cx="498371" cy="498371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2A1995D2-FFE2-9263-6BAF-A2990B833C5B}"/>
              </a:ext>
            </a:extLst>
          </p:cNvPr>
          <p:cNvGrpSpPr/>
          <p:nvPr/>
        </p:nvGrpSpPr>
        <p:grpSpPr>
          <a:xfrm>
            <a:off x="3576000" y="360000"/>
            <a:ext cx="4790472" cy="1867266"/>
            <a:chOff x="3572933" y="322070"/>
            <a:chExt cx="4790472" cy="186726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99DFE0C-A8BE-2B18-36AE-46EE3CF3F73A}"/>
                </a:ext>
              </a:extLst>
            </p:cNvPr>
            <p:cNvGrpSpPr/>
            <p:nvPr/>
          </p:nvGrpSpPr>
          <p:grpSpPr>
            <a:xfrm>
              <a:off x="3572933" y="543031"/>
              <a:ext cx="2129153" cy="1646305"/>
              <a:chOff x="8692253" y="1127923"/>
              <a:chExt cx="2129153" cy="1646305"/>
            </a:xfrm>
          </p:grpSpPr>
          <p:sp>
            <p:nvSpPr>
              <p:cNvPr id="14" name="Arc 13">
                <a:extLst>
                  <a:ext uri="{FF2B5EF4-FFF2-40B4-BE49-F238E27FC236}">
                    <a16:creationId xmlns:a16="http://schemas.microsoft.com/office/drawing/2014/main" id="{6DD02583-56A2-5EEB-398F-BD5657672F84}"/>
                  </a:ext>
                </a:extLst>
              </p:cNvPr>
              <p:cNvSpPr/>
              <p:nvPr/>
            </p:nvSpPr>
            <p:spPr>
              <a:xfrm rot="19562103">
                <a:off x="8692253" y="1154147"/>
                <a:ext cx="2027431" cy="1620081"/>
              </a:xfrm>
              <a:prstGeom prst="arc">
                <a:avLst/>
              </a:prstGeom>
              <a:ln w="34925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1201BC2-B294-DBF5-7E0C-12CB709DEDC2}"/>
                  </a:ext>
                </a:extLst>
              </p:cNvPr>
              <p:cNvSpPr/>
              <p:nvPr/>
            </p:nvSpPr>
            <p:spPr>
              <a:xfrm>
                <a:off x="8901137" y="1127923"/>
                <a:ext cx="1920269" cy="92333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GB" sz="5400" b="0" cap="none" spc="0" dirty="0">
                    <a:ln w="0"/>
                    <a:solidFill>
                      <a:schemeClr val="tx2">
                        <a:lumMod val="50000"/>
                        <a:lumOff val="50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DLaM Display" panose="020F0502020204030204" pitchFamily="34" charset="0"/>
                    <a:cs typeface="ADLaM Display" panose="020F0502020204030204" pitchFamily="34" charset="0"/>
                  </a:rPr>
                  <a:t>R</a:t>
                </a:r>
                <a:r>
                  <a:rPr lang="en-GB" sz="5400" b="0" cap="none" spc="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atify</a:t>
                </a: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5F14EB-283C-FC36-416C-1CF9514E165C}"/>
                </a:ext>
              </a:extLst>
            </p:cNvPr>
            <p:cNvSpPr txBox="1"/>
            <p:nvPr/>
          </p:nvSpPr>
          <p:spPr>
            <a:xfrm>
              <a:off x="6065055" y="543031"/>
              <a:ext cx="33657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/>
                <a:t>x </a:t>
              </a:r>
            </a:p>
          </p:txBody>
        </p:sp>
        <p:pic>
          <p:nvPicPr>
            <p:cNvPr id="12" name="Picture 4" descr="COOK">
              <a:extLst>
                <a:ext uri="{FF2B5EF4-FFF2-40B4-BE49-F238E27FC236}">
                  <a16:creationId xmlns:a16="http://schemas.microsoft.com/office/drawing/2014/main" id="{6D5887E7-47DE-71D7-1021-D12CD6B2FA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96000" y="322070"/>
              <a:ext cx="1367405" cy="1367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id="{084328CA-E892-D24E-0496-008C804956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202595"/>
            <a:ext cx="9116122" cy="1146659"/>
          </a:xfrm>
        </p:spPr>
        <p:txBody>
          <a:bodyPr/>
          <a:lstStyle/>
          <a:p>
            <a:r>
              <a:rPr lang="en-US" dirty="0"/>
              <a:t>SUPPLIER MENU</a:t>
            </a:r>
          </a:p>
        </p:txBody>
      </p:sp>
      <p:pic>
        <p:nvPicPr>
          <p:cNvPr id="19" name="Graphic 18" descr="Receipt outline">
            <a:extLst>
              <a:ext uri="{FF2B5EF4-FFF2-40B4-BE49-F238E27FC236}">
                <a16:creationId xmlns:a16="http://schemas.microsoft.com/office/drawing/2014/main" id="{5A88EDE2-9E18-5B7F-31A9-A1963F84A35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739589" y="223664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3499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71CCB3-1670-249E-95B2-351659A895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646064F-1552-EDBC-E9DA-73DA8863F463}"/>
              </a:ext>
            </a:extLst>
          </p:cNvPr>
          <p:cNvSpPr/>
          <p:nvPr/>
        </p:nvSpPr>
        <p:spPr>
          <a:xfrm>
            <a:off x="0" y="-15615"/>
            <a:ext cx="12192000" cy="107920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7" name="Graphic 6" descr="Single gear outline">
            <a:extLst>
              <a:ext uri="{FF2B5EF4-FFF2-40B4-BE49-F238E27FC236}">
                <a16:creationId xmlns:a16="http://schemas.microsoft.com/office/drawing/2014/main" id="{114089DF-7701-49B4-C0EF-7A0077B643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25152" y="80978"/>
            <a:ext cx="914400" cy="914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A765836-2F8D-CCB7-0690-515A819355A8}"/>
              </a:ext>
            </a:extLst>
          </p:cNvPr>
          <p:cNvSpPr txBox="1"/>
          <p:nvPr/>
        </p:nvSpPr>
        <p:spPr>
          <a:xfrm>
            <a:off x="10847873" y="303100"/>
            <a:ext cx="1344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>
                    <a:lumMod val="95000"/>
                  </a:schemeClr>
                </a:solidFill>
              </a:rPr>
              <a:t>NeilSmith@supplier.com</a:t>
            </a:r>
            <a:endParaRPr 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9B1A01-671A-5828-2808-443F7FD31292}"/>
              </a:ext>
            </a:extLst>
          </p:cNvPr>
          <p:cNvSpPr txBox="1"/>
          <p:nvPr/>
        </p:nvSpPr>
        <p:spPr>
          <a:xfrm>
            <a:off x="-277793" y="118034"/>
            <a:ext cx="609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>
                    <a:lumMod val="95000"/>
                  </a:schemeClr>
                </a:solidFill>
              </a:rPr>
              <a:t>Raise Invoice</a:t>
            </a:r>
          </a:p>
        </p:txBody>
      </p:sp>
      <p:pic>
        <p:nvPicPr>
          <p:cNvPr id="14" name="Graphic 13" descr="Receipt outline">
            <a:extLst>
              <a:ext uri="{FF2B5EF4-FFF2-40B4-BE49-F238E27FC236}">
                <a16:creationId xmlns:a16="http://schemas.microsoft.com/office/drawing/2014/main" id="{59670E07-3997-7DB8-88AD-A6890F85FA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96474" y="33353"/>
            <a:ext cx="914400" cy="914400"/>
          </a:xfrm>
          <a:prstGeom prst="rect">
            <a:avLst/>
          </a:prstGeom>
        </p:spPr>
      </p:pic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C77FD1AF-386C-4801-2C8F-B13C949A8A05}"/>
              </a:ext>
            </a:extLst>
          </p:cNvPr>
          <p:cNvSpPr/>
          <p:nvPr/>
        </p:nvSpPr>
        <p:spPr>
          <a:xfrm>
            <a:off x="277793" y="1331089"/>
            <a:ext cx="5037158" cy="5197032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623677AC-0024-2105-8B51-F2B59CB59B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9360955"/>
              </p:ext>
            </p:extLst>
          </p:nvPr>
        </p:nvGraphicFramePr>
        <p:xfrm>
          <a:off x="5897071" y="5014246"/>
          <a:ext cx="6017136" cy="609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958800">
                  <a:extLst>
                    <a:ext uri="{9D8B030D-6E8A-4147-A177-3AD203B41FA5}">
                      <a16:colId xmlns:a16="http://schemas.microsoft.com/office/drawing/2014/main" val="2779453822"/>
                    </a:ext>
                  </a:extLst>
                </a:gridCol>
                <a:gridCol w="4058336">
                  <a:extLst>
                    <a:ext uri="{9D8B030D-6E8A-4147-A177-3AD203B41FA5}">
                      <a16:colId xmlns:a16="http://schemas.microsoft.com/office/drawing/2014/main" val="23960666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Total Invoice value £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Number of Individual Invoices ’s raised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7013167"/>
                  </a:ext>
                </a:extLst>
              </a:tr>
              <a:tr h="2928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8849305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77B99BB1-E694-2F09-A774-7FF8F08462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346128"/>
              </p:ext>
            </p:extLst>
          </p:nvPr>
        </p:nvGraphicFramePr>
        <p:xfrm>
          <a:off x="5897071" y="3576430"/>
          <a:ext cx="601713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6064">
                  <a:extLst>
                    <a:ext uri="{9D8B030D-6E8A-4147-A177-3AD203B41FA5}">
                      <a16:colId xmlns:a16="http://schemas.microsoft.com/office/drawing/2014/main" val="3518787097"/>
                    </a:ext>
                  </a:extLst>
                </a:gridCol>
                <a:gridCol w="1219648">
                  <a:extLst>
                    <a:ext uri="{9D8B030D-6E8A-4147-A177-3AD203B41FA5}">
                      <a16:colId xmlns:a16="http://schemas.microsoft.com/office/drawing/2014/main" val="2461308036"/>
                    </a:ext>
                  </a:extLst>
                </a:gridCol>
                <a:gridCol w="1002856">
                  <a:extLst>
                    <a:ext uri="{9D8B030D-6E8A-4147-A177-3AD203B41FA5}">
                      <a16:colId xmlns:a16="http://schemas.microsoft.com/office/drawing/2014/main" val="1748047045"/>
                    </a:ext>
                  </a:extLst>
                </a:gridCol>
                <a:gridCol w="919110">
                  <a:extLst>
                    <a:ext uri="{9D8B030D-6E8A-4147-A177-3AD203B41FA5}">
                      <a16:colId xmlns:a16="http://schemas.microsoft.com/office/drawing/2014/main" val="1050267779"/>
                    </a:ext>
                  </a:extLst>
                </a:gridCol>
                <a:gridCol w="995423">
                  <a:extLst>
                    <a:ext uri="{9D8B030D-6E8A-4147-A177-3AD203B41FA5}">
                      <a16:colId xmlns:a16="http://schemas.microsoft.com/office/drawing/2014/main" val="507151927"/>
                    </a:ext>
                  </a:extLst>
                </a:gridCol>
                <a:gridCol w="1094035">
                  <a:extLst>
                    <a:ext uri="{9D8B030D-6E8A-4147-A177-3AD203B41FA5}">
                      <a16:colId xmlns:a16="http://schemas.microsoft.com/office/drawing/2014/main" val="3965335187"/>
                    </a:ext>
                  </a:extLst>
                </a:gridCol>
              </a:tblGrid>
              <a:tr h="34017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PO 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Company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Item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Quantity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Total Amount £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5842012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36083F07-4726-222E-5AAF-66217C73F0FE}"/>
              </a:ext>
            </a:extLst>
          </p:cNvPr>
          <p:cNvSpPr txBox="1"/>
          <p:nvPr/>
        </p:nvSpPr>
        <p:spPr>
          <a:xfrm>
            <a:off x="5818207" y="3114405"/>
            <a:ext cx="1840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Invoice Log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0FB4DC8-5567-4ADD-20E7-D33B312F5872}"/>
              </a:ext>
            </a:extLst>
          </p:cNvPr>
          <p:cNvSpPr txBox="1"/>
          <p:nvPr/>
        </p:nvSpPr>
        <p:spPr>
          <a:xfrm>
            <a:off x="5818207" y="4555824"/>
            <a:ext cx="1840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Statistics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5837108-9B8E-AF75-11D9-A67F9BA9AF99}"/>
              </a:ext>
            </a:extLst>
          </p:cNvPr>
          <p:cNvSpPr txBox="1"/>
          <p:nvPr/>
        </p:nvSpPr>
        <p:spPr>
          <a:xfrm>
            <a:off x="715700" y="1615419"/>
            <a:ext cx="2190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Invoice Input Form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73E1C16-5752-2383-8843-4FCD21220EB4}"/>
              </a:ext>
            </a:extLst>
          </p:cNvPr>
          <p:cNvSpPr txBox="1"/>
          <p:nvPr/>
        </p:nvSpPr>
        <p:spPr>
          <a:xfrm>
            <a:off x="715700" y="2666875"/>
            <a:ext cx="420199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Company name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E8BCC63-23B0-0C4C-B0C8-36AB0855282B}"/>
              </a:ext>
            </a:extLst>
          </p:cNvPr>
          <p:cNvSpPr txBox="1"/>
          <p:nvPr/>
        </p:nvSpPr>
        <p:spPr>
          <a:xfrm>
            <a:off x="715696" y="3228963"/>
            <a:ext cx="42020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Item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D4CF5C6-E218-EF8F-5A80-6E27A1B34F0F}"/>
              </a:ext>
            </a:extLst>
          </p:cNvPr>
          <p:cNvSpPr txBox="1"/>
          <p:nvPr/>
        </p:nvSpPr>
        <p:spPr>
          <a:xfrm>
            <a:off x="712715" y="3775700"/>
            <a:ext cx="4204981" cy="36933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Quantity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9327CB9-F3D8-73C5-18AC-3D81E00F9454}"/>
              </a:ext>
            </a:extLst>
          </p:cNvPr>
          <p:cNvSpPr txBox="1"/>
          <p:nvPr/>
        </p:nvSpPr>
        <p:spPr>
          <a:xfrm>
            <a:off x="712715" y="4913451"/>
            <a:ext cx="4204981" cy="36933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Total Amount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8E61D28-94CA-CB78-534B-DFE535D503A2}"/>
              </a:ext>
            </a:extLst>
          </p:cNvPr>
          <p:cNvSpPr txBox="1"/>
          <p:nvPr/>
        </p:nvSpPr>
        <p:spPr>
          <a:xfrm>
            <a:off x="712715" y="4340798"/>
            <a:ext cx="420498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Unit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e.g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kg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783DE539-4C96-B38A-1E06-6C6669295121}"/>
              </a:ext>
            </a:extLst>
          </p:cNvPr>
          <p:cNvSpPr/>
          <p:nvPr/>
        </p:nvSpPr>
        <p:spPr>
          <a:xfrm>
            <a:off x="715697" y="5623846"/>
            <a:ext cx="951058" cy="47601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Add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AC51BAAE-E63D-F282-725D-D29CF9CC2103}"/>
              </a:ext>
            </a:extLst>
          </p:cNvPr>
          <p:cNvSpPr/>
          <p:nvPr/>
        </p:nvSpPr>
        <p:spPr>
          <a:xfrm>
            <a:off x="1799344" y="5635383"/>
            <a:ext cx="951058" cy="47601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Remove last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D059D7CC-D6FE-9731-A4B7-51C3E609CDFC}"/>
              </a:ext>
            </a:extLst>
          </p:cNvPr>
          <p:cNvSpPr/>
          <p:nvPr/>
        </p:nvSpPr>
        <p:spPr>
          <a:xfrm>
            <a:off x="2882991" y="5635383"/>
            <a:ext cx="951058" cy="47601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Download Current Purchase order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31AC2FEE-C775-E570-ACE4-DF0F9D5B396A}"/>
              </a:ext>
            </a:extLst>
          </p:cNvPr>
          <p:cNvSpPr/>
          <p:nvPr/>
        </p:nvSpPr>
        <p:spPr>
          <a:xfrm>
            <a:off x="3966638" y="5635383"/>
            <a:ext cx="951058" cy="47601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Submit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59C4973-889C-95B2-C58D-F23A9412CB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286650"/>
              </p:ext>
            </p:extLst>
          </p:nvPr>
        </p:nvGraphicFramePr>
        <p:xfrm>
          <a:off x="5897071" y="1611572"/>
          <a:ext cx="6017136" cy="13746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0518">
                  <a:extLst>
                    <a:ext uri="{9D8B030D-6E8A-4147-A177-3AD203B41FA5}">
                      <a16:colId xmlns:a16="http://schemas.microsoft.com/office/drawing/2014/main" val="3518787097"/>
                    </a:ext>
                  </a:extLst>
                </a:gridCol>
                <a:gridCol w="670518">
                  <a:extLst>
                    <a:ext uri="{9D8B030D-6E8A-4147-A177-3AD203B41FA5}">
                      <a16:colId xmlns:a16="http://schemas.microsoft.com/office/drawing/2014/main" val="980986787"/>
                    </a:ext>
                  </a:extLst>
                </a:gridCol>
                <a:gridCol w="1091354">
                  <a:extLst>
                    <a:ext uri="{9D8B030D-6E8A-4147-A177-3AD203B41FA5}">
                      <a16:colId xmlns:a16="http://schemas.microsoft.com/office/drawing/2014/main" val="2461308036"/>
                    </a:ext>
                  </a:extLst>
                </a:gridCol>
                <a:gridCol w="689427">
                  <a:extLst>
                    <a:ext uri="{9D8B030D-6E8A-4147-A177-3AD203B41FA5}">
                      <a16:colId xmlns:a16="http://schemas.microsoft.com/office/drawing/2014/main" val="1748047045"/>
                    </a:ext>
                  </a:extLst>
                </a:gridCol>
                <a:gridCol w="802105">
                  <a:extLst>
                    <a:ext uri="{9D8B030D-6E8A-4147-A177-3AD203B41FA5}">
                      <a16:colId xmlns:a16="http://schemas.microsoft.com/office/drawing/2014/main" val="1050267779"/>
                    </a:ext>
                  </a:extLst>
                </a:gridCol>
                <a:gridCol w="1001129">
                  <a:extLst>
                    <a:ext uri="{9D8B030D-6E8A-4147-A177-3AD203B41FA5}">
                      <a16:colId xmlns:a16="http://schemas.microsoft.com/office/drawing/2014/main" val="507151927"/>
                    </a:ext>
                  </a:extLst>
                </a:gridCol>
                <a:gridCol w="1092085">
                  <a:extLst>
                    <a:ext uri="{9D8B030D-6E8A-4147-A177-3AD203B41FA5}">
                      <a16:colId xmlns:a16="http://schemas.microsoft.com/office/drawing/2014/main" val="3965335187"/>
                    </a:ext>
                  </a:extLst>
                </a:gridCol>
              </a:tblGrid>
              <a:tr h="49156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Invoice 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PO 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Company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Item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Quantity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 Amount £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5842012"/>
                  </a:ext>
                </a:extLst>
              </a:tr>
              <a:tr h="40937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Cook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Chips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100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173.10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19/02/2025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2732774"/>
                  </a:ext>
                </a:extLst>
              </a:tr>
              <a:tr h="44707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Cook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Mash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80.00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19/02/2025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65998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AFE8BA7-E53B-6614-7DC9-D4ACD48B5145}"/>
              </a:ext>
            </a:extLst>
          </p:cNvPr>
          <p:cNvSpPr txBox="1"/>
          <p:nvPr/>
        </p:nvSpPr>
        <p:spPr>
          <a:xfrm>
            <a:off x="5818207" y="1175427"/>
            <a:ext cx="1840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Current Entry</a:t>
            </a:r>
          </a:p>
        </p:txBody>
      </p:sp>
      <p:pic>
        <p:nvPicPr>
          <p:cNvPr id="1026" name="Picture 2" descr="Ellipsis - Free shapes and symbols icons">
            <a:extLst>
              <a:ext uri="{FF2B5EF4-FFF2-40B4-BE49-F238E27FC236}">
                <a16:creationId xmlns:a16="http://schemas.microsoft.com/office/drawing/2014/main" id="{A5548099-FACF-1EC4-92D4-AB00C8665F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2581" y="4055544"/>
            <a:ext cx="668421" cy="668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phic 5" descr="Arrow Right outline">
            <a:extLst>
              <a:ext uri="{FF2B5EF4-FFF2-40B4-BE49-F238E27FC236}">
                <a16:creationId xmlns:a16="http://schemas.microsoft.com/office/drawing/2014/main" id="{2B52843F-8FE2-E333-F5F0-B821FCC4773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0800000">
            <a:off x="24996" y="86310"/>
            <a:ext cx="914400" cy="914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28EA0D1-269C-D3F6-020C-166D3152569B}"/>
              </a:ext>
            </a:extLst>
          </p:cNvPr>
          <p:cNvSpPr txBox="1"/>
          <p:nvPr/>
        </p:nvSpPr>
        <p:spPr>
          <a:xfrm>
            <a:off x="715696" y="2084415"/>
            <a:ext cx="42020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PO No.</a:t>
            </a:r>
          </a:p>
        </p:txBody>
      </p:sp>
      <p:pic>
        <p:nvPicPr>
          <p:cNvPr id="5" name="Picture 2" descr="Ellipsis - Free shapes and symbols icons">
            <a:extLst>
              <a:ext uri="{FF2B5EF4-FFF2-40B4-BE49-F238E27FC236}">
                <a16:creationId xmlns:a16="http://schemas.microsoft.com/office/drawing/2014/main" id="{3DCE4E0B-0CCD-5D08-71A0-DBADFA442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2581" y="2837602"/>
            <a:ext cx="668421" cy="668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42030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223230-5FB9-2A7C-74ED-CD155142F8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846F5-37F0-28A7-2B0B-4DD3D89795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248150"/>
            <a:ext cx="9144000" cy="985838"/>
          </a:xfrm>
        </p:spPr>
        <p:txBody>
          <a:bodyPr/>
          <a:lstStyle/>
          <a:p>
            <a:r>
              <a:rPr lang="en-US" dirty="0"/>
              <a:t>FINANCE 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4559A39-38B2-A755-8491-C0628C94655F}"/>
              </a:ext>
            </a:extLst>
          </p:cNvPr>
          <p:cNvGrpSpPr/>
          <p:nvPr/>
        </p:nvGrpSpPr>
        <p:grpSpPr>
          <a:xfrm>
            <a:off x="3601946" y="1779949"/>
            <a:ext cx="457200" cy="457200"/>
            <a:chOff x="2933700" y="1466850"/>
            <a:chExt cx="457200" cy="457200"/>
          </a:xfrm>
        </p:grpSpPr>
        <p:sp>
          <p:nvSpPr>
            <p:cNvPr id="3" name="Flowchart: Connector 2">
              <a:extLst>
                <a:ext uri="{FF2B5EF4-FFF2-40B4-BE49-F238E27FC236}">
                  <a16:creationId xmlns:a16="http://schemas.microsoft.com/office/drawing/2014/main" id="{B508B140-E75C-1CCD-1513-B5720DAE4ADD}"/>
                </a:ext>
              </a:extLst>
            </p:cNvPr>
            <p:cNvSpPr/>
            <p:nvPr/>
          </p:nvSpPr>
          <p:spPr>
            <a:xfrm>
              <a:off x="2933700" y="1466850"/>
              <a:ext cx="457200" cy="4572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Flowchart: Connector 3">
              <a:extLst>
                <a:ext uri="{FF2B5EF4-FFF2-40B4-BE49-F238E27FC236}">
                  <a16:creationId xmlns:a16="http://schemas.microsoft.com/office/drawing/2014/main" id="{AF35CAB6-DEB0-3243-127C-0CFF2040F207}"/>
                </a:ext>
              </a:extLst>
            </p:cNvPr>
            <p:cNvSpPr/>
            <p:nvPr/>
          </p:nvSpPr>
          <p:spPr>
            <a:xfrm>
              <a:off x="2995612" y="1524000"/>
              <a:ext cx="333375" cy="333375"/>
            </a:xfrm>
            <a:prstGeom prst="flowChartConnector">
              <a:avLst/>
            </a:prstGeom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2E17E3CE-02A0-151F-6741-40AC7B126190}"/>
              </a:ext>
            </a:extLst>
          </p:cNvPr>
          <p:cNvGrpSpPr/>
          <p:nvPr/>
        </p:nvGrpSpPr>
        <p:grpSpPr>
          <a:xfrm>
            <a:off x="4871357" y="1784712"/>
            <a:ext cx="457200" cy="457200"/>
            <a:chOff x="2933700" y="1466850"/>
            <a:chExt cx="457200" cy="457200"/>
          </a:xfrm>
        </p:grpSpPr>
        <p:sp>
          <p:nvSpPr>
            <p:cNvPr id="7" name="Flowchart: Connector 6">
              <a:extLst>
                <a:ext uri="{FF2B5EF4-FFF2-40B4-BE49-F238E27FC236}">
                  <a16:creationId xmlns:a16="http://schemas.microsoft.com/office/drawing/2014/main" id="{CAFC9AEA-443F-3E3C-AFF7-4FB24D9BCFFC}"/>
                </a:ext>
              </a:extLst>
            </p:cNvPr>
            <p:cNvSpPr/>
            <p:nvPr/>
          </p:nvSpPr>
          <p:spPr>
            <a:xfrm>
              <a:off x="2933700" y="1466850"/>
              <a:ext cx="457200" cy="4572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Flowchart: Connector 7">
              <a:extLst>
                <a:ext uri="{FF2B5EF4-FFF2-40B4-BE49-F238E27FC236}">
                  <a16:creationId xmlns:a16="http://schemas.microsoft.com/office/drawing/2014/main" id="{FA054F7B-806D-3111-0124-4FBC7989A4B4}"/>
                </a:ext>
              </a:extLst>
            </p:cNvPr>
            <p:cNvSpPr/>
            <p:nvPr/>
          </p:nvSpPr>
          <p:spPr>
            <a:xfrm>
              <a:off x="2995612" y="1528761"/>
              <a:ext cx="333375" cy="333375"/>
            </a:xfrm>
            <a:prstGeom prst="flowChartConnector">
              <a:avLst/>
            </a:prstGeom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69251E2-A49E-92C4-A4A9-48749DC02ADE}"/>
              </a:ext>
            </a:extLst>
          </p:cNvPr>
          <p:cNvGrpSpPr/>
          <p:nvPr/>
        </p:nvGrpSpPr>
        <p:grpSpPr>
          <a:xfrm>
            <a:off x="5803174" y="2692308"/>
            <a:ext cx="457200" cy="457200"/>
            <a:chOff x="2933700" y="1466850"/>
            <a:chExt cx="457200" cy="457200"/>
          </a:xfrm>
        </p:grpSpPr>
        <p:sp>
          <p:nvSpPr>
            <p:cNvPr id="10" name="Flowchart: Connector 9">
              <a:extLst>
                <a:ext uri="{FF2B5EF4-FFF2-40B4-BE49-F238E27FC236}">
                  <a16:creationId xmlns:a16="http://schemas.microsoft.com/office/drawing/2014/main" id="{2603C6E2-01A3-3012-7293-9FBAF5E0126D}"/>
                </a:ext>
              </a:extLst>
            </p:cNvPr>
            <p:cNvSpPr/>
            <p:nvPr/>
          </p:nvSpPr>
          <p:spPr>
            <a:xfrm>
              <a:off x="2933700" y="1466850"/>
              <a:ext cx="457200" cy="4572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Flowchart: Connector 10">
              <a:extLst>
                <a:ext uri="{FF2B5EF4-FFF2-40B4-BE49-F238E27FC236}">
                  <a16:creationId xmlns:a16="http://schemas.microsoft.com/office/drawing/2014/main" id="{F7FA12F1-2C7F-69A6-466D-730C0D1B64D9}"/>
                </a:ext>
              </a:extLst>
            </p:cNvPr>
            <p:cNvSpPr/>
            <p:nvPr/>
          </p:nvSpPr>
          <p:spPr>
            <a:xfrm>
              <a:off x="2995612" y="1528762"/>
              <a:ext cx="333375" cy="333375"/>
            </a:xfrm>
            <a:prstGeom prst="flowChartConnector">
              <a:avLst/>
            </a:prstGeom>
            <a:solidFill>
              <a:schemeClr val="accent2"/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AB79B85-15F2-B8BA-BDA1-45F1353AE493}"/>
              </a:ext>
            </a:extLst>
          </p:cNvPr>
          <p:cNvGrpSpPr/>
          <p:nvPr/>
        </p:nvGrpSpPr>
        <p:grpSpPr>
          <a:xfrm>
            <a:off x="6621780" y="1784712"/>
            <a:ext cx="457200" cy="457200"/>
            <a:chOff x="2933700" y="1466850"/>
            <a:chExt cx="457200" cy="457200"/>
          </a:xfrm>
        </p:grpSpPr>
        <p:sp>
          <p:nvSpPr>
            <p:cNvPr id="13" name="Flowchart: Connector 12">
              <a:extLst>
                <a:ext uri="{FF2B5EF4-FFF2-40B4-BE49-F238E27FC236}">
                  <a16:creationId xmlns:a16="http://schemas.microsoft.com/office/drawing/2014/main" id="{CEFD2BE9-4AF3-DDC5-5E96-F55A371C4FF8}"/>
                </a:ext>
              </a:extLst>
            </p:cNvPr>
            <p:cNvSpPr/>
            <p:nvPr/>
          </p:nvSpPr>
          <p:spPr>
            <a:xfrm>
              <a:off x="2933700" y="1466850"/>
              <a:ext cx="457200" cy="4572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Flowchart: Connector 13">
              <a:extLst>
                <a:ext uri="{FF2B5EF4-FFF2-40B4-BE49-F238E27FC236}">
                  <a16:creationId xmlns:a16="http://schemas.microsoft.com/office/drawing/2014/main" id="{BC01C51A-A43E-70BE-6CAE-28E1B6A6FC8D}"/>
                </a:ext>
              </a:extLst>
            </p:cNvPr>
            <p:cNvSpPr/>
            <p:nvPr/>
          </p:nvSpPr>
          <p:spPr>
            <a:xfrm>
              <a:off x="2995612" y="1528761"/>
              <a:ext cx="333375" cy="333375"/>
            </a:xfrm>
            <a:prstGeom prst="flowChartConnector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19D7584-606A-F3E7-AF91-35CFF457BE9B}"/>
              </a:ext>
            </a:extLst>
          </p:cNvPr>
          <p:cNvGrpSpPr/>
          <p:nvPr/>
        </p:nvGrpSpPr>
        <p:grpSpPr>
          <a:xfrm>
            <a:off x="7965079" y="1784712"/>
            <a:ext cx="457200" cy="457200"/>
            <a:chOff x="2933700" y="1466850"/>
            <a:chExt cx="457200" cy="457200"/>
          </a:xfrm>
        </p:grpSpPr>
        <p:sp>
          <p:nvSpPr>
            <p:cNvPr id="16" name="Flowchart: Connector 15">
              <a:extLst>
                <a:ext uri="{FF2B5EF4-FFF2-40B4-BE49-F238E27FC236}">
                  <a16:creationId xmlns:a16="http://schemas.microsoft.com/office/drawing/2014/main" id="{F7AEE69B-FFCA-3B0A-8AA3-AD7995E1E8B9}"/>
                </a:ext>
              </a:extLst>
            </p:cNvPr>
            <p:cNvSpPr/>
            <p:nvPr/>
          </p:nvSpPr>
          <p:spPr>
            <a:xfrm>
              <a:off x="2933700" y="1466850"/>
              <a:ext cx="457200" cy="4572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Flowchart: Connector 16">
              <a:extLst>
                <a:ext uri="{FF2B5EF4-FFF2-40B4-BE49-F238E27FC236}">
                  <a16:creationId xmlns:a16="http://schemas.microsoft.com/office/drawing/2014/main" id="{6CA7CC90-0B9C-CA27-230C-5255FEAEC5FD}"/>
                </a:ext>
              </a:extLst>
            </p:cNvPr>
            <p:cNvSpPr/>
            <p:nvPr/>
          </p:nvSpPr>
          <p:spPr>
            <a:xfrm>
              <a:off x="2995612" y="1528761"/>
              <a:ext cx="333375" cy="333375"/>
            </a:xfrm>
            <a:prstGeom prst="flowChartConnector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DAD7C39-9D85-F6E8-7A18-E6E8007536CC}"/>
              </a:ext>
            </a:extLst>
          </p:cNvPr>
          <p:cNvCxnSpPr/>
          <p:nvPr/>
        </p:nvCxnSpPr>
        <p:spPr>
          <a:xfrm>
            <a:off x="4223657" y="2003786"/>
            <a:ext cx="4789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B045AA6-CA04-B973-52B0-F5C0D2C71C2A}"/>
              </a:ext>
            </a:extLst>
          </p:cNvPr>
          <p:cNvCxnSpPr/>
          <p:nvPr/>
        </p:nvCxnSpPr>
        <p:spPr>
          <a:xfrm>
            <a:off x="7302137" y="2013312"/>
            <a:ext cx="4789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406BB20-121E-3D19-6925-24ECDCCA2CF6}"/>
              </a:ext>
            </a:extLst>
          </p:cNvPr>
          <p:cNvCxnSpPr>
            <a:cxnSpLocks/>
          </p:cNvCxnSpPr>
          <p:nvPr/>
        </p:nvCxnSpPr>
        <p:spPr>
          <a:xfrm>
            <a:off x="5371660" y="2288819"/>
            <a:ext cx="379516" cy="3497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B9C72B3-C466-45E3-A350-43C6218506AE}"/>
              </a:ext>
            </a:extLst>
          </p:cNvPr>
          <p:cNvCxnSpPr>
            <a:cxnSpLocks/>
          </p:cNvCxnSpPr>
          <p:nvPr/>
        </p:nvCxnSpPr>
        <p:spPr>
          <a:xfrm flipV="1">
            <a:off x="6273355" y="2277933"/>
            <a:ext cx="334942" cy="3605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E73123D9-27EC-BC0E-981A-A1A6CCB61798}"/>
              </a:ext>
            </a:extLst>
          </p:cNvPr>
          <p:cNvSpPr/>
          <p:nvPr/>
        </p:nvSpPr>
        <p:spPr>
          <a:xfrm>
            <a:off x="6523500" y="1686349"/>
            <a:ext cx="653755" cy="653921"/>
          </a:xfrm>
          <a:prstGeom prst="flowChartConnector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CFBCEB5-F1E7-F029-3568-F59A804D3164}"/>
              </a:ext>
            </a:extLst>
          </p:cNvPr>
          <p:cNvSpPr txBox="1"/>
          <p:nvPr/>
        </p:nvSpPr>
        <p:spPr>
          <a:xfrm>
            <a:off x="3304552" y="1485358"/>
            <a:ext cx="10519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Production Analyst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E2FB246-945D-A262-039C-387286CCA022}"/>
              </a:ext>
            </a:extLst>
          </p:cNvPr>
          <p:cNvSpPr txBox="1"/>
          <p:nvPr/>
        </p:nvSpPr>
        <p:spPr>
          <a:xfrm>
            <a:off x="4573963" y="1479687"/>
            <a:ext cx="11617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Production Manager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A95B226-7E95-7F4F-AAFA-E68265624B72}"/>
              </a:ext>
            </a:extLst>
          </p:cNvPr>
          <p:cNvSpPr txBox="1"/>
          <p:nvPr/>
        </p:nvSpPr>
        <p:spPr>
          <a:xfrm>
            <a:off x="5460062" y="3157094"/>
            <a:ext cx="11617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/>
              <a:t>Supplier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81BB06F-E5FE-D338-6063-7E01400965FE}"/>
              </a:ext>
            </a:extLst>
          </p:cNvPr>
          <p:cNvSpPr txBox="1"/>
          <p:nvPr/>
        </p:nvSpPr>
        <p:spPr>
          <a:xfrm>
            <a:off x="6405476" y="1479615"/>
            <a:ext cx="8898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Finance Analyst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1FFFA93-16BB-2FB0-6982-A28B5B745FAA}"/>
              </a:ext>
            </a:extLst>
          </p:cNvPr>
          <p:cNvSpPr txBox="1"/>
          <p:nvPr/>
        </p:nvSpPr>
        <p:spPr>
          <a:xfrm>
            <a:off x="7722007" y="1480106"/>
            <a:ext cx="9433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Finance Manager </a:t>
            </a:r>
          </a:p>
        </p:txBody>
      </p:sp>
    </p:spTree>
    <p:extLst>
      <p:ext uri="{BB962C8B-B14F-4D97-AF65-F5344CB8AC3E}">
        <p14:creationId xmlns:p14="http://schemas.microsoft.com/office/powerpoint/2010/main" val="36343872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94E074-838D-F7DE-C2F9-12D79461FB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ight Triangle 31">
            <a:extLst>
              <a:ext uri="{FF2B5EF4-FFF2-40B4-BE49-F238E27FC236}">
                <a16:creationId xmlns:a16="http://schemas.microsoft.com/office/drawing/2014/main" id="{55D14545-2955-92B7-4F07-D0B91A0D2FED}"/>
              </a:ext>
            </a:extLst>
          </p:cNvPr>
          <p:cNvSpPr/>
          <p:nvPr/>
        </p:nvSpPr>
        <p:spPr>
          <a:xfrm rot="5400000">
            <a:off x="1763071" y="-1763070"/>
            <a:ext cx="6858001" cy="10384142"/>
          </a:xfrm>
          <a:prstGeom prst="rt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D89D5A-69CA-A4C4-C7E9-53C820A82438}"/>
              </a:ext>
            </a:extLst>
          </p:cNvPr>
          <p:cNvSpPr txBox="1"/>
          <p:nvPr/>
        </p:nvSpPr>
        <p:spPr>
          <a:xfrm>
            <a:off x="4728000" y="2520000"/>
            <a:ext cx="2777067" cy="37253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Username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937EC4-7CD9-FB1F-D1BE-1E6C40952338}"/>
              </a:ext>
            </a:extLst>
          </p:cNvPr>
          <p:cNvSpPr txBox="1"/>
          <p:nvPr/>
        </p:nvSpPr>
        <p:spPr>
          <a:xfrm>
            <a:off x="4728000" y="3096000"/>
            <a:ext cx="2777067" cy="37253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Password </a:t>
            </a:r>
          </a:p>
        </p:txBody>
      </p:sp>
      <p:sp>
        <p:nvSpPr>
          <p:cNvPr id="33" name="Right Triangle 32">
            <a:extLst>
              <a:ext uri="{FF2B5EF4-FFF2-40B4-BE49-F238E27FC236}">
                <a16:creationId xmlns:a16="http://schemas.microsoft.com/office/drawing/2014/main" id="{C94EDF40-5C8B-2CCA-4B4B-7453A39224BE}"/>
              </a:ext>
            </a:extLst>
          </p:cNvPr>
          <p:cNvSpPr/>
          <p:nvPr/>
        </p:nvSpPr>
        <p:spPr>
          <a:xfrm>
            <a:off x="21430" y="4253023"/>
            <a:ext cx="3980684" cy="2604977"/>
          </a:xfrm>
          <a:prstGeom prst="rtTriangle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4246672-0B6C-614F-8834-8988470CF84B}"/>
              </a:ext>
            </a:extLst>
          </p:cNvPr>
          <p:cNvGrpSpPr/>
          <p:nvPr/>
        </p:nvGrpSpPr>
        <p:grpSpPr>
          <a:xfrm>
            <a:off x="3576000" y="360000"/>
            <a:ext cx="4790472" cy="1867266"/>
            <a:chOff x="3572933" y="322070"/>
            <a:chExt cx="4790472" cy="1867266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B7875318-581D-5F43-9996-2C4CDA70BC1B}"/>
                </a:ext>
              </a:extLst>
            </p:cNvPr>
            <p:cNvGrpSpPr/>
            <p:nvPr/>
          </p:nvGrpSpPr>
          <p:grpSpPr>
            <a:xfrm>
              <a:off x="3572933" y="543031"/>
              <a:ext cx="2129153" cy="1646305"/>
              <a:chOff x="8692253" y="1127923"/>
              <a:chExt cx="2129153" cy="1646305"/>
            </a:xfrm>
          </p:grpSpPr>
          <p:sp>
            <p:nvSpPr>
              <p:cNvPr id="52" name="Arc 51">
                <a:extLst>
                  <a:ext uri="{FF2B5EF4-FFF2-40B4-BE49-F238E27FC236}">
                    <a16:creationId xmlns:a16="http://schemas.microsoft.com/office/drawing/2014/main" id="{AA5BA0DA-2882-C458-69E2-7FEFBBE3D4B4}"/>
                  </a:ext>
                </a:extLst>
              </p:cNvPr>
              <p:cNvSpPr/>
              <p:nvPr/>
            </p:nvSpPr>
            <p:spPr>
              <a:xfrm rot="19562103">
                <a:off x="8692253" y="1154147"/>
                <a:ext cx="2027431" cy="1620081"/>
              </a:xfrm>
              <a:prstGeom prst="arc">
                <a:avLst/>
              </a:prstGeom>
              <a:ln w="34925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D60ADAB9-C443-3C4A-F4BE-66E6F7B07989}"/>
                  </a:ext>
                </a:extLst>
              </p:cNvPr>
              <p:cNvSpPr/>
              <p:nvPr/>
            </p:nvSpPr>
            <p:spPr>
              <a:xfrm>
                <a:off x="8901137" y="1127923"/>
                <a:ext cx="1920269" cy="92333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GB" sz="5400" b="0" cap="none" spc="0" dirty="0">
                    <a:ln w="0"/>
                    <a:solidFill>
                      <a:schemeClr val="tx2">
                        <a:lumMod val="50000"/>
                        <a:lumOff val="50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DLaM Display" panose="020F0502020204030204" pitchFamily="34" charset="0"/>
                    <a:cs typeface="ADLaM Display" panose="020F0502020204030204" pitchFamily="34" charset="0"/>
                  </a:rPr>
                  <a:t>R</a:t>
                </a:r>
                <a:r>
                  <a:rPr lang="en-GB" sz="5400" b="0" cap="none" spc="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atify</a:t>
                </a:r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FCF9E2B-DBCB-308C-8F03-9BC4AE8EDF65}"/>
                </a:ext>
              </a:extLst>
            </p:cNvPr>
            <p:cNvSpPr txBox="1"/>
            <p:nvPr/>
          </p:nvSpPr>
          <p:spPr>
            <a:xfrm>
              <a:off x="6065055" y="543031"/>
              <a:ext cx="33657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/>
                <a:t>x </a:t>
              </a:r>
            </a:p>
          </p:txBody>
        </p:sp>
        <p:pic>
          <p:nvPicPr>
            <p:cNvPr id="1028" name="Picture 4" descr="COOK">
              <a:extLst>
                <a:ext uri="{FF2B5EF4-FFF2-40B4-BE49-F238E27FC236}">
                  <a16:creationId xmlns:a16="http://schemas.microsoft.com/office/drawing/2014/main" id="{8D4BBD31-8D53-66EA-BA79-2279A451E2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96000" y="322070"/>
              <a:ext cx="1367405" cy="1367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C0FCF30-76A8-DB24-27D4-9EF0ED2F20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202595"/>
            <a:ext cx="9116122" cy="1146659"/>
          </a:xfrm>
        </p:spPr>
        <p:txBody>
          <a:bodyPr/>
          <a:lstStyle/>
          <a:p>
            <a:r>
              <a:rPr lang="en-US" dirty="0"/>
              <a:t>FINANCE LOGIN</a:t>
            </a:r>
          </a:p>
        </p:txBody>
      </p:sp>
    </p:spTree>
    <p:extLst>
      <p:ext uri="{BB962C8B-B14F-4D97-AF65-F5344CB8AC3E}">
        <p14:creationId xmlns:p14="http://schemas.microsoft.com/office/powerpoint/2010/main" val="42841952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FF3C99-8F26-B503-ACF9-912F269C7F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ight Triangle 31">
            <a:extLst>
              <a:ext uri="{FF2B5EF4-FFF2-40B4-BE49-F238E27FC236}">
                <a16:creationId xmlns:a16="http://schemas.microsoft.com/office/drawing/2014/main" id="{9167B443-3AD8-C8C5-210A-D4160355ABEB}"/>
              </a:ext>
            </a:extLst>
          </p:cNvPr>
          <p:cNvSpPr/>
          <p:nvPr/>
        </p:nvSpPr>
        <p:spPr>
          <a:xfrm rot="5400000">
            <a:off x="1763071" y="-1763070"/>
            <a:ext cx="6858001" cy="10384142"/>
          </a:xfrm>
          <a:prstGeom prst="rt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Graphic 17" descr="Download from cloud outline">
            <a:extLst>
              <a:ext uri="{FF2B5EF4-FFF2-40B4-BE49-F238E27FC236}">
                <a16:creationId xmlns:a16="http://schemas.microsoft.com/office/drawing/2014/main" id="{55BE704A-F0B6-5AD3-8F71-2FFAD4CE86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11674" y="268807"/>
            <a:ext cx="914400" cy="914400"/>
          </a:xfrm>
          <a:prstGeom prst="rect">
            <a:avLst/>
          </a:prstGeom>
        </p:spPr>
      </p:pic>
      <p:sp>
        <p:nvSpPr>
          <p:cNvPr id="33" name="Right Triangle 32">
            <a:extLst>
              <a:ext uri="{FF2B5EF4-FFF2-40B4-BE49-F238E27FC236}">
                <a16:creationId xmlns:a16="http://schemas.microsoft.com/office/drawing/2014/main" id="{0ACCFB52-BDED-58D3-B964-0ECFFF7B04F6}"/>
              </a:ext>
            </a:extLst>
          </p:cNvPr>
          <p:cNvSpPr/>
          <p:nvPr/>
        </p:nvSpPr>
        <p:spPr>
          <a:xfrm>
            <a:off x="0" y="4260256"/>
            <a:ext cx="3980684" cy="2604977"/>
          </a:xfrm>
          <a:prstGeom prst="rtTriangle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F7C4ED-D7B7-8E39-A722-6B7115E8E4D6}"/>
              </a:ext>
            </a:extLst>
          </p:cNvPr>
          <p:cNvSpPr txBox="1"/>
          <p:nvPr/>
        </p:nvSpPr>
        <p:spPr>
          <a:xfrm>
            <a:off x="21430" y="110328"/>
            <a:ext cx="2158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JohnFinanceAnalyst@cook.com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E82B6C0-34A2-37CB-A66A-5A8616877D17}"/>
              </a:ext>
            </a:extLst>
          </p:cNvPr>
          <p:cNvGrpSpPr/>
          <p:nvPr/>
        </p:nvGrpSpPr>
        <p:grpSpPr>
          <a:xfrm>
            <a:off x="3576000" y="360000"/>
            <a:ext cx="4790472" cy="1867266"/>
            <a:chOff x="3572933" y="322070"/>
            <a:chExt cx="4790472" cy="186726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FF623C2-CB73-466A-A82B-7766777E8358}"/>
                </a:ext>
              </a:extLst>
            </p:cNvPr>
            <p:cNvGrpSpPr/>
            <p:nvPr/>
          </p:nvGrpSpPr>
          <p:grpSpPr>
            <a:xfrm>
              <a:off x="3572933" y="543031"/>
              <a:ext cx="2129153" cy="1646305"/>
              <a:chOff x="8692253" y="1127923"/>
              <a:chExt cx="2129153" cy="1646305"/>
            </a:xfrm>
          </p:grpSpPr>
          <p:sp>
            <p:nvSpPr>
              <p:cNvPr id="14" name="Arc 13">
                <a:extLst>
                  <a:ext uri="{FF2B5EF4-FFF2-40B4-BE49-F238E27FC236}">
                    <a16:creationId xmlns:a16="http://schemas.microsoft.com/office/drawing/2014/main" id="{E66B2F5A-EFCF-DDB8-920C-D83660C99F41}"/>
                  </a:ext>
                </a:extLst>
              </p:cNvPr>
              <p:cNvSpPr/>
              <p:nvPr/>
            </p:nvSpPr>
            <p:spPr>
              <a:xfrm rot="19562103">
                <a:off x="8692253" y="1154147"/>
                <a:ext cx="2027431" cy="1620081"/>
              </a:xfrm>
              <a:prstGeom prst="arc">
                <a:avLst/>
              </a:prstGeom>
              <a:ln w="34925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917B4D0-74FB-80A0-B8EA-6130FB44400C}"/>
                  </a:ext>
                </a:extLst>
              </p:cNvPr>
              <p:cNvSpPr/>
              <p:nvPr/>
            </p:nvSpPr>
            <p:spPr>
              <a:xfrm>
                <a:off x="8901137" y="1127923"/>
                <a:ext cx="1920269" cy="92333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GB" sz="5400" b="0" cap="none" spc="0" dirty="0">
                    <a:ln w="0"/>
                    <a:solidFill>
                      <a:schemeClr val="tx2">
                        <a:lumMod val="50000"/>
                        <a:lumOff val="50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DLaM Display" panose="020F0502020204030204" pitchFamily="34" charset="0"/>
                    <a:cs typeface="ADLaM Display" panose="020F0502020204030204" pitchFamily="34" charset="0"/>
                  </a:rPr>
                  <a:t>R</a:t>
                </a:r>
                <a:r>
                  <a:rPr lang="en-GB" sz="5400" b="0" cap="none" spc="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atify</a:t>
                </a: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886A4A4-A863-F114-33B7-465FE1ECF9AE}"/>
                </a:ext>
              </a:extLst>
            </p:cNvPr>
            <p:cNvSpPr txBox="1"/>
            <p:nvPr/>
          </p:nvSpPr>
          <p:spPr>
            <a:xfrm>
              <a:off x="6065055" y="543031"/>
              <a:ext cx="33657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/>
                <a:t>x </a:t>
              </a:r>
            </a:p>
          </p:txBody>
        </p:sp>
        <p:pic>
          <p:nvPicPr>
            <p:cNvPr id="12" name="Picture 4" descr="COOK">
              <a:extLst>
                <a:ext uri="{FF2B5EF4-FFF2-40B4-BE49-F238E27FC236}">
                  <a16:creationId xmlns:a16="http://schemas.microsoft.com/office/drawing/2014/main" id="{17A2BBD9-0EA7-6C64-255C-9D66D07B52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96000" y="322070"/>
              <a:ext cx="1367405" cy="1367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id="{C4AE7526-BE2A-F873-9AA0-29788796AB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202595"/>
            <a:ext cx="9116122" cy="1146659"/>
          </a:xfrm>
        </p:spPr>
        <p:txBody>
          <a:bodyPr/>
          <a:lstStyle/>
          <a:p>
            <a:r>
              <a:rPr lang="en-US" dirty="0"/>
              <a:t>FINANCE ANALYST MENU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7AB21C-6039-D403-AC14-01F01CE6AA87}"/>
              </a:ext>
            </a:extLst>
          </p:cNvPr>
          <p:cNvSpPr/>
          <p:nvPr/>
        </p:nvSpPr>
        <p:spPr>
          <a:xfrm>
            <a:off x="5207149" y="2127361"/>
            <a:ext cx="2026880" cy="2093992"/>
          </a:xfrm>
          <a:prstGeom prst="rect">
            <a:avLst/>
          </a:prstGeom>
          <a:solidFill>
            <a:schemeClr val="bg1">
              <a:lumMod val="85000"/>
              <a:alpha val="80881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05291A7-B0EA-C6B6-131F-0ECFE7B76AC2}"/>
              </a:ext>
            </a:extLst>
          </p:cNvPr>
          <p:cNvGrpSpPr/>
          <p:nvPr/>
        </p:nvGrpSpPr>
        <p:grpSpPr>
          <a:xfrm>
            <a:off x="5247707" y="2259957"/>
            <a:ext cx="1964267" cy="1709725"/>
            <a:chOff x="5247707" y="2259957"/>
            <a:chExt cx="1964267" cy="1709725"/>
          </a:xfrm>
        </p:grpSpPr>
        <p:pic>
          <p:nvPicPr>
            <p:cNvPr id="2" name="Graphic 1" descr="CheckList outline">
              <a:extLst>
                <a:ext uri="{FF2B5EF4-FFF2-40B4-BE49-F238E27FC236}">
                  <a16:creationId xmlns:a16="http://schemas.microsoft.com/office/drawing/2014/main" id="{949456D5-C5A1-0D21-B946-C7FBF23AA0C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72641" y="2259957"/>
              <a:ext cx="914400" cy="9144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F2E5600-F475-0471-9414-5386432A133C}"/>
                </a:ext>
              </a:extLst>
            </p:cNvPr>
            <p:cNvSpPr txBox="1"/>
            <p:nvPr/>
          </p:nvSpPr>
          <p:spPr>
            <a:xfrm>
              <a:off x="5247707" y="3323351"/>
              <a:ext cx="19642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Three-way matching</a:t>
              </a:r>
            </a:p>
          </p:txBody>
        </p:sp>
      </p:grpSp>
      <p:pic>
        <p:nvPicPr>
          <p:cNvPr id="15" name="Graphic 14" descr="Cursor outline">
            <a:extLst>
              <a:ext uri="{FF2B5EF4-FFF2-40B4-BE49-F238E27FC236}">
                <a16:creationId xmlns:a16="http://schemas.microsoft.com/office/drawing/2014/main" id="{23D6398C-A489-060E-9394-3F28A9FB1B5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994094" y="3976913"/>
            <a:ext cx="498371" cy="498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389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3432CB-80FF-DF4C-47C8-1DC8F018CF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60723DB-4B18-9F3E-9FE2-3BC12FA14152}"/>
              </a:ext>
            </a:extLst>
          </p:cNvPr>
          <p:cNvSpPr/>
          <p:nvPr/>
        </p:nvSpPr>
        <p:spPr>
          <a:xfrm>
            <a:off x="7935" y="3908"/>
            <a:ext cx="12192000" cy="107920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7" name="Graphic 6" descr="Single gear outline">
            <a:extLst>
              <a:ext uri="{FF2B5EF4-FFF2-40B4-BE49-F238E27FC236}">
                <a16:creationId xmlns:a16="http://schemas.microsoft.com/office/drawing/2014/main" id="{9EE98C63-1736-402D-40D1-F316D458C3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25152" y="80978"/>
            <a:ext cx="914400" cy="914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A882703-C758-9972-3E5C-8AC01E1A83EE}"/>
              </a:ext>
            </a:extLst>
          </p:cNvPr>
          <p:cNvSpPr txBox="1"/>
          <p:nvPr/>
        </p:nvSpPr>
        <p:spPr>
          <a:xfrm>
            <a:off x="10847873" y="209690"/>
            <a:ext cx="1344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>
                    <a:lumMod val="95000"/>
                  </a:schemeClr>
                </a:solidFill>
              </a:rPr>
              <a:t>JohnFinance</a:t>
            </a:r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 Analyst@cook.com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0F2062-3BDF-1728-39C1-F2B7590F5658}"/>
              </a:ext>
            </a:extLst>
          </p:cNvPr>
          <p:cNvSpPr txBox="1"/>
          <p:nvPr/>
        </p:nvSpPr>
        <p:spPr>
          <a:xfrm>
            <a:off x="722946" y="122990"/>
            <a:ext cx="5686426" cy="857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>
                    <a:lumMod val="95000"/>
                  </a:schemeClr>
                </a:solidFill>
              </a:rPr>
              <a:t>Three-way-matching</a:t>
            </a:r>
          </a:p>
        </p:txBody>
      </p:sp>
      <p:pic>
        <p:nvPicPr>
          <p:cNvPr id="6" name="Graphic 5" descr="Arrow Right outline">
            <a:extLst>
              <a:ext uri="{FF2B5EF4-FFF2-40B4-BE49-F238E27FC236}">
                <a16:creationId xmlns:a16="http://schemas.microsoft.com/office/drawing/2014/main" id="{2099D4CB-F48C-135A-7A4E-05D0A56A90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24996" y="86310"/>
            <a:ext cx="914400" cy="914400"/>
          </a:xfrm>
          <a:prstGeom prst="rect">
            <a:avLst/>
          </a:prstGeom>
        </p:spPr>
      </p:pic>
      <p:pic>
        <p:nvPicPr>
          <p:cNvPr id="10" name="Graphic 9" descr="CheckList outline">
            <a:extLst>
              <a:ext uri="{FF2B5EF4-FFF2-40B4-BE49-F238E27FC236}">
                <a16:creationId xmlns:a16="http://schemas.microsoft.com/office/drawing/2014/main" id="{3657F49F-DE81-9CC0-226C-AFD7497AF48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208698" y="98091"/>
            <a:ext cx="914400" cy="914400"/>
          </a:xfrm>
          <a:prstGeom prst="rect">
            <a:avLst/>
          </a:prstGeom>
        </p:spPr>
      </p:pic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7C88815A-89CD-2D49-C0DD-BE3FD90E3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6786915"/>
              </p:ext>
            </p:extLst>
          </p:nvPr>
        </p:nvGraphicFramePr>
        <p:xfrm>
          <a:off x="475487" y="1536192"/>
          <a:ext cx="6594053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576">
                  <a:extLst>
                    <a:ext uri="{9D8B030D-6E8A-4147-A177-3AD203B41FA5}">
                      <a16:colId xmlns:a16="http://schemas.microsoft.com/office/drawing/2014/main" val="3518787097"/>
                    </a:ext>
                  </a:extLst>
                </a:gridCol>
                <a:gridCol w="889537">
                  <a:extLst>
                    <a:ext uri="{9D8B030D-6E8A-4147-A177-3AD203B41FA5}">
                      <a16:colId xmlns:a16="http://schemas.microsoft.com/office/drawing/2014/main" val="267790592"/>
                    </a:ext>
                  </a:extLst>
                </a:gridCol>
                <a:gridCol w="647612">
                  <a:extLst>
                    <a:ext uri="{9D8B030D-6E8A-4147-A177-3AD203B41FA5}">
                      <a16:colId xmlns:a16="http://schemas.microsoft.com/office/drawing/2014/main" val="2048540933"/>
                    </a:ext>
                  </a:extLst>
                </a:gridCol>
                <a:gridCol w="838288">
                  <a:extLst>
                    <a:ext uri="{9D8B030D-6E8A-4147-A177-3AD203B41FA5}">
                      <a16:colId xmlns:a16="http://schemas.microsoft.com/office/drawing/2014/main" val="980986787"/>
                    </a:ext>
                  </a:extLst>
                </a:gridCol>
                <a:gridCol w="1089955">
                  <a:extLst>
                    <a:ext uri="{9D8B030D-6E8A-4147-A177-3AD203B41FA5}">
                      <a16:colId xmlns:a16="http://schemas.microsoft.com/office/drawing/2014/main" val="2461308036"/>
                    </a:ext>
                  </a:extLst>
                </a:gridCol>
                <a:gridCol w="1159667">
                  <a:extLst>
                    <a:ext uri="{9D8B030D-6E8A-4147-A177-3AD203B41FA5}">
                      <a16:colId xmlns:a16="http://schemas.microsoft.com/office/drawing/2014/main" val="336585096"/>
                    </a:ext>
                  </a:extLst>
                </a:gridCol>
                <a:gridCol w="1200418">
                  <a:extLst>
                    <a:ext uri="{9D8B030D-6E8A-4147-A177-3AD203B41FA5}">
                      <a16:colId xmlns:a16="http://schemas.microsoft.com/office/drawing/2014/main" val="1748047045"/>
                    </a:ext>
                  </a:extLst>
                </a:gridCol>
              </a:tblGrid>
              <a:tr h="4938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PO No.</a:t>
                      </a:r>
                    </a:p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Company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Item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Receipt 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Invoice 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Amount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5842012"/>
                  </a:ext>
                </a:extLst>
              </a:tr>
              <a:tr h="4744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Blue’s Chips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Chips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3867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02</a:t>
                      </a:r>
                    </a:p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173.10</a:t>
                      </a:r>
                    </a:p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2732774"/>
                  </a:ext>
                </a:extLst>
              </a:tr>
              <a:tr h="4744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Blue’s Chips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Mash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3867</a:t>
                      </a:r>
                    </a:p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02</a:t>
                      </a:r>
                    </a:p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80.00</a:t>
                      </a:r>
                    </a:p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659981"/>
                  </a:ext>
                </a:extLst>
              </a:tr>
            </a:tbl>
          </a:graphicData>
        </a:graphic>
      </p:graphicFrame>
      <p:sp>
        <p:nvSpPr>
          <p:cNvPr id="24" name="Rounded Rectangle 31">
            <a:extLst>
              <a:ext uri="{FF2B5EF4-FFF2-40B4-BE49-F238E27FC236}">
                <a16:creationId xmlns:a16="http://schemas.microsoft.com/office/drawing/2014/main" id="{BFBFBFBE-B6C4-8713-48D7-85B818462C6E}"/>
              </a:ext>
            </a:extLst>
          </p:cNvPr>
          <p:cNvSpPr/>
          <p:nvPr/>
        </p:nvSpPr>
        <p:spPr>
          <a:xfrm>
            <a:off x="5989798" y="1585091"/>
            <a:ext cx="956414" cy="4114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Triple Authenticate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74D469D-64F0-BE6D-7C9C-6643CA80A130}"/>
              </a:ext>
            </a:extLst>
          </p:cNvPr>
          <p:cNvSpPr/>
          <p:nvPr/>
        </p:nvSpPr>
        <p:spPr>
          <a:xfrm>
            <a:off x="6398903" y="2241870"/>
            <a:ext cx="138203" cy="1431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C278EDC-E514-223B-4F3C-7F5EE608CC7C}"/>
              </a:ext>
            </a:extLst>
          </p:cNvPr>
          <p:cNvSpPr/>
          <p:nvPr/>
        </p:nvSpPr>
        <p:spPr>
          <a:xfrm>
            <a:off x="6398903" y="2741998"/>
            <a:ext cx="138203" cy="1431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C7E334C-0FC6-365F-A668-9536D235EFBB}"/>
              </a:ext>
            </a:extLst>
          </p:cNvPr>
          <p:cNvSpPr txBox="1"/>
          <p:nvPr/>
        </p:nvSpPr>
        <p:spPr>
          <a:xfrm>
            <a:off x="475488" y="1149297"/>
            <a:ext cx="3448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Triple Authentication Backlog </a:t>
            </a:r>
          </a:p>
        </p:txBody>
      </p:sp>
      <p:pic>
        <p:nvPicPr>
          <p:cNvPr id="32" name="Picture 2" descr="Ellipsis - Free shapes and symbols icons">
            <a:extLst>
              <a:ext uri="{FF2B5EF4-FFF2-40B4-BE49-F238E27FC236}">
                <a16:creationId xmlns:a16="http://schemas.microsoft.com/office/drawing/2014/main" id="{3F2FA5DD-0B07-F8E3-B087-5CA8E504C1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6159" y="2954143"/>
            <a:ext cx="668421" cy="668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6E1AB565-D01D-A9B7-C80D-3EDB7D1B5A78}"/>
              </a:ext>
            </a:extLst>
          </p:cNvPr>
          <p:cNvSpPr txBox="1"/>
          <p:nvPr/>
        </p:nvSpPr>
        <p:spPr>
          <a:xfrm>
            <a:off x="475486" y="3780261"/>
            <a:ext cx="2975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Authorised</a:t>
            </a:r>
          </a:p>
        </p:txBody>
      </p:sp>
      <p:pic>
        <p:nvPicPr>
          <p:cNvPr id="43" name="Picture 2" descr="Ellipsis - Free shapes and symbols icons">
            <a:extLst>
              <a:ext uri="{FF2B5EF4-FFF2-40B4-BE49-F238E27FC236}">
                <a16:creationId xmlns:a16="http://schemas.microsoft.com/office/drawing/2014/main" id="{B1F85DDA-BFEC-E057-A850-9F37C64D30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6158" y="5387379"/>
            <a:ext cx="668421" cy="668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40EB3878-1ED8-6BBD-C593-D7DAA68F67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948088"/>
              </p:ext>
            </p:extLst>
          </p:nvPr>
        </p:nvGraphicFramePr>
        <p:xfrm>
          <a:off x="482195" y="4214342"/>
          <a:ext cx="7642630" cy="10716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0909">
                  <a:extLst>
                    <a:ext uri="{9D8B030D-6E8A-4147-A177-3AD203B41FA5}">
                      <a16:colId xmlns:a16="http://schemas.microsoft.com/office/drawing/2014/main" val="3284898633"/>
                    </a:ext>
                  </a:extLst>
                </a:gridCol>
                <a:gridCol w="674303">
                  <a:extLst>
                    <a:ext uri="{9D8B030D-6E8A-4147-A177-3AD203B41FA5}">
                      <a16:colId xmlns:a16="http://schemas.microsoft.com/office/drawing/2014/main" val="3192219848"/>
                    </a:ext>
                  </a:extLst>
                </a:gridCol>
                <a:gridCol w="674303">
                  <a:extLst>
                    <a:ext uri="{9D8B030D-6E8A-4147-A177-3AD203B41FA5}">
                      <a16:colId xmlns:a16="http://schemas.microsoft.com/office/drawing/2014/main" val="3055379371"/>
                    </a:ext>
                  </a:extLst>
                </a:gridCol>
                <a:gridCol w="919504">
                  <a:extLst>
                    <a:ext uri="{9D8B030D-6E8A-4147-A177-3AD203B41FA5}">
                      <a16:colId xmlns:a16="http://schemas.microsoft.com/office/drawing/2014/main" val="3711537765"/>
                    </a:ext>
                  </a:extLst>
                </a:gridCol>
                <a:gridCol w="919861">
                  <a:extLst>
                    <a:ext uri="{9D8B030D-6E8A-4147-A177-3AD203B41FA5}">
                      <a16:colId xmlns:a16="http://schemas.microsoft.com/office/drawing/2014/main" val="274508507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317038347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4114032181"/>
                    </a:ext>
                  </a:extLst>
                </a:gridCol>
                <a:gridCol w="1438275">
                  <a:extLst>
                    <a:ext uri="{9D8B030D-6E8A-4147-A177-3AD203B41FA5}">
                      <a16:colId xmlns:a16="http://schemas.microsoft.com/office/drawing/2014/main" val="2516692247"/>
                    </a:ext>
                  </a:extLst>
                </a:gridCol>
              </a:tblGrid>
              <a:tr h="34017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Triple Authentication 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Invoice 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PO 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Receipt 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Company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Total Amount £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Invoice received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Date of Authentication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7036309"/>
                  </a:ext>
                </a:extLst>
              </a:tr>
              <a:tr h="340172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1103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3867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Tool ltd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£60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11/02/25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13/02/25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33702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2386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79A9924C-5428-473B-B20F-03B721DD5E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ight Triangle 31">
            <a:extLst>
              <a:ext uri="{FF2B5EF4-FFF2-40B4-BE49-F238E27FC236}">
                <a16:creationId xmlns:a16="http://schemas.microsoft.com/office/drawing/2014/main" id="{32CD6A0A-CDE0-A792-705E-E251AA85E5D2}"/>
              </a:ext>
            </a:extLst>
          </p:cNvPr>
          <p:cNvSpPr/>
          <p:nvPr/>
        </p:nvSpPr>
        <p:spPr>
          <a:xfrm rot="5400000">
            <a:off x="1763072" y="-1772057"/>
            <a:ext cx="6858001" cy="10384142"/>
          </a:xfrm>
          <a:prstGeom prst="rt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AAE0069-27AC-C22C-3CBA-DD01EF957DE0}"/>
              </a:ext>
            </a:extLst>
          </p:cNvPr>
          <p:cNvSpPr/>
          <p:nvPr/>
        </p:nvSpPr>
        <p:spPr>
          <a:xfrm>
            <a:off x="9383843" y="2164450"/>
            <a:ext cx="1618937" cy="17097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Receipt outline">
            <a:extLst>
              <a:ext uri="{FF2B5EF4-FFF2-40B4-BE49-F238E27FC236}">
                <a16:creationId xmlns:a16="http://schemas.microsoft.com/office/drawing/2014/main" id="{DEF58B42-5580-245A-A4BB-0D914359D7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44255" y="2233251"/>
            <a:ext cx="914400" cy="914400"/>
          </a:xfrm>
          <a:prstGeom prst="rect">
            <a:avLst/>
          </a:prstGeom>
        </p:spPr>
      </p:pic>
      <p:pic>
        <p:nvPicPr>
          <p:cNvPr id="10" name="Graphic 9" descr="Credit card outline">
            <a:extLst>
              <a:ext uri="{FF2B5EF4-FFF2-40B4-BE49-F238E27FC236}">
                <a16:creationId xmlns:a16="http://schemas.microsoft.com/office/drawing/2014/main" id="{64E22E87-1D34-87DD-787C-7B918216CB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25570" y="2201867"/>
            <a:ext cx="914400" cy="914400"/>
          </a:xfrm>
          <a:prstGeom prst="rect">
            <a:avLst/>
          </a:prstGeom>
        </p:spPr>
      </p:pic>
      <p:pic>
        <p:nvPicPr>
          <p:cNvPr id="12" name="Graphic 11" descr="Tick with solid fill">
            <a:extLst>
              <a:ext uri="{FF2B5EF4-FFF2-40B4-BE49-F238E27FC236}">
                <a16:creationId xmlns:a16="http://schemas.microsoft.com/office/drawing/2014/main" id="{19BD6BDB-470D-D8FE-7AF6-AA12868EC3E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87714" y="2227267"/>
            <a:ext cx="914400" cy="914400"/>
          </a:xfrm>
          <a:prstGeom prst="rect">
            <a:avLst/>
          </a:prstGeom>
        </p:spPr>
      </p:pic>
      <p:pic>
        <p:nvPicPr>
          <p:cNvPr id="14" name="Graphic 13" descr="CheckList outline">
            <a:extLst>
              <a:ext uri="{FF2B5EF4-FFF2-40B4-BE49-F238E27FC236}">
                <a16:creationId xmlns:a16="http://schemas.microsoft.com/office/drawing/2014/main" id="{16CF6043-7966-1C0C-A823-AE4EA6C0B3B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066106" y="2201867"/>
            <a:ext cx="914400" cy="914400"/>
          </a:xfrm>
          <a:prstGeom prst="rect">
            <a:avLst/>
          </a:prstGeom>
        </p:spPr>
      </p:pic>
      <p:pic>
        <p:nvPicPr>
          <p:cNvPr id="18" name="Graphic 17" descr="Download from cloud outline">
            <a:extLst>
              <a:ext uri="{FF2B5EF4-FFF2-40B4-BE49-F238E27FC236}">
                <a16:creationId xmlns:a16="http://schemas.microsoft.com/office/drawing/2014/main" id="{7F64DE12-F733-55FB-F554-34787DC4609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911674" y="268807"/>
            <a:ext cx="914400" cy="914400"/>
          </a:xfrm>
          <a:prstGeom prst="rect">
            <a:avLst/>
          </a:prstGeom>
        </p:spPr>
      </p:pic>
      <p:pic>
        <p:nvPicPr>
          <p:cNvPr id="19" name="Graphic 18" descr="Receipt outline">
            <a:extLst>
              <a:ext uri="{FF2B5EF4-FFF2-40B4-BE49-F238E27FC236}">
                <a16:creationId xmlns:a16="http://schemas.microsoft.com/office/drawing/2014/main" id="{968FAF3E-F494-293B-C865-8333E9BEEF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28250" y="2227267"/>
            <a:ext cx="914400" cy="914400"/>
          </a:xfrm>
          <a:prstGeom prst="rect">
            <a:avLst/>
          </a:prstGeom>
        </p:spPr>
      </p:pic>
      <p:grpSp>
        <p:nvGrpSpPr>
          <p:cNvPr id="53" name="Group 52">
            <a:extLst>
              <a:ext uri="{FF2B5EF4-FFF2-40B4-BE49-F238E27FC236}">
                <a16:creationId xmlns:a16="http://schemas.microsoft.com/office/drawing/2014/main" id="{DA693404-C166-7616-F0A9-02086576BAF3}"/>
              </a:ext>
            </a:extLst>
          </p:cNvPr>
          <p:cNvGrpSpPr/>
          <p:nvPr/>
        </p:nvGrpSpPr>
        <p:grpSpPr>
          <a:xfrm>
            <a:off x="3344619" y="580961"/>
            <a:ext cx="2129153" cy="1646305"/>
            <a:chOff x="8692253" y="1127923"/>
            <a:chExt cx="2129153" cy="1646305"/>
          </a:xfrm>
        </p:grpSpPr>
        <p:sp>
          <p:nvSpPr>
            <p:cNvPr id="52" name="Arc 51">
              <a:extLst>
                <a:ext uri="{FF2B5EF4-FFF2-40B4-BE49-F238E27FC236}">
                  <a16:creationId xmlns:a16="http://schemas.microsoft.com/office/drawing/2014/main" id="{11B49573-C4B8-ECB5-69C4-B423BD2DD558}"/>
                </a:ext>
              </a:extLst>
            </p:cNvPr>
            <p:cNvSpPr/>
            <p:nvPr/>
          </p:nvSpPr>
          <p:spPr>
            <a:xfrm rot="19562103">
              <a:off x="8692253" y="1154147"/>
              <a:ext cx="2027431" cy="1620081"/>
            </a:xfrm>
            <a:prstGeom prst="arc">
              <a:avLst/>
            </a:prstGeom>
            <a:ln w="3492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E4BD08C-7206-F503-3070-560E1BEC4DF4}"/>
                </a:ext>
              </a:extLst>
            </p:cNvPr>
            <p:cNvSpPr/>
            <p:nvPr/>
          </p:nvSpPr>
          <p:spPr>
            <a:xfrm>
              <a:off x="8901137" y="1127923"/>
              <a:ext cx="1920269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sz="5400" b="0" cap="none" spc="0" dirty="0">
                  <a:ln w="0"/>
                  <a:solidFill>
                    <a:schemeClr val="tx2">
                      <a:lumMod val="50000"/>
                      <a:lumOff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DLaM Display" panose="020F0502020204030204" pitchFamily="34" charset="0"/>
                  <a:cs typeface="ADLaM Display" panose="020F0502020204030204" pitchFamily="34" charset="0"/>
                </a:rPr>
                <a:t>R</a:t>
              </a:r>
              <a:r>
                <a:rPr lang="en-GB" sz="5400" b="0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atify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FF8A2F5F-B29F-27AF-F2AE-25117EFAF9BD}"/>
              </a:ext>
            </a:extLst>
          </p:cNvPr>
          <p:cNvSpPr txBox="1"/>
          <p:nvPr/>
        </p:nvSpPr>
        <p:spPr>
          <a:xfrm>
            <a:off x="4222244" y="3285600"/>
            <a:ext cx="1964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Receipt upload</a:t>
            </a:r>
          </a:p>
        </p:txBody>
      </p:sp>
      <p:pic>
        <p:nvPicPr>
          <p:cNvPr id="24" name="Graphic 23" descr="Receipt outline">
            <a:extLst>
              <a:ext uri="{FF2B5EF4-FFF2-40B4-BE49-F238E27FC236}">
                <a16:creationId xmlns:a16="http://schemas.microsoft.com/office/drawing/2014/main" id="{E043518E-4A4D-B636-1323-A573D90F4E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08103" y="2227267"/>
            <a:ext cx="914400" cy="9144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42FE671-E804-9FCC-A0A8-574B7B1B6F34}"/>
              </a:ext>
            </a:extLst>
          </p:cNvPr>
          <p:cNvSpPr txBox="1"/>
          <p:nvPr/>
        </p:nvSpPr>
        <p:spPr>
          <a:xfrm>
            <a:off x="5930366" y="3264916"/>
            <a:ext cx="1964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Invoice upload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A70251D-F1DA-083D-7CF7-8899D38D06D4}"/>
              </a:ext>
            </a:extLst>
          </p:cNvPr>
          <p:cNvSpPr txBox="1"/>
          <p:nvPr/>
        </p:nvSpPr>
        <p:spPr>
          <a:xfrm>
            <a:off x="7541172" y="3265261"/>
            <a:ext cx="1964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Three-way matching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1E9AB21-58EB-0FDB-1E17-9989B7DC7427}"/>
              </a:ext>
            </a:extLst>
          </p:cNvPr>
          <p:cNvSpPr txBox="1"/>
          <p:nvPr/>
        </p:nvSpPr>
        <p:spPr>
          <a:xfrm>
            <a:off x="9201407" y="3250300"/>
            <a:ext cx="1964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Payment runs</a:t>
            </a:r>
          </a:p>
        </p:txBody>
      </p:sp>
      <p:pic>
        <p:nvPicPr>
          <p:cNvPr id="29" name="Graphic 28" descr="Cursor outline">
            <a:extLst>
              <a:ext uri="{FF2B5EF4-FFF2-40B4-BE49-F238E27FC236}">
                <a16:creationId xmlns:a16="http://schemas.microsoft.com/office/drawing/2014/main" id="{152D4835-9097-22AD-F7A3-4488F1FA24F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715504" y="3662406"/>
            <a:ext cx="498371" cy="498371"/>
          </a:xfrm>
          <a:prstGeom prst="rect">
            <a:avLst/>
          </a:prstGeom>
        </p:spPr>
      </p:pic>
      <p:sp>
        <p:nvSpPr>
          <p:cNvPr id="33" name="Right Triangle 32">
            <a:extLst>
              <a:ext uri="{FF2B5EF4-FFF2-40B4-BE49-F238E27FC236}">
                <a16:creationId xmlns:a16="http://schemas.microsoft.com/office/drawing/2014/main" id="{C02384BB-6B28-2D1E-7CA0-E9503F9C8DA1}"/>
              </a:ext>
            </a:extLst>
          </p:cNvPr>
          <p:cNvSpPr/>
          <p:nvPr/>
        </p:nvSpPr>
        <p:spPr>
          <a:xfrm>
            <a:off x="21430" y="4253023"/>
            <a:ext cx="3980684" cy="2604977"/>
          </a:xfrm>
          <a:prstGeom prst="rtTriangle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B9710C0-245C-3ADE-47F3-B4A2CCB8BAF3}"/>
              </a:ext>
            </a:extLst>
          </p:cNvPr>
          <p:cNvSpPr txBox="1"/>
          <p:nvPr/>
        </p:nvSpPr>
        <p:spPr>
          <a:xfrm>
            <a:off x="5612921" y="587456"/>
            <a:ext cx="19282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x </a:t>
            </a:r>
          </a:p>
        </p:txBody>
      </p:sp>
      <p:pic>
        <p:nvPicPr>
          <p:cNvPr id="1028" name="Picture 4" descr="COOK">
            <a:extLst>
              <a:ext uri="{FF2B5EF4-FFF2-40B4-BE49-F238E27FC236}">
                <a16:creationId xmlns:a16="http://schemas.microsoft.com/office/drawing/2014/main" id="{0924423B-E505-75D4-9453-075070A00A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4019" y="358923"/>
            <a:ext cx="1367405" cy="136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7519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BB2210-8C54-F47C-2002-9ECF7B14CB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302D9-BDE8-EC0D-88AB-B547EEF17E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248150"/>
            <a:ext cx="9144000" cy="985838"/>
          </a:xfrm>
        </p:spPr>
        <p:txBody>
          <a:bodyPr/>
          <a:lstStyle/>
          <a:p>
            <a:r>
              <a:rPr lang="en-US" dirty="0"/>
              <a:t>FINANCE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F0C5120-57BF-0356-32B1-69451CE8D7DB}"/>
              </a:ext>
            </a:extLst>
          </p:cNvPr>
          <p:cNvGrpSpPr/>
          <p:nvPr/>
        </p:nvGrpSpPr>
        <p:grpSpPr>
          <a:xfrm>
            <a:off x="3601946" y="1779949"/>
            <a:ext cx="457200" cy="457200"/>
            <a:chOff x="2933700" y="1466850"/>
            <a:chExt cx="457200" cy="457200"/>
          </a:xfrm>
        </p:grpSpPr>
        <p:sp>
          <p:nvSpPr>
            <p:cNvPr id="3" name="Flowchart: Connector 2">
              <a:extLst>
                <a:ext uri="{FF2B5EF4-FFF2-40B4-BE49-F238E27FC236}">
                  <a16:creationId xmlns:a16="http://schemas.microsoft.com/office/drawing/2014/main" id="{47D3A8E1-43AE-140C-3BE7-FDAB4BD50786}"/>
                </a:ext>
              </a:extLst>
            </p:cNvPr>
            <p:cNvSpPr/>
            <p:nvPr/>
          </p:nvSpPr>
          <p:spPr>
            <a:xfrm>
              <a:off x="2933700" y="1466850"/>
              <a:ext cx="457200" cy="4572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Flowchart: Connector 3">
              <a:extLst>
                <a:ext uri="{FF2B5EF4-FFF2-40B4-BE49-F238E27FC236}">
                  <a16:creationId xmlns:a16="http://schemas.microsoft.com/office/drawing/2014/main" id="{892A0DF7-B392-D21E-73CB-FA7727F6926A}"/>
                </a:ext>
              </a:extLst>
            </p:cNvPr>
            <p:cNvSpPr/>
            <p:nvPr/>
          </p:nvSpPr>
          <p:spPr>
            <a:xfrm>
              <a:off x="2995612" y="1524000"/>
              <a:ext cx="333375" cy="333375"/>
            </a:xfrm>
            <a:prstGeom prst="flowChartConnector">
              <a:avLst/>
            </a:prstGeom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0736917-FEC6-A9BF-68A7-2E1F54447716}"/>
              </a:ext>
            </a:extLst>
          </p:cNvPr>
          <p:cNvGrpSpPr/>
          <p:nvPr/>
        </p:nvGrpSpPr>
        <p:grpSpPr>
          <a:xfrm>
            <a:off x="4871357" y="1784712"/>
            <a:ext cx="457200" cy="457200"/>
            <a:chOff x="2933700" y="1466850"/>
            <a:chExt cx="457200" cy="457200"/>
          </a:xfrm>
        </p:grpSpPr>
        <p:sp>
          <p:nvSpPr>
            <p:cNvPr id="7" name="Flowchart: Connector 6">
              <a:extLst>
                <a:ext uri="{FF2B5EF4-FFF2-40B4-BE49-F238E27FC236}">
                  <a16:creationId xmlns:a16="http://schemas.microsoft.com/office/drawing/2014/main" id="{51AED9DF-E088-3AF7-9227-C45180C75CAC}"/>
                </a:ext>
              </a:extLst>
            </p:cNvPr>
            <p:cNvSpPr/>
            <p:nvPr/>
          </p:nvSpPr>
          <p:spPr>
            <a:xfrm>
              <a:off x="2933700" y="1466850"/>
              <a:ext cx="457200" cy="4572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Flowchart: Connector 7">
              <a:extLst>
                <a:ext uri="{FF2B5EF4-FFF2-40B4-BE49-F238E27FC236}">
                  <a16:creationId xmlns:a16="http://schemas.microsoft.com/office/drawing/2014/main" id="{2FB9908F-B633-E7C8-33C7-9A3C98283CD9}"/>
                </a:ext>
              </a:extLst>
            </p:cNvPr>
            <p:cNvSpPr/>
            <p:nvPr/>
          </p:nvSpPr>
          <p:spPr>
            <a:xfrm>
              <a:off x="2995612" y="1528761"/>
              <a:ext cx="333375" cy="333375"/>
            </a:xfrm>
            <a:prstGeom prst="flowChartConnector">
              <a:avLst/>
            </a:prstGeom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1F7ED34-692F-51E2-05E2-0DA83B518CE9}"/>
              </a:ext>
            </a:extLst>
          </p:cNvPr>
          <p:cNvGrpSpPr/>
          <p:nvPr/>
        </p:nvGrpSpPr>
        <p:grpSpPr>
          <a:xfrm>
            <a:off x="5803174" y="2692308"/>
            <a:ext cx="457200" cy="457200"/>
            <a:chOff x="2933700" y="1466850"/>
            <a:chExt cx="457200" cy="457200"/>
          </a:xfrm>
        </p:grpSpPr>
        <p:sp>
          <p:nvSpPr>
            <p:cNvPr id="10" name="Flowchart: Connector 9">
              <a:extLst>
                <a:ext uri="{FF2B5EF4-FFF2-40B4-BE49-F238E27FC236}">
                  <a16:creationId xmlns:a16="http://schemas.microsoft.com/office/drawing/2014/main" id="{6AFBCECD-6DF3-3158-B397-4396F5815CF6}"/>
                </a:ext>
              </a:extLst>
            </p:cNvPr>
            <p:cNvSpPr/>
            <p:nvPr/>
          </p:nvSpPr>
          <p:spPr>
            <a:xfrm>
              <a:off x="2933700" y="1466850"/>
              <a:ext cx="457200" cy="4572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Flowchart: Connector 10">
              <a:extLst>
                <a:ext uri="{FF2B5EF4-FFF2-40B4-BE49-F238E27FC236}">
                  <a16:creationId xmlns:a16="http://schemas.microsoft.com/office/drawing/2014/main" id="{783629AE-3833-BDBB-6A1C-3EC5D2778848}"/>
                </a:ext>
              </a:extLst>
            </p:cNvPr>
            <p:cNvSpPr/>
            <p:nvPr/>
          </p:nvSpPr>
          <p:spPr>
            <a:xfrm>
              <a:off x="2995612" y="1528762"/>
              <a:ext cx="333375" cy="333375"/>
            </a:xfrm>
            <a:prstGeom prst="flowChartConnector">
              <a:avLst/>
            </a:prstGeom>
            <a:solidFill>
              <a:schemeClr val="accent2"/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F3A727C-6A00-5B94-AC5D-3FCE7176CE18}"/>
              </a:ext>
            </a:extLst>
          </p:cNvPr>
          <p:cNvGrpSpPr/>
          <p:nvPr/>
        </p:nvGrpSpPr>
        <p:grpSpPr>
          <a:xfrm>
            <a:off x="6621780" y="1784712"/>
            <a:ext cx="457200" cy="457200"/>
            <a:chOff x="2933700" y="1466850"/>
            <a:chExt cx="457200" cy="457200"/>
          </a:xfrm>
        </p:grpSpPr>
        <p:sp>
          <p:nvSpPr>
            <p:cNvPr id="13" name="Flowchart: Connector 12">
              <a:extLst>
                <a:ext uri="{FF2B5EF4-FFF2-40B4-BE49-F238E27FC236}">
                  <a16:creationId xmlns:a16="http://schemas.microsoft.com/office/drawing/2014/main" id="{9D61D4B5-6175-028A-3925-6732632EAA41}"/>
                </a:ext>
              </a:extLst>
            </p:cNvPr>
            <p:cNvSpPr/>
            <p:nvPr/>
          </p:nvSpPr>
          <p:spPr>
            <a:xfrm>
              <a:off x="2933700" y="1466850"/>
              <a:ext cx="457200" cy="4572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Flowchart: Connector 13">
              <a:extLst>
                <a:ext uri="{FF2B5EF4-FFF2-40B4-BE49-F238E27FC236}">
                  <a16:creationId xmlns:a16="http://schemas.microsoft.com/office/drawing/2014/main" id="{6A90476C-F88A-5689-AAA9-FD2DD4326769}"/>
                </a:ext>
              </a:extLst>
            </p:cNvPr>
            <p:cNvSpPr/>
            <p:nvPr/>
          </p:nvSpPr>
          <p:spPr>
            <a:xfrm>
              <a:off x="2995612" y="1528761"/>
              <a:ext cx="333375" cy="333375"/>
            </a:xfrm>
            <a:prstGeom prst="flowChartConnector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21DEDD2-E281-1EBA-B096-B051B86C6BB4}"/>
              </a:ext>
            </a:extLst>
          </p:cNvPr>
          <p:cNvGrpSpPr/>
          <p:nvPr/>
        </p:nvGrpSpPr>
        <p:grpSpPr>
          <a:xfrm>
            <a:off x="7965079" y="1784712"/>
            <a:ext cx="457200" cy="457200"/>
            <a:chOff x="2933700" y="1466850"/>
            <a:chExt cx="457200" cy="457200"/>
          </a:xfrm>
        </p:grpSpPr>
        <p:sp>
          <p:nvSpPr>
            <p:cNvPr id="16" name="Flowchart: Connector 15">
              <a:extLst>
                <a:ext uri="{FF2B5EF4-FFF2-40B4-BE49-F238E27FC236}">
                  <a16:creationId xmlns:a16="http://schemas.microsoft.com/office/drawing/2014/main" id="{DF0791B3-C850-DAE0-31E4-54AEF3C904A3}"/>
                </a:ext>
              </a:extLst>
            </p:cNvPr>
            <p:cNvSpPr/>
            <p:nvPr/>
          </p:nvSpPr>
          <p:spPr>
            <a:xfrm>
              <a:off x="2933700" y="1466850"/>
              <a:ext cx="457200" cy="4572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Flowchart: Connector 16">
              <a:extLst>
                <a:ext uri="{FF2B5EF4-FFF2-40B4-BE49-F238E27FC236}">
                  <a16:creationId xmlns:a16="http://schemas.microsoft.com/office/drawing/2014/main" id="{4F6A1CBA-AD46-6CF0-E15F-FC6926EA29F5}"/>
                </a:ext>
              </a:extLst>
            </p:cNvPr>
            <p:cNvSpPr/>
            <p:nvPr/>
          </p:nvSpPr>
          <p:spPr>
            <a:xfrm>
              <a:off x="2995612" y="1528761"/>
              <a:ext cx="333375" cy="333375"/>
            </a:xfrm>
            <a:prstGeom prst="flowChartConnector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094DA28-CC45-0864-1C40-5A3CC8B65F98}"/>
              </a:ext>
            </a:extLst>
          </p:cNvPr>
          <p:cNvCxnSpPr/>
          <p:nvPr/>
        </p:nvCxnSpPr>
        <p:spPr>
          <a:xfrm>
            <a:off x="4223657" y="2003786"/>
            <a:ext cx="4789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51F942B-519A-6482-ECF0-E02F152D426B}"/>
              </a:ext>
            </a:extLst>
          </p:cNvPr>
          <p:cNvCxnSpPr/>
          <p:nvPr/>
        </p:nvCxnSpPr>
        <p:spPr>
          <a:xfrm>
            <a:off x="7302137" y="2013312"/>
            <a:ext cx="4789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E8EC754-39D3-0630-F696-76A20A9C5481}"/>
              </a:ext>
            </a:extLst>
          </p:cNvPr>
          <p:cNvCxnSpPr>
            <a:cxnSpLocks/>
          </p:cNvCxnSpPr>
          <p:nvPr/>
        </p:nvCxnSpPr>
        <p:spPr>
          <a:xfrm>
            <a:off x="5371660" y="2288819"/>
            <a:ext cx="379516" cy="3497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8C83AED-3E0D-436A-C70F-79AC2615F300}"/>
              </a:ext>
            </a:extLst>
          </p:cNvPr>
          <p:cNvCxnSpPr>
            <a:cxnSpLocks/>
          </p:cNvCxnSpPr>
          <p:nvPr/>
        </p:nvCxnSpPr>
        <p:spPr>
          <a:xfrm flipV="1">
            <a:off x="6273355" y="2277933"/>
            <a:ext cx="334942" cy="3605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A97B8B90-191D-F0A7-43AD-18F8CC732279}"/>
              </a:ext>
            </a:extLst>
          </p:cNvPr>
          <p:cNvSpPr/>
          <p:nvPr/>
        </p:nvSpPr>
        <p:spPr>
          <a:xfrm>
            <a:off x="7866799" y="1686349"/>
            <a:ext cx="653755" cy="653921"/>
          </a:xfrm>
          <a:prstGeom prst="flowChartConnector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72CA40F-6CA7-9042-C4A3-6215E750C015}"/>
              </a:ext>
            </a:extLst>
          </p:cNvPr>
          <p:cNvSpPr txBox="1"/>
          <p:nvPr/>
        </p:nvSpPr>
        <p:spPr>
          <a:xfrm>
            <a:off x="3304552" y="1485358"/>
            <a:ext cx="10519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Production Analyst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D6BE0B0-AFB8-52AD-9264-6CFA81E81D14}"/>
              </a:ext>
            </a:extLst>
          </p:cNvPr>
          <p:cNvSpPr txBox="1"/>
          <p:nvPr/>
        </p:nvSpPr>
        <p:spPr>
          <a:xfrm>
            <a:off x="4573963" y="1479687"/>
            <a:ext cx="11617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Production Manager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2645CAD-553F-7871-FA0F-D2BC7D98AE38}"/>
              </a:ext>
            </a:extLst>
          </p:cNvPr>
          <p:cNvSpPr txBox="1"/>
          <p:nvPr/>
        </p:nvSpPr>
        <p:spPr>
          <a:xfrm>
            <a:off x="5460062" y="3157094"/>
            <a:ext cx="11617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/>
              <a:t>Supplier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B3E6A84-7B70-9A68-A948-20BB7FB64E9A}"/>
              </a:ext>
            </a:extLst>
          </p:cNvPr>
          <p:cNvSpPr txBox="1"/>
          <p:nvPr/>
        </p:nvSpPr>
        <p:spPr>
          <a:xfrm>
            <a:off x="6405476" y="1479615"/>
            <a:ext cx="8898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Finance Analyst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73C4056-4C81-DE67-2FD4-EAC324C9328E}"/>
              </a:ext>
            </a:extLst>
          </p:cNvPr>
          <p:cNvSpPr txBox="1"/>
          <p:nvPr/>
        </p:nvSpPr>
        <p:spPr>
          <a:xfrm>
            <a:off x="7722007" y="1480106"/>
            <a:ext cx="9433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Finance Manager </a:t>
            </a:r>
          </a:p>
        </p:txBody>
      </p:sp>
    </p:spTree>
    <p:extLst>
      <p:ext uri="{BB962C8B-B14F-4D97-AF65-F5344CB8AC3E}">
        <p14:creationId xmlns:p14="http://schemas.microsoft.com/office/powerpoint/2010/main" val="28193265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A805EF-4B4E-84A7-2130-B032F51D56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ight Triangle 31">
            <a:extLst>
              <a:ext uri="{FF2B5EF4-FFF2-40B4-BE49-F238E27FC236}">
                <a16:creationId xmlns:a16="http://schemas.microsoft.com/office/drawing/2014/main" id="{C164661D-6F89-0CC2-4C8F-66911C60D034}"/>
              </a:ext>
            </a:extLst>
          </p:cNvPr>
          <p:cNvSpPr/>
          <p:nvPr/>
        </p:nvSpPr>
        <p:spPr>
          <a:xfrm rot="5400000">
            <a:off x="1763072" y="-1763072"/>
            <a:ext cx="6858001" cy="10384142"/>
          </a:xfrm>
          <a:prstGeom prst="rt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3D625BA-6154-D19F-221C-106541CFE4E7}"/>
              </a:ext>
            </a:extLst>
          </p:cNvPr>
          <p:cNvSpPr/>
          <p:nvPr/>
        </p:nvSpPr>
        <p:spPr>
          <a:xfrm>
            <a:off x="6404692" y="2108603"/>
            <a:ext cx="2026880" cy="2093992"/>
          </a:xfrm>
          <a:prstGeom prst="rect">
            <a:avLst/>
          </a:prstGeom>
          <a:solidFill>
            <a:schemeClr val="bg1">
              <a:lumMod val="85000"/>
              <a:alpha val="80881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Graphic 17" descr="Download from cloud outline">
            <a:extLst>
              <a:ext uri="{FF2B5EF4-FFF2-40B4-BE49-F238E27FC236}">
                <a16:creationId xmlns:a16="http://schemas.microsoft.com/office/drawing/2014/main" id="{2E71D585-0E21-0361-D894-6FE87F0D1D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11674" y="268807"/>
            <a:ext cx="914400" cy="914400"/>
          </a:xfrm>
          <a:prstGeom prst="rect">
            <a:avLst/>
          </a:prstGeom>
        </p:spPr>
      </p:pic>
      <p:sp>
        <p:nvSpPr>
          <p:cNvPr id="33" name="Right Triangle 32">
            <a:extLst>
              <a:ext uri="{FF2B5EF4-FFF2-40B4-BE49-F238E27FC236}">
                <a16:creationId xmlns:a16="http://schemas.microsoft.com/office/drawing/2014/main" id="{A02655CD-6246-B3F5-C9AA-5A9BE9673E8C}"/>
              </a:ext>
            </a:extLst>
          </p:cNvPr>
          <p:cNvSpPr/>
          <p:nvPr/>
        </p:nvSpPr>
        <p:spPr>
          <a:xfrm>
            <a:off x="0" y="4260256"/>
            <a:ext cx="3980684" cy="2604977"/>
          </a:xfrm>
          <a:prstGeom prst="rtTriangle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AADCB1-0242-7100-6820-7E9D356683B8}"/>
              </a:ext>
            </a:extLst>
          </p:cNvPr>
          <p:cNvSpPr txBox="1"/>
          <p:nvPr/>
        </p:nvSpPr>
        <p:spPr>
          <a:xfrm>
            <a:off x="21429" y="110328"/>
            <a:ext cx="2307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DaveFinanceManager@cookfood.com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3081F04-E97E-26E2-6D5F-7B27417606D9}"/>
              </a:ext>
            </a:extLst>
          </p:cNvPr>
          <p:cNvGrpSpPr/>
          <p:nvPr/>
        </p:nvGrpSpPr>
        <p:grpSpPr>
          <a:xfrm>
            <a:off x="3576000" y="360000"/>
            <a:ext cx="4790472" cy="1867266"/>
            <a:chOff x="3572933" y="322070"/>
            <a:chExt cx="4790472" cy="186726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3FC0B74-10B7-F80D-B012-EF2601B9950A}"/>
                </a:ext>
              </a:extLst>
            </p:cNvPr>
            <p:cNvGrpSpPr/>
            <p:nvPr/>
          </p:nvGrpSpPr>
          <p:grpSpPr>
            <a:xfrm>
              <a:off x="3572933" y="543031"/>
              <a:ext cx="2129153" cy="1646305"/>
              <a:chOff x="8692253" y="1127923"/>
              <a:chExt cx="2129153" cy="1646305"/>
            </a:xfrm>
          </p:grpSpPr>
          <p:sp>
            <p:nvSpPr>
              <p:cNvPr id="14" name="Arc 13">
                <a:extLst>
                  <a:ext uri="{FF2B5EF4-FFF2-40B4-BE49-F238E27FC236}">
                    <a16:creationId xmlns:a16="http://schemas.microsoft.com/office/drawing/2014/main" id="{CF8D3FF7-30FF-A71C-7853-4CCC6385B920}"/>
                  </a:ext>
                </a:extLst>
              </p:cNvPr>
              <p:cNvSpPr/>
              <p:nvPr/>
            </p:nvSpPr>
            <p:spPr>
              <a:xfrm rot="19562103">
                <a:off x="8692253" y="1154147"/>
                <a:ext cx="2027431" cy="1620081"/>
              </a:xfrm>
              <a:prstGeom prst="arc">
                <a:avLst/>
              </a:prstGeom>
              <a:ln w="34925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384E016-CB26-8A66-D2F4-83BCB881FB07}"/>
                  </a:ext>
                </a:extLst>
              </p:cNvPr>
              <p:cNvSpPr/>
              <p:nvPr/>
            </p:nvSpPr>
            <p:spPr>
              <a:xfrm>
                <a:off x="8901137" y="1127923"/>
                <a:ext cx="1920269" cy="92333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GB" sz="5400" b="0" cap="none" spc="0" dirty="0">
                    <a:ln w="0"/>
                    <a:solidFill>
                      <a:schemeClr val="tx2">
                        <a:lumMod val="50000"/>
                        <a:lumOff val="50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DLaM Display" panose="020F0502020204030204" pitchFamily="34" charset="0"/>
                    <a:cs typeface="ADLaM Display" panose="020F0502020204030204" pitchFamily="34" charset="0"/>
                  </a:rPr>
                  <a:t>R</a:t>
                </a:r>
                <a:r>
                  <a:rPr lang="en-GB" sz="5400" b="0" cap="none" spc="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atify</a:t>
                </a: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BEDAD87-A363-4D5E-8B48-41C68C1C845D}"/>
                </a:ext>
              </a:extLst>
            </p:cNvPr>
            <p:cNvSpPr txBox="1"/>
            <p:nvPr/>
          </p:nvSpPr>
          <p:spPr>
            <a:xfrm>
              <a:off x="5972508" y="543031"/>
              <a:ext cx="33657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/>
                <a:t>x </a:t>
              </a:r>
            </a:p>
          </p:txBody>
        </p:sp>
        <p:pic>
          <p:nvPicPr>
            <p:cNvPr id="12" name="Picture 4" descr="COOK">
              <a:extLst>
                <a:ext uri="{FF2B5EF4-FFF2-40B4-BE49-F238E27FC236}">
                  <a16:creationId xmlns:a16="http://schemas.microsoft.com/office/drawing/2014/main" id="{24BD94EE-19D2-EAFA-E01E-6445953997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96000" y="322070"/>
              <a:ext cx="1367405" cy="1367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id="{0AC6E62C-693A-F453-E4B7-1ED0508882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202595"/>
            <a:ext cx="9116122" cy="1146659"/>
          </a:xfrm>
        </p:spPr>
        <p:txBody>
          <a:bodyPr>
            <a:normAutofit fontScale="90000"/>
          </a:bodyPr>
          <a:lstStyle/>
          <a:p>
            <a:r>
              <a:rPr lang="en-US" dirty="0"/>
              <a:t>FINANCE MANGAGER MENU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F5A3DAC-0A60-10DF-A568-A85DB4C890EC}"/>
              </a:ext>
            </a:extLst>
          </p:cNvPr>
          <p:cNvGrpSpPr/>
          <p:nvPr/>
        </p:nvGrpSpPr>
        <p:grpSpPr>
          <a:xfrm>
            <a:off x="6402205" y="2313976"/>
            <a:ext cx="1964267" cy="1390248"/>
            <a:chOff x="5186317" y="2307173"/>
            <a:chExt cx="1964267" cy="1390248"/>
          </a:xfrm>
        </p:grpSpPr>
        <p:pic>
          <p:nvPicPr>
            <p:cNvPr id="22" name="Graphic 21" descr="Credit card outline">
              <a:extLst>
                <a:ext uri="{FF2B5EF4-FFF2-40B4-BE49-F238E27FC236}">
                  <a16:creationId xmlns:a16="http://schemas.microsoft.com/office/drawing/2014/main" id="{9B6D84E2-59DC-D46F-1292-3F25004D1A4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7288" y="2307173"/>
              <a:ext cx="914400" cy="914400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3CE0A01-7256-9F2D-EF56-1305BFCF7F4F}"/>
                </a:ext>
              </a:extLst>
            </p:cNvPr>
            <p:cNvSpPr txBox="1"/>
            <p:nvPr/>
          </p:nvSpPr>
          <p:spPr>
            <a:xfrm>
              <a:off x="5186317" y="3328089"/>
              <a:ext cx="1964267" cy="369332"/>
            </a:xfrm>
            <a:prstGeom prst="rect">
              <a:avLst/>
            </a:prstGeom>
            <a:solidFill>
              <a:schemeClr val="bg1">
                <a:lumMod val="85000"/>
                <a:alpha val="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Payment runs</a:t>
              </a:r>
            </a:p>
          </p:txBody>
        </p:sp>
      </p:grpSp>
      <p:pic>
        <p:nvPicPr>
          <p:cNvPr id="35" name="Graphic 34" descr="Cursor outline">
            <a:extLst>
              <a:ext uri="{FF2B5EF4-FFF2-40B4-BE49-F238E27FC236}">
                <a16:creationId xmlns:a16="http://schemas.microsoft.com/office/drawing/2014/main" id="{70906775-9838-3F9D-204E-31866C53403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182386" y="3984144"/>
            <a:ext cx="498371" cy="498371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5B04D64B-ACF2-E94F-B9DE-FA09725390AB}"/>
              </a:ext>
            </a:extLst>
          </p:cNvPr>
          <p:cNvGrpSpPr/>
          <p:nvPr/>
        </p:nvGrpSpPr>
        <p:grpSpPr>
          <a:xfrm>
            <a:off x="4072549" y="2278519"/>
            <a:ext cx="1964267" cy="1709725"/>
            <a:chOff x="9331632" y="2089750"/>
            <a:chExt cx="1964267" cy="1709725"/>
          </a:xfrm>
        </p:grpSpPr>
        <p:pic>
          <p:nvPicPr>
            <p:cNvPr id="38" name="Graphic 37" descr="CheckList outline">
              <a:extLst>
                <a:ext uri="{FF2B5EF4-FFF2-40B4-BE49-F238E27FC236}">
                  <a16:creationId xmlns:a16="http://schemas.microsoft.com/office/drawing/2014/main" id="{06A8C0E6-E2E6-4782-E843-BBCEA1970DB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856566" y="2089750"/>
              <a:ext cx="914400" cy="914400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ED4CBA7-588A-77BB-1ACC-ADAC38704228}"/>
                </a:ext>
              </a:extLst>
            </p:cNvPr>
            <p:cNvSpPr txBox="1"/>
            <p:nvPr/>
          </p:nvSpPr>
          <p:spPr>
            <a:xfrm>
              <a:off x="9331632" y="3153144"/>
              <a:ext cx="19642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Three-way matching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42626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761E2E-2050-0705-7A99-96598F1BF1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1FB1C58-244B-6090-6058-B430E1F84530}"/>
              </a:ext>
            </a:extLst>
          </p:cNvPr>
          <p:cNvSpPr/>
          <p:nvPr/>
        </p:nvSpPr>
        <p:spPr>
          <a:xfrm>
            <a:off x="0" y="-15615"/>
            <a:ext cx="12192000" cy="107920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7" name="Graphic 6" descr="Single gear outline">
            <a:extLst>
              <a:ext uri="{FF2B5EF4-FFF2-40B4-BE49-F238E27FC236}">
                <a16:creationId xmlns:a16="http://schemas.microsoft.com/office/drawing/2014/main" id="{E30C4B01-4767-0122-D49B-13EBED7FD0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25152" y="80978"/>
            <a:ext cx="914400" cy="914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BF56A38-6DF3-C5A1-C036-A662456713CF}"/>
              </a:ext>
            </a:extLst>
          </p:cNvPr>
          <p:cNvSpPr txBox="1"/>
          <p:nvPr/>
        </p:nvSpPr>
        <p:spPr>
          <a:xfrm>
            <a:off x="10847873" y="303100"/>
            <a:ext cx="1344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DaveFinanceManager@cook.com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4B03FA-5C76-A269-7289-614F2BFC308B}"/>
              </a:ext>
            </a:extLst>
          </p:cNvPr>
          <p:cNvSpPr txBox="1"/>
          <p:nvPr/>
        </p:nvSpPr>
        <p:spPr>
          <a:xfrm>
            <a:off x="0" y="137668"/>
            <a:ext cx="5686426" cy="857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>
                    <a:lumMod val="95000"/>
                  </a:schemeClr>
                </a:solidFill>
              </a:rPr>
              <a:t>Payment Runs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F6E51B20-5C0A-53CF-A37C-E552AC0CEF5E}"/>
              </a:ext>
            </a:extLst>
          </p:cNvPr>
          <p:cNvSpPr/>
          <p:nvPr/>
        </p:nvSpPr>
        <p:spPr>
          <a:xfrm>
            <a:off x="207284" y="1403150"/>
            <a:ext cx="4282843" cy="5197032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732444B3-E69F-B23F-84B6-6CBE24665E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1295620"/>
              </p:ext>
            </p:extLst>
          </p:nvPr>
        </p:nvGraphicFramePr>
        <p:xfrm>
          <a:off x="4614863" y="5279386"/>
          <a:ext cx="7028766" cy="124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0909">
                  <a:extLst>
                    <a:ext uri="{9D8B030D-6E8A-4147-A177-3AD203B41FA5}">
                      <a16:colId xmlns:a16="http://schemas.microsoft.com/office/drawing/2014/main" val="2092827626"/>
                    </a:ext>
                  </a:extLst>
                </a:gridCol>
                <a:gridCol w="674303">
                  <a:extLst>
                    <a:ext uri="{9D8B030D-6E8A-4147-A177-3AD203B41FA5}">
                      <a16:colId xmlns:a16="http://schemas.microsoft.com/office/drawing/2014/main" val="3518787097"/>
                    </a:ext>
                  </a:extLst>
                </a:gridCol>
                <a:gridCol w="674303">
                  <a:extLst>
                    <a:ext uri="{9D8B030D-6E8A-4147-A177-3AD203B41FA5}">
                      <a16:colId xmlns:a16="http://schemas.microsoft.com/office/drawing/2014/main" val="851115281"/>
                    </a:ext>
                  </a:extLst>
                </a:gridCol>
                <a:gridCol w="919504">
                  <a:extLst>
                    <a:ext uri="{9D8B030D-6E8A-4147-A177-3AD203B41FA5}">
                      <a16:colId xmlns:a16="http://schemas.microsoft.com/office/drawing/2014/main" val="3462865202"/>
                    </a:ext>
                  </a:extLst>
                </a:gridCol>
                <a:gridCol w="735603">
                  <a:extLst>
                    <a:ext uri="{9D8B030D-6E8A-4147-A177-3AD203B41FA5}">
                      <a16:colId xmlns:a16="http://schemas.microsoft.com/office/drawing/2014/main" val="2461308036"/>
                    </a:ext>
                  </a:extLst>
                </a:gridCol>
                <a:gridCol w="929096">
                  <a:extLst>
                    <a:ext uri="{9D8B030D-6E8A-4147-A177-3AD203B41FA5}">
                      <a16:colId xmlns:a16="http://schemas.microsoft.com/office/drawing/2014/main" val="507151927"/>
                    </a:ext>
                  </a:extLst>
                </a:gridCol>
                <a:gridCol w="987524">
                  <a:extLst>
                    <a:ext uri="{9D8B030D-6E8A-4147-A177-3AD203B41FA5}">
                      <a16:colId xmlns:a16="http://schemas.microsoft.com/office/drawing/2014/main" val="3965335187"/>
                    </a:ext>
                  </a:extLst>
                </a:gridCol>
                <a:gridCol w="987524">
                  <a:extLst>
                    <a:ext uri="{9D8B030D-6E8A-4147-A177-3AD203B41FA5}">
                      <a16:colId xmlns:a16="http://schemas.microsoft.com/office/drawing/2014/main" val="3966394749"/>
                    </a:ext>
                  </a:extLst>
                </a:gridCol>
              </a:tblGrid>
              <a:tr h="34017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Triple Authentication 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Invoice 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PO 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Receipt 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Company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Total Amount £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Invoice received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Date of Authentication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5842012"/>
                  </a:ext>
                </a:extLst>
              </a:tr>
              <a:tr h="340172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1103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3867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Tool ltd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£60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11/02/25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13/02/25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7795958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3917553D-589B-40C4-6328-F9F516549E33}"/>
              </a:ext>
            </a:extLst>
          </p:cNvPr>
          <p:cNvSpPr txBox="1"/>
          <p:nvPr/>
        </p:nvSpPr>
        <p:spPr>
          <a:xfrm>
            <a:off x="4564487" y="4898981"/>
            <a:ext cx="5007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Authorised Triple Authentication Log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4C63A3C-A81F-36FB-3F2A-A566481EC728}"/>
              </a:ext>
            </a:extLst>
          </p:cNvPr>
          <p:cNvSpPr txBox="1"/>
          <p:nvPr/>
        </p:nvSpPr>
        <p:spPr>
          <a:xfrm>
            <a:off x="715700" y="1615419"/>
            <a:ext cx="2850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Payment Run Input Form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D37D62E-0F93-684B-0349-2700D4634982}"/>
              </a:ext>
            </a:extLst>
          </p:cNvPr>
          <p:cNvSpPr txBox="1"/>
          <p:nvPr/>
        </p:nvSpPr>
        <p:spPr>
          <a:xfrm>
            <a:off x="715700" y="2108632"/>
            <a:ext cx="329482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Triple Authentication No.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49006DC-0701-FE8F-312E-45FA61A285B8}"/>
              </a:ext>
            </a:extLst>
          </p:cNvPr>
          <p:cNvSpPr txBox="1"/>
          <p:nvPr/>
        </p:nvSpPr>
        <p:spPr>
          <a:xfrm>
            <a:off x="715696" y="3228963"/>
            <a:ext cx="329482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Time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03E4013-DCE7-A4A6-03CF-1F2E5185C1FC}"/>
              </a:ext>
            </a:extLst>
          </p:cNvPr>
          <p:cNvSpPr txBox="1"/>
          <p:nvPr/>
        </p:nvSpPr>
        <p:spPr>
          <a:xfrm>
            <a:off x="713116" y="3825636"/>
            <a:ext cx="329482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Total Amount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CBE4DF82-1401-2191-107E-60AD6199D0B8}"/>
              </a:ext>
            </a:extLst>
          </p:cNvPr>
          <p:cNvSpPr/>
          <p:nvPr/>
        </p:nvSpPr>
        <p:spPr>
          <a:xfrm>
            <a:off x="3056884" y="5586069"/>
            <a:ext cx="951058" cy="47601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Submit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383EF81-0170-FE0C-AC72-C1F45E4E48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4090603"/>
              </p:ext>
            </p:extLst>
          </p:nvPr>
        </p:nvGraphicFramePr>
        <p:xfrm>
          <a:off x="4614862" y="1430397"/>
          <a:ext cx="7369854" cy="12701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9017">
                  <a:extLst>
                    <a:ext uri="{9D8B030D-6E8A-4147-A177-3AD203B41FA5}">
                      <a16:colId xmlns:a16="http://schemas.microsoft.com/office/drawing/2014/main" val="3518787097"/>
                    </a:ext>
                  </a:extLst>
                </a:gridCol>
                <a:gridCol w="1091696">
                  <a:extLst>
                    <a:ext uri="{9D8B030D-6E8A-4147-A177-3AD203B41FA5}">
                      <a16:colId xmlns:a16="http://schemas.microsoft.com/office/drawing/2014/main" val="980986787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2461308036"/>
                    </a:ext>
                  </a:extLst>
                </a:gridCol>
                <a:gridCol w="1097524">
                  <a:extLst>
                    <a:ext uri="{9D8B030D-6E8A-4147-A177-3AD203B41FA5}">
                      <a16:colId xmlns:a16="http://schemas.microsoft.com/office/drawing/2014/main" val="1269217004"/>
                    </a:ext>
                  </a:extLst>
                </a:gridCol>
                <a:gridCol w="823428">
                  <a:extLst>
                    <a:ext uri="{9D8B030D-6E8A-4147-A177-3AD203B41FA5}">
                      <a16:colId xmlns:a16="http://schemas.microsoft.com/office/drawing/2014/main" val="507151927"/>
                    </a:ext>
                  </a:extLst>
                </a:gridCol>
                <a:gridCol w="955566">
                  <a:extLst>
                    <a:ext uri="{9D8B030D-6E8A-4147-A177-3AD203B41FA5}">
                      <a16:colId xmlns:a16="http://schemas.microsoft.com/office/drawing/2014/main" val="3965335187"/>
                    </a:ext>
                  </a:extLst>
                </a:gridCol>
                <a:gridCol w="839349">
                  <a:extLst>
                    <a:ext uri="{9D8B030D-6E8A-4147-A177-3AD203B41FA5}">
                      <a16:colId xmlns:a16="http://schemas.microsoft.com/office/drawing/2014/main" val="265945381"/>
                    </a:ext>
                  </a:extLst>
                </a:gridCol>
                <a:gridCol w="839349">
                  <a:extLst>
                    <a:ext uri="{9D8B030D-6E8A-4147-A177-3AD203B41FA5}">
                      <a16:colId xmlns:a16="http://schemas.microsoft.com/office/drawing/2014/main" val="4239256958"/>
                    </a:ext>
                  </a:extLst>
                </a:gridCol>
              </a:tblGrid>
              <a:tr h="66389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Payment No.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Triple Authentication 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Company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Department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Amount £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Payment Option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5842012"/>
                  </a:ext>
                </a:extLst>
              </a:tr>
              <a:tr h="5386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Blue’s Chips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Production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173.10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25/02/25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09:00:00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Visa **7632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273277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B96E161-88EF-C8E8-DBD7-23B33360F607}"/>
              </a:ext>
            </a:extLst>
          </p:cNvPr>
          <p:cNvSpPr txBox="1"/>
          <p:nvPr/>
        </p:nvSpPr>
        <p:spPr>
          <a:xfrm>
            <a:off x="4614860" y="1061065"/>
            <a:ext cx="3505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Upcoming Payments Schedule </a:t>
            </a:r>
          </a:p>
        </p:txBody>
      </p:sp>
      <p:pic>
        <p:nvPicPr>
          <p:cNvPr id="1026" name="Picture 2" descr="Ellipsis - Free shapes and symbols icons">
            <a:extLst>
              <a:ext uri="{FF2B5EF4-FFF2-40B4-BE49-F238E27FC236}">
                <a16:creationId xmlns:a16="http://schemas.microsoft.com/office/drawing/2014/main" id="{B165D9E3-A62F-AEF0-3C97-B83A0CF1E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9531" y="6265971"/>
            <a:ext cx="668421" cy="668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phic 5" descr="Arrow Right outline">
            <a:extLst>
              <a:ext uri="{FF2B5EF4-FFF2-40B4-BE49-F238E27FC236}">
                <a16:creationId xmlns:a16="http://schemas.microsoft.com/office/drawing/2014/main" id="{5EC5C40A-805D-EA09-EAC6-1FBE37A5717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800000">
            <a:off x="24996" y="86310"/>
            <a:ext cx="914400" cy="914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7F420F2-5738-8F8F-B8F3-2EEB6DA17157}"/>
              </a:ext>
            </a:extLst>
          </p:cNvPr>
          <p:cNvSpPr txBox="1"/>
          <p:nvPr/>
        </p:nvSpPr>
        <p:spPr>
          <a:xfrm>
            <a:off x="715696" y="2663864"/>
            <a:ext cx="329482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Date</a:t>
            </a:r>
          </a:p>
        </p:txBody>
      </p:sp>
      <p:pic>
        <p:nvPicPr>
          <p:cNvPr id="5" name="Graphic 4" descr="Credit card outline">
            <a:extLst>
              <a:ext uri="{FF2B5EF4-FFF2-40B4-BE49-F238E27FC236}">
                <a16:creationId xmlns:a16="http://schemas.microsoft.com/office/drawing/2014/main" id="{8F556959-7844-C020-FD51-B57EF3DB2BE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55740" y="106302"/>
            <a:ext cx="914400" cy="914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28013D5-6E12-DC24-20B9-EDCF685F0E9E}"/>
              </a:ext>
            </a:extLst>
          </p:cNvPr>
          <p:cNvSpPr txBox="1"/>
          <p:nvPr/>
        </p:nvSpPr>
        <p:spPr>
          <a:xfrm>
            <a:off x="4614860" y="2680682"/>
            <a:ext cx="2599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Payment History Log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339D653D-448D-B1BE-672E-2D8D9C4521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818411"/>
              </p:ext>
            </p:extLst>
          </p:nvPr>
        </p:nvGraphicFramePr>
        <p:xfrm>
          <a:off x="4614860" y="3052272"/>
          <a:ext cx="7457765" cy="176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678">
                  <a:extLst>
                    <a:ext uri="{9D8B030D-6E8A-4147-A177-3AD203B41FA5}">
                      <a16:colId xmlns:a16="http://schemas.microsoft.com/office/drawing/2014/main" val="3518787097"/>
                    </a:ext>
                  </a:extLst>
                </a:gridCol>
                <a:gridCol w="1156592">
                  <a:extLst>
                    <a:ext uri="{9D8B030D-6E8A-4147-A177-3AD203B41FA5}">
                      <a16:colId xmlns:a16="http://schemas.microsoft.com/office/drawing/2014/main" val="980986787"/>
                    </a:ext>
                  </a:extLst>
                </a:gridCol>
                <a:gridCol w="820896">
                  <a:extLst>
                    <a:ext uri="{9D8B030D-6E8A-4147-A177-3AD203B41FA5}">
                      <a16:colId xmlns:a16="http://schemas.microsoft.com/office/drawing/2014/main" val="2461308036"/>
                    </a:ext>
                  </a:extLst>
                </a:gridCol>
                <a:gridCol w="820896">
                  <a:extLst>
                    <a:ext uri="{9D8B030D-6E8A-4147-A177-3AD203B41FA5}">
                      <a16:colId xmlns:a16="http://schemas.microsoft.com/office/drawing/2014/main" val="2463020543"/>
                    </a:ext>
                  </a:extLst>
                </a:gridCol>
                <a:gridCol w="763117">
                  <a:extLst>
                    <a:ext uri="{9D8B030D-6E8A-4147-A177-3AD203B41FA5}">
                      <a16:colId xmlns:a16="http://schemas.microsoft.com/office/drawing/2014/main" val="507151927"/>
                    </a:ext>
                  </a:extLst>
                </a:gridCol>
                <a:gridCol w="683620">
                  <a:extLst>
                    <a:ext uri="{9D8B030D-6E8A-4147-A177-3AD203B41FA5}">
                      <a16:colId xmlns:a16="http://schemas.microsoft.com/office/drawing/2014/main" val="3965335187"/>
                    </a:ext>
                  </a:extLst>
                </a:gridCol>
                <a:gridCol w="723975">
                  <a:extLst>
                    <a:ext uri="{9D8B030D-6E8A-4147-A177-3AD203B41FA5}">
                      <a16:colId xmlns:a16="http://schemas.microsoft.com/office/drawing/2014/main" val="1179053599"/>
                    </a:ext>
                  </a:extLst>
                </a:gridCol>
                <a:gridCol w="981101">
                  <a:extLst>
                    <a:ext uri="{9D8B030D-6E8A-4147-A177-3AD203B41FA5}">
                      <a16:colId xmlns:a16="http://schemas.microsoft.com/office/drawing/2014/main" val="747165284"/>
                    </a:ext>
                  </a:extLst>
                </a:gridCol>
                <a:gridCol w="936890">
                  <a:extLst>
                    <a:ext uri="{9D8B030D-6E8A-4147-A177-3AD203B41FA5}">
                      <a16:colId xmlns:a16="http://schemas.microsoft.com/office/drawing/2014/main" val="3740915019"/>
                    </a:ext>
                  </a:extLst>
                </a:gridCol>
              </a:tblGrid>
              <a:tr h="68063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Payment No.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Triple Authentication 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Company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Department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Amount £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Status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Payment Option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5842012"/>
                  </a:ext>
                </a:extLst>
              </a:tr>
              <a:tr h="48211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Steel Co.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Engineering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500.00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18/02/25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09:00:00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Successful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Visa ****7632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2732774"/>
                  </a:ext>
                </a:extLst>
              </a:tr>
              <a:tr h="51417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Sally’s Sauces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Production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25.00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19/02/25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09:00:00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Successful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Visa ****7632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8091211"/>
                  </a:ext>
                </a:extLst>
              </a:tr>
            </a:tbl>
          </a:graphicData>
        </a:graphic>
      </p:graphicFrame>
      <p:pic>
        <p:nvPicPr>
          <p:cNvPr id="20" name="Picture 2" descr="Ellipsis - Free shapes and symbols icons">
            <a:extLst>
              <a:ext uri="{FF2B5EF4-FFF2-40B4-BE49-F238E27FC236}">
                <a16:creationId xmlns:a16="http://schemas.microsoft.com/office/drawing/2014/main" id="{79071F1E-C584-861A-C63F-2109EC9E74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9534" y="4572442"/>
            <a:ext cx="668421" cy="668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riangle 34">
            <a:extLst>
              <a:ext uri="{FF2B5EF4-FFF2-40B4-BE49-F238E27FC236}">
                <a16:creationId xmlns:a16="http://schemas.microsoft.com/office/drawing/2014/main" id="{6C662FEE-341C-8D8B-2649-1028D74997E0}"/>
              </a:ext>
            </a:extLst>
          </p:cNvPr>
          <p:cNvSpPr/>
          <p:nvPr/>
        </p:nvSpPr>
        <p:spPr>
          <a:xfrm rot="10800000">
            <a:off x="3566160" y="2211353"/>
            <a:ext cx="220945" cy="166778"/>
          </a:xfrm>
          <a:prstGeom prst="triangl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2" descr="Ellipsis - Free shapes and symbols icons">
            <a:extLst>
              <a:ext uri="{FF2B5EF4-FFF2-40B4-BE49-F238E27FC236}">
                <a16:creationId xmlns:a16="http://schemas.microsoft.com/office/drawing/2014/main" id="{C46C47FD-C8CF-07D0-50CD-7810056FE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9534" y="2462679"/>
            <a:ext cx="668421" cy="668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F832DAB8-B86C-81F2-56BE-4F3B162CB758}"/>
              </a:ext>
            </a:extLst>
          </p:cNvPr>
          <p:cNvSpPr txBox="1"/>
          <p:nvPr/>
        </p:nvSpPr>
        <p:spPr>
          <a:xfrm>
            <a:off x="668858" y="4318849"/>
            <a:ext cx="62364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Payment options: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F4DD30F-A32C-5829-BD06-09BEB389B923}"/>
              </a:ext>
            </a:extLst>
          </p:cNvPr>
          <p:cNvSpPr/>
          <p:nvPr/>
        </p:nvSpPr>
        <p:spPr>
          <a:xfrm>
            <a:off x="2582361" y="4764983"/>
            <a:ext cx="242887" cy="26799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6B78E8B-EC41-66EC-320E-205E1391E0C4}"/>
              </a:ext>
            </a:extLst>
          </p:cNvPr>
          <p:cNvSpPr txBox="1"/>
          <p:nvPr/>
        </p:nvSpPr>
        <p:spPr>
          <a:xfrm>
            <a:off x="668858" y="4714315"/>
            <a:ext cx="1615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Visa ****7632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2784B25-0DE8-43CF-D9AA-18B43DED199E}"/>
              </a:ext>
            </a:extLst>
          </p:cNvPr>
          <p:cNvSpPr/>
          <p:nvPr/>
        </p:nvSpPr>
        <p:spPr>
          <a:xfrm>
            <a:off x="3176177" y="4760116"/>
            <a:ext cx="779964" cy="27773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CVC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D1EA750-0F93-A9F2-EA7A-87C44C568F28}"/>
              </a:ext>
            </a:extLst>
          </p:cNvPr>
          <p:cNvCxnSpPr/>
          <p:nvPr/>
        </p:nvCxnSpPr>
        <p:spPr>
          <a:xfrm flipV="1">
            <a:off x="2582361" y="4760116"/>
            <a:ext cx="242887" cy="2728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203CDBE-328A-8F8A-918D-4EDFC591CE7D}"/>
              </a:ext>
            </a:extLst>
          </p:cNvPr>
          <p:cNvCxnSpPr/>
          <p:nvPr/>
        </p:nvCxnSpPr>
        <p:spPr>
          <a:xfrm flipH="1" flipV="1">
            <a:off x="2572435" y="4760116"/>
            <a:ext cx="252813" cy="2728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24444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AEF2611A-DBD7-EE1B-3DA8-5E7DAEFAF88D}"/>
              </a:ext>
            </a:extLst>
          </p:cNvPr>
          <p:cNvGrpSpPr/>
          <p:nvPr/>
        </p:nvGrpSpPr>
        <p:grpSpPr>
          <a:xfrm>
            <a:off x="776722" y="1934948"/>
            <a:ext cx="2129153" cy="1646305"/>
            <a:chOff x="2406419" y="2967335"/>
            <a:chExt cx="2129153" cy="1646305"/>
          </a:xfrm>
        </p:grpSpPr>
        <p:sp>
          <p:nvSpPr>
            <p:cNvPr id="4" name="Arc 3">
              <a:extLst>
                <a:ext uri="{FF2B5EF4-FFF2-40B4-BE49-F238E27FC236}">
                  <a16:creationId xmlns:a16="http://schemas.microsoft.com/office/drawing/2014/main" id="{01C5DC0C-9A76-BF1F-13FE-9C1FB5836A20}"/>
                </a:ext>
              </a:extLst>
            </p:cNvPr>
            <p:cNvSpPr/>
            <p:nvPr/>
          </p:nvSpPr>
          <p:spPr>
            <a:xfrm rot="19562103">
              <a:off x="2406419" y="2993559"/>
              <a:ext cx="2027431" cy="1620081"/>
            </a:xfrm>
            <a:prstGeom prst="arc">
              <a:avLst/>
            </a:prstGeom>
            <a:ln w="3492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2B79D19-1100-C215-DC68-EE9A7D037F84}"/>
                </a:ext>
              </a:extLst>
            </p:cNvPr>
            <p:cNvSpPr/>
            <p:nvPr/>
          </p:nvSpPr>
          <p:spPr>
            <a:xfrm>
              <a:off x="2615303" y="2967335"/>
              <a:ext cx="1920269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sz="5400" b="0" cap="none" spc="0" dirty="0">
                  <a:ln w="0"/>
                  <a:solidFill>
                    <a:schemeClr val="tx2">
                      <a:lumMod val="50000"/>
                      <a:lumOff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DLaM Display" panose="020F0502020204030204" pitchFamily="34" charset="0"/>
                  <a:cs typeface="ADLaM Display" panose="020F0502020204030204" pitchFamily="34" charset="0"/>
                </a:rPr>
                <a:t>R</a:t>
              </a:r>
              <a:r>
                <a:rPr lang="en-GB" sz="5400" b="0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atify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9BC89AA6-22F4-B563-2431-0841F81DDC76}"/>
              </a:ext>
            </a:extLst>
          </p:cNvPr>
          <p:cNvGrpSpPr/>
          <p:nvPr/>
        </p:nvGrpSpPr>
        <p:grpSpPr>
          <a:xfrm>
            <a:off x="5950284" y="2207712"/>
            <a:ext cx="1964267" cy="1283732"/>
            <a:chOff x="5950284" y="2207712"/>
            <a:chExt cx="1964267" cy="1283732"/>
          </a:xfrm>
        </p:grpSpPr>
        <p:pic>
          <p:nvPicPr>
            <p:cNvPr id="3" name="Graphic 2" descr="Receipt outline">
              <a:extLst>
                <a:ext uri="{FF2B5EF4-FFF2-40B4-BE49-F238E27FC236}">
                  <a16:creationId xmlns:a16="http://schemas.microsoft.com/office/drawing/2014/main" id="{927AE64D-B629-F20B-40E4-C6BD7CC571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75220" y="2207712"/>
              <a:ext cx="914400" cy="9144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D4D72B4-02A4-2F52-195E-4C30FB188250}"/>
                </a:ext>
              </a:extLst>
            </p:cNvPr>
            <p:cNvSpPr txBox="1"/>
            <p:nvPr/>
          </p:nvSpPr>
          <p:spPr>
            <a:xfrm>
              <a:off x="5950284" y="3122112"/>
              <a:ext cx="1964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Receipt upload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1A3F82F-081D-8D7A-944F-D99B48ED73EF}"/>
              </a:ext>
            </a:extLst>
          </p:cNvPr>
          <p:cNvGrpSpPr/>
          <p:nvPr/>
        </p:nvGrpSpPr>
        <p:grpSpPr>
          <a:xfrm>
            <a:off x="7528040" y="2207712"/>
            <a:ext cx="1964267" cy="1560731"/>
            <a:chOff x="4213908" y="2207712"/>
            <a:chExt cx="1964267" cy="1560731"/>
          </a:xfrm>
        </p:grpSpPr>
        <p:pic>
          <p:nvPicPr>
            <p:cNvPr id="9" name="Graphic 8" descr="Receipt outline">
              <a:extLst>
                <a:ext uri="{FF2B5EF4-FFF2-40B4-BE49-F238E27FC236}">
                  <a16:creationId xmlns:a16="http://schemas.microsoft.com/office/drawing/2014/main" id="{0EA8A043-8AB3-4E45-814C-656D780DF1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86128" y="2207712"/>
              <a:ext cx="914400" cy="91440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22F904F-7D41-2116-13BE-E30EA729E4CA}"/>
                </a:ext>
              </a:extLst>
            </p:cNvPr>
            <p:cNvSpPr txBox="1"/>
            <p:nvPr/>
          </p:nvSpPr>
          <p:spPr>
            <a:xfrm>
              <a:off x="4213908" y="3122112"/>
              <a:ext cx="19642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Raise purchase order</a:t>
              </a:r>
            </a:p>
          </p:txBody>
        </p:sp>
      </p:grpSp>
      <p:pic>
        <p:nvPicPr>
          <p:cNvPr id="11" name="Graphic 10" descr="Download from cloud outline">
            <a:extLst>
              <a:ext uri="{FF2B5EF4-FFF2-40B4-BE49-F238E27FC236}">
                <a16:creationId xmlns:a16="http://schemas.microsoft.com/office/drawing/2014/main" id="{0005C28D-9867-46BC-F2B0-2752F1FE95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92307" y="565492"/>
            <a:ext cx="914400" cy="914400"/>
          </a:xfrm>
          <a:prstGeom prst="rect">
            <a:avLst/>
          </a:prstGeom>
        </p:spPr>
      </p:pic>
      <p:pic>
        <p:nvPicPr>
          <p:cNvPr id="13" name="Graphic 12" descr="Line arrow: Straight outline">
            <a:extLst>
              <a:ext uri="{FF2B5EF4-FFF2-40B4-BE49-F238E27FC236}">
                <a16:creationId xmlns:a16="http://schemas.microsoft.com/office/drawing/2014/main" id="{52BFAAF0-AFE4-6A1D-C4CE-33872A55FC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75437" y="1293312"/>
            <a:ext cx="914400" cy="91440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0B5725C9-58DD-3D4A-5297-22CD8A4FB8C4}"/>
              </a:ext>
            </a:extLst>
          </p:cNvPr>
          <p:cNvGrpSpPr/>
          <p:nvPr/>
        </p:nvGrpSpPr>
        <p:grpSpPr>
          <a:xfrm>
            <a:off x="5035886" y="3877077"/>
            <a:ext cx="1964267" cy="1560731"/>
            <a:chOff x="5035886" y="3877077"/>
            <a:chExt cx="1964267" cy="1560731"/>
          </a:xfrm>
        </p:grpSpPr>
        <p:pic>
          <p:nvPicPr>
            <p:cNvPr id="14" name="Graphic 13" descr="Tick with solid fill">
              <a:extLst>
                <a:ext uri="{FF2B5EF4-FFF2-40B4-BE49-F238E27FC236}">
                  <a16:creationId xmlns:a16="http://schemas.microsoft.com/office/drawing/2014/main" id="{7F9D815B-108E-2032-A3F0-BDA72A7066A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560820" y="3877077"/>
              <a:ext cx="914400" cy="91440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19370A2-E1AF-4BD4-78F8-237C83F552B5}"/>
                </a:ext>
              </a:extLst>
            </p:cNvPr>
            <p:cNvSpPr txBox="1"/>
            <p:nvPr/>
          </p:nvSpPr>
          <p:spPr>
            <a:xfrm>
              <a:off x="5035886" y="4791477"/>
              <a:ext cx="19642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Authenticate purchase order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F4CD6F9-148E-6695-56B1-ECEDD90E9D3E}"/>
              </a:ext>
            </a:extLst>
          </p:cNvPr>
          <p:cNvGrpSpPr/>
          <p:nvPr/>
        </p:nvGrpSpPr>
        <p:grpSpPr>
          <a:xfrm>
            <a:off x="2144472" y="3312396"/>
            <a:ext cx="1964267" cy="1283577"/>
            <a:chOff x="2144472" y="3312396"/>
            <a:chExt cx="1964267" cy="128357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0DECE55-A4B0-CD58-44D3-B0E7677433E0}"/>
                </a:ext>
              </a:extLst>
            </p:cNvPr>
            <p:cNvSpPr txBox="1"/>
            <p:nvPr/>
          </p:nvSpPr>
          <p:spPr>
            <a:xfrm>
              <a:off x="2144472" y="4226641"/>
              <a:ext cx="1964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Invoice upload</a:t>
              </a:r>
            </a:p>
          </p:txBody>
        </p:sp>
        <p:pic>
          <p:nvPicPr>
            <p:cNvPr id="18" name="Graphic 17" descr="Receipt outline">
              <a:extLst>
                <a:ext uri="{FF2B5EF4-FFF2-40B4-BE49-F238E27FC236}">
                  <a16:creationId xmlns:a16="http://schemas.microsoft.com/office/drawing/2014/main" id="{7E0B3130-09E2-0243-F603-B26E864689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90242" y="3312396"/>
              <a:ext cx="914400" cy="914400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7C34794-7C43-6386-48E1-02ED904AD1FE}"/>
              </a:ext>
            </a:extLst>
          </p:cNvPr>
          <p:cNvGrpSpPr/>
          <p:nvPr/>
        </p:nvGrpSpPr>
        <p:grpSpPr>
          <a:xfrm>
            <a:off x="3916807" y="2151409"/>
            <a:ext cx="1964267" cy="1560731"/>
            <a:chOff x="5247707" y="2259957"/>
            <a:chExt cx="1964267" cy="1560731"/>
          </a:xfrm>
        </p:grpSpPr>
        <p:pic>
          <p:nvPicPr>
            <p:cNvPr id="21" name="Graphic 20" descr="CheckList outline">
              <a:extLst>
                <a:ext uri="{FF2B5EF4-FFF2-40B4-BE49-F238E27FC236}">
                  <a16:creationId xmlns:a16="http://schemas.microsoft.com/office/drawing/2014/main" id="{07E8E805-5E2B-C886-FA75-AD6D9AF4AC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772641" y="2259957"/>
              <a:ext cx="914400" cy="91440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73CA2F3-A5CD-B22A-0496-819C7B57B4F4}"/>
                </a:ext>
              </a:extLst>
            </p:cNvPr>
            <p:cNvSpPr txBox="1"/>
            <p:nvPr/>
          </p:nvSpPr>
          <p:spPr>
            <a:xfrm>
              <a:off x="5247707" y="3174357"/>
              <a:ext cx="19642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Three-way matching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B209A24-0EE7-D0C7-3BEE-EBF7CECDD9DB}"/>
              </a:ext>
            </a:extLst>
          </p:cNvPr>
          <p:cNvGrpSpPr/>
          <p:nvPr/>
        </p:nvGrpSpPr>
        <p:grpSpPr>
          <a:xfrm>
            <a:off x="7769042" y="4096353"/>
            <a:ext cx="1964267" cy="1148948"/>
            <a:chOff x="5232354" y="2307173"/>
            <a:chExt cx="1964267" cy="1148948"/>
          </a:xfrm>
        </p:grpSpPr>
        <p:pic>
          <p:nvPicPr>
            <p:cNvPr id="24" name="Graphic 23" descr="Credit card outline">
              <a:extLst>
                <a:ext uri="{FF2B5EF4-FFF2-40B4-BE49-F238E27FC236}">
                  <a16:creationId xmlns:a16="http://schemas.microsoft.com/office/drawing/2014/main" id="{552C273E-A572-E8C9-D680-2F3A65E9E8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757288" y="2307173"/>
              <a:ext cx="914400" cy="91440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C74FEA5-6B9A-B150-7BF4-5C23419EBC76}"/>
                </a:ext>
              </a:extLst>
            </p:cNvPr>
            <p:cNvSpPr txBox="1"/>
            <p:nvPr/>
          </p:nvSpPr>
          <p:spPr>
            <a:xfrm>
              <a:off x="5232354" y="3086789"/>
              <a:ext cx="1964267" cy="369332"/>
            </a:xfrm>
            <a:prstGeom prst="rect">
              <a:avLst/>
            </a:prstGeom>
            <a:solidFill>
              <a:schemeClr val="bg1">
                <a:lumMod val="85000"/>
                <a:alpha val="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Payment runs</a:t>
              </a:r>
            </a:p>
          </p:txBody>
        </p:sp>
      </p:grpSp>
      <p:pic>
        <p:nvPicPr>
          <p:cNvPr id="26" name="Graphic 25" descr="Line arrow: Straight outline">
            <a:extLst>
              <a:ext uri="{FF2B5EF4-FFF2-40B4-BE49-F238E27FC236}">
                <a16:creationId xmlns:a16="http://schemas.microsoft.com/office/drawing/2014/main" id="{71F1E9C6-4D4D-EF6E-D8E4-0D7A85E18EB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258925" y="707796"/>
            <a:ext cx="914400" cy="914400"/>
          </a:xfrm>
          <a:prstGeom prst="rect">
            <a:avLst/>
          </a:prstGeom>
        </p:spPr>
      </p:pic>
      <p:pic>
        <p:nvPicPr>
          <p:cNvPr id="28" name="Graphic 27" descr="Receipt outline">
            <a:extLst>
              <a:ext uri="{FF2B5EF4-FFF2-40B4-BE49-F238E27FC236}">
                <a16:creationId xmlns:a16="http://schemas.microsoft.com/office/drawing/2014/main" id="{CB646411-62BA-B83A-CB36-C3F2BD13521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285233" y="450479"/>
            <a:ext cx="914400" cy="914400"/>
          </a:xfrm>
          <a:prstGeom prst="rect">
            <a:avLst/>
          </a:prstGeom>
        </p:spPr>
      </p:pic>
      <p:pic>
        <p:nvPicPr>
          <p:cNvPr id="29" name="Graphic 28" descr="Single gear outline">
            <a:extLst>
              <a:ext uri="{FF2B5EF4-FFF2-40B4-BE49-F238E27FC236}">
                <a16:creationId xmlns:a16="http://schemas.microsoft.com/office/drawing/2014/main" id="{013D16E2-AAC4-B410-19FB-BF62B594B34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052973" y="67215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9366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D2D9AD-D278-90CD-9C0C-11A79AD8ED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ight Triangle 31">
            <a:extLst>
              <a:ext uri="{FF2B5EF4-FFF2-40B4-BE49-F238E27FC236}">
                <a16:creationId xmlns:a16="http://schemas.microsoft.com/office/drawing/2014/main" id="{F20D1274-6E18-D186-630B-87042D7E05E4}"/>
              </a:ext>
            </a:extLst>
          </p:cNvPr>
          <p:cNvSpPr/>
          <p:nvPr/>
        </p:nvSpPr>
        <p:spPr>
          <a:xfrm rot="5400000">
            <a:off x="1763071" y="-1763070"/>
            <a:ext cx="6858001" cy="10384142"/>
          </a:xfrm>
          <a:prstGeom prst="rt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ight Triangle 32">
            <a:extLst>
              <a:ext uri="{FF2B5EF4-FFF2-40B4-BE49-F238E27FC236}">
                <a16:creationId xmlns:a16="http://schemas.microsoft.com/office/drawing/2014/main" id="{3504B802-EE6C-68B8-DDEA-BD52917CE637}"/>
              </a:ext>
            </a:extLst>
          </p:cNvPr>
          <p:cNvSpPr/>
          <p:nvPr/>
        </p:nvSpPr>
        <p:spPr>
          <a:xfrm>
            <a:off x="0" y="4253023"/>
            <a:ext cx="3980684" cy="2604977"/>
          </a:xfrm>
          <a:prstGeom prst="rtTriangle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7541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a company&#10;&#10;Description automatically generated">
            <a:extLst>
              <a:ext uri="{FF2B5EF4-FFF2-40B4-BE49-F238E27FC236}">
                <a16:creationId xmlns:a16="http://schemas.microsoft.com/office/drawing/2014/main" id="{0C1954FB-A5B9-5EEC-2ACF-AD871C63BE1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89" y="694944"/>
            <a:ext cx="11932822" cy="4727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930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B97066-B0BD-B5C1-4C2F-F3D15706F8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24B89-40F4-2264-B41A-00DE26AE74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248150"/>
            <a:ext cx="9144000" cy="985838"/>
          </a:xfrm>
        </p:spPr>
        <p:txBody>
          <a:bodyPr/>
          <a:lstStyle/>
          <a:p>
            <a:r>
              <a:rPr lang="en-US" dirty="0"/>
              <a:t>PRODUCTION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5728FDC-6223-B504-7B03-F57CDF709222}"/>
              </a:ext>
            </a:extLst>
          </p:cNvPr>
          <p:cNvGrpSpPr/>
          <p:nvPr/>
        </p:nvGrpSpPr>
        <p:grpSpPr>
          <a:xfrm>
            <a:off x="3601946" y="1779949"/>
            <a:ext cx="457200" cy="457200"/>
            <a:chOff x="2933700" y="1466850"/>
            <a:chExt cx="457200" cy="457200"/>
          </a:xfrm>
        </p:grpSpPr>
        <p:sp>
          <p:nvSpPr>
            <p:cNvPr id="3" name="Flowchart: Connector 2">
              <a:extLst>
                <a:ext uri="{FF2B5EF4-FFF2-40B4-BE49-F238E27FC236}">
                  <a16:creationId xmlns:a16="http://schemas.microsoft.com/office/drawing/2014/main" id="{AE72CC19-E1D4-4C36-7C0B-8D2BCF9311A2}"/>
                </a:ext>
              </a:extLst>
            </p:cNvPr>
            <p:cNvSpPr/>
            <p:nvPr/>
          </p:nvSpPr>
          <p:spPr>
            <a:xfrm>
              <a:off x="2933700" y="1466850"/>
              <a:ext cx="457200" cy="4572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Flowchart: Connector 3">
              <a:extLst>
                <a:ext uri="{FF2B5EF4-FFF2-40B4-BE49-F238E27FC236}">
                  <a16:creationId xmlns:a16="http://schemas.microsoft.com/office/drawing/2014/main" id="{5D490E5E-24A6-C402-0E74-62366F499A92}"/>
                </a:ext>
              </a:extLst>
            </p:cNvPr>
            <p:cNvSpPr/>
            <p:nvPr/>
          </p:nvSpPr>
          <p:spPr>
            <a:xfrm>
              <a:off x="2995612" y="1524000"/>
              <a:ext cx="333375" cy="333375"/>
            </a:xfrm>
            <a:prstGeom prst="flowChartConnector">
              <a:avLst/>
            </a:prstGeom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3A1BE7E-771D-1D92-5295-14D053DD4106}"/>
              </a:ext>
            </a:extLst>
          </p:cNvPr>
          <p:cNvGrpSpPr/>
          <p:nvPr/>
        </p:nvGrpSpPr>
        <p:grpSpPr>
          <a:xfrm>
            <a:off x="4871357" y="1784712"/>
            <a:ext cx="457200" cy="457200"/>
            <a:chOff x="2933700" y="1466850"/>
            <a:chExt cx="457200" cy="457200"/>
          </a:xfrm>
        </p:grpSpPr>
        <p:sp>
          <p:nvSpPr>
            <p:cNvPr id="7" name="Flowchart: Connector 6">
              <a:extLst>
                <a:ext uri="{FF2B5EF4-FFF2-40B4-BE49-F238E27FC236}">
                  <a16:creationId xmlns:a16="http://schemas.microsoft.com/office/drawing/2014/main" id="{6AFADDB5-ACF4-A72D-605F-819C1E2701DC}"/>
                </a:ext>
              </a:extLst>
            </p:cNvPr>
            <p:cNvSpPr/>
            <p:nvPr/>
          </p:nvSpPr>
          <p:spPr>
            <a:xfrm>
              <a:off x="2933700" y="1466850"/>
              <a:ext cx="457200" cy="4572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Flowchart: Connector 7">
              <a:extLst>
                <a:ext uri="{FF2B5EF4-FFF2-40B4-BE49-F238E27FC236}">
                  <a16:creationId xmlns:a16="http://schemas.microsoft.com/office/drawing/2014/main" id="{78D8A98B-2636-6C9B-A1EA-E77E1F8E3787}"/>
                </a:ext>
              </a:extLst>
            </p:cNvPr>
            <p:cNvSpPr/>
            <p:nvPr/>
          </p:nvSpPr>
          <p:spPr>
            <a:xfrm>
              <a:off x="2995612" y="1528761"/>
              <a:ext cx="333375" cy="333375"/>
            </a:xfrm>
            <a:prstGeom prst="flowChartConnector">
              <a:avLst/>
            </a:prstGeom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42D66F4-329F-9D57-F7D4-E0B6E92DF015}"/>
              </a:ext>
            </a:extLst>
          </p:cNvPr>
          <p:cNvGrpSpPr/>
          <p:nvPr/>
        </p:nvGrpSpPr>
        <p:grpSpPr>
          <a:xfrm>
            <a:off x="5803174" y="2692308"/>
            <a:ext cx="457200" cy="457200"/>
            <a:chOff x="2933700" y="1466850"/>
            <a:chExt cx="457200" cy="457200"/>
          </a:xfrm>
        </p:grpSpPr>
        <p:sp>
          <p:nvSpPr>
            <p:cNvPr id="10" name="Flowchart: Connector 9">
              <a:extLst>
                <a:ext uri="{FF2B5EF4-FFF2-40B4-BE49-F238E27FC236}">
                  <a16:creationId xmlns:a16="http://schemas.microsoft.com/office/drawing/2014/main" id="{33E3F2C4-C362-051C-E226-6634A529FEE5}"/>
                </a:ext>
              </a:extLst>
            </p:cNvPr>
            <p:cNvSpPr/>
            <p:nvPr/>
          </p:nvSpPr>
          <p:spPr>
            <a:xfrm>
              <a:off x="2933700" y="1466850"/>
              <a:ext cx="457200" cy="4572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Flowchart: Connector 10">
              <a:extLst>
                <a:ext uri="{FF2B5EF4-FFF2-40B4-BE49-F238E27FC236}">
                  <a16:creationId xmlns:a16="http://schemas.microsoft.com/office/drawing/2014/main" id="{0A2EA3B2-DFD1-91DA-F396-328F8F5D69DC}"/>
                </a:ext>
              </a:extLst>
            </p:cNvPr>
            <p:cNvSpPr/>
            <p:nvPr/>
          </p:nvSpPr>
          <p:spPr>
            <a:xfrm>
              <a:off x="2995612" y="1528762"/>
              <a:ext cx="333375" cy="333375"/>
            </a:xfrm>
            <a:prstGeom prst="flowChartConnector">
              <a:avLst/>
            </a:prstGeom>
            <a:solidFill>
              <a:schemeClr val="accent2"/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ED348CA-029F-A961-6190-6824C18A8E6E}"/>
              </a:ext>
            </a:extLst>
          </p:cNvPr>
          <p:cNvGrpSpPr/>
          <p:nvPr/>
        </p:nvGrpSpPr>
        <p:grpSpPr>
          <a:xfrm>
            <a:off x="6621780" y="1784712"/>
            <a:ext cx="457200" cy="457200"/>
            <a:chOff x="2933700" y="1466850"/>
            <a:chExt cx="457200" cy="457200"/>
          </a:xfrm>
        </p:grpSpPr>
        <p:sp>
          <p:nvSpPr>
            <p:cNvPr id="13" name="Flowchart: Connector 12">
              <a:extLst>
                <a:ext uri="{FF2B5EF4-FFF2-40B4-BE49-F238E27FC236}">
                  <a16:creationId xmlns:a16="http://schemas.microsoft.com/office/drawing/2014/main" id="{EEF5AA82-C27E-415F-94D6-D70B8B360609}"/>
                </a:ext>
              </a:extLst>
            </p:cNvPr>
            <p:cNvSpPr/>
            <p:nvPr/>
          </p:nvSpPr>
          <p:spPr>
            <a:xfrm>
              <a:off x="2933700" y="1466850"/>
              <a:ext cx="457200" cy="4572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Flowchart: Connector 13">
              <a:extLst>
                <a:ext uri="{FF2B5EF4-FFF2-40B4-BE49-F238E27FC236}">
                  <a16:creationId xmlns:a16="http://schemas.microsoft.com/office/drawing/2014/main" id="{45F66A42-E9AE-6D24-5E01-3AE07132FBD5}"/>
                </a:ext>
              </a:extLst>
            </p:cNvPr>
            <p:cNvSpPr/>
            <p:nvPr/>
          </p:nvSpPr>
          <p:spPr>
            <a:xfrm>
              <a:off x="2995612" y="1528761"/>
              <a:ext cx="333375" cy="333375"/>
            </a:xfrm>
            <a:prstGeom prst="flowChartConnector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BF9DC8B-DB8F-E6E2-DC49-B7AC37D39C8E}"/>
              </a:ext>
            </a:extLst>
          </p:cNvPr>
          <p:cNvGrpSpPr/>
          <p:nvPr/>
        </p:nvGrpSpPr>
        <p:grpSpPr>
          <a:xfrm>
            <a:off x="7965079" y="1784712"/>
            <a:ext cx="457200" cy="457200"/>
            <a:chOff x="2933700" y="1466850"/>
            <a:chExt cx="457200" cy="457200"/>
          </a:xfrm>
        </p:grpSpPr>
        <p:sp>
          <p:nvSpPr>
            <p:cNvPr id="16" name="Flowchart: Connector 15">
              <a:extLst>
                <a:ext uri="{FF2B5EF4-FFF2-40B4-BE49-F238E27FC236}">
                  <a16:creationId xmlns:a16="http://schemas.microsoft.com/office/drawing/2014/main" id="{51DFB6CC-6399-51AA-EF2E-910958C30813}"/>
                </a:ext>
              </a:extLst>
            </p:cNvPr>
            <p:cNvSpPr/>
            <p:nvPr/>
          </p:nvSpPr>
          <p:spPr>
            <a:xfrm>
              <a:off x="2933700" y="1466850"/>
              <a:ext cx="457200" cy="4572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Flowchart: Connector 16">
              <a:extLst>
                <a:ext uri="{FF2B5EF4-FFF2-40B4-BE49-F238E27FC236}">
                  <a16:creationId xmlns:a16="http://schemas.microsoft.com/office/drawing/2014/main" id="{19FC93B1-47B2-CB77-05F2-297131A6AA9D}"/>
                </a:ext>
              </a:extLst>
            </p:cNvPr>
            <p:cNvSpPr/>
            <p:nvPr/>
          </p:nvSpPr>
          <p:spPr>
            <a:xfrm>
              <a:off x="2995612" y="1528761"/>
              <a:ext cx="333375" cy="333375"/>
            </a:xfrm>
            <a:prstGeom prst="flowChartConnector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1BF8929-C391-7B3D-2B54-401F1C564B7B}"/>
              </a:ext>
            </a:extLst>
          </p:cNvPr>
          <p:cNvCxnSpPr/>
          <p:nvPr/>
        </p:nvCxnSpPr>
        <p:spPr>
          <a:xfrm>
            <a:off x="4223657" y="2003786"/>
            <a:ext cx="4789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4043493-7CC3-028B-2188-56C08A305781}"/>
              </a:ext>
            </a:extLst>
          </p:cNvPr>
          <p:cNvCxnSpPr/>
          <p:nvPr/>
        </p:nvCxnSpPr>
        <p:spPr>
          <a:xfrm>
            <a:off x="7302137" y="2013312"/>
            <a:ext cx="4789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F263BC1-3A19-6652-311B-44FC75376507}"/>
              </a:ext>
            </a:extLst>
          </p:cNvPr>
          <p:cNvCxnSpPr>
            <a:cxnSpLocks/>
          </p:cNvCxnSpPr>
          <p:nvPr/>
        </p:nvCxnSpPr>
        <p:spPr>
          <a:xfrm>
            <a:off x="5371660" y="2288819"/>
            <a:ext cx="379516" cy="3497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DDDCF12-847A-4366-6B37-3457842FC7A2}"/>
              </a:ext>
            </a:extLst>
          </p:cNvPr>
          <p:cNvCxnSpPr>
            <a:cxnSpLocks/>
          </p:cNvCxnSpPr>
          <p:nvPr/>
        </p:nvCxnSpPr>
        <p:spPr>
          <a:xfrm flipV="1">
            <a:off x="6273355" y="2277933"/>
            <a:ext cx="334942" cy="3605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97A5BA38-840B-0245-6D1E-AFD7953219CE}"/>
              </a:ext>
            </a:extLst>
          </p:cNvPr>
          <p:cNvSpPr/>
          <p:nvPr/>
        </p:nvSpPr>
        <p:spPr>
          <a:xfrm>
            <a:off x="3507989" y="1686349"/>
            <a:ext cx="653755" cy="653921"/>
          </a:xfrm>
          <a:prstGeom prst="flowChartConnector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C85C8EF-1C63-2AED-9672-C9F3DF5764C8}"/>
              </a:ext>
            </a:extLst>
          </p:cNvPr>
          <p:cNvSpPr txBox="1"/>
          <p:nvPr/>
        </p:nvSpPr>
        <p:spPr>
          <a:xfrm>
            <a:off x="3304552" y="1485358"/>
            <a:ext cx="10519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Production Analyst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76A892E-8E95-D86A-CCBB-729EEDD92A6A}"/>
              </a:ext>
            </a:extLst>
          </p:cNvPr>
          <p:cNvSpPr txBox="1"/>
          <p:nvPr/>
        </p:nvSpPr>
        <p:spPr>
          <a:xfrm>
            <a:off x="4573963" y="1479687"/>
            <a:ext cx="11617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Production Manager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5E4ED23-72DA-BF7F-C53C-CE1CBEC7D5B4}"/>
              </a:ext>
            </a:extLst>
          </p:cNvPr>
          <p:cNvSpPr txBox="1"/>
          <p:nvPr/>
        </p:nvSpPr>
        <p:spPr>
          <a:xfrm>
            <a:off x="5460062" y="3157094"/>
            <a:ext cx="11617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/>
              <a:t>Supplier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519B32F-F284-5FF6-F56A-08301EF7196D}"/>
              </a:ext>
            </a:extLst>
          </p:cNvPr>
          <p:cNvSpPr txBox="1"/>
          <p:nvPr/>
        </p:nvSpPr>
        <p:spPr>
          <a:xfrm>
            <a:off x="6405476" y="1479615"/>
            <a:ext cx="8898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Finance Analyst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AAAF950-91F6-ACF1-37D5-96B7F010EDF7}"/>
              </a:ext>
            </a:extLst>
          </p:cNvPr>
          <p:cNvSpPr txBox="1"/>
          <p:nvPr/>
        </p:nvSpPr>
        <p:spPr>
          <a:xfrm>
            <a:off x="7722007" y="1480106"/>
            <a:ext cx="9433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Finance Manager </a:t>
            </a:r>
          </a:p>
        </p:txBody>
      </p:sp>
    </p:spTree>
    <p:extLst>
      <p:ext uri="{BB962C8B-B14F-4D97-AF65-F5344CB8AC3E}">
        <p14:creationId xmlns:p14="http://schemas.microsoft.com/office/powerpoint/2010/main" val="595255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ight Triangle 31">
            <a:extLst>
              <a:ext uri="{FF2B5EF4-FFF2-40B4-BE49-F238E27FC236}">
                <a16:creationId xmlns:a16="http://schemas.microsoft.com/office/drawing/2014/main" id="{4E3B4285-AC76-0433-5072-45B38313A3AA}"/>
              </a:ext>
            </a:extLst>
          </p:cNvPr>
          <p:cNvSpPr/>
          <p:nvPr/>
        </p:nvSpPr>
        <p:spPr>
          <a:xfrm rot="5400000">
            <a:off x="1763071" y="-1763070"/>
            <a:ext cx="6858001" cy="10384142"/>
          </a:xfrm>
          <a:prstGeom prst="rt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6CF33E-BDF0-AEC4-CBB1-00C6A809D358}"/>
              </a:ext>
            </a:extLst>
          </p:cNvPr>
          <p:cNvSpPr txBox="1"/>
          <p:nvPr/>
        </p:nvSpPr>
        <p:spPr>
          <a:xfrm>
            <a:off x="4728000" y="2520000"/>
            <a:ext cx="2777067" cy="37253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Username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82042B-B5BB-014F-431B-A65B0A35ED52}"/>
              </a:ext>
            </a:extLst>
          </p:cNvPr>
          <p:cNvSpPr txBox="1"/>
          <p:nvPr/>
        </p:nvSpPr>
        <p:spPr>
          <a:xfrm>
            <a:off x="4728000" y="3096000"/>
            <a:ext cx="2777067" cy="37253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Password </a:t>
            </a:r>
          </a:p>
        </p:txBody>
      </p:sp>
      <p:sp>
        <p:nvSpPr>
          <p:cNvPr id="33" name="Right Triangle 32">
            <a:extLst>
              <a:ext uri="{FF2B5EF4-FFF2-40B4-BE49-F238E27FC236}">
                <a16:creationId xmlns:a16="http://schemas.microsoft.com/office/drawing/2014/main" id="{0E1EBBCE-CB43-92F2-1599-CB98E125B179}"/>
              </a:ext>
            </a:extLst>
          </p:cNvPr>
          <p:cNvSpPr/>
          <p:nvPr/>
        </p:nvSpPr>
        <p:spPr>
          <a:xfrm>
            <a:off x="21430" y="4253023"/>
            <a:ext cx="3980684" cy="2604977"/>
          </a:xfrm>
          <a:prstGeom prst="rtTriangle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1EE6863-62A1-F408-8AFD-10F09331BCD6}"/>
              </a:ext>
            </a:extLst>
          </p:cNvPr>
          <p:cNvGrpSpPr/>
          <p:nvPr/>
        </p:nvGrpSpPr>
        <p:grpSpPr>
          <a:xfrm>
            <a:off x="3576000" y="360000"/>
            <a:ext cx="4790472" cy="1867266"/>
            <a:chOff x="3572933" y="322070"/>
            <a:chExt cx="4790472" cy="1867266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21906A7C-506D-3799-6952-F78767C44040}"/>
                </a:ext>
              </a:extLst>
            </p:cNvPr>
            <p:cNvGrpSpPr/>
            <p:nvPr/>
          </p:nvGrpSpPr>
          <p:grpSpPr>
            <a:xfrm>
              <a:off x="3572933" y="543031"/>
              <a:ext cx="2129153" cy="1646305"/>
              <a:chOff x="8692253" y="1127923"/>
              <a:chExt cx="2129153" cy="1646305"/>
            </a:xfrm>
          </p:grpSpPr>
          <p:sp>
            <p:nvSpPr>
              <p:cNvPr id="52" name="Arc 51">
                <a:extLst>
                  <a:ext uri="{FF2B5EF4-FFF2-40B4-BE49-F238E27FC236}">
                    <a16:creationId xmlns:a16="http://schemas.microsoft.com/office/drawing/2014/main" id="{19127A5E-27EA-8E59-0533-6F956D9E20CB}"/>
                  </a:ext>
                </a:extLst>
              </p:cNvPr>
              <p:cNvSpPr/>
              <p:nvPr/>
            </p:nvSpPr>
            <p:spPr>
              <a:xfrm rot="19562103">
                <a:off x="8692253" y="1154147"/>
                <a:ext cx="2027431" cy="1620081"/>
              </a:xfrm>
              <a:prstGeom prst="arc">
                <a:avLst/>
              </a:prstGeom>
              <a:ln w="34925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79AF0E6-7CCF-4D3A-C291-267EB0CD88EF}"/>
                  </a:ext>
                </a:extLst>
              </p:cNvPr>
              <p:cNvSpPr/>
              <p:nvPr/>
            </p:nvSpPr>
            <p:spPr>
              <a:xfrm>
                <a:off x="8901137" y="1127923"/>
                <a:ext cx="1920269" cy="92333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GB" sz="5400" b="0" cap="none" spc="0" dirty="0">
                    <a:ln w="0"/>
                    <a:solidFill>
                      <a:schemeClr val="tx2">
                        <a:lumMod val="50000"/>
                        <a:lumOff val="50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DLaM Display" panose="020F0502020204030204" pitchFamily="34" charset="0"/>
                    <a:cs typeface="ADLaM Display" panose="020F0502020204030204" pitchFamily="34" charset="0"/>
                  </a:rPr>
                  <a:t>R</a:t>
                </a:r>
                <a:r>
                  <a:rPr lang="en-GB" sz="5400" b="0" cap="none" spc="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atify</a:t>
                </a:r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2DCF984-1014-297A-4B04-12E56035ADBC}"/>
                </a:ext>
              </a:extLst>
            </p:cNvPr>
            <p:cNvSpPr txBox="1"/>
            <p:nvPr/>
          </p:nvSpPr>
          <p:spPr>
            <a:xfrm>
              <a:off x="6065055" y="543031"/>
              <a:ext cx="33657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/>
                <a:t>x </a:t>
              </a:r>
            </a:p>
          </p:txBody>
        </p:sp>
        <p:pic>
          <p:nvPicPr>
            <p:cNvPr id="1028" name="Picture 4" descr="COOK">
              <a:extLst>
                <a:ext uri="{FF2B5EF4-FFF2-40B4-BE49-F238E27FC236}">
                  <a16:creationId xmlns:a16="http://schemas.microsoft.com/office/drawing/2014/main" id="{7AA01CE2-7093-CFD7-9015-26D5DF848E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96000" y="322070"/>
              <a:ext cx="1367405" cy="1367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303E774E-A2CD-BD59-D92C-AB8935B77A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6122" y="2892533"/>
            <a:ext cx="9144000" cy="2387600"/>
          </a:xfrm>
        </p:spPr>
        <p:txBody>
          <a:bodyPr/>
          <a:lstStyle/>
          <a:p>
            <a:r>
              <a:rPr lang="en-US" dirty="0"/>
              <a:t>PRODUCTION LOGIN</a:t>
            </a:r>
          </a:p>
        </p:txBody>
      </p:sp>
    </p:spTree>
    <p:extLst>
      <p:ext uri="{BB962C8B-B14F-4D97-AF65-F5344CB8AC3E}">
        <p14:creationId xmlns:p14="http://schemas.microsoft.com/office/powerpoint/2010/main" val="3351918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626F20-DEB8-C0BE-9916-3CB8EB7A9D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ight Triangle 31">
            <a:extLst>
              <a:ext uri="{FF2B5EF4-FFF2-40B4-BE49-F238E27FC236}">
                <a16:creationId xmlns:a16="http://schemas.microsoft.com/office/drawing/2014/main" id="{E6B2CD2D-448C-6DCE-7B53-64F3A2BBE6B7}"/>
              </a:ext>
            </a:extLst>
          </p:cNvPr>
          <p:cNvSpPr/>
          <p:nvPr/>
        </p:nvSpPr>
        <p:spPr>
          <a:xfrm rot="5400000">
            <a:off x="1763071" y="-1763070"/>
            <a:ext cx="6858001" cy="10384142"/>
          </a:xfrm>
          <a:prstGeom prst="rt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Graphic 17" descr="Download from cloud outline">
            <a:extLst>
              <a:ext uri="{FF2B5EF4-FFF2-40B4-BE49-F238E27FC236}">
                <a16:creationId xmlns:a16="http://schemas.microsoft.com/office/drawing/2014/main" id="{4EF5C797-C22D-B9A7-DD75-7FAD4B0AB2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11674" y="268807"/>
            <a:ext cx="914400" cy="91440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D38DBACB-4A5F-E9E1-840B-0FCDFD96F48E}"/>
              </a:ext>
            </a:extLst>
          </p:cNvPr>
          <p:cNvGrpSpPr/>
          <p:nvPr/>
        </p:nvGrpSpPr>
        <p:grpSpPr>
          <a:xfrm>
            <a:off x="6017460" y="2207712"/>
            <a:ext cx="1964267" cy="1365221"/>
            <a:chOff x="6017460" y="2207712"/>
            <a:chExt cx="1964267" cy="1365221"/>
          </a:xfrm>
        </p:grpSpPr>
        <p:pic>
          <p:nvPicPr>
            <p:cNvPr id="19" name="Graphic 18" descr="Receipt outline">
              <a:extLst>
                <a:ext uri="{FF2B5EF4-FFF2-40B4-BE49-F238E27FC236}">
                  <a16:creationId xmlns:a16="http://schemas.microsoft.com/office/drawing/2014/main" id="{4C33BDBD-0AE5-E4EB-0AF6-226B65AAAF0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475220" y="2207712"/>
              <a:ext cx="914400" cy="91440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C0E6C11-390E-2E3B-77F0-A040D0CB26F5}"/>
                </a:ext>
              </a:extLst>
            </p:cNvPr>
            <p:cNvSpPr txBox="1"/>
            <p:nvPr/>
          </p:nvSpPr>
          <p:spPr>
            <a:xfrm>
              <a:off x="6017460" y="3203601"/>
              <a:ext cx="1964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Receipt upload</a:t>
              </a:r>
            </a:p>
          </p:txBody>
        </p:sp>
      </p:grpSp>
      <p:sp>
        <p:nvSpPr>
          <p:cNvPr id="33" name="Right Triangle 32">
            <a:extLst>
              <a:ext uri="{FF2B5EF4-FFF2-40B4-BE49-F238E27FC236}">
                <a16:creationId xmlns:a16="http://schemas.microsoft.com/office/drawing/2014/main" id="{91D49D7A-28BE-E063-AC14-CB28C58EA7F1}"/>
              </a:ext>
            </a:extLst>
          </p:cNvPr>
          <p:cNvSpPr/>
          <p:nvPr/>
        </p:nvSpPr>
        <p:spPr>
          <a:xfrm>
            <a:off x="21430" y="4253023"/>
            <a:ext cx="3980684" cy="2604977"/>
          </a:xfrm>
          <a:prstGeom prst="rtTriangle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54E5AB-5F73-C321-AF51-65351484B93C}"/>
              </a:ext>
            </a:extLst>
          </p:cNvPr>
          <p:cNvSpPr txBox="1"/>
          <p:nvPr/>
        </p:nvSpPr>
        <p:spPr>
          <a:xfrm>
            <a:off x="21430" y="103963"/>
            <a:ext cx="1529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Production Analyst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E3F9E1-DF97-E718-386B-70EAE4445E0A}"/>
              </a:ext>
            </a:extLst>
          </p:cNvPr>
          <p:cNvSpPr/>
          <p:nvPr/>
        </p:nvSpPr>
        <p:spPr>
          <a:xfrm>
            <a:off x="4346085" y="2189112"/>
            <a:ext cx="1641540" cy="1709725"/>
          </a:xfrm>
          <a:prstGeom prst="rect">
            <a:avLst/>
          </a:prstGeom>
          <a:solidFill>
            <a:schemeClr val="bg1">
              <a:lumMod val="85000"/>
              <a:alpha val="80881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7C15C6-33FF-E8A0-0CE7-DBD1FAFB41DE}"/>
              </a:ext>
            </a:extLst>
          </p:cNvPr>
          <p:cNvSpPr txBox="1"/>
          <p:nvPr/>
        </p:nvSpPr>
        <p:spPr>
          <a:xfrm>
            <a:off x="84123" y="407306"/>
            <a:ext cx="1344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JohnProductionAnalyst@cookfood.com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3FCE251-5446-DBFA-61FF-ECDBD72DDF7F}"/>
              </a:ext>
            </a:extLst>
          </p:cNvPr>
          <p:cNvGrpSpPr/>
          <p:nvPr/>
        </p:nvGrpSpPr>
        <p:grpSpPr>
          <a:xfrm>
            <a:off x="4213910" y="2207712"/>
            <a:ext cx="1964267" cy="1643507"/>
            <a:chOff x="4213910" y="2207712"/>
            <a:chExt cx="1964267" cy="1643507"/>
          </a:xfrm>
        </p:grpSpPr>
        <p:pic>
          <p:nvPicPr>
            <p:cNvPr id="8" name="Graphic 7" descr="Receipt outline">
              <a:extLst>
                <a:ext uri="{FF2B5EF4-FFF2-40B4-BE49-F238E27FC236}">
                  <a16:creationId xmlns:a16="http://schemas.microsoft.com/office/drawing/2014/main" id="{15A8AFDD-6697-7269-0DBD-C81831F2B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86128" y="2207712"/>
              <a:ext cx="914400" cy="914400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A98D382-0349-B03F-6A59-BBF28347826E}"/>
                </a:ext>
              </a:extLst>
            </p:cNvPr>
            <p:cNvSpPr txBox="1"/>
            <p:nvPr/>
          </p:nvSpPr>
          <p:spPr>
            <a:xfrm>
              <a:off x="4213910" y="3204888"/>
              <a:ext cx="19642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Raise purchase order</a:t>
              </a:r>
            </a:p>
          </p:txBody>
        </p:sp>
      </p:grpSp>
      <p:pic>
        <p:nvPicPr>
          <p:cNvPr id="29" name="Graphic 28" descr="Cursor outline">
            <a:extLst>
              <a:ext uri="{FF2B5EF4-FFF2-40B4-BE49-F238E27FC236}">
                <a16:creationId xmlns:a16="http://schemas.microsoft.com/office/drawing/2014/main" id="{5100DB79-934B-2CC0-E4E0-482F4B6B2A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94386" y="3602033"/>
            <a:ext cx="498371" cy="498371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BB885A75-ABE8-5CD9-BB7D-9D153FE63429}"/>
              </a:ext>
            </a:extLst>
          </p:cNvPr>
          <p:cNvGrpSpPr/>
          <p:nvPr/>
        </p:nvGrpSpPr>
        <p:grpSpPr>
          <a:xfrm>
            <a:off x="3576000" y="360000"/>
            <a:ext cx="4790472" cy="1867266"/>
            <a:chOff x="3572933" y="322070"/>
            <a:chExt cx="4790472" cy="186726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43AD4BB-C7A0-8B84-69A0-3A71E4F221D4}"/>
                </a:ext>
              </a:extLst>
            </p:cNvPr>
            <p:cNvGrpSpPr/>
            <p:nvPr/>
          </p:nvGrpSpPr>
          <p:grpSpPr>
            <a:xfrm>
              <a:off x="3572933" y="543031"/>
              <a:ext cx="2129153" cy="1646305"/>
              <a:chOff x="8692253" y="1127923"/>
              <a:chExt cx="2129153" cy="1646305"/>
            </a:xfrm>
          </p:grpSpPr>
          <p:sp>
            <p:nvSpPr>
              <p:cNvPr id="14" name="Arc 13">
                <a:extLst>
                  <a:ext uri="{FF2B5EF4-FFF2-40B4-BE49-F238E27FC236}">
                    <a16:creationId xmlns:a16="http://schemas.microsoft.com/office/drawing/2014/main" id="{A4CAFBF3-1440-1ECD-1891-31D1E82DAD45}"/>
                  </a:ext>
                </a:extLst>
              </p:cNvPr>
              <p:cNvSpPr/>
              <p:nvPr/>
            </p:nvSpPr>
            <p:spPr>
              <a:xfrm rot="19562103">
                <a:off x="8692253" y="1154147"/>
                <a:ext cx="2027431" cy="1620081"/>
              </a:xfrm>
              <a:prstGeom prst="arc">
                <a:avLst/>
              </a:prstGeom>
              <a:ln w="34925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207B511-8AB9-B989-9DD2-B74ADE10AD82}"/>
                  </a:ext>
                </a:extLst>
              </p:cNvPr>
              <p:cNvSpPr/>
              <p:nvPr/>
            </p:nvSpPr>
            <p:spPr>
              <a:xfrm>
                <a:off x="8901137" y="1127923"/>
                <a:ext cx="1920269" cy="92333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GB" sz="5400" b="0" cap="none" spc="0" dirty="0">
                    <a:ln w="0"/>
                    <a:solidFill>
                      <a:schemeClr val="tx2">
                        <a:lumMod val="50000"/>
                        <a:lumOff val="50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DLaM Display" panose="020F0502020204030204" pitchFamily="34" charset="0"/>
                    <a:cs typeface="ADLaM Display" panose="020F0502020204030204" pitchFamily="34" charset="0"/>
                  </a:rPr>
                  <a:t>R</a:t>
                </a:r>
                <a:r>
                  <a:rPr lang="en-GB" sz="5400" b="0" cap="none" spc="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atify</a:t>
                </a: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4C57620-307A-8471-DA9A-524F5C2F3F0F}"/>
                </a:ext>
              </a:extLst>
            </p:cNvPr>
            <p:cNvSpPr txBox="1"/>
            <p:nvPr/>
          </p:nvSpPr>
          <p:spPr>
            <a:xfrm>
              <a:off x="6065055" y="543031"/>
              <a:ext cx="33657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/>
                <a:t>x </a:t>
              </a:r>
            </a:p>
          </p:txBody>
        </p:sp>
        <p:pic>
          <p:nvPicPr>
            <p:cNvPr id="12" name="Picture 4" descr="COOK">
              <a:extLst>
                <a:ext uri="{FF2B5EF4-FFF2-40B4-BE49-F238E27FC236}">
                  <a16:creationId xmlns:a16="http://schemas.microsoft.com/office/drawing/2014/main" id="{B03DF3C9-7B34-3270-2E12-C672C8AE5E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96000" y="322070"/>
              <a:ext cx="1367405" cy="1367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" name="Title 1">
            <a:extLst>
              <a:ext uri="{FF2B5EF4-FFF2-40B4-BE49-F238E27FC236}">
                <a16:creationId xmlns:a16="http://schemas.microsoft.com/office/drawing/2014/main" id="{A1D195D1-5DF2-FC0C-9A68-CA2C2BC51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6122" y="2892533"/>
            <a:ext cx="9144000" cy="2387600"/>
          </a:xfrm>
        </p:spPr>
        <p:txBody>
          <a:bodyPr>
            <a:normAutofit/>
          </a:bodyPr>
          <a:lstStyle/>
          <a:p>
            <a:r>
              <a:rPr lang="en-US" sz="5400" dirty="0"/>
              <a:t>PRODUCTION ANALYST MENU</a:t>
            </a:r>
          </a:p>
        </p:txBody>
      </p:sp>
    </p:spTree>
    <p:extLst>
      <p:ext uri="{BB962C8B-B14F-4D97-AF65-F5344CB8AC3E}">
        <p14:creationId xmlns:p14="http://schemas.microsoft.com/office/powerpoint/2010/main" val="1457272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576BB55-63E1-FA2A-8AE8-5F71B1A9F48F}"/>
              </a:ext>
            </a:extLst>
          </p:cNvPr>
          <p:cNvSpPr/>
          <p:nvPr/>
        </p:nvSpPr>
        <p:spPr>
          <a:xfrm>
            <a:off x="-6938" y="-38994"/>
            <a:ext cx="12192000" cy="107920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5" name="Graphic 4" descr="User outline">
            <a:extLst>
              <a:ext uri="{FF2B5EF4-FFF2-40B4-BE49-F238E27FC236}">
                <a16:creationId xmlns:a16="http://schemas.microsoft.com/office/drawing/2014/main" id="{A8CC90A5-8E2F-10F7-4E35-69420DA60C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26535" y="40700"/>
            <a:ext cx="914400" cy="914400"/>
          </a:xfrm>
          <a:prstGeom prst="rect">
            <a:avLst/>
          </a:prstGeom>
        </p:spPr>
      </p:pic>
      <p:pic>
        <p:nvPicPr>
          <p:cNvPr id="7" name="Graphic 6" descr="Single gear outline">
            <a:extLst>
              <a:ext uri="{FF2B5EF4-FFF2-40B4-BE49-F238E27FC236}">
                <a16:creationId xmlns:a16="http://schemas.microsoft.com/office/drawing/2014/main" id="{03FDCD30-AE78-48A9-124B-4A9C5F949C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09133" y="65501"/>
            <a:ext cx="914400" cy="914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78A0FD3-2A07-3E31-8127-37B065E73045}"/>
              </a:ext>
            </a:extLst>
          </p:cNvPr>
          <p:cNvSpPr txBox="1"/>
          <p:nvPr/>
        </p:nvSpPr>
        <p:spPr>
          <a:xfrm>
            <a:off x="10840935" y="54480"/>
            <a:ext cx="1344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JohnProudctionAnalyst@cookfood.com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5373F8-AE69-21C9-75F3-18FC84E0FB37}"/>
              </a:ext>
            </a:extLst>
          </p:cNvPr>
          <p:cNvSpPr txBox="1"/>
          <p:nvPr/>
        </p:nvSpPr>
        <p:spPr>
          <a:xfrm>
            <a:off x="989656" y="112420"/>
            <a:ext cx="609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>
                    <a:lumMod val="95000"/>
                  </a:schemeClr>
                </a:solidFill>
              </a:rPr>
              <a:t>Raise Purchase Order</a:t>
            </a:r>
          </a:p>
        </p:txBody>
      </p:sp>
      <p:pic>
        <p:nvPicPr>
          <p:cNvPr id="14" name="Graphic 13" descr="Receipt outline">
            <a:extLst>
              <a:ext uri="{FF2B5EF4-FFF2-40B4-BE49-F238E27FC236}">
                <a16:creationId xmlns:a16="http://schemas.microsoft.com/office/drawing/2014/main" id="{BF19FDFE-F071-C1B1-2E7C-9B6877E6C6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58411" y="33715"/>
            <a:ext cx="914400" cy="914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9CFD056-5348-2564-6653-4A8A1E9B3AEE}"/>
              </a:ext>
            </a:extLst>
          </p:cNvPr>
          <p:cNvSpPr txBox="1"/>
          <p:nvPr/>
        </p:nvSpPr>
        <p:spPr>
          <a:xfrm>
            <a:off x="10748290" y="640656"/>
            <a:ext cx="1529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Production Analyst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D58CB325-7497-787E-9C80-C80FA62334CB}"/>
              </a:ext>
            </a:extLst>
          </p:cNvPr>
          <p:cNvSpPr/>
          <p:nvPr/>
        </p:nvSpPr>
        <p:spPr>
          <a:xfrm>
            <a:off x="277792" y="1331089"/>
            <a:ext cx="5540415" cy="5197032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EEC89794-F234-D390-7A98-74B3D44729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386775"/>
              </p:ext>
            </p:extLst>
          </p:nvPr>
        </p:nvGraphicFramePr>
        <p:xfrm>
          <a:off x="6038224" y="5503869"/>
          <a:ext cx="5965941" cy="8839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517607">
                  <a:extLst>
                    <a:ext uri="{9D8B030D-6E8A-4147-A177-3AD203B41FA5}">
                      <a16:colId xmlns:a16="http://schemas.microsoft.com/office/drawing/2014/main" val="2779453822"/>
                    </a:ext>
                  </a:extLst>
                </a:gridCol>
                <a:gridCol w="3144252">
                  <a:extLst>
                    <a:ext uri="{9D8B030D-6E8A-4147-A177-3AD203B41FA5}">
                      <a16:colId xmlns:a16="http://schemas.microsoft.com/office/drawing/2014/main" val="2396066687"/>
                    </a:ext>
                  </a:extLst>
                </a:gridCol>
                <a:gridCol w="1304082">
                  <a:extLst>
                    <a:ext uri="{9D8B030D-6E8A-4147-A177-3AD203B41FA5}">
                      <a16:colId xmlns:a16="http://schemas.microsoft.com/office/drawing/2014/main" val="33058783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Total PO value £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Number of Distinct PO’s raised</a:t>
                      </a:r>
                    </a:p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Mean value £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7013167"/>
                  </a:ext>
                </a:extLst>
              </a:tr>
              <a:tr h="2928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253.10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126.65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8849305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46DB03AA-7568-26A6-D30C-873B3683F2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969346"/>
              </p:ext>
            </p:extLst>
          </p:nvPr>
        </p:nvGraphicFramePr>
        <p:xfrm>
          <a:off x="6038225" y="3443070"/>
          <a:ext cx="6017136" cy="1198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6064">
                  <a:extLst>
                    <a:ext uri="{9D8B030D-6E8A-4147-A177-3AD203B41FA5}">
                      <a16:colId xmlns:a16="http://schemas.microsoft.com/office/drawing/2014/main" val="3518787097"/>
                    </a:ext>
                  </a:extLst>
                </a:gridCol>
                <a:gridCol w="1219648">
                  <a:extLst>
                    <a:ext uri="{9D8B030D-6E8A-4147-A177-3AD203B41FA5}">
                      <a16:colId xmlns:a16="http://schemas.microsoft.com/office/drawing/2014/main" val="2461308036"/>
                    </a:ext>
                  </a:extLst>
                </a:gridCol>
                <a:gridCol w="1002856">
                  <a:extLst>
                    <a:ext uri="{9D8B030D-6E8A-4147-A177-3AD203B41FA5}">
                      <a16:colId xmlns:a16="http://schemas.microsoft.com/office/drawing/2014/main" val="1748047045"/>
                    </a:ext>
                  </a:extLst>
                </a:gridCol>
                <a:gridCol w="919110">
                  <a:extLst>
                    <a:ext uri="{9D8B030D-6E8A-4147-A177-3AD203B41FA5}">
                      <a16:colId xmlns:a16="http://schemas.microsoft.com/office/drawing/2014/main" val="1050267779"/>
                    </a:ext>
                  </a:extLst>
                </a:gridCol>
                <a:gridCol w="995423">
                  <a:extLst>
                    <a:ext uri="{9D8B030D-6E8A-4147-A177-3AD203B41FA5}">
                      <a16:colId xmlns:a16="http://schemas.microsoft.com/office/drawing/2014/main" val="507151927"/>
                    </a:ext>
                  </a:extLst>
                </a:gridCol>
                <a:gridCol w="1094035">
                  <a:extLst>
                    <a:ext uri="{9D8B030D-6E8A-4147-A177-3AD203B41FA5}">
                      <a16:colId xmlns:a16="http://schemas.microsoft.com/office/drawing/2014/main" val="3965335187"/>
                    </a:ext>
                  </a:extLst>
                </a:gridCol>
              </a:tblGrid>
              <a:tr h="34017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PO 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Company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Item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Quantity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Total Amount £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5842012"/>
                  </a:ext>
                </a:extLst>
              </a:tr>
              <a:tr h="34017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Blue’s Chips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Chips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173.10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14/02/2025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2732774"/>
                  </a:ext>
                </a:extLst>
              </a:tr>
              <a:tr h="34017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Blue’s Chips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Mash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80.00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14/02/2025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659981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29277A6-9E57-A038-E9D5-F3A5E9A2ABF7}"/>
              </a:ext>
            </a:extLst>
          </p:cNvPr>
          <p:cNvSpPr txBox="1"/>
          <p:nvPr/>
        </p:nvSpPr>
        <p:spPr>
          <a:xfrm>
            <a:off x="6038224" y="2981144"/>
            <a:ext cx="1840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PO Log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33F7041-9C96-D495-CC64-77DE2F4B605D}"/>
              </a:ext>
            </a:extLst>
          </p:cNvPr>
          <p:cNvSpPr txBox="1"/>
          <p:nvPr/>
        </p:nvSpPr>
        <p:spPr>
          <a:xfrm>
            <a:off x="5994565" y="5097954"/>
            <a:ext cx="1840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Statistics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0148049-0D1A-04C7-676C-4AFBCBFAA03F}"/>
              </a:ext>
            </a:extLst>
          </p:cNvPr>
          <p:cNvSpPr txBox="1"/>
          <p:nvPr/>
        </p:nvSpPr>
        <p:spPr>
          <a:xfrm>
            <a:off x="715700" y="1535194"/>
            <a:ext cx="1840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PO Input Form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0D788A0-AFA0-BD52-54F4-70027D66AEAF}"/>
              </a:ext>
            </a:extLst>
          </p:cNvPr>
          <p:cNvSpPr txBox="1"/>
          <p:nvPr/>
        </p:nvSpPr>
        <p:spPr>
          <a:xfrm>
            <a:off x="715700" y="2108632"/>
            <a:ext cx="467056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Company name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B91B444-1E26-4689-52F7-A39BCA9A9E99}"/>
              </a:ext>
            </a:extLst>
          </p:cNvPr>
          <p:cNvSpPr txBox="1"/>
          <p:nvPr/>
        </p:nvSpPr>
        <p:spPr>
          <a:xfrm>
            <a:off x="715699" y="2763214"/>
            <a:ext cx="467056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Item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41BF94A-F867-29FB-B6AF-D538D640E2C9}"/>
              </a:ext>
            </a:extLst>
          </p:cNvPr>
          <p:cNvSpPr txBox="1"/>
          <p:nvPr/>
        </p:nvSpPr>
        <p:spPr>
          <a:xfrm>
            <a:off x="715698" y="3423425"/>
            <a:ext cx="4670568" cy="36933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Quantity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832CF31-FFB7-08AB-3411-27D7E290A6FB}"/>
              </a:ext>
            </a:extLst>
          </p:cNvPr>
          <p:cNvSpPr txBox="1"/>
          <p:nvPr/>
        </p:nvSpPr>
        <p:spPr>
          <a:xfrm>
            <a:off x="715696" y="4719572"/>
            <a:ext cx="4670568" cy="36933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Total Amount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380A496-1D79-DA70-B4F5-0C5E5964049E}"/>
              </a:ext>
            </a:extLst>
          </p:cNvPr>
          <p:cNvSpPr txBox="1"/>
          <p:nvPr/>
        </p:nvSpPr>
        <p:spPr>
          <a:xfrm>
            <a:off x="715696" y="4072277"/>
            <a:ext cx="467056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Unit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e.g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kg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5BC1D1F3-4482-8256-C4AE-58337722A9F1}"/>
              </a:ext>
            </a:extLst>
          </p:cNvPr>
          <p:cNvSpPr/>
          <p:nvPr/>
        </p:nvSpPr>
        <p:spPr>
          <a:xfrm>
            <a:off x="715697" y="5623846"/>
            <a:ext cx="951058" cy="47601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Add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C0251584-B102-2AA0-BE88-A5FED9761C5E}"/>
              </a:ext>
            </a:extLst>
          </p:cNvPr>
          <p:cNvSpPr/>
          <p:nvPr/>
        </p:nvSpPr>
        <p:spPr>
          <a:xfrm>
            <a:off x="1955391" y="5635383"/>
            <a:ext cx="951058" cy="47601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Remove last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18BD8900-9BAD-858D-B26F-D4ED540F1A70}"/>
              </a:ext>
            </a:extLst>
          </p:cNvPr>
          <p:cNvSpPr/>
          <p:nvPr/>
        </p:nvSpPr>
        <p:spPr>
          <a:xfrm>
            <a:off x="3183652" y="5635383"/>
            <a:ext cx="951058" cy="47601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Download Current Purchase order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648122ED-F289-F486-B710-278B5D8AB7F2}"/>
              </a:ext>
            </a:extLst>
          </p:cNvPr>
          <p:cNvSpPr/>
          <p:nvPr/>
        </p:nvSpPr>
        <p:spPr>
          <a:xfrm>
            <a:off x="4435210" y="5638129"/>
            <a:ext cx="951058" cy="47601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Submit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4F7D886-D325-1E53-7C2E-9F65C90936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152018"/>
              </p:ext>
            </p:extLst>
          </p:nvPr>
        </p:nvGraphicFramePr>
        <p:xfrm>
          <a:off x="6038225" y="1626386"/>
          <a:ext cx="6017137" cy="1213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608">
                  <a:extLst>
                    <a:ext uri="{9D8B030D-6E8A-4147-A177-3AD203B41FA5}">
                      <a16:colId xmlns:a16="http://schemas.microsoft.com/office/drawing/2014/main" val="3518787097"/>
                    </a:ext>
                  </a:extLst>
                </a:gridCol>
                <a:gridCol w="1236503">
                  <a:extLst>
                    <a:ext uri="{9D8B030D-6E8A-4147-A177-3AD203B41FA5}">
                      <a16:colId xmlns:a16="http://schemas.microsoft.com/office/drawing/2014/main" val="2461308036"/>
                    </a:ext>
                  </a:extLst>
                </a:gridCol>
                <a:gridCol w="967009">
                  <a:extLst>
                    <a:ext uri="{9D8B030D-6E8A-4147-A177-3AD203B41FA5}">
                      <a16:colId xmlns:a16="http://schemas.microsoft.com/office/drawing/2014/main" val="1748047045"/>
                    </a:ext>
                  </a:extLst>
                </a:gridCol>
                <a:gridCol w="887746">
                  <a:extLst>
                    <a:ext uri="{9D8B030D-6E8A-4147-A177-3AD203B41FA5}">
                      <a16:colId xmlns:a16="http://schemas.microsoft.com/office/drawing/2014/main" val="1050267779"/>
                    </a:ext>
                  </a:extLst>
                </a:gridCol>
                <a:gridCol w="998715">
                  <a:extLst>
                    <a:ext uri="{9D8B030D-6E8A-4147-A177-3AD203B41FA5}">
                      <a16:colId xmlns:a16="http://schemas.microsoft.com/office/drawing/2014/main" val="507151927"/>
                    </a:ext>
                  </a:extLst>
                </a:gridCol>
                <a:gridCol w="1172556">
                  <a:extLst>
                    <a:ext uri="{9D8B030D-6E8A-4147-A177-3AD203B41FA5}">
                      <a16:colId xmlns:a16="http://schemas.microsoft.com/office/drawing/2014/main" val="3965335187"/>
                    </a:ext>
                  </a:extLst>
                </a:gridCol>
              </a:tblGrid>
              <a:tr h="53929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PO 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Company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Item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Quantity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Total Amount £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5842012"/>
                  </a:ext>
                </a:extLst>
              </a:tr>
              <a:tr h="33770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Fish 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90.00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17/02/2025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2732774"/>
                  </a:ext>
                </a:extLst>
              </a:tr>
              <a:tr h="3368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Fish 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Lobster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80.00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17/02/2025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65998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A9E17D7-B162-0FB7-793C-74B62635EFC7}"/>
              </a:ext>
            </a:extLst>
          </p:cNvPr>
          <p:cNvSpPr txBox="1"/>
          <p:nvPr/>
        </p:nvSpPr>
        <p:spPr>
          <a:xfrm>
            <a:off x="6038224" y="1238763"/>
            <a:ext cx="1840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Current PO Entry</a:t>
            </a:r>
          </a:p>
        </p:txBody>
      </p:sp>
      <p:pic>
        <p:nvPicPr>
          <p:cNvPr id="1026" name="Picture 2" descr="Ellipsis - Free shapes and symbols icons">
            <a:extLst>
              <a:ext uri="{FF2B5EF4-FFF2-40B4-BE49-F238E27FC236}">
                <a16:creationId xmlns:a16="http://schemas.microsoft.com/office/drawing/2014/main" id="{9BD835D3-A660-A744-F687-26F41C87EE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4922" y="4461509"/>
            <a:ext cx="668421" cy="668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phic 5" descr="Arrow Right outline">
            <a:extLst>
              <a:ext uri="{FF2B5EF4-FFF2-40B4-BE49-F238E27FC236}">
                <a16:creationId xmlns:a16="http://schemas.microsoft.com/office/drawing/2014/main" id="{184E952C-D780-3FF9-B96E-B2B507220F3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0800000">
            <a:off x="75256" y="80977"/>
            <a:ext cx="914400" cy="914400"/>
          </a:xfrm>
          <a:prstGeom prst="rect">
            <a:avLst/>
          </a:prstGeom>
        </p:spPr>
      </p:pic>
      <p:pic>
        <p:nvPicPr>
          <p:cNvPr id="4" name="Picture 2" descr="Ellipsis - Free shapes and symbols icons">
            <a:extLst>
              <a:ext uri="{FF2B5EF4-FFF2-40B4-BE49-F238E27FC236}">
                <a16:creationId xmlns:a16="http://schemas.microsoft.com/office/drawing/2014/main" id="{E4324FFE-0EB4-A330-159C-CA9A3D2512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4921" y="2646933"/>
            <a:ext cx="668421" cy="668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4276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BBDACE-9BA8-ADB9-220D-E4A122071F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94710-DDAE-2677-9794-F97E2FB3A1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248150"/>
            <a:ext cx="9144000" cy="985838"/>
          </a:xfrm>
        </p:spPr>
        <p:txBody>
          <a:bodyPr/>
          <a:lstStyle/>
          <a:p>
            <a:r>
              <a:rPr lang="en-US" dirty="0"/>
              <a:t>PRODUCTION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20EC2EC-D46B-5343-3E68-3B2BA72A17F6}"/>
              </a:ext>
            </a:extLst>
          </p:cNvPr>
          <p:cNvGrpSpPr/>
          <p:nvPr/>
        </p:nvGrpSpPr>
        <p:grpSpPr>
          <a:xfrm>
            <a:off x="3601946" y="1779949"/>
            <a:ext cx="457200" cy="457200"/>
            <a:chOff x="2933700" y="1466850"/>
            <a:chExt cx="457200" cy="457200"/>
          </a:xfrm>
        </p:grpSpPr>
        <p:sp>
          <p:nvSpPr>
            <p:cNvPr id="3" name="Flowchart: Connector 2">
              <a:extLst>
                <a:ext uri="{FF2B5EF4-FFF2-40B4-BE49-F238E27FC236}">
                  <a16:creationId xmlns:a16="http://schemas.microsoft.com/office/drawing/2014/main" id="{0975C3B4-12EE-3FF2-FEFD-25BE4D2D8559}"/>
                </a:ext>
              </a:extLst>
            </p:cNvPr>
            <p:cNvSpPr/>
            <p:nvPr/>
          </p:nvSpPr>
          <p:spPr>
            <a:xfrm>
              <a:off x="2933700" y="1466850"/>
              <a:ext cx="457200" cy="4572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Flowchart: Connector 3">
              <a:extLst>
                <a:ext uri="{FF2B5EF4-FFF2-40B4-BE49-F238E27FC236}">
                  <a16:creationId xmlns:a16="http://schemas.microsoft.com/office/drawing/2014/main" id="{7B77D36B-A3CB-62BC-6945-04B72BFABC1F}"/>
                </a:ext>
              </a:extLst>
            </p:cNvPr>
            <p:cNvSpPr/>
            <p:nvPr/>
          </p:nvSpPr>
          <p:spPr>
            <a:xfrm>
              <a:off x="2995612" y="1524000"/>
              <a:ext cx="333375" cy="333375"/>
            </a:xfrm>
            <a:prstGeom prst="flowChartConnector">
              <a:avLst/>
            </a:prstGeom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E71AA0D-C09F-71C8-2258-878396984909}"/>
              </a:ext>
            </a:extLst>
          </p:cNvPr>
          <p:cNvGrpSpPr/>
          <p:nvPr/>
        </p:nvGrpSpPr>
        <p:grpSpPr>
          <a:xfrm>
            <a:off x="4871357" y="1784712"/>
            <a:ext cx="457200" cy="457200"/>
            <a:chOff x="2933700" y="1466850"/>
            <a:chExt cx="457200" cy="457200"/>
          </a:xfrm>
        </p:grpSpPr>
        <p:sp>
          <p:nvSpPr>
            <p:cNvPr id="7" name="Flowchart: Connector 6">
              <a:extLst>
                <a:ext uri="{FF2B5EF4-FFF2-40B4-BE49-F238E27FC236}">
                  <a16:creationId xmlns:a16="http://schemas.microsoft.com/office/drawing/2014/main" id="{25844C22-250A-E530-0B9C-8EC58EE63F2E}"/>
                </a:ext>
              </a:extLst>
            </p:cNvPr>
            <p:cNvSpPr/>
            <p:nvPr/>
          </p:nvSpPr>
          <p:spPr>
            <a:xfrm>
              <a:off x="2933700" y="1466850"/>
              <a:ext cx="457200" cy="4572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Flowchart: Connector 7">
              <a:extLst>
                <a:ext uri="{FF2B5EF4-FFF2-40B4-BE49-F238E27FC236}">
                  <a16:creationId xmlns:a16="http://schemas.microsoft.com/office/drawing/2014/main" id="{66148F66-1D16-073E-D2AD-54C9C07D6D57}"/>
                </a:ext>
              </a:extLst>
            </p:cNvPr>
            <p:cNvSpPr/>
            <p:nvPr/>
          </p:nvSpPr>
          <p:spPr>
            <a:xfrm>
              <a:off x="2995612" y="1528761"/>
              <a:ext cx="333375" cy="333375"/>
            </a:xfrm>
            <a:prstGeom prst="flowChartConnector">
              <a:avLst/>
            </a:prstGeom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A2FD253-D27A-6527-8664-2CEFFD066E58}"/>
              </a:ext>
            </a:extLst>
          </p:cNvPr>
          <p:cNvGrpSpPr/>
          <p:nvPr/>
        </p:nvGrpSpPr>
        <p:grpSpPr>
          <a:xfrm>
            <a:off x="5803174" y="2692308"/>
            <a:ext cx="457200" cy="457200"/>
            <a:chOff x="2933700" y="1466850"/>
            <a:chExt cx="457200" cy="457200"/>
          </a:xfrm>
        </p:grpSpPr>
        <p:sp>
          <p:nvSpPr>
            <p:cNvPr id="10" name="Flowchart: Connector 9">
              <a:extLst>
                <a:ext uri="{FF2B5EF4-FFF2-40B4-BE49-F238E27FC236}">
                  <a16:creationId xmlns:a16="http://schemas.microsoft.com/office/drawing/2014/main" id="{0B7722D1-CC94-365A-DDE0-CC6F17000216}"/>
                </a:ext>
              </a:extLst>
            </p:cNvPr>
            <p:cNvSpPr/>
            <p:nvPr/>
          </p:nvSpPr>
          <p:spPr>
            <a:xfrm>
              <a:off x="2933700" y="1466850"/>
              <a:ext cx="457200" cy="4572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Flowchart: Connector 10">
              <a:extLst>
                <a:ext uri="{FF2B5EF4-FFF2-40B4-BE49-F238E27FC236}">
                  <a16:creationId xmlns:a16="http://schemas.microsoft.com/office/drawing/2014/main" id="{B7980E20-5F48-CDDE-FEF7-9684B21040F1}"/>
                </a:ext>
              </a:extLst>
            </p:cNvPr>
            <p:cNvSpPr/>
            <p:nvPr/>
          </p:nvSpPr>
          <p:spPr>
            <a:xfrm>
              <a:off x="2995612" y="1528762"/>
              <a:ext cx="333375" cy="333375"/>
            </a:xfrm>
            <a:prstGeom prst="flowChartConnector">
              <a:avLst/>
            </a:prstGeom>
            <a:solidFill>
              <a:schemeClr val="accent2"/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664E6F5-B59C-659F-FF5B-3F6F232AC0F0}"/>
              </a:ext>
            </a:extLst>
          </p:cNvPr>
          <p:cNvGrpSpPr/>
          <p:nvPr/>
        </p:nvGrpSpPr>
        <p:grpSpPr>
          <a:xfrm>
            <a:off x="6621780" y="1784712"/>
            <a:ext cx="457200" cy="457200"/>
            <a:chOff x="2933700" y="1466850"/>
            <a:chExt cx="457200" cy="457200"/>
          </a:xfrm>
        </p:grpSpPr>
        <p:sp>
          <p:nvSpPr>
            <p:cNvPr id="13" name="Flowchart: Connector 12">
              <a:extLst>
                <a:ext uri="{FF2B5EF4-FFF2-40B4-BE49-F238E27FC236}">
                  <a16:creationId xmlns:a16="http://schemas.microsoft.com/office/drawing/2014/main" id="{48431ECD-A1C4-21CB-2691-365E07F91FF3}"/>
                </a:ext>
              </a:extLst>
            </p:cNvPr>
            <p:cNvSpPr/>
            <p:nvPr/>
          </p:nvSpPr>
          <p:spPr>
            <a:xfrm>
              <a:off x="2933700" y="1466850"/>
              <a:ext cx="457200" cy="4572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Flowchart: Connector 13">
              <a:extLst>
                <a:ext uri="{FF2B5EF4-FFF2-40B4-BE49-F238E27FC236}">
                  <a16:creationId xmlns:a16="http://schemas.microsoft.com/office/drawing/2014/main" id="{D43C1E44-53BB-71F2-C189-7D2ADC824DA0}"/>
                </a:ext>
              </a:extLst>
            </p:cNvPr>
            <p:cNvSpPr/>
            <p:nvPr/>
          </p:nvSpPr>
          <p:spPr>
            <a:xfrm>
              <a:off x="2995612" y="1528761"/>
              <a:ext cx="333375" cy="333375"/>
            </a:xfrm>
            <a:prstGeom prst="flowChartConnector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5887B21-3D20-6655-2F33-DF7571EB2C47}"/>
              </a:ext>
            </a:extLst>
          </p:cNvPr>
          <p:cNvGrpSpPr/>
          <p:nvPr/>
        </p:nvGrpSpPr>
        <p:grpSpPr>
          <a:xfrm>
            <a:off x="7965079" y="1784712"/>
            <a:ext cx="457200" cy="457200"/>
            <a:chOff x="2933700" y="1466850"/>
            <a:chExt cx="457200" cy="457200"/>
          </a:xfrm>
        </p:grpSpPr>
        <p:sp>
          <p:nvSpPr>
            <p:cNvPr id="16" name="Flowchart: Connector 15">
              <a:extLst>
                <a:ext uri="{FF2B5EF4-FFF2-40B4-BE49-F238E27FC236}">
                  <a16:creationId xmlns:a16="http://schemas.microsoft.com/office/drawing/2014/main" id="{C7AB640F-F157-D93E-19C2-2EF562CDBA62}"/>
                </a:ext>
              </a:extLst>
            </p:cNvPr>
            <p:cNvSpPr/>
            <p:nvPr/>
          </p:nvSpPr>
          <p:spPr>
            <a:xfrm>
              <a:off x="2933700" y="1466850"/>
              <a:ext cx="457200" cy="457200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Flowchart: Connector 16">
              <a:extLst>
                <a:ext uri="{FF2B5EF4-FFF2-40B4-BE49-F238E27FC236}">
                  <a16:creationId xmlns:a16="http://schemas.microsoft.com/office/drawing/2014/main" id="{EF991EB9-2C99-D355-F064-45BC4BB40ADB}"/>
                </a:ext>
              </a:extLst>
            </p:cNvPr>
            <p:cNvSpPr/>
            <p:nvPr/>
          </p:nvSpPr>
          <p:spPr>
            <a:xfrm>
              <a:off x="2995612" y="1528761"/>
              <a:ext cx="333375" cy="333375"/>
            </a:xfrm>
            <a:prstGeom prst="flowChartConnector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4B0B7C0-0004-F755-A1E0-D78012133DFF}"/>
              </a:ext>
            </a:extLst>
          </p:cNvPr>
          <p:cNvCxnSpPr/>
          <p:nvPr/>
        </p:nvCxnSpPr>
        <p:spPr>
          <a:xfrm>
            <a:off x="4223657" y="2003786"/>
            <a:ext cx="4789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6F6E591-2688-F805-2847-3DF98862E251}"/>
              </a:ext>
            </a:extLst>
          </p:cNvPr>
          <p:cNvCxnSpPr/>
          <p:nvPr/>
        </p:nvCxnSpPr>
        <p:spPr>
          <a:xfrm>
            <a:off x="7302137" y="2013312"/>
            <a:ext cx="4789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2A186BE-C8B6-2CD6-D883-5F5E7A8424EA}"/>
              </a:ext>
            </a:extLst>
          </p:cNvPr>
          <p:cNvCxnSpPr>
            <a:cxnSpLocks/>
          </p:cNvCxnSpPr>
          <p:nvPr/>
        </p:nvCxnSpPr>
        <p:spPr>
          <a:xfrm>
            <a:off x="5371660" y="2288819"/>
            <a:ext cx="379516" cy="3497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4D401E0-CD33-F704-BF49-3B0548810036}"/>
              </a:ext>
            </a:extLst>
          </p:cNvPr>
          <p:cNvCxnSpPr>
            <a:cxnSpLocks/>
          </p:cNvCxnSpPr>
          <p:nvPr/>
        </p:nvCxnSpPr>
        <p:spPr>
          <a:xfrm flipV="1">
            <a:off x="6273355" y="2277933"/>
            <a:ext cx="334942" cy="3605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201D010E-1D84-E741-E3B3-FDCBBEDFF57E}"/>
              </a:ext>
            </a:extLst>
          </p:cNvPr>
          <p:cNvSpPr/>
          <p:nvPr/>
        </p:nvSpPr>
        <p:spPr>
          <a:xfrm>
            <a:off x="4773078" y="1686349"/>
            <a:ext cx="653755" cy="653921"/>
          </a:xfrm>
          <a:prstGeom prst="flowChartConnector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84AA9D7-ABF0-0288-E80C-1BCDC9841839}"/>
              </a:ext>
            </a:extLst>
          </p:cNvPr>
          <p:cNvSpPr txBox="1"/>
          <p:nvPr/>
        </p:nvSpPr>
        <p:spPr>
          <a:xfrm>
            <a:off x="3304552" y="1485358"/>
            <a:ext cx="10519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Production Analyst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36657F1-A42C-2720-AE51-94A06935D6CA}"/>
              </a:ext>
            </a:extLst>
          </p:cNvPr>
          <p:cNvSpPr txBox="1"/>
          <p:nvPr/>
        </p:nvSpPr>
        <p:spPr>
          <a:xfrm>
            <a:off x="4573963" y="1479687"/>
            <a:ext cx="11617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Production Manager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17DA374-EE8F-4DB9-AE57-DBCADE666C06}"/>
              </a:ext>
            </a:extLst>
          </p:cNvPr>
          <p:cNvSpPr txBox="1"/>
          <p:nvPr/>
        </p:nvSpPr>
        <p:spPr>
          <a:xfrm>
            <a:off x="5460062" y="3157094"/>
            <a:ext cx="11617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/>
              <a:t>Supplier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2267D7B-B16E-87AA-E1BD-9BAFD4F37C1E}"/>
              </a:ext>
            </a:extLst>
          </p:cNvPr>
          <p:cNvSpPr txBox="1"/>
          <p:nvPr/>
        </p:nvSpPr>
        <p:spPr>
          <a:xfrm>
            <a:off x="6405476" y="1479615"/>
            <a:ext cx="8898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Finance Analyst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6ADEAC9-D776-6A3F-BF76-680279BB8E7B}"/>
              </a:ext>
            </a:extLst>
          </p:cNvPr>
          <p:cNvSpPr txBox="1"/>
          <p:nvPr/>
        </p:nvSpPr>
        <p:spPr>
          <a:xfrm>
            <a:off x="7722007" y="1480106"/>
            <a:ext cx="9433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Finance Manager </a:t>
            </a:r>
          </a:p>
        </p:txBody>
      </p:sp>
    </p:spTree>
    <p:extLst>
      <p:ext uri="{BB962C8B-B14F-4D97-AF65-F5344CB8AC3E}">
        <p14:creationId xmlns:p14="http://schemas.microsoft.com/office/powerpoint/2010/main" val="3722598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79B94E-5929-D17C-AB4A-7842D0C250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ight Triangle 31">
            <a:extLst>
              <a:ext uri="{FF2B5EF4-FFF2-40B4-BE49-F238E27FC236}">
                <a16:creationId xmlns:a16="http://schemas.microsoft.com/office/drawing/2014/main" id="{6099DEC3-4703-6272-E8C6-77B5666E6CE9}"/>
              </a:ext>
            </a:extLst>
          </p:cNvPr>
          <p:cNvSpPr/>
          <p:nvPr/>
        </p:nvSpPr>
        <p:spPr>
          <a:xfrm rot="5400000">
            <a:off x="1763071" y="-1763070"/>
            <a:ext cx="6858001" cy="10384142"/>
          </a:xfrm>
          <a:prstGeom prst="rt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Graphic 17" descr="Download from cloud outline">
            <a:extLst>
              <a:ext uri="{FF2B5EF4-FFF2-40B4-BE49-F238E27FC236}">
                <a16:creationId xmlns:a16="http://schemas.microsoft.com/office/drawing/2014/main" id="{8AF6A715-276A-CA7F-196B-8E1635276E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11674" y="268807"/>
            <a:ext cx="914400" cy="914400"/>
          </a:xfrm>
          <a:prstGeom prst="rect">
            <a:avLst/>
          </a:prstGeom>
        </p:spPr>
      </p:pic>
      <p:sp>
        <p:nvSpPr>
          <p:cNvPr id="33" name="Right Triangle 32">
            <a:extLst>
              <a:ext uri="{FF2B5EF4-FFF2-40B4-BE49-F238E27FC236}">
                <a16:creationId xmlns:a16="http://schemas.microsoft.com/office/drawing/2014/main" id="{5DAC399A-9CD6-2B54-0558-524E178EFE4D}"/>
              </a:ext>
            </a:extLst>
          </p:cNvPr>
          <p:cNvSpPr/>
          <p:nvPr/>
        </p:nvSpPr>
        <p:spPr>
          <a:xfrm>
            <a:off x="0" y="4253023"/>
            <a:ext cx="3980684" cy="2604977"/>
          </a:xfrm>
          <a:prstGeom prst="rtTriangle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AEDBC3-01E5-DDE5-B2D9-D18E7562556F}"/>
              </a:ext>
            </a:extLst>
          </p:cNvPr>
          <p:cNvSpPr txBox="1"/>
          <p:nvPr/>
        </p:nvSpPr>
        <p:spPr>
          <a:xfrm>
            <a:off x="21430" y="103963"/>
            <a:ext cx="1529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Production Manager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E4BE16-2D8C-C17E-6EF4-646F3E9ECAEC}"/>
              </a:ext>
            </a:extLst>
          </p:cNvPr>
          <p:cNvSpPr txBox="1"/>
          <p:nvPr/>
        </p:nvSpPr>
        <p:spPr>
          <a:xfrm>
            <a:off x="84123" y="407306"/>
            <a:ext cx="1344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SarahProductionManager@cookfood.com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1E0167C-9476-022A-E005-95A94F885372}"/>
              </a:ext>
            </a:extLst>
          </p:cNvPr>
          <p:cNvGrpSpPr/>
          <p:nvPr/>
        </p:nvGrpSpPr>
        <p:grpSpPr>
          <a:xfrm>
            <a:off x="3576000" y="360000"/>
            <a:ext cx="4790472" cy="1867266"/>
            <a:chOff x="3572933" y="322070"/>
            <a:chExt cx="4790472" cy="186726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D069539-C439-16C8-CC58-ADDBB3AF3246}"/>
                </a:ext>
              </a:extLst>
            </p:cNvPr>
            <p:cNvGrpSpPr/>
            <p:nvPr/>
          </p:nvGrpSpPr>
          <p:grpSpPr>
            <a:xfrm>
              <a:off x="3572933" y="543031"/>
              <a:ext cx="2129153" cy="1646305"/>
              <a:chOff x="8692253" y="1127923"/>
              <a:chExt cx="2129153" cy="1646305"/>
            </a:xfrm>
          </p:grpSpPr>
          <p:sp>
            <p:nvSpPr>
              <p:cNvPr id="14" name="Arc 13">
                <a:extLst>
                  <a:ext uri="{FF2B5EF4-FFF2-40B4-BE49-F238E27FC236}">
                    <a16:creationId xmlns:a16="http://schemas.microsoft.com/office/drawing/2014/main" id="{5A85C2A5-953C-C7DD-6114-0740D83F1486}"/>
                  </a:ext>
                </a:extLst>
              </p:cNvPr>
              <p:cNvSpPr/>
              <p:nvPr/>
            </p:nvSpPr>
            <p:spPr>
              <a:xfrm rot="19562103">
                <a:off x="8692253" y="1154147"/>
                <a:ext cx="2027431" cy="1620081"/>
              </a:xfrm>
              <a:prstGeom prst="arc">
                <a:avLst/>
              </a:prstGeom>
              <a:ln w="34925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1122FC21-B765-2C68-9E06-1547553EF362}"/>
                  </a:ext>
                </a:extLst>
              </p:cNvPr>
              <p:cNvSpPr/>
              <p:nvPr/>
            </p:nvSpPr>
            <p:spPr>
              <a:xfrm>
                <a:off x="8901137" y="1127923"/>
                <a:ext cx="1920269" cy="92333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GB" sz="5400" b="0" cap="none" spc="0" dirty="0">
                    <a:ln w="0"/>
                    <a:solidFill>
                      <a:schemeClr val="tx2">
                        <a:lumMod val="50000"/>
                        <a:lumOff val="50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DLaM Display" panose="020F0502020204030204" pitchFamily="34" charset="0"/>
                    <a:cs typeface="ADLaM Display" panose="020F0502020204030204" pitchFamily="34" charset="0"/>
                  </a:rPr>
                  <a:t>R</a:t>
                </a:r>
                <a:r>
                  <a:rPr lang="en-GB" sz="5400" b="0" cap="none" spc="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atify</a:t>
                </a: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53877B3-030A-C512-B789-2AA7C7B4A63A}"/>
                </a:ext>
              </a:extLst>
            </p:cNvPr>
            <p:cNvSpPr txBox="1"/>
            <p:nvPr/>
          </p:nvSpPr>
          <p:spPr>
            <a:xfrm>
              <a:off x="6065055" y="543031"/>
              <a:ext cx="33657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/>
                <a:t>x </a:t>
              </a:r>
            </a:p>
          </p:txBody>
        </p:sp>
        <p:pic>
          <p:nvPicPr>
            <p:cNvPr id="12" name="Picture 4" descr="COOK">
              <a:extLst>
                <a:ext uri="{FF2B5EF4-FFF2-40B4-BE49-F238E27FC236}">
                  <a16:creationId xmlns:a16="http://schemas.microsoft.com/office/drawing/2014/main" id="{F9E3006A-66D6-FC82-0DE7-B093606DD3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96000" y="322070"/>
              <a:ext cx="1367405" cy="1367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" name="Title 1">
            <a:extLst>
              <a:ext uri="{FF2B5EF4-FFF2-40B4-BE49-F238E27FC236}">
                <a16:creationId xmlns:a16="http://schemas.microsoft.com/office/drawing/2014/main" id="{727BB0E2-8931-6F78-C3D8-AF0C1E2DDA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6122" y="2892533"/>
            <a:ext cx="9531542" cy="2387600"/>
          </a:xfrm>
        </p:spPr>
        <p:txBody>
          <a:bodyPr>
            <a:normAutofit/>
          </a:bodyPr>
          <a:lstStyle/>
          <a:p>
            <a:r>
              <a:rPr lang="en-US" sz="5400" dirty="0"/>
              <a:t>PRODUCTION MANAGER MENU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37FAE3C-9AF8-E5A1-17BF-95C8A075A1B8}"/>
              </a:ext>
            </a:extLst>
          </p:cNvPr>
          <p:cNvSpPr/>
          <p:nvPr/>
        </p:nvSpPr>
        <p:spPr>
          <a:xfrm>
            <a:off x="5480282" y="2141484"/>
            <a:ext cx="1641540" cy="1709725"/>
          </a:xfrm>
          <a:prstGeom prst="rect">
            <a:avLst/>
          </a:prstGeom>
          <a:solidFill>
            <a:schemeClr val="bg1">
              <a:lumMod val="85000"/>
              <a:alpha val="80881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Graphic 10" descr="Tick with solid fill">
            <a:extLst>
              <a:ext uri="{FF2B5EF4-FFF2-40B4-BE49-F238E27FC236}">
                <a16:creationId xmlns:a16="http://schemas.microsoft.com/office/drawing/2014/main" id="{1A1ACD3C-79BE-F6EC-606B-A9796EFE0E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851773" y="2148841"/>
            <a:ext cx="914400" cy="914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8E205FD-145F-8317-1C1C-820E4F708419}"/>
              </a:ext>
            </a:extLst>
          </p:cNvPr>
          <p:cNvSpPr txBox="1"/>
          <p:nvPr/>
        </p:nvSpPr>
        <p:spPr>
          <a:xfrm>
            <a:off x="5326839" y="3171875"/>
            <a:ext cx="1964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Authenticate purchase order</a:t>
            </a:r>
          </a:p>
        </p:txBody>
      </p:sp>
      <p:pic>
        <p:nvPicPr>
          <p:cNvPr id="16" name="Graphic 15" descr="Cursor outline">
            <a:extLst>
              <a:ext uri="{FF2B5EF4-FFF2-40B4-BE49-F238E27FC236}">
                <a16:creationId xmlns:a16="http://schemas.microsoft.com/office/drawing/2014/main" id="{4D2CBEC3-7BEF-7A51-1E29-6D8FC955B51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887216" y="3677654"/>
            <a:ext cx="498371" cy="498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416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5AAF57-CBAF-F117-3D52-68603535BD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03CAE39-2D18-CA4C-F8B5-44A0D935E9DE}"/>
              </a:ext>
            </a:extLst>
          </p:cNvPr>
          <p:cNvSpPr/>
          <p:nvPr/>
        </p:nvSpPr>
        <p:spPr>
          <a:xfrm>
            <a:off x="0" y="-772"/>
            <a:ext cx="12182317" cy="9851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5" name="Graphic 4" descr="User outline">
            <a:extLst>
              <a:ext uri="{FF2B5EF4-FFF2-40B4-BE49-F238E27FC236}">
                <a16:creationId xmlns:a16="http://schemas.microsoft.com/office/drawing/2014/main" id="{32CA0473-FD85-4F3A-404B-11BA89E725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26535" y="40700"/>
            <a:ext cx="914400" cy="914400"/>
          </a:xfrm>
          <a:prstGeom prst="rect">
            <a:avLst/>
          </a:prstGeom>
        </p:spPr>
      </p:pic>
      <p:pic>
        <p:nvPicPr>
          <p:cNvPr id="7" name="Graphic 6" descr="Single gear outline">
            <a:extLst>
              <a:ext uri="{FF2B5EF4-FFF2-40B4-BE49-F238E27FC236}">
                <a16:creationId xmlns:a16="http://schemas.microsoft.com/office/drawing/2014/main" id="{260C7C8E-E0F9-9506-EDFB-6F42BEE998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09133" y="65501"/>
            <a:ext cx="914400" cy="914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AE5EC20-769B-BF3F-078E-1B0F56B9D453}"/>
              </a:ext>
            </a:extLst>
          </p:cNvPr>
          <p:cNvSpPr txBox="1"/>
          <p:nvPr/>
        </p:nvSpPr>
        <p:spPr>
          <a:xfrm>
            <a:off x="989656" y="76765"/>
            <a:ext cx="51800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>
                    <a:lumMod val="95000"/>
                  </a:schemeClr>
                </a:solidFill>
              </a:rPr>
              <a:t>PO Authentication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BFBBEF-7FE9-59D9-22A1-73CD735520AA}"/>
              </a:ext>
            </a:extLst>
          </p:cNvPr>
          <p:cNvSpPr txBox="1"/>
          <p:nvPr/>
        </p:nvSpPr>
        <p:spPr>
          <a:xfrm>
            <a:off x="10717450" y="630763"/>
            <a:ext cx="1529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Production Manager</a:t>
            </a:r>
          </a:p>
        </p:txBody>
      </p:sp>
      <p:pic>
        <p:nvPicPr>
          <p:cNvPr id="6" name="Graphic 5" descr="Arrow Right outline">
            <a:extLst>
              <a:ext uri="{FF2B5EF4-FFF2-40B4-BE49-F238E27FC236}">
                <a16:creationId xmlns:a16="http://schemas.microsoft.com/office/drawing/2014/main" id="{1AECF5FE-A14B-168C-411A-37ED558C96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800000">
            <a:off x="75256" y="80977"/>
            <a:ext cx="914400" cy="914400"/>
          </a:xfrm>
          <a:prstGeom prst="rect">
            <a:avLst/>
          </a:prstGeom>
        </p:spPr>
      </p:pic>
      <p:pic>
        <p:nvPicPr>
          <p:cNvPr id="2" name="Graphic 1" descr="Tick with solid fill">
            <a:extLst>
              <a:ext uri="{FF2B5EF4-FFF2-40B4-BE49-F238E27FC236}">
                <a16:creationId xmlns:a16="http://schemas.microsoft.com/office/drawing/2014/main" id="{D7452C9C-F6BC-BA08-D22D-24510512F45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077110" y="33482"/>
            <a:ext cx="914400" cy="914400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90385DD-4F41-5CF3-9443-9ED97310E6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626004"/>
              </p:ext>
            </p:extLst>
          </p:nvPr>
        </p:nvGraphicFramePr>
        <p:xfrm>
          <a:off x="630756" y="1626475"/>
          <a:ext cx="759884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247">
                  <a:extLst>
                    <a:ext uri="{9D8B030D-6E8A-4147-A177-3AD203B41FA5}">
                      <a16:colId xmlns:a16="http://schemas.microsoft.com/office/drawing/2014/main" val="3518787097"/>
                    </a:ext>
                  </a:extLst>
                </a:gridCol>
                <a:gridCol w="794983">
                  <a:extLst>
                    <a:ext uri="{9D8B030D-6E8A-4147-A177-3AD203B41FA5}">
                      <a16:colId xmlns:a16="http://schemas.microsoft.com/office/drawing/2014/main" val="2461308036"/>
                    </a:ext>
                  </a:extLst>
                </a:gridCol>
                <a:gridCol w="803180">
                  <a:extLst>
                    <a:ext uri="{9D8B030D-6E8A-4147-A177-3AD203B41FA5}">
                      <a16:colId xmlns:a16="http://schemas.microsoft.com/office/drawing/2014/main" val="1748047045"/>
                    </a:ext>
                  </a:extLst>
                </a:gridCol>
                <a:gridCol w="688274">
                  <a:extLst>
                    <a:ext uri="{9D8B030D-6E8A-4147-A177-3AD203B41FA5}">
                      <a16:colId xmlns:a16="http://schemas.microsoft.com/office/drawing/2014/main" val="1050267779"/>
                    </a:ext>
                  </a:extLst>
                </a:gridCol>
                <a:gridCol w="948937">
                  <a:extLst>
                    <a:ext uri="{9D8B030D-6E8A-4147-A177-3AD203B41FA5}">
                      <a16:colId xmlns:a16="http://schemas.microsoft.com/office/drawing/2014/main" val="507151927"/>
                    </a:ext>
                  </a:extLst>
                </a:gridCol>
                <a:gridCol w="1095627">
                  <a:extLst>
                    <a:ext uri="{9D8B030D-6E8A-4147-A177-3AD203B41FA5}">
                      <a16:colId xmlns:a16="http://schemas.microsoft.com/office/drawing/2014/main" val="3965335187"/>
                    </a:ext>
                  </a:extLst>
                </a:gridCol>
                <a:gridCol w="927480">
                  <a:extLst>
                    <a:ext uri="{9D8B030D-6E8A-4147-A177-3AD203B41FA5}">
                      <a16:colId xmlns:a16="http://schemas.microsoft.com/office/drawing/2014/main" val="386121002"/>
                    </a:ext>
                  </a:extLst>
                </a:gridCol>
                <a:gridCol w="1556116">
                  <a:extLst>
                    <a:ext uri="{9D8B030D-6E8A-4147-A177-3AD203B41FA5}">
                      <a16:colId xmlns:a16="http://schemas.microsoft.com/office/drawing/2014/main" val="953945657"/>
                    </a:ext>
                  </a:extLst>
                </a:gridCol>
              </a:tblGrid>
              <a:tr h="34017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PO 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Company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Item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Quantity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Total Amount £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Date Raised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Raised by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5842012"/>
                  </a:ext>
                </a:extLst>
              </a:tr>
              <a:tr h="34017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Fish 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90.00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17/02/2025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JohnProductionAnalyst</a:t>
                      </a:r>
                    </a:p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6381526"/>
                  </a:ext>
                </a:extLst>
              </a:tr>
              <a:tr h="34017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Fish 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Lobster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80.00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17/02/2025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JohnProductionAnalyst</a:t>
                      </a:r>
                    </a:p>
                    <a:p>
                      <a:pPr algn="ctr"/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4446276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9CD24177-DC8E-4A28-CD95-A5D2E3D2B3BC}"/>
              </a:ext>
            </a:extLst>
          </p:cNvPr>
          <p:cNvSpPr txBox="1"/>
          <p:nvPr/>
        </p:nvSpPr>
        <p:spPr>
          <a:xfrm>
            <a:off x="532455" y="1220637"/>
            <a:ext cx="1840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PO Log</a:t>
            </a:r>
          </a:p>
        </p:txBody>
      </p:sp>
      <p:pic>
        <p:nvPicPr>
          <p:cNvPr id="19" name="Picture 2" descr="Ellipsis - Free shapes and symbols icons">
            <a:extLst>
              <a:ext uri="{FF2B5EF4-FFF2-40B4-BE49-F238E27FC236}">
                <a16:creationId xmlns:a16="http://schemas.microsoft.com/office/drawing/2014/main" id="{8AE5D48F-517E-D908-4840-8E27D0C6FF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7284" y="3229775"/>
            <a:ext cx="668421" cy="668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70F95A1-60BF-5E2B-1CA1-ACF88CAA84D7}"/>
              </a:ext>
            </a:extLst>
          </p:cNvPr>
          <p:cNvSpPr/>
          <p:nvPr/>
        </p:nvSpPr>
        <p:spPr>
          <a:xfrm>
            <a:off x="6991510" y="1758334"/>
            <a:ext cx="895350" cy="2381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Approve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2AC13B3-E7C1-949E-7C15-078E8A884843}"/>
              </a:ext>
            </a:extLst>
          </p:cNvPr>
          <p:cNvSpPr/>
          <p:nvPr/>
        </p:nvSpPr>
        <p:spPr>
          <a:xfrm>
            <a:off x="7367063" y="2349359"/>
            <a:ext cx="138203" cy="1431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93DF282-3F64-15B1-DC63-2511140AC73D}"/>
              </a:ext>
            </a:extLst>
          </p:cNvPr>
          <p:cNvSpPr/>
          <p:nvPr/>
        </p:nvSpPr>
        <p:spPr>
          <a:xfrm>
            <a:off x="7367060" y="2908631"/>
            <a:ext cx="138203" cy="1431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8C9E937-E6E0-79DE-0A2C-C160834CC5E5}"/>
              </a:ext>
            </a:extLst>
          </p:cNvPr>
          <p:cNvSpPr txBox="1"/>
          <p:nvPr/>
        </p:nvSpPr>
        <p:spPr>
          <a:xfrm>
            <a:off x="10772618" y="37857"/>
            <a:ext cx="1344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SarahProductionManager@cookfood.com</a:t>
            </a:r>
          </a:p>
        </p:txBody>
      </p: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039A7662-AD84-A18D-80B3-A904C3260F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427438"/>
              </p:ext>
            </p:extLst>
          </p:nvPr>
        </p:nvGraphicFramePr>
        <p:xfrm>
          <a:off x="630755" y="4154087"/>
          <a:ext cx="9802115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5855">
                  <a:extLst>
                    <a:ext uri="{9D8B030D-6E8A-4147-A177-3AD203B41FA5}">
                      <a16:colId xmlns:a16="http://schemas.microsoft.com/office/drawing/2014/main" val="3518787097"/>
                    </a:ext>
                  </a:extLst>
                </a:gridCol>
                <a:gridCol w="940726">
                  <a:extLst>
                    <a:ext uri="{9D8B030D-6E8A-4147-A177-3AD203B41FA5}">
                      <a16:colId xmlns:a16="http://schemas.microsoft.com/office/drawing/2014/main" val="2461308036"/>
                    </a:ext>
                  </a:extLst>
                </a:gridCol>
                <a:gridCol w="842146">
                  <a:extLst>
                    <a:ext uri="{9D8B030D-6E8A-4147-A177-3AD203B41FA5}">
                      <a16:colId xmlns:a16="http://schemas.microsoft.com/office/drawing/2014/main" val="1748047045"/>
                    </a:ext>
                  </a:extLst>
                </a:gridCol>
                <a:gridCol w="929207">
                  <a:extLst>
                    <a:ext uri="{9D8B030D-6E8A-4147-A177-3AD203B41FA5}">
                      <a16:colId xmlns:a16="http://schemas.microsoft.com/office/drawing/2014/main" val="1050267779"/>
                    </a:ext>
                  </a:extLst>
                </a:gridCol>
                <a:gridCol w="845825">
                  <a:extLst>
                    <a:ext uri="{9D8B030D-6E8A-4147-A177-3AD203B41FA5}">
                      <a16:colId xmlns:a16="http://schemas.microsoft.com/office/drawing/2014/main" val="3822637182"/>
                    </a:ext>
                  </a:extLst>
                </a:gridCol>
                <a:gridCol w="1204131">
                  <a:extLst>
                    <a:ext uri="{9D8B030D-6E8A-4147-A177-3AD203B41FA5}">
                      <a16:colId xmlns:a16="http://schemas.microsoft.com/office/drawing/2014/main" val="507151927"/>
                    </a:ext>
                  </a:extLst>
                </a:gridCol>
                <a:gridCol w="1265518">
                  <a:extLst>
                    <a:ext uri="{9D8B030D-6E8A-4147-A177-3AD203B41FA5}">
                      <a16:colId xmlns:a16="http://schemas.microsoft.com/office/drawing/2014/main" val="3965335187"/>
                    </a:ext>
                  </a:extLst>
                </a:gridCol>
                <a:gridCol w="1214077">
                  <a:extLst>
                    <a:ext uri="{9D8B030D-6E8A-4147-A177-3AD203B41FA5}">
                      <a16:colId xmlns:a16="http://schemas.microsoft.com/office/drawing/2014/main" val="386121002"/>
                    </a:ext>
                  </a:extLst>
                </a:gridCol>
                <a:gridCol w="1654630">
                  <a:extLst>
                    <a:ext uri="{9D8B030D-6E8A-4147-A177-3AD203B41FA5}">
                      <a16:colId xmlns:a16="http://schemas.microsoft.com/office/drawing/2014/main" val="953945657"/>
                    </a:ext>
                  </a:extLst>
                </a:gridCol>
              </a:tblGrid>
              <a:tr h="34017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PO 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Company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Item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Quantity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Units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Total Amount £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>
                          <a:solidFill>
                            <a:schemeClr val="tx1"/>
                          </a:solidFill>
                        </a:rPr>
                        <a:t>DateTime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 Raised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>
                          <a:solidFill>
                            <a:schemeClr val="tx1"/>
                          </a:solidFill>
                        </a:rPr>
                        <a:t>DateTime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 Approved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Approved By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5842012"/>
                  </a:ext>
                </a:extLst>
              </a:tr>
              <a:tr h="34017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Blue’s Chips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Chips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Bags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173.10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14/02/2025</a:t>
                      </a:r>
                    </a:p>
                    <a:p>
                      <a:pPr algn="ctr"/>
                      <a:r>
                        <a:rPr lang="en-US" sz="1400" dirty="0"/>
                        <a:t>09:00:00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14/02/2025</a:t>
                      </a:r>
                    </a:p>
                    <a:p>
                      <a:pPr algn="ctr"/>
                      <a:r>
                        <a:rPr lang="en-US" sz="1400" dirty="0"/>
                        <a:t>14:00:00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</a:rPr>
                        <a:t>SarahProductionManager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2732774"/>
                  </a:ext>
                </a:extLst>
              </a:tr>
              <a:tr h="34017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Blue’s Chips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Mash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Kg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80.00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14/02/2025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09:00:00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14/02/2025</a:t>
                      </a:r>
                    </a:p>
                    <a:p>
                      <a:pPr algn="ctr"/>
                      <a:r>
                        <a:rPr lang="en-US" sz="1400" dirty="0"/>
                        <a:t>14:00:00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solidFill>
                            <a:schemeClr val="tx1"/>
                          </a:solidFill>
                        </a:rPr>
                        <a:t>SarahProductionManager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659981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6150BDD0-1463-D443-2AD0-D77150F4E9DA}"/>
              </a:ext>
            </a:extLst>
          </p:cNvPr>
          <p:cNvSpPr txBox="1"/>
          <p:nvPr/>
        </p:nvSpPr>
        <p:spPr>
          <a:xfrm>
            <a:off x="532455" y="3713530"/>
            <a:ext cx="2367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Approved PO Log</a:t>
            </a:r>
          </a:p>
        </p:txBody>
      </p:sp>
      <p:pic>
        <p:nvPicPr>
          <p:cNvPr id="38" name="Picture 2" descr="Ellipsis - Free shapes and symbols icons">
            <a:extLst>
              <a:ext uri="{FF2B5EF4-FFF2-40B4-BE49-F238E27FC236}">
                <a16:creationId xmlns:a16="http://schemas.microsoft.com/office/drawing/2014/main" id="{331EF21A-0592-47AF-EE45-5BB7322AA3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0178" y="5603954"/>
            <a:ext cx="668421" cy="668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7881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754</Words>
  <Application>Microsoft Office PowerPoint</Application>
  <PresentationFormat>Widescreen</PresentationFormat>
  <Paragraphs>422</Paragraphs>
  <Slides>25</Slides>
  <Notes>2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ADLaM Display</vt:lpstr>
      <vt:lpstr>Aptos</vt:lpstr>
      <vt:lpstr>Aptos Display</vt:lpstr>
      <vt:lpstr>Arial</vt:lpstr>
      <vt:lpstr>Office Theme</vt:lpstr>
      <vt:lpstr>Frontend Process Design</vt:lpstr>
      <vt:lpstr>PowerPoint Presentation</vt:lpstr>
      <vt:lpstr>PRODUCTION </vt:lpstr>
      <vt:lpstr>PRODUCTION LOGIN</vt:lpstr>
      <vt:lpstr>PRODUCTION ANALYST MENU</vt:lpstr>
      <vt:lpstr>PowerPoint Presentation</vt:lpstr>
      <vt:lpstr>PRODUCTION </vt:lpstr>
      <vt:lpstr>PRODUCTION MANAGER MENU</vt:lpstr>
      <vt:lpstr>PowerPoint Presentation</vt:lpstr>
      <vt:lpstr>PRODUCTION </vt:lpstr>
      <vt:lpstr>PowerPoint Presentation</vt:lpstr>
      <vt:lpstr>SUPPLIER </vt:lpstr>
      <vt:lpstr>SUPPLIER LOGIN</vt:lpstr>
      <vt:lpstr>SUPPLIER MENU</vt:lpstr>
      <vt:lpstr>PowerPoint Presentation</vt:lpstr>
      <vt:lpstr>FINANCE  </vt:lpstr>
      <vt:lpstr>FINANCE LOGIN</vt:lpstr>
      <vt:lpstr>FINANCE ANALYST MENU</vt:lpstr>
      <vt:lpstr>PowerPoint Presentation</vt:lpstr>
      <vt:lpstr>FINANCE </vt:lpstr>
      <vt:lpstr>FINANCE MANGAGER MENU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Judy Goate</dc:creator>
  <cp:lastModifiedBy>Luis Goate</cp:lastModifiedBy>
  <cp:revision>24</cp:revision>
  <dcterms:created xsi:type="dcterms:W3CDTF">2025-02-14T10:50:03Z</dcterms:created>
  <dcterms:modified xsi:type="dcterms:W3CDTF">2025-07-17T11:59:34Z</dcterms:modified>
</cp:coreProperties>
</file>