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297" r:id="rId5"/>
    <p:sldId id="298" r:id="rId6"/>
    <p:sldId id="299" r:id="rId7"/>
    <p:sldId id="300" r:id="rId8"/>
    <p:sldId id="301" r:id="rId9"/>
    <p:sldId id="302" r:id="rId10"/>
    <p:sldId id="303" r:id="rId11"/>
    <p:sldId id="307" r:id="rId12"/>
    <p:sldId id="308" r:id="rId13"/>
  </p:sldIdLst>
  <p:sldSz cx="12192000" cy="6858000"/>
  <p:notesSz cx="6858000" cy="9144000"/>
  <p:defaultTextStyle>
    <a:defPPr rtl="0"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4590B8"/>
    <a:srgbClr val="4876CD"/>
    <a:srgbClr val="99FF66"/>
    <a:srgbClr val="99CC00"/>
    <a:srgbClr val="33CCCC"/>
    <a:srgbClr val="339933"/>
    <a:srgbClr val="00CC99"/>
    <a:srgbClr val="FF9933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99690-A1B4-4631-A843-BC33AAFEB53A}" type="datetimeFigureOut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93706-78A1-4E82-BB60-80A7D602F484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CBC27D5-E943-4688-A3E4-00C0F3344C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39B6F5C-370E-43A9-8FB2-7FE12A59E29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B6F5C-370E-43A9-8FB2-7FE12A59E293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rgbClr val="1A326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72A88EC-3FC3-49E1-943F-D22998C8D931}" type="datetime1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B1612B-0C64-4480-A7C1-7EC71CA5DCA6}" type="datetime1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smtClean="0"/>
            </a:fld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9575" y="1027220"/>
            <a:ext cx="3592168" cy="6261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D688B3-E5CC-4AF2-96B0-9E19B59DBF0B}" type="datetime1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AE9993-1479-43FB-9378-5500D7DA1A95}" type="datetime1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smtClean="0"/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9575" y="1027220"/>
            <a:ext cx="3592168" cy="6261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BD827C9-15D0-42BB-A44D-CA4D7C8B888B}" type="datetime1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6FEC40-6EB1-4301-B311-7F1B8663B05B}" type="datetime1">
              <a:rPr lang="zh-CN" altLang="en-US" smtClean="0"/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smtClean="0"/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9575" y="1027220"/>
            <a:ext cx="3592168" cy="6261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9DBB7E-204F-4FEB-931A-C1A4B7B103BF}" type="datetime1">
              <a:rPr lang="zh-CN" altLang="en-US" smtClean="0"/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smtClean="0"/>
            </a:fld>
            <a:endParaRPr 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9575" y="1027220"/>
            <a:ext cx="3592168" cy="6261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A98C9C-4E2F-4F3A-8E98-0BD95B06B95B}" type="datetime1">
              <a:rPr lang="zh-CN" altLang="en-US" smtClean="0"/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7" name="长方形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9575" y="1027220"/>
            <a:ext cx="3592168" cy="6261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416A9-A7E0-48C2-8FEF-EC172DE2FCF9}" type="datetime1">
              <a:rPr lang="zh-CN" altLang="en-US" smtClean="0"/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E99B09-C628-416F-930D-AAA3CDFA60E1}" type="datetime1">
              <a:rPr lang="zh-CN" altLang="en-US" smtClean="0"/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037565-F837-48C6-BB28-74904C1126F4}" type="datetime1">
              <a:rPr lang="zh-CN" altLang="en-US" smtClean="0"/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US"/>
              <a:t>编辑母版文本样式</a:t>
            </a:r>
            <a:endParaRPr lang="en-US"/>
          </a:p>
          <a:p>
            <a:pPr lvl="1" rtl="0"/>
            <a:r>
              <a:rPr lang="en-US"/>
              <a:t>第二级</a:t>
            </a:r>
            <a:endParaRPr lang="en-US"/>
          </a:p>
          <a:p>
            <a:pPr lvl="2" rtl="0"/>
            <a:r>
              <a:rPr lang="en-US"/>
              <a:t>第三级</a:t>
            </a:r>
            <a:endParaRPr lang="en-US"/>
          </a:p>
          <a:p>
            <a:pPr lvl="3" rtl="0"/>
            <a:r>
              <a:rPr lang="en-US"/>
              <a:t>第四级</a:t>
            </a:r>
            <a:endParaRPr lang="en-US"/>
          </a:p>
          <a:p>
            <a:pPr lvl="4" rtl="0"/>
            <a:r>
              <a:rPr 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1719EF4-933A-4B98-8ADA-0B9327C04B63}" type="datetime1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6" Type="http://schemas.openxmlformats.org/officeDocument/2006/relationships/slideLayout" Target="../slideLayouts/slideLayout2.xml"/><Relationship Id="rId25" Type="http://schemas.openxmlformats.org/officeDocument/2006/relationships/tags" Target="../tags/tag37.xml"/><Relationship Id="rId24" Type="http://schemas.openxmlformats.org/officeDocument/2006/relationships/tags" Target="../tags/tag36.xml"/><Relationship Id="rId23" Type="http://schemas.openxmlformats.org/officeDocument/2006/relationships/tags" Target="../tags/tag35.xml"/><Relationship Id="rId22" Type="http://schemas.openxmlformats.org/officeDocument/2006/relationships/tags" Target="../tags/tag34.xml"/><Relationship Id="rId21" Type="http://schemas.openxmlformats.org/officeDocument/2006/relationships/tags" Target="../tags/tag33.xml"/><Relationship Id="rId20" Type="http://schemas.openxmlformats.org/officeDocument/2006/relationships/tags" Target="../tags/tag32.xml"/><Relationship Id="rId2" Type="http://schemas.openxmlformats.org/officeDocument/2006/relationships/tags" Target="../tags/tag14.xml"/><Relationship Id="rId19" Type="http://schemas.openxmlformats.org/officeDocument/2006/relationships/tags" Target="../tags/tag31.xml"/><Relationship Id="rId18" Type="http://schemas.openxmlformats.org/officeDocument/2006/relationships/tags" Target="../tags/tag30.xml"/><Relationship Id="rId17" Type="http://schemas.openxmlformats.org/officeDocument/2006/relationships/tags" Target="../tags/tag29.xml"/><Relationship Id="rId16" Type="http://schemas.openxmlformats.org/officeDocument/2006/relationships/tags" Target="../tags/tag28.xml"/><Relationship Id="rId15" Type="http://schemas.openxmlformats.org/officeDocument/2006/relationships/tags" Target="../tags/tag27.xml"/><Relationship Id="rId14" Type="http://schemas.openxmlformats.org/officeDocument/2006/relationships/tags" Target="../tags/tag26.xml"/><Relationship Id="rId13" Type="http://schemas.openxmlformats.org/officeDocument/2006/relationships/tags" Target="../tags/tag25.xml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矩形​​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7" name="组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矩形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矩形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矩形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图片 6" descr="数字连接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-18025" y="0"/>
            <a:ext cx="12191980" cy="6857990"/>
          </a:xfrm>
          <a:prstGeom prst="rect">
            <a:avLst/>
          </a:prstGeom>
        </p:spPr>
      </p:pic>
      <p:sp>
        <p:nvSpPr>
          <p:cNvPr id="22" name="矩形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191" y="4529075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US" sz="6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Robogame 2022 </a:t>
            </a:r>
            <a:r>
              <a:rPr lang="zh-CN" altLang="en-US" sz="6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计划书</a:t>
            </a:r>
            <a:r>
              <a:rPr lang="zh-CN" altLang="en-US" sz="6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介绍</a:t>
            </a:r>
            <a:endParaRPr lang="zh-CN" altLang="en-US" sz="6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1176622"/>
          </a:xfrm>
        </p:spPr>
        <p:txBody>
          <a:bodyPr rtlCol="0">
            <a:normAutofit/>
          </a:bodyPr>
          <a:lstStyle/>
          <a:p>
            <a:pPr algn="r" rtl="0"/>
            <a:r>
              <a:rPr lang="en-US" altLang="zh-CN" sz="2000" dirty="0">
                <a:solidFill>
                  <a:schemeClr val="bg1"/>
                </a:solidFill>
              </a:rPr>
              <a:t>Robogame 2022 </a:t>
            </a:r>
            <a:r>
              <a:rPr lang="zh-CN" altLang="en-US" sz="2000" dirty="0">
                <a:solidFill>
                  <a:schemeClr val="bg1"/>
                </a:solidFill>
              </a:rPr>
              <a:t>组委会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r" rtl="0"/>
            <a:r>
              <a:rPr lang="en-US" altLang="zh-CN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Member</a:t>
            </a: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薛佳龙</a:t>
            </a:r>
            <a:endParaRPr lang="zh-CN" altLang="en-US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86" y="5656525"/>
            <a:ext cx="3592168" cy="626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祝大家在</a:t>
            </a:r>
            <a:r>
              <a:rPr lang="en-US" altLang="zh-CN"/>
              <a:t>Robogame</a:t>
            </a:r>
            <a:r>
              <a:rPr lang="zh-CN" altLang="en-US"/>
              <a:t>中</a:t>
            </a:r>
            <a:r>
              <a:rPr lang="zh-CN" altLang="en-US"/>
              <a:t>玩得愉快！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为什么要写</a:t>
            </a:r>
            <a:r>
              <a:rPr lang="zh-CN" altLang="en-US"/>
              <a:t>计划书？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7850" y="1899920"/>
            <a:ext cx="4683125" cy="4829175"/>
          </a:xfrm>
          <a:prstGeom prst="rect">
            <a:avLst/>
          </a:prstGeom>
        </p:spPr>
      </p:pic>
      <p:cxnSp>
        <p:nvCxnSpPr>
          <p:cNvPr id="60" name="直接连接符 59"/>
          <p:cNvCxnSpPr/>
          <p:nvPr>
            <p:custDataLst>
              <p:tags r:id="rId2"/>
            </p:custDataLst>
          </p:nvPr>
        </p:nvCxnSpPr>
        <p:spPr>
          <a:xfrm>
            <a:off x="935990" y="6814523"/>
            <a:ext cx="4919345" cy="0"/>
          </a:xfrm>
          <a:prstGeom prst="line">
            <a:avLst/>
          </a:prstGeom>
          <a:noFill/>
          <a:ln w="12700" cap="flat" cmpd="sng" algn="ctr">
            <a:solidFill>
              <a:srgbClr val="1F74AD"/>
            </a:solidFill>
            <a:prstDash val="solid"/>
            <a:miter lim="800000"/>
          </a:ln>
          <a:effectLst/>
        </p:spPr>
      </p:cxn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2017395" y="5315288"/>
            <a:ext cx="371983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 anchorCtr="0">
            <a:norm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8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提高</a:t>
            </a:r>
            <a:r>
              <a:rPr lang="zh-CN" altLang="en-US" sz="18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效率</a:t>
            </a:r>
            <a:endParaRPr lang="zh-CN" altLang="en-US" sz="1800" b="1" spc="3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>
            <p:custDataLst>
              <p:tags r:id="rId4"/>
            </p:custDataLst>
          </p:nvPr>
        </p:nvSpPr>
        <p:spPr>
          <a:xfrm>
            <a:off x="934085" y="5412443"/>
            <a:ext cx="914400" cy="914400"/>
          </a:xfrm>
          <a:prstGeom prst="rect">
            <a:avLst/>
          </a:prstGeom>
          <a:solidFill>
            <a:srgbClr val="1AA3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80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</a:t>
            </a:r>
            <a:endParaRPr lang="zh-CN" altLang="en-US" sz="480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2017395" y="5762930"/>
            <a:ext cx="3719830" cy="954405"/>
          </a:xfrm>
          <a:prstGeom prst="rect">
            <a:avLst/>
          </a:prstGeom>
        </p:spPr>
        <p:txBody>
          <a:bodyPr wrap="square" tIns="0">
            <a:normAutofit/>
          </a:bodyPr>
          <a:lstStyle>
            <a:defPPr>
              <a:defRPr lang="zh-CN"/>
            </a:defPPr>
            <a:lvl1pPr>
              <a:defRPr>
                <a:solidFill>
                  <a:srgbClr val="E7E6E6">
                    <a:lumMod val="25000"/>
                  </a:srgbClr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spc="150" dirty="0">
                <a:solidFill>
                  <a:sysClr val="window" lastClr="FFFFFF">
                    <a:lumMod val="50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组委会将审核你的计划书，并向你反馈你的计划可能存在的问题，避免你踩一些坑，提高将来</a:t>
            </a:r>
            <a:r>
              <a:rPr lang="zh-CN" altLang="en-US" sz="1200" spc="150" dirty="0">
                <a:solidFill>
                  <a:sysClr val="window" lastClr="FFFFFF">
                    <a:lumMod val="50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备赛的</a:t>
            </a:r>
            <a:r>
              <a:rPr lang="zh-CN" altLang="en-US" sz="1200" spc="150" dirty="0">
                <a:solidFill>
                  <a:sysClr val="window" lastClr="FFFFFF">
                    <a:lumMod val="50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效率。</a:t>
            </a:r>
            <a:endParaRPr lang="zh-CN" altLang="en-US" sz="1200" spc="150" dirty="0">
              <a:solidFill>
                <a:sysClr val="window" lastClr="FFFFFF">
                  <a:lumMod val="50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71" name="直接连接符 70"/>
          <p:cNvCxnSpPr/>
          <p:nvPr>
            <p:custDataLst>
              <p:tags r:id="rId6"/>
            </p:custDataLst>
          </p:nvPr>
        </p:nvCxnSpPr>
        <p:spPr>
          <a:xfrm>
            <a:off x="935990" y="5103177"/>
            <a:ext cx="4919345" cy="0"/>
          </a:xfrm>
          <a:prstGeom prst="line">
            <a:avLst/>
          </a:prstGeom>
          <a:noFill/>
          <a:ln w="12700" cap="flat" cmpd="sng" algn="ctr">
            <a:solidFill>
              <a:srgbClr val="1F74AD"/>
            </a:solidFill>
            <a:prstDash val="solid"/>
            <a:miter lim="800000"/>
          </a:ln>
          <a:effectLst/>
        </p:spPr>
      </p:cxn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2016760" y="3602672"/>
            <a:ext cx="371983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 anchorCtr="0">
            <a:norm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8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准备</a:t>
            </a:r>
            <a:r>
              <a:rPr lang="zh-CN" altLang="en-US" sz="18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方案</a:t>
            </a:r>
            <a:endParaRPr lang="zh-CN" altLang="en-US" sz="1800" b="1" spc="3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8"/>
            </p:custDataLst>
          </p:nvPr>
        </p:nvSpPr>
        <p:spPr>
          <a:xfrm>
            <a:off x="934085" y="3701097"/>
            <a:ext cx="914400" cy="914400"/>
          </a:xfrm>
          <a:prstGeom prst="rect">
            <a:avLst/>
          </a:pr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80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</a:t>
            </a:r>
            <a:endParaRPr lang="zh-CN" altLang="en-US" sz="480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2016760" y="4068729"/>
            <a:ext cx="3719830" cy="954405"/>
          </a:xfrm>
          <a:prstGeom prst="rect">
            <a:avLst/>
          </a:prstGeom>
        </p:spPr>
        <p:txBody>
          <a:bodyPr wrap="square" tIns="0">
            <a:normAutofit/>
          </a:bodyPr>
          <a:lstStyle>
            <a:defPPr>
              <a:defRPr lang="zh-CN"/>
            </a:defPPr>
            <a:lvl1pPr>
              <a:defRPr>
                <a:solidFill>
                  <a:srgbClr val="E7E6E6">
                    <a:lumMod val="25000"/>
                  </a:srgbClr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spc="150" dirty="0">
                <a:solidFill>
                  <a:sysClr val="window" lastClr="FFFFFF">
                    <a:lumMod val="50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提前准备好机械设计的方案、电路选型的方案，使得将来进展更加顺利。提前想好一些备选方案，将来可能会</a:t>
            </a:r>
            <a:r>
              <a:rPr lang="zh-CN" altLang="en-US" sz="1200" spc="150" dirty="0">
                <a:solidFill>
                  <a:sysClr val="window" lastClr="FFFFFF">
                    <a:lumMod val="50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有用！</a:t>
            </a:r>
            <a:endParaRPr lang="zh-CN" altLang="en-US" sz="1200" spc="150" dirty="0">
              <a:solidFill>
                <a:sysClr val="window" lastClr="FFFFFF">
                  <a:lumMod val="50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57" name="直接连接符 56"/>
          <p:cNvCxnSpPr/>
          <p:nvPr>
            <p:custDataLst>
              <p:tags r:id="rId10"/>
            </p:custDataLst>
          </p:nvPr>
        </p:nvCxnSpPr>
        <p:spPr>
          <a:xfrm>
            <a:off x="935990" y="3390562"/>
            <a:ext cx="4919345" cy="0"/>
          </a:xfrm>
          <a:prstGeom prst="line">
            <a:avLst/>
          </a:prstGeom>
          <a:noFill/>
          <a:ln w="12700" cap="flat" cmpd="sng" algn="ctr">
            <a:solidFill>
              <a:srgbClr val="1F74AD"/>
            </a:solidFill>
            <a:prstDash val="solid"/>
            <a:miter lim="800000"/>
          </a:ln>
          <a:effectLst/>
        </p:spPr>
      </p:cxnSp>
      <p:sp>
        <p:nvSpPr>
          <p:cNvPr id="63" name="矩形 62"/>
          <p:cNvSpPr/>
          <p:nvPr>
            <p:custDataLst>
              <p:tags r:id="rId11"/>
            </p:custDataLst>
          </p:nvPr>
        </p:nvSpPr>
        <p:spPr>
          <a:xfrm>
            <a:off x="934085" y="1988482"/>
            <a:ext cx="914400" cy="914400"/>
          </a:xfrm>
          <a:prstGeom prst="rect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80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</a:t>
            </a:r>
            <a:endParaRPr lang="zh-CN" altLang="en-US" sz="480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2017395" y="1890057"/>
            <a:ext cx="371983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 anchorCtr="0">
            <a:norm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8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知识</a:t>
            </a:r>
            <a:r>
              <a:rPr lang="zh-CN" altLang="en-US" sz="18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储备</a:t>
            </a:r>
            <a:endParaRPr lang="zh-CN" altLang="en-US" sz="1800" b="1" spc="3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13"/>
            </p:custDataLst>
          </p:nvPr>
        </p:nvSpPr>
        <p:spPr>
          <a:xfrm>
            <a:off x="2017395" y="2356114"/>
            <a:ext cx="3719830" cy="954405"/>
          </a:xfrm>
          <a:prstGeom prst="rect">
            <a:avLst/>
          </a:prstGeom>
        </p:spPr>
        <p:txBody>
          <a:bodyPr wrap="square" tIns="0">
            <a:normAutofit/>
          </a:bodyPr>
          <a:lstStyle>
            <a:defPPr>
              <a:defRPr lang="zh-CN"/>
            </a:defPPr>
            <a:lvl1pPr>
              <a:defRPr>
                <a:solidFill>
                  <a:srgbClr val="E7E6E6">
                    <a:lumMod val="25000"/>
                  </a:srgbClr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spc="150" dirty="0">
                <a:solidFill>
                  <a:sysClr val="window" lastClr="FFFFFF">
                    <a:lumMod val="50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提前了解机器人设计相关知识、模块选型办法、了解机器人设计制作中可能遇到的相关问题，让之后的进展更加顺利。</a:t>
            </a:r>
            <a:endParaRPr lang="zh-CN" altLang="en-US" sz="1200" spc="150" dirty="0">
              <a:solidFill>
                <a:sysClr val="window" lastClr="FFFFFF">
                  <a:lumMod val="50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计划书的</a:t>
            </a:r>
            <a:r>
              <a:rPr lang="zh-CN" altLang="en-US"/>
              <a:t>内容</a:t>
            </a:r>
            <a:endParaRPr lang="zh-CN" altLang="en-US"/>
          </a:p>
        </p:txBody>
      </p:sp>
      <p:sp>
        <p:nvSpPr>
          <p:cNvPr id="11280" name="Freeform 16"/>
          <p:cNvSpPr/>
          <p:nvPr>
            <p:custDataLst>
              <p:tags r:id="rId1"/>
            </p:custDataLst>
          </p:nvPr>
        </p:nvSpPr>
        <p:spPr bwMode="auto">
          <a:xfrm>
            <a:off x="665480" y="3877969"/>
            <a:ext cx="1812773" cy="2419257"/>
          </a:xfrm>
          <a:custGeom>
            <a:avLst/>
            <a:gdLst/>
            <a:ahLst/>
            <a:cxnLst>
              <a:cxn ang="0">
                <a:pos x="49" y="0"/>
              </a:cxn>
              <a:cxn ang="0">
                <a:pos x="391" y="0"/>
              </a:cxn>
              <a:cxn ang="0">
                <a:pos x="440" y="49"/>
              </a:cxn>
              <a:cxn ang="0">
                <a:pos x="440" y="465"/>
              </a:cxn>
              <a:cxn ang="0">
                <a:pos x="391" y="513"/>
              </a:cxn>
              <a:cxn ang="0">
                <a:pos x="49" y="513"/>
              </a:cxn>
              <a:cxn ang="0">
                <a:pos x="0" y="465"/>
              </a:cxn>
              <a:cxn ang="0">
                <a:pos x="0" y="49"/>
              </a:cxn>
              <a:cxn ang="0">
                <a:pos x="49" y="0"/>
              </a:cxn>
            </a:cxnLst>
            <a:rect l="0" t="0" r="r" b="b"/>
            <a:pathLst>
              <a:path w="440" h="513">
                <a:moveTo>
                  <a:pt x="49" y="0"/>
                </a:moveTo>
                <a:cubicBezTo>
                  <a:pt x="391" y="0"/>
                  <a:pt x="391" y="0"/>
                  <a:pt x="391" y="0"/>
                </a:cubicBezTo>
                <a:cubicBezTo>
                  <a:pt x="418" y="0"/>
                  <a:pt x="440" y="22"/>
                  <a:pt x="440" y="49"/>
                </a:cubicBezTo>
                <a:cubicBezTo>
                  <a:pt x="440" y="465"/>
                  <a:pt x="440" y="465"/>
                  <a:pt x="440" y="465"/>
                </a:cubicBezTo>
                <a:cubicBezTo>
                  <a:pt x="440" y="492"/>
                  <a:pt x="418" y="513"/>
                  <a:pt x="391" y="513"/>
                </a:cubicBezTo>
                <a:cubicBezTo>
                  <a:pt x="49" y="513"/>
                  <a:pt x="49" y="513"/>
                  <a:pt x="49" y="513"/>
                </a:cubicBezTo>
                <a:cubicBezTo>
                  <a:pt x="22" y="513"/>
                  <a:pt x="0" y="492"/>
                  <a:pt x="0" y="465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2"/>
                  <a:pt x="22" y="0"/>
                  <a:pt x="49" y="0"/>
                </a:cubicBezTo>
                <a:close/>
              </a:path>
            </a:pathLst>
          </a:custGeom>
          <a:gradFill>
            <a:gsLst>
              <a:gs pos="0">
                <a:srgbClr val="6096E6">
                  <a:lumMod val="5000"/>
                  <a:lumOff val="95000"/>
                </a:srgbClr>
              </a:gs>
              <a:gs pos="0">
                <a:srgbClr val="6096E6">
                  <a:lumMod val="20000"/>
                  <a:lumOff val="80000"/>
                </a:srgbClr>
              </a:gs>
            </a:gsLst>
            <a:lin ang="5400000" scaled="0"/>
          </a:gra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1276" name="Freeform 12"/>
          <p:cNvSpPr/>
          <p:nvPr>
            <p:custDataLst>
              <p:tags r:id="rId2"/>
            </p:custDataLst>
          </p:nvPr>
        </p:nvSpPr>
        <p:spPr bwMode="auto">
          <a:xfrm>
            <a:off x="665480" y="2345055"/>
            <a:ext cx="1812773" cy="1685092"/>
          </a:xfrm>
          <a:custGeom>
            <a:avLst/>
            <a:gdLst/>
            <a:ahLst/>
            <a:cxnLst>
              <a:cxn ang="0">
                <a:pos x="49" y="0"/>
              </a:cxn>
              <a:cxn ang="0">
                <a:pos x="391" y="0"/>
              </a:cxn>
              <a:cxn ang="0">
                <a:pos x="440" y="49"/>
              </a:cxn>
              <a:cxn ang="0">
                <a:pos x="440" y="465"/>
              </a:cxn>
              <a:cxn ang="0">
                <a:pos x="391" y="416"/>
              </a:cxn>
              <a:cxn ang="0">
                <a:pos x="49" y="416"/>
              </a:cxn>
              <a:cxn ang="0">
                <a:pos x="0" y="465"/>
              </a:cxn>
              <a:cxn ang="0">
                <a:pos x="0" y="49"/>
              </a:cxn>
              <a:cxn ang="0">
                <a:pos x="49" y="0"/>
              </a:cxn>
            </a:cxnLst>
            <a:rect l="0" t="0" r="r" b="b"/>
            <a:pathLst>
              <a:path w="440" h="465">
                <a:moveTo>
                  <a:pt x="49" y="0"/>
                </a:moveTo>
                <a:cubicBezTo>
                  <a:pt x="391" y="0"/>
                  <a:pt x="391" y="0"/>
                  <a:pt x="391" y="0"/>
                </a:cubicBezTo>
                <a:cubicBezTo>
                  <a:pt x="418" y="0"/>
                  <a:pt x="440" y="22"/>
                  <a:pt x="440" y="49"/>
                </a:cubicBezTo>
                <a:cubicBezTo>
                  <a:pt x="440" y="465"/>
                  <a:pt x="440" y="465"/>
                  <a:pt x="440" y="465"/>
                </a:cubicBezTo>
                <a:cubicBezTo>
                  <a:pt x="440" y="438"/>
                  <a:pt x="418" y="416"/>
                  <a:pt x="391" y="416"/>
                </a:cubicBezTo>
                <a:cubicBezTo>
                  <a:pt x="49" y="416"/>
                  <a:pt x="49" y="416"/>
                  <a:pt x="49" y="416"/>
                </a:cubicBezTo>
                <a:cubicBezTo>
                  <a:pt x="22" y="416"/>
                  <a:pt x="0" y="438"/>
                  <a:pt x="0" y="465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2"/>
                  <a:pt x="22" y="0"/>
                  <a:pt x="49" y="0"/>
                </a:cubicBezTo>
                <a:close/>
              </a:path>
            </a:pathLst>
          </a:custGeom>
          <a:solidFill>
            <a:srgbClr val="6096E6">
              <a:lumMod val="60000"/>
              <a:lumOff val="40000"/>
            </a:srgbClr>
          </a:solidFill>
          <a:ln w="34925" cap="rnd">
            <a:solidFill>
              <a:srgbClr val="6096E6"/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730063" y="4684883"/>
            <a:ext cx="1683607" cy="126270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pPr algn="ctr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200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Source Han Sans CN Regular" panose="020B0A00000000000000" charset="-122"/>
                <a:ea typeface="Source Han Sans CN Regular" panose="020B0A00000000000000" charset="-122"/>
              </a:rPr>
              <a:t>你的完整三维模型，或者示意图，以及零件选型方案。简单阐述你为什么要</a:t>
            </a:r>
            <a:r>
              <a:rPr lang="zh-CN" altLang="en-US" sz="1200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Source Han Sans CN Regular" panose="020B0A00000000000000" charset="-122"/>
                <a:ea typeface="Source Han Sans CN Regular" panose="020B0A00000000000000" charset="-122"/>
              </a:rPr>
              <a:t>这么设计。</a:t>
            </a:r>
            <a:endParaRPr lang="zh-CN" altLang="en-US" sz="1200" spc="150">
              <a:solidFill>
                <a:srgbClr val="000000">
                  <a:lumMod val="50000"/>
                  <a:lumOff val="50000"/>
                </a:srgbClr>
              </a:solidFill>
              <a:uFillTx/>
              <a:latin typeface="Source Han Sans CN Regular" panose="020B0A00000000000000" charset="-122"/>
              <a:ea typeface="Source Han Sans CN Regular" panose="020B0A00000000000000" charset="-122"/>
            </a:endParaRPr>
          </a:p>
        </p:txBody>
      </p:sp>
      <p:sp>
        <p:nvSpPr>
          <p:cNvPr id="36" name="文本框 35"/>
          <p:cNvSpPr txBox="1"/>
          <p:nvPr>
            <p:custDataLst>
              <p:tags r:id="rId4"/>
            </p:custDataLst>
          </p:nvPr>
        </p:nvSpPr>
        <p:spPr>
          <a:xfrm>
            <a:off x="730063" y="4165993"/>
            <a:ext cx="1683607" cy="504785"/>
          </a:xfrm>
          <a:prstGeom prst="rect">
            <a:avLst/>
          </a:prstGeom>
          <a:noFill/>
        </p:spPr>
        <p:txBody>
          <a:bodyPr wrap="square" bIns="0" rtlCol="0" anchor="ctr" anchorCtr="0">
            <a:normAutofit/>
          </a:bodyPr>
          <a:p>
            <a:pPr algn="ctr"/>
            <a:r>
              <a:rPr lang="zh-CN" altLang="en-US" b="1" spc="30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机械</a:t>
            </a:r>
            <a:r>
              <a:rPr lang="zh-CN" altLang="en-US" b="1" spc="30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部分</a:t>
            </a:r>
            <a:endParaRPr lang="zh-CN" altLang="en-US" b="1" spc="300">
              <a:solidFill>
                <a:srgbClr val="000000">
                  <a:lumMod val="75000"/>
                  <a:lumOff val="25000"/>
                </a:srgbClr>
              </a:solidFill>
              <a:uFillTx/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5"/>
            </p:custDataLst>
          </p:nvPr>
        </p:nvSpPr>
        <p:spPr>
          <a:xfrm>
            <a:off x="982455" y="2638276"/>
            <a:ext cx="1178080" cy="925687"/>
          </a:xfrm>
          <a:prstGeom prst="rect">
            <a:avLst/>
          </a:prstGeom>
          <a:noFill/>
        </p:spPr>
        <p:txBody>
          <a:bodyPr wrap="square" bIns="0" rtlCol="0">
            <a:normAutofit/>
          </a:bodyPr>
          <a:p>
            <a:pPr algn="ctr"/>
            <a:r>
              <a:rPr lang="en-US" altLang="zh-CN" sz="4400" spc="300">
                <a:solidFill>
                  <a:srgbClr val="FFFFFF"/>
                </a:solidFill>
                <a:uFillTx/>
                <a:latin typeface="思源黑体 CN" panose="020B0500000000000000" charset="-122"/>
                <a:ea typeface="Source Han Sans CN Regular" panose="020B0A00000000000000" charset="-122"/>
              </a:rPr>
              <a:t>01</a:t>
            </a:r>
            <a:endParaRPr lang="en-US" altLang="zh-CN" sz="4400" spc="300">
              <a:solidFill>
                <a:srgbClr val="FFFFFF"/>
              </a:solidFill>
              <a:uFillTx/>
              <a:latin typeface="思源黑体 CN" panose="020B0500000000000000" charset="-122"/>
              <a:ea typeface="Source Han Sans CN Regular" panose="020B0A00000000000000" charset="-122"/>
            </a:endParaRPr>
          </a:p>
        </p:txBody>
      </p:sp>
      <p:sp>
        <p:nvSpPr>
          <p:cNvPr id="29" name="Freeform 16"/>
          <p:cNvSpPr/>
          <p:nvPr>
            <p:custDataLst>
              <p:tags r:id="rId6"/>
            </p:custDataLst>
          </p:nvPr>
        </p:nvSpPr>
        <p:spPr bwMode="auto">
          <a:xfrm>
            <a:off x="2963737" y="3877969"/>
            <a:ext cx="1812773" cy="2419257"/>
          </a:xfrm>
          <a:custGeom>
            <a:avLst/>
            <a:gdLst/>
            <a:ahLst/>
            <a:cxnLst>
              <a:cxn ang="0">
                <a:pos x="49" y="0"/>
              </a:cxn>
              <a:cxn ang="0">
                <a:pos x="391" y="0"/>
              </a:cxn>
              <a:cxn ang="0">
                <a:pos x="440" y="49"/>
              </a:cxn>
              <a:cxn ang="0">
                <a:pos x="440" y="465"/>
              </a:cxn>
              <a:cxn ang="0">
                <a:pos x="391" y="513"/>
              </a:cxn>
              <a:cxn ang="0">
                <a:pos x="49" y="513"/>
              </a:cxn>
              <a:cxn ang="0">
                <a:pos x="0" y="465"/>
              </a:cxn>
              <a:cxn ang="0">
                <a:pos x="0" y="49"/>
              </a:cxn>
              <a:cxn ang="0">
                <a:pos x="49" y="0"/>
              </a:cxn>
            </a:cxnLst>
            <a:rect l="0" t="0" r="r" b="b"/>
            <a:pathLst>
              <a:path w="440" h="513">
                <a:moveTo>
                  <a:pt x="49" y="0"/>
                </a:moveTo>
                <a:cubicBezTo>
                  <a:pt x="391" y="0"/>
                  <a:pt x="391" y="0"/>
                  <a:pt x="391" y="0"/>
                </a:cubicBezTo>
                <a:cubicBezTo>
                  <a:pt x="418" y="0"/>
                  <a:pt x="440" y="22"/>
                  <a:pt x="440" y="49"/>
                </a:cubicBezTo>
                <a:cubicBezTo>
                  <a:pt x="440" y="465"/>
                  <a:pt x="440" y="465"/>
                  <a:pt x="440" y="465"/>
                </a:cubicBezTo>
                <a:cubicBezTo>
                  <a:pt x="440" y="492"/>
                  <a:pt x="418" y="513"/>
                  <a:pt x="391" y="513"/>
                </a:cubicBezTo>
                <a:cubicBezTo>
                  <a:pt x="49" y="513"/>
                  <a:pt x="49" y="513"/>
                  <a:pt x="49" y="513"/>
                </a:cubicBezTo>
                <a:cubicBezTo>
                  <a:pt x="22" y="513"/>
                  <a:pt x="0" y="492"/>
                  <a:pt x="0" y="465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2"/>
                  <a:pt x="22" y="0"/>
                  <a:pt x="49" y="0"/>
                </a:cubicBezTo>
                <a:close/>
              </a:path>
            </a:pathLst>
          </a:custGeom>
          <a:gradFill>
            <a:gsLst>
              <a:gs pos="0">
                <a:srgbClr val="6096E6">
                  <a:lumMod val="5000"/>
                  <a:lumOff val="95000"/>
                </a:srgbClr>
              </a:gs>
              <a:gs pos="0">
                <a:srgbClr val="58B6E5">
                  <a:lumMod val="20000"/>
                  <a:lumOff val="80000"/>
                </a:srgbClr>
              </a:gs>
            </a:gsLst>
            <a:lin ang="5400000" scaled="0"/>
          </a:gra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1" name="Freeform 12"/>
          <p:cNvSpPr/>
          <p:nvPr>
            <p:custDataLst>
              <p:tags r:id="rId7"/>
            </p:custDataLst>
          </p:nvPr>
        </p:nvSpPr>
        <p:spPr bwMode="auto">
          <a:xfrm>
            <a:off x="2963737" y="2345055"/>
            <a:ext cx="1812773" cy="1685092"/>
          </a:xfrm>
          <a:custGeom>
            <a:avLst/>
            <a:gdLst/>
            <a:ahLst/>
            <a:cxnLst>
              <a:cxn ang="0">
                <a:pos x="49" y="0"/>
              </a:cxn>
              <a:cxn ang="0">
                <a:pos x="391" y="0"/>
              </a:cxn>
              <a:cxn ang="0">
                <a:pos x="440" y="49"/>
              </a:cxn>
              <a:cxn ang="0">
                <a:pos x="440" y="465"/>
              </a:cxn>
              <a:cxn ang="0">
                <a:pos x="391" y="416"/>
              </a:cxn>
              <a:cxn ang="0">
                <a:pos x="49" y="416"/>
              </a:cxn>
              <a:cxn ang="0">
                <a:pos x="0" y="465"/>
              </a:cxn>
              <a:cxn ang="0">
                <a:pos x="0" y="49"/>
              </a:cxn>
              <a:cxn ang="0">
                <a:pos x="49" y="0"/>
              </a:cxn>
            </a:cxnLst>
            <a:rect l="0" t="0" r="r" b="b"/>
            <a:pathLst>
              <a:path w="440" h="465">
                <a:moveTo>
                  <a:pt x="49" y="0"/>
                </a:moveTo>
                <a:cubicBezTo>
                  <a:pt x="391" y="0"/>
                  <a:pt x="391" y="0"/>
                  <a:pt x="391" y="0"/>
                </a:cubicBezTo>
                <a:cubicBezTo>
                  <a:pt x="418" y="0"/>
                  <a:pt x="440" y="22"/>
                  <a:pt x="440" y="49"/>
                </a:cubicBezTo>
                <a:cubicBezTo>
                  <a:pt x="440" y="465"/>
                  <a:pt x="440" y="465"/>
                  <a:pt x="440" y="465"/>
                </a:cubicBezTo>
                <a:cubicBezTo>
                  <a:pt x="440" y="438"/>
                  <a:pt x="418" y="416"/>
                  <a:pt x="391" y="416"/>
                </a:cubicBezTo>
                <a:cubicBezTo>
                  <a:pt x="49" y="416"/>
                  <a:pt x="49" y="416"/>
                  <a:pt x="49" y="416"/>
                </a:cubicBezTo>
                <a:cubicBezTo>
                  <a:pt x="22" y="416"/>
                  <a:pt x="0" y="438"/>
                  <a:pt x="0" y="465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2"/>
                  <a:pt x="22" y="0"/>
                  <a:pt x="49" y="0"/>
                </a:cubicBezTo>
                <a:close/>
              </a:path>
            </a:pathLst>
          </a:custGeom>
          <a:solidFill>
            <a:srgbClr val="58B6E5">
              <a:lumMod val="60000"/>
              <a:lumOff val="40000"/>
            </a:srgbClr>
          </a:solidFill>
          <a:ln w="34925" cap="rnd">
            <a:solidFill>
              <a:srgbClr val="58B6E5"/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2" name="文本框 31"/>
          <p:cNvSpPr txBox="1"/>
          <p:nvPr>
            <p:custDataLst>
              <p:tags r:id="rId8"/>
            </p:custDataLst>
          </p:nvPr>
        </p:nvSpPr>
        <p:spPr>
          <a:xfrm>
            <a:off x="3028320" y="4684883"/>
            <a:ext cx="1683607" cy="126270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200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Source Han Sans CN Regular" panose="020B0A00000000000000" charset="-122"/>
                <a:ea typeface="Source Han Sans CN Regular" panose="020B0A00000000000000" charset="-122"/>
              </a:rPr>
              <a:t>你的布线框图。你的电控模块的选型方案、设计方案。</a:t>
            </a:r>
            <a:endParaRPr lang="zh-CN" altLang="en-US" sz="1200" spc="150">
              <a:solidFill>
                <a:srgbClr val="000000">
                  <a:lumMod val="50000"/>
                  <a:lumOff val="50000"/>
                </a:srgbClr>
              </a:solidFill>
              <a:uFillTx/>
              <a:latin typeface="Source Han Sans CN Regular" panose="020B0A00000000000000" charset="-122"/>
              <a:ea typeface="Source Han Sans CN Regular" panose="020B0A00000000000000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9"/>
            </p:custDataLst>
          </p:nvPr>
        </p:nvSpPr>
        <p:spPr>
          <a:xfrm>
            <a:off x="3028320" y="4165993"/>
            <a:ext cx="1683607" cy="504785"/>
          </a:xfrm>
          <a:prstGeom prst="rect">
            <a:avLst/>
          </a:prstGeom>
          <a:noFill/>
        </p:spPr>
        <p:txBody>
          <a:bodyPr wrap="square" bIns="0" rtlCol="0" anchor="ctr" anchorCtr="0">
            <a:normAutofit/>
          </a:bodyPr>
          <a:p>
            <a:pPr algn="ctr"/>
            <a:r>
              <a:rPr lang="zh-CN" altLang="en-US" b="1" spc="30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电路</a:t>
            </a:r>
            <a:r>
              <a:rPr lang="zh-CN" altLang="en-US" b="1" spc="30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部分</a:t>
            </a:r>
            <a:endParaRPr lang="zh-CN" altLang="en-US" b="1" spc="300">
              <a:solidFill>
                <a:srgbClr val="000000">
                  <a:lumMod val="75000"/>
                  <a:lumOff val="25000"/>
                </a:srgbClr>
              </a:solidFill>
              <a:uFillTx/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34" name="文本框 33"/>
          <p:cNvSpPr txBox="1"/>
          <p:nvPr>
            <p:custDataLst>
              <p:tags r:id="rId10"/>
            </p:custDataLst>
          </p:nvPr>
        </p:nvSpPr>
        <p:spPr>
          <a:xfrm>
            <a:off x="3280713" y="2638276"/>
            <a:ext cx="1178080" cy="925687"/>
          </a:xfrm>
          <a:prstGeom prst="rect">
            <a:avLst/>
          </a:prstGeom>
          <a:noFill/>
        </p:spPr>
        <p:txBody>
          <a:bodyPr wrap="square" bIns="0" rtlCol="0">
            <a:normAutofit/>
          </a:bodyPr>
          <a:p>
            <a:pPr algn="ctr"/>
            <a:r>
              <a:rPr lang="en-US" altLang="zh-CN" sz="4400" spc="300">
                <a:solidFill>
                  <a:srgbClr val="FFFFFF"/>
                </a:solidFill>
                <a:uFillTx/>
                <a:latin typeface="思源黑体 CN" panose="020B0500000000000000" charset="-122"/>
                <a:ea typeface="Source Han Sans CN Regular" panose="020B0A00000000000000" charset="-122"/>
              </a:rPr>
              <a:t>02</a:t>
            </a:r>
            <a:endParaRPr lang="en-US" altLang="zh-CN" sz="4400" spc="300">
              <a:solidFill>
                <a:srgbClr val="FFFFFF"/>
              </a:solidFill>
              <a:uFillTx/>
              <a:latin typeface="思源黑体 CN" panose="020B0500000000000000" charset="-122"/>
              <a:ea typeface="Source Han Sans CN Regular" panose="020B0A00000000000000" charset="-122"/>
            </a:endParaRPr>
          </a:p>
        </p:txBody>
      </p:sp>
      <p:sp>
        <p:nvSpPr>
          <p:cNvPr id="38" name="Freeform 16"/>
          <p:cNvSpPr/>
          <p:nvPr>
            <p:custDataLst>
              <p:tags r:id="rId11"/>
            </p:custDataLst>
          </p:nvPr>
        </p:nvSpPr>
        <p:spPr bwMode="auto">
          <a:xfrm>
            <a:off x="5261994" y="3877969"/>
            <a:ext cx="1812773" cy="2419257"/>
          </a:xfrm>
          <a:custGeom>
            <a:avLst/>
            <a:gdLst/>
            <a:ahLst/>
            <a:cxnLst>
              <a:cxn ang="0">
                <a:pos x="49" y="0"/>
              </a:cxn>
              <a:cxn ang="0">
                <a:pos x="391" y="0"/>
              </a:cxn>
              <a:cxn ang="0">
                <a:pos x="440" y="49"/>
              </a:cxn>
              <a:cxn ang="0">
                <a:pos x="440" y="465"/>
              </a:cxn>
              <a:cxn ang="0">
                <a:pos x="391" y="513"/>
              </a:cxn>
              <a:cxn ang="0">
                <a:pos x="49" y="513"/>
              </a:cxn>
              <a:cxn ang="0">
                <a:pos x="0" y="465"/>
              </a:cxn>
              <a:cxn ang="0">
                <a:pos x="0" y="49"/>
              </a:cxn>
              <a:cxn ang="0">
                <a:pos x="49" y="0"/>
              </a:cxn>
            </a:cxnLst>
            <a:rect l="0" t="0" r="r" b="b"/>
            <a:pathLst>
              <a:path w="440" h="513">
                <a:moveTo>
                  <a:pt x="49" y="0"/>
                </a:moveTo>
                <a:cubicBezTo>
                  <a:pt x="391" y="0"/>
                  <a:pt x="391" y="0"/>
                  <a:pt x="391" y="0"/>
                </a:cubicBezTo>
                <a:cubicBezTo>
                  <a:pt x="418" y="0"/>
                  <a:pt x="440" y="22"/>
                  <a:pt x="440" y="49"/>
                </a:cubicBezTo>
                <a:cubicBezTo>
                  <a:pt x="440" y="465"/>
                  <a:pt x="440" y="465"/>
                  <a:pt x="440" y="465"/>
                </a:cubicBezTo>
                <a:cubicBezTo>
                  <a:pt x="440" y="492"/>
                  <a:pt x="418" y="513"/>
                  <a:pt x="391" y="513"/>
                </a:cubicBezTo>
                <a:cubicBezTo>
                  <a:pt x="49" y="513"/>
                  <a:pt x="49" y="513"/>
                  <a:pt x="49" y="513"/>
                </a:cubicBezTo>
                <a:cubicBezTo>
                  <a:pt x="22" y="513"/>
                  <a:pt x="0" y="492"/>
                  <a:pt x="0" y="465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2"/>
                  <a:pt x="22" y="0"/>
                  <a:pt x="49" y="0"/>
                </a:cubicBezTo>
                <a:close/>
              </a:path>
            </a:pathLst>
          </a:custGeom>
          <a:gradFill>
            <a:gsLst>
              <a:gs pos="0">
                <a:srgbClr val="6096E6">
                  <a:lumMod val="5000"/>
                  <a:lumOff val="95000"/>
                </a:srgbClr>
              </a:gs>
              <a:gs pos="0">
                <a:srgbClr val="56CA95">
                  <a:lumMod val="20000"/>
                  <a:lumOff val="80000"/>
                </a:srgbClr>
              </a:gs>
            </a:gsLst>
            <a:lin ang="5400000" scaled="0"/>
          </a:gra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9" name="Freeform 12"/>
          <p:cNvSpPr/>
          <p:nvPr>
            <p:custDataLst>
              <p:tags r:id="rId12"/>
            </p:custDataLst>
          </p:nvPr>
        </p:nvSpPr>
        <p:spPr bwMode="auto">
          <a:xfrm>
            <a:off x="5261994" y="2345055"/>
            <a:ext cx="1812773" cy="1685092"/>
          </a:xfrm>
          <a:custGeom>
            <a:avLst/>
            <a:gdLst/>
            <a:ahLst/>
            <a:cxnLst>
              <a:cxn ang="0">
                <a:pos x="49" y="0"/>
              </a:cxn>
              <a:cxn ang="0">
                <a:pos x="391" y="0"/>
              </a:cxn>
              <a:cxn ang="0">
                <a:pos x="440" y="49"/>
              </a:cxn>
              <a:cxn ang="0">
                <a:pos x="440" y="465"/>
              </a:cxn>
              <a:cxn ang="0">
                <a:pos x="391" y="416"/>
              </a:cxn>
              <a:cxn ang="0">
                <a:pos x="49" y="416"/>
              </a:cxn>
              <a:cxn ang="0">
                <a:pos x="0" y="465"/>
              </a:cxn>
              <a:cxn ang="0">
                <a:pos x="0" y="49"/>
              </a:cxn>
              <a:cxn ang="0">
                <a:pos x="49" y="0"/>
              </a:cxn>
            </a:cxnLst>
            <a:rect l="0" t="0" r="r" b="b"/>
            <a:pathLst>
              <a:path w="440" h="465">
                <a:moveTo>
                  <a:pt x="49" y="0"/>
                </a:moveTo>
                <a:cubicBezTo>
                  <a:pt x="391" y="0"/>
                  <a:pt x="391" y="0"/>
                  <a:pt x="391" y="0"/>
                </a:cubicBezTo>
                <a:cubicBezTo>
                  <a:pt x="418" y="0"/>
                  <a:pt x="440" y="22"/>
                  <a:pt x="440" y="49"/>
                </a:cubicBezTo>
                <a:cubicBezTo>
                  <a:pt x="440" y="465"/>
                  <a:pt x="440" y="465"/>
                  <a:pt x="440" y="465"/>
                </a:cubicBezTo>
                <a:cubicBezTo>
                  <a:pt x="440" y="438"/>
                  <a:pt x="418" y="416"/>
                  <a:pt x="391" y="416"/>
                </a:cubicBezTo>
                <a:cubicBezTo>
                  <a:pt x="49" y="416"/>
                  <a:pt x="49" y="416"/>
                  <a:pt x="49" y="416"/>
                </a:cubicBezTo>
                <a:cubicBezTo>
                  <a:pt x="22" y="416"/>
                  <a:pt x="0" y="438"/>
                  <a:pt x="0" y="465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2"/>
                  <a:pt x="22" y="0"/>
                  <a:pt x="49" y="0"/>
                </a:cubicBezTo>
                <a:close/>
              </a:path>
            </a:pathLst>
          </a:custGeom>
          <a:solidFill>
            <a:srgbClr val="56CA95">
              <a:lumMod val="60000"/>
              <a:lumOff val="40000"/>
            </a:srgbClr>
          </a:solidFill>
          <a:ln w="34925" cap="rnd">
            <a:solidFill>
              <a:srgbClr val="56CA95"/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40" name="文本框 39"/>
          <p:cNvSpPr txBox="1"/>
          <p:nvPr>
            <p:custDataLst>
              <p:tags r:id="rId13"/>
            </p:custDataLst>
          </p:nvPr>
        </p:nvSpPr>
        <p:spPr>
          <a:xfrm>
            <a:off x="5326577" y="4684883"/>
            <a:ext cx="1683607" cy="126270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200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Source Han Sans CN Regular" panose="020B0A00000000000000" charset="-122"/>
                <a:ea typeface="Source Han Sans CN Regular" panose="020B0A00000000000000" charset="-122"/>
              </a:rPr>
              <a:t>你的程序设计流程图。简介你的视觉</a:t>
            </a:r>
            <a:r>
              <a:rPr lang="zh-CN" altLang="en-US" sz="1200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Source Han Sans CN Regular" panose="020B0A00000000000000" charset="-122"/>
                <a:ea typeface="Source Han Sans CN Regular" panose="020B0A00000000000000" charset="-122"/>
              </a:rPr>
              <a:t>算法。</a:t>
            </a:r>
            <a:endParaRPr lang="zh-CN" altLang="en-US" sz="1200" spc="150">
              <a:solidFill>
                <a:srgbClr val="000000">
                  <a:lumMod val="50000"/>
                  <a:lumOff val="50000"/>
                </a:srgbClr>
              </a:solidFill>
              <a:uFillTx/>
              <a:latin typeface="Source Han Sans CN Regular" panose="020B0A00000000000000" charset="-122"/>
              <a:ea typeface="Source Han Sans CN Regular" panose="020B0A00000000000000" charset="-122"/>
            </a:endParaRPr>
          </a:p>
        </p:txBody>
      </p:sp>
      <p:sp>
        <p:nvSpPr>
          <p:cNvPr id="41" name="文本框 40"/>
          <p:cNvSpPr txBox="1"/>
          <p:nvPr>
            <p:custDataLst>
              <p:tags r:id="rId14"/>
            </p:custDataLst>
          </p:nvPr>
        </p:nvSpPr>
        <p:spPr>
          <a:xfrm>
            <a:off x="5326577" y="4165993"/>
            <a:ext cx="1683607" cy="504785"/>
          </a:xfrm>
          <a:prstGeom prst="rect">
            <a:avLst/>
          </a:prstGeom>
          <a:noFill/>
        </p:spPr>
        <p:txBody>
          <a:bodyPr wrap="square" bIns="0" rtlCol="0" anchor="ctr" anchorCtr="0">
            <a:normAutofit/>
          </a:bodyPr>
          <a:p>
            <a:pPr algn="ctr"/>
            <a:r>
              <a:rPr lang="zh-CN" altLang="en-US" b="1" spc="30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算法</a:t>
            </a:r>
            <a:r>
              <a:rPr lang="zh-CN" altLang="en-US" b="1" spc="30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部分</a:t>
            </a:r>
            <a:endParaRPr lang="zh-CN" altLang="en-US" b="1" spc="300">
              <a:solidFill>
                <a:srgbClr val="000000">
                  <a:lumMod val="75000"/>
                  <a:lumOff val="25000"/>
                </a:srgbClr>
              </a:solidFill>
              <a:uFillTx/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42" name="文本框 41"/>
          <p:cNvSpPr txBox="1"/>
          <p:nvPr>
            <p:custDataLst>
              <p:tags r:id="rId15"/>
            </p:custDataLst>
          </p:nvPr>
        </p:nvSpPr>
        <p:spPr>
          <a:xfrm>
            <a:off x="5578970" y="2638276"/>
            <a:ext cx="1178080" cy="925687"/>
          </a:xfrm>
          <a:prstGeom prst="rect">
            <a:avLst/>
          </a:prstGeom>
          <a:noFill/>
        </p:spPr>
        <p:txBody>
          <a:bodyPr wrap="square" bIns="0" rtlCol="0">
            <a:normAutofit/>
          </a:bodyPr>
          <a:p>
            <a:pPr algn="ctr"/>
            <a:r>
              <a:rPr lang="en-US" altLang="zh-CN" sz="4400" spc="300">
                <a:solidFill>
                  <a:srgbClr val="FFFFFF"/>
                </a:solidFill>
                <a:uFillTx/>
                <a:latin typeface="思源黑体 CN" panose="020B0500000000000000" charset="-122"/>
                <a:ea typeface="Source Han Sans CN Regular" panose="020B0A00000000000000" charset="-122"/>
              </a:rPr>
              <a:t>03</a:t>
            </a:r>
            <a:endParaRPr lang="en-US" altLang="zh-CN" sz="4400" spc="300">
              <a:solidFill>
                <a:srgbClr val="FFFFFF"/>
              </a:solidFill>
              <a:uFillTx/>
              <a:latin typeface="思源黑体 CN" panose="020B0500000000000000" charset="-122"/>
              <a:ea typeface="Source Han Sans CN Regular" panose="020B0A00000000000000" charset="-122"/>
            </a:endParaRPr>
          </a:p>
        </p:txBody>
      </p:sp>
      <p:sp>
        <p:nvSpPr>
          <p:cNvPr id="44" name="Freeform 16"/>
          <p:cNvSpPr/>
          <p:nvPr>
            <p:custDataLst>
              <p:tags r:id="rId16"/>
            </p:custDataLst>
          </p:nvPr>
        </p:nvSpPr>
        <p:spPr bwMode="auto">
          <a:xfrm>
            <a:off x="7560252" y="3877969"/>
            <a:ext cx="1812773" cy="2419257"/>
          </a:xfrm>
          <a:custGeom>
            <a:avLst/>
            <a:gdLst/>
            <a:ahLst/>
            <a:cxnLst>
              <a:cxn ang="0">
                <a:pos x="49" y="0"/>
              </a:cxn>
              <a:cxn ang="0">
                <a:pos x="391" y="0"/>
              </a:cxn>
              <a:cxn ang="0">
                <a:pos x="440" y="49"/>
              </a:cxn>
              <a:cxn ang="0">
                <a:pos x="440" y="465"/>
              </a:cxn>
              <a:cxn ang="0">
                <a:pos x="391" y="513"/>
              </a:cxn>
              <a:cxn ang="0">
                <a:pos x="49" y="513"/>
              </a:cxn>
              <a:cxn ang="0">
                <a:pos x="0" y="465"/>
              </a:cxn>
              <a:cxn ang="0">
                <a:pos x="0" y="49"/>
              </a:cxn>
              <a:cxn ang="0">
                <a:pos x="49" y="0"/>
              </a:cxn>
            </a:cxnLst>
            <a:rect l="0" t="0" r="r" b="b"/>
            <a:pathLst>
              <a:path w="440" h="513">
                <a:moveTo>
                  <a:pt x="49" y="0"/>
                </a:moveTo>
                <a:cubicBezTo>
                  <a:pt x="391" y="0"/>
                  <a:pt x="391" y="0"/>
                  <a:pt x="391" y="0"/>
                </a:cubicBezTo>
                <a:cubicBezTo>
                  <a:pt x="418" y="0"/>
                  <a:pt x="440" y="22"/>
                  <a:pt x="440" y="49"/>
                </a:cubicBezTo>
                <a:cubicBezTo>
                  <a:pt x="440" y="465"/>
                  <a:pt x="440" y="465"/>
                  <a:pt x="440" y="465"/>
                </a:cubicBezTo>
                <a:cubicBezTo>
                  <a:pt x="440" y="492"/>
                  <a:pt x="418" y="513"/>
                  <a:pt x="391" y="513"/>
                </a:cubicBezTo>
                <a:cubicBezTo>
                  <a:pt x="49" y="513"/>
                  <a:pt x="49" y="513"/>
                  <a:pt x="49" y="513"/>
                </a:cubicBezTo>
                <a:cubicBezTo>
                  <a:pt x="22" y="513"/>
                  <a:pt x="0" y="492"/>
                  <a:pt x="0" y="465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2"/>
                  <a:pt x="22" y="0"/>
                  <a:pt x="49" y="0"/>
                </a:cubicBezTo>
                <a:close/>
              </a:path>
            </a:pathLst>
          </a:custGeom>
          <a:gradFill>
            <a:gsLst>
              <a:gs pos="0">
                <a:srgbClr val="6096E6">
                  <a:lumMod val="5000"/>
                  <a:lumOff val="95000"/>
                </a:srgbClr>
              </a:gs>
              <a:gs pos="0">
                <a:srgbClr val="FFBA55">
                  <a:lumMod val="20000"/>
                  <a:lumOff val="80000"/>
                </a:srgbClr>
              </a:gs>
            </a:gsLst>
            <a:lin ang="5400000" scaled="0"/>
          </a:gra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45" name="Freeform 12"/>
          <p:cNvSpPr/>
          <p:nvPr>
            <p:custDataLst>
              <p:tags r:id="rId17"/>
            </p:custDataLst>
          </p:nvPr>
        </p:nvSpPr>
        <p:spPr bwMode="auto">
          <a:xfrm>
            <a:off x="7560252" y="2345055"/>
            <a:ext cx="1812773" cy="1685092"/>
          </a:xfrm>
          <a:custGeom>
            <a:avLst/>
            <a:gdLst/>
            <a:ahLst/>
            <a:cxnLst>
              <a:cxn ang="0">
                <a:pos x="49" y="0"/>
              </a:cxn>
              <a:cxn ang="0">
                <a:pos x="391" y="0"/>
              </a:cxn>
              <a:cxn ang="0">
                <a:pos x="440" y="49"/>
              </a:cxn>
              <a:cxn ang="0">
                <a:pos x="440" y="465"/>
              </a:cxn>
              <a:cxn ang="0">
                <a:pos x="391" y="416"/>
              </a:cxn>
              <a:cxn ang="0">
                <a:pos x="49" y="416"/>
              </a:cxn>
              <a:cxn ang="0">
                <a:pos x="0" y="465"/>
              </a:cxn>
              <a:cxn ang="0">
                <a:pos x="0" y="49"/>
              </a:cxn>
              <a:cxn ang="0">
                <a:pos x="49" y="0"/>
              </a:cxn>
            </a:cxnLst>
            <a:rect l="0" t="0" r="r" b="b"/>
            <a:pathLst>
              <a:path w="440" h="465">
                <a:moveTo>
                  <a:pt x="49" y="0"/>
                </a:moveTo>
                <a:cubicBezTo>
                  <a:pt x="391" y="0"/>
                  <a:pt x="391" y="0"/>
                  <a:pt x="391" y="0"/>
                </a:cubicBezTo>
                <a:cubicBezTo>
                  <a:pt x="418" y="0"/>
                  <a:pt x="440" y="22"/>
                  <a:pt x="440" y="49"/>
                </a:cubicBezTo>
                <a:cubicBezTo>
                  <a:pt x="440" y="465"/>
                  <a:pt x="440" y="465"/>
                  <a:pt x="440" y="465"/>
                </a:cubicBezTo>
                <a:cubicBezTo>
                  <a:pt x="440" y="438"/>
                  <a:pt x="418" y="416"/>
                  <a:pt x="391" y="416"/>
                </a:cubicBezTo>
                <a:cubicBezTo>
                  <a:pt x="49" y="416"/>
                  <a:pt x="49" y="416"/>
                  <a:pt x="49" y="416"/>
                </a:cubicBezTo>
                <a:cubicBezTo>
                  <a:pt x="22" y="416"/>
                  <a:pt x="0" y="438"/>
                  <a:pt x="0" y="465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2"/>
                  <a:pt x="22" y="0"/>
                  <a:pt x="49" y="0"/>
                </a:cubicBezTo>
                <a:close/>
              </a:path>
            </a:pathLst>
          </a:custGeom>
          <a:solidFill>
            <a:srgbClr val="FFBA55">
              <a:lumMod val="60000"/>
              <a:lumOff val="40000"/>
            </a:srgbClr>
          </a:solidFill>
          <a:ln w="34925" cap="rnd">
            <a:solidFill>
              <a:srgbClr val="FFBA55"/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46" name="文本框 45"/>
          <p:cNvSpPr txBox="1"/>
          <p:nvPr>
            <p:custDataLst>
              <p:tags r:id="rId18"/>
            </p:custDataLst>
          </p:nvPr>
        </p:nvSpPr>
        <p:spPr>
          <a:xfrm>
            <a:off x="7624834" y="4684883"/>
            <a:ext cx="1683607" cy="126270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eaLnBrk="1" hangingPunct="1"/>
            <a:r>
              <a:rPr lang="zh-CN" altLang="en-US" sz="1200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Source Han Sans CN Regular" panose="020B0A00000000000000" charset="-122"/>
                <a:ea typeface="Source Han Sans CN Regular" panose="020B0A00000000000000" charset="-122"/>
                <a:sym typeface="+mn-ea"/>
              </a:rPr>
              <a:t>一审：机械架构  程序、电路入门</a:t>
            </a:r>
            <a:endParaRPr lang="zh-CN" altLang="en-US" sz="1200" spc="150">
              <a:solidFill>
                <a:srgbClr val="000000">
                  <a:lumMod val="50000"/>
                  <a:lumOff val="50000"/>
                </a:srgbClr>
              </a:solidFill>
              <a:uFillTx/>
              <a:latin typeface="Source Han Sans CN Regular" panose="020B0A00000000000000" charset="-122"/>
              <a:ea typeface="Source Han Sans CN Regular" panose="020B0A00000000000000" charset="-122"/>
            </a:endParaRPr>
          </a:p>
          <a:p>
            <a:pPr eaLnBrk="1" hangingPunct="1"/>
            <a:r>
              <a:rPr lang="zh-CN" altLang="en-US" sz="1200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Source Han Sans CN Regular" panose="020B0A00000000000000" charset="-122"/>
                <a:ea typeface="Source Han Sans CN Regular" panose="020B0A00000000000000" charset="-122"/>
                <a:sym typeface="+mn-ea"/>
              </a:rPr>
              <a:t>二审：机器人各个模块完成</a:t>
            </a:r>
            <a:endParaRPr lang="zh-CN" altLang="en-US" sz="1200" spc="150">
              <a:solidFill>
                <a:srgbClr val="000000">
                  <a:lumMod val="50000"/>
                  <a:lumOff val="50000"/>
                </a:srgbClr>
              </a:solidFill>
              <a:uFillTx/>
              <a:latin typeface="Source Han Sans CN Regular" panose="020B0A00000000000000" charset="-122"/>
              <a:ea typeface="Source Han Sans CN Regular" panose="020B0A00000000000000" charset="-122"/>
            </a:endParaRPr>
          </a:p>
          <a:p>
            <a:pPr eaLnBrk="1" hangingPunct="1"/>
            <a:r>
              <a:rPr lang="zh-CN" altLang="en-US" sz="1200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Source Han Sans CN Regular" panose="020B0A00000000000000" charset="-122"/>
                <a:ea typeface="Source Han Sans CN Regular" panose="020B0A00000000000000" charset="-122"/>
                <a:sym typeface="+mn-ea"/>
              </a:rPr>
              <a:t>三审：基本可以完成预期任务</a:t>
            </a:r>
            <a:endParaRPr lang="zh-CN" altLang="en-US" sz="1200" spc="150">
              <a:solidFill>
                <a:srgbClr val="000000">
                  <a:lumMod val="50000"/>
                  <a:lumOff val="50000"/>
                </a:srgbClr>
              </a:solidFill>
              <a:uFillTx/>
              <a:latin typeface="Source Han Sans CN Regular" panose="020B0A00000000000000" charset="-122"/>
              <a:ea typeface="Source Han Sans CN Regular" panose="020B0A00000000000000" charset="-122"/>
            </a:endParaRPr>
          </a:p>
        </p:txBody>
      </p:sp>
      <p:sp>
        <p:nvSpPr>
          <p:cNvPr id="47" name="文本框 46"/>
          <p:cNvSpPr txBox="1"/>
          <p:nvPr>
            <p:custDataLst>
              <p:tags r:id="rId19"/>
            </p:custDataLst>
          </p:nvPr>
        </p:nvSpPr>
        <p:spPr>
          <a:xfrm>
            <a:off x="7624834" y="4165993"/>
            <a:ext cx="1683607" cy="504785"/>
          </a:xfrm>
          <a:prstGeom prst="rect">
            <a:avLst/>
          </a:prstGeom>
          <a:noFill/>
        </p:spPr>
        <p:txBody>
          <a:bodyPr wrap="square" bIns="0" rtlCol="0" anchor="ctr" anchorCtr="0">
            <a:normAutofit/>
          </a:bodyPr>
          <a:p>
            <a:pPr algn="ctr"/>
            <a:r>
              <a:rPr lang="zh-CN" altLang="en-US" b="1" spc="30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时间</a:t>
            </a:r>
            <a:r>
              <a:rPr lang="zh-CN" altLang="en-US" b="1" spc="30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安排</a:t>
            </a:r>
            <a:endParaRPr lang="zh-CN" altLang="en-US" b="1" spc="300">
              <a:solidFill>
                <a:srgbClr val="000000">
                  <a:lumMod val="75000"/>
                  <a:lumOff val="25000"/>
                </a:srgbClr>
              </a:solidFill>
              <a:uFillTx/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48" name="文本框 47"/>
          <p:cNvSpPr txBox="1"/>
          <p:nvPr>
            <p:custDataLst>
              <p:tags r:id="rId20"/>
            </p:custDataLst>
          </p:nvPr>
        </p:nvSpPr>
        <p:spPr>
          <a:xfrm>
            <a:off x="7877227" y="2638276"/>
            <a:ext cx="1178080" cy="925687"/>
          </a:xfrm>
          <a:prstGeom prst="rect">
            <a:avLst/>
          </a:prstGeom>
          <a:noFill/>
        </p:spPr>
        <p:txBody>
          <a:bodyPr wrap="square" bIns="0" rtlCol="0">
            <a:normAutofit/>
          </a:bodyPr>
          <a:p>
            <a:pPr algn="ctr"/>
            <a:r>
              <a:rPr lang="en-US" altLang="zh-CN" sz="4400" spc="300">
                <a:solidFill>
                  <a:srgbClr val="FFFFFF"/>
                </a:solidFill>
                <a:uFillTx/>
                <a:latin typeface="思源黑体 CN" panose="020B0500000000000000" charset="-122"/>
                <a:ea typeface="Source Han Sans CN Regular" panose="020B0A00000000000000" charset="-122"/>
              </a:rPr>
              <a:t>04</a:t>
            </a:r>
            <a:endParaRPr lang="en-US" altLang="zh-CN" sz="4400" spc="300">
              <a:solidFill>
                <a:srgbClr val="FFFFFF"/>
              </a:solidFill>
              <a:uFillTx/>
              <a:latin typeface="思源黑体 CN" panose="020B0500000000000000" charset="-122"/>
              <a:ea typeface="Source Han Sans CN Regular" panose="020B0A00000000000000" charset="-122"/>
            </a:endParaRPr>
          </a:p>
        </p:txBody>
      </p:sp>
      <p:sp>
        <p:nvSpPr>
          <p:cNvPr id="5" name="Freeform 16"/>
          <p:cNvSpPr/>
          <p:nvPr>
            <p:custDataLst>
              <p:tags r:id="rId21"/>
            </p:custDataLst>
          </p:nvPr>
        </p:nvSpPr>
        <p:spPr bwMode="auto">
          <a:xfrm>
            <a:off x="9858509" y="3877969"/>
            <a:ext cx="1812773" cy="2419257"/>
          </a:xfrm>
          <a:custGeom>
            <a:avLst/>
            <a:gdLst/>
            <a:ahLst/>
            <a:cxnLst>
              <a:cxn ang="0">
                <a:pos x="49" y="0"/>
              </a:cxn>
              <a:cxn ang="0">
                <a:pos x="391" y="0"/>
              </a:cxn>
              <a:cxn ang="0">
                <a:pos x="440" y="49"/>
              </a:cxn>
              <a:cxn ang="0">
                <a:pos x="440" y="465"/>
              </a:cxn>
              <a:cxn ang="0">
                <a:pos x="391" y="513"/>
              </a:cxn>
              <a:cxn ang="0">
                <a:pos x="49" y="513"/>
              </a:cxn>
              <a:cxn ang="0">
                <a:pos x="0" y="465"/>
              </a:cxn>
              <a:cxn ang="0">
                <a:pos x="0" y="49"/>
              </a:cxn>
              <a:cxn ang="0">
                <a:pos x="49" y="0"/>
              </a:cxn>
            </a:cxnLst>
            <a:rect l="0" t="0" r="r" b="b"/>
            <a:pathLst>
              <a:path w="440" h="513">
                <a:moveTo>
                  <a:pt x="49" y="0"/>
                </a:moveTo>
                <a:cubicBezTo>
                  <a:pt x="391" y="0"/>
                  <a:pt x="391" y="0"/>
                  <a:pt x="391" y="0"/>
                </a:cubicBezTo>
                <a:cubicBezTo>
                  <a:pt x="418" y="0"/>
                  <a:pt x="440" y="22"/>
                  <a:pt x="440" y="49"/>
                </a:cubicBezTo>
                <a:cubicBezTo>
                  <a:pt x="440" y="465"/>
                  <a:pt x="440" y="465"/>
                  <a:pt x="440" y="465"/>
                </a:cubicBezTo>
                <a:cubicBezTo>
                  <a:pt x="440" y="492"/>
                  <a:pt x="418" y="513"/>
                  <a:pt x="391" y="513"/>
                </a:cubicBezTo>
                <a:cubicBezTo>
                  <a:pt x="49" y="513"/>
                  <a:pt x="49" y="513"/>
                  <a:pt x="49" y="513"/>
                </a:cubicBezTo>
                <a:cubicBezTo>
                  <a:pt x="22" y="513"/>
                  <a:pt x="0" y="492"/>
                  <a:pt x="0" y="465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2"/>
                  <a:pt x="22" y="0"/>
                  <a:pt x="49" y="0"/>
                </a:cubicBezTo>
                <a:close/>
              </a:path>
            </a:pathLst>
          </a:custGeom>
          <a:gradFill>
            <a:gsLst>
              <a:gs pos="0">
                <a:srgbClr val="6096E6">
                  <a:lumMod val="5000"/>
                  <a:lumOff val="95000"/>
                </a:srgbClr>
              </a:gs>
              <a:gs pos="0">
                <a:srgbClr val="F18870">
                  <a:lumMod val="20000"/>
                  <a:lumOff val="80000"/>
                </a:srgbClr>
              </a:gs>
            </a:gsLst>
            <a:lin ang="5400000" scaled="0"/>
          </a:gra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51" name="Freeform 12"/>
          <p:cNvSpPr/>
          <p:nvPr>
            <p:custDataLst>
              <p:tags r:id="rId22"/>
            </p:custDataLst>
          </p:nvPr>
        </p:nvSpPr>
        <p:spPr bwMode="auto">
          <a:xfrm>
            <a:off x="9858509" y="2345055"/>
            <a:ext cx="1812773" cy="1685092"/>
          </a:xfrm>
          <a:custGeom>
            <a:avLst/>
            <a:gdLst/>
            <a:ahLst/>
            <a:cxnLst>
              <a:cxn ang="0">
                <a:pos x="49" y="0"/>
              </a:cxn>
              <a:cxn ang="0">
                <a:pos x="391" y="0"/>
              </a:cxn>
              <a:cxn ang="0">
                <a:pos x="440" y="49"/>
              </a:cxn>
              <a:cxn ang="0">
                <a:pos x="440" y="465"/>
              </a:cxn>
              <a:cxn ang="0">
                <a:pos x="391" y="416"/>
              </a:cxn>
              <a:cxn ang="0">
                <a:pos x="49" y="416"/>
              </a:cxn>
              <a:cxn ang="0">
                <a:pos x="0" y="465"/>
              </a:cxn>
              <a:cxn ang="0">
                <a:pos x="0" y="49"/>
              </a:cxn>
              <a:cxn ang="0">
                <a:pos x="49" y="0"/>
              </a:cxn>
            </a:cxnLst>
            <a:rect l="0" t="0" r="r" b="b"/>
            <a:pathLst>
              <a:path w="440" h="465">
                <a:moveTo>
                  <a:pt x="49" y="0"/>
                </a:moveTo>
                <a:cubicBezTo>
                  <a:pt x="391" y="0"/>
                  <a:pt x="391" y="0"/>
                  <a:pt x="391" y="0"/>
                </a:cubicBezTo>
                <a:cubicBezTo>
                  <a:pt x="418" y="0"/>
                  <a:pt x="440" y="22"/>
                  <a:pt x="440" y="49"/>
                </a:cubicBezTo>
                <a:cubicBezTo>
                  <a:pt x="440" y="465"/>
                  <a:pt x="440" y="465"/>
                  <a:pt x="440" y="465"/>
                </a:cubicBezTo>
                <a:cubicBezTo>
                  <a:pt x="440" y="438"/>
                  <a:pt x="418" y="416"/>
                  <a:pt x="391" y="416"/>
                </a:cubicBezTo>
                <a:cubicBezTo>
                  <a:pt x="49" y="416"/>
                  <a:pt x="49" y="416"/>
                  <a:pt x="49" y="416"/>
                </a:cubicBezTo>
                <a:cubicBezTo>
                  <a:pt x="22" y="416"/>
                  <a:pt x="0" y="438"/>
                  <a:pt x="0" y="465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2"/>
                  <a:pt x="22" y="0"/>
                  <a:pt x="49" y="0"/>
                </a:cubicBezTo>
                <a:close/>
              </a:path>
            </a:pathLst>
          </a:custGeom>
          <a:solidFill>
            <a:srgbClr val="F18870">
              <a:lumMod val="60000"/>
              <a:lumOff val="40000"/>
            </a:srgbClr>
          </a:solidFill>
          <a:ln w="34925" cap="rnd">
            <a:solidFill>
              <a:srgbClr val="F18870"/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52" name="文本框 51"/>
          <p:cNvSpPr txBox="1"/>
          <p:nvPr>
            <p:custDataLst>
              <p:tags r:id="rId23"/>
            </p:custDataLst>
          </p:nvPr>
        </p:nvSpPr>
        <p:spPr>
          <a:xfrm>
            <a:off x="9923092" y="4684883"/>
            <a:ext cx="1683607" cy="126270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200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Source Han Sans CN Regular" panose="020B0A00000000000000" charset="-122"/>
                <a:ea typeface="Source Han Sans CN Regular" panose="020B0A00000000000000" charset="-122"/>
              </a:rPr>
              <a:t>你有多于</a:t>
            </a:r>
            <a:r>
              <a:rPr lang="en-US" altLang="zh-CN" sz="1200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Source Han Sans CN Regular" panose="020B0A00000000000000" charset="-122"/>
                <a:ea typeface="Source Han Sans CN Regular" panose="020B0A00000000000000" charset="-122"/>
              </a:rPr>
              <a:t>5000</a:t>
            </a:r>
            <a:r>
              <a:rPr lang="zh-CN" altLang="en-US" sz="1200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Source Han Sans CN Regular" panose="020B0A00000000000000" charset="-122"/>
                <a:ea typeface="Source Han Sans CN Regular" panose="020B0A00000000000000" charset="-122"/>
              </a:rPr>
              <a:t>元的经费！你准备怎么花</a:t>
            </a:r>
            <a:r>
              <a:rPr lang="zh-CN" altLang="en-US" sz="1200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Source Han Sans CN Regular" panose="020B0A00000000000000" charset="-122"/>
                <a:ea typeface="Source Han Sans CN Regular" panose="020B0A00000000000000" charset="-122"/>
              </a:rPr>
              <a:t>呢？</a:t>
            </a:r>
            <a:endParaRPr lang="zh-CN" altLang="en-US" sz="1200" spc="150">
              <a:solidFill>
                <a:srgbClr val="000000">
                  <a:lumMod val="50000"/>
                  <a:lumOff val="50000"/>
                </a:srgbClr>
              </a:solidFill>
              <a:uFillTx/>
              <a:latin typeface="Source Han Sans CN Regular" panose="020B0A00000000000000" charset="-122"/>
              <a:ea typeface="Source Han Sans CN Regular" panose="020B0A00000000000000" charset="-122"/>
            </a:endParaRPr>
          </a:p>
        </p:txBody>
      </p:sp>
      <p:sp>
        <p:nvSpPr>
          <p:cNvPr id="53" name="文本框 52"/>
          <p:cNvSpPr txBox="1"/>
          <p:nvPr>
            <p:custDataLst>
              <p:tags r:id="rId24"/>
            </p:custDataLst>
          </p:nvPr>
        </p:nvSpPr>
        <p:spPr>
          <a:xfrm>
            <a:off x="9923092" y="4165993"/>
            <a:ext cx="1683607" cy="504785"/>
          </a:xfrm>
          <a:prstGeom prst="rect">
            <a:avLst/>
          </a:prstGeom>
          <a:noFill/>
        </p:spPr>
        <p:txBody>
          <a:bodyPr wrap="square" bIns="0" rtlCol="0" anchor="ctr" anchorCtr="0">
            <a:normAutofit/>
          </a:bodyPr>
          <a:p>
            <a:pPr algn="ctr"/>
            <a:r>
              <a:rPr lang="zh-CN" altLang="en-US" b="1" spc="30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经费预算</a:t>
            </a:r>
            <a:endParaRPr lang="zh-CN" altLang="en-US" b="1" spc="300">
              <a:solidFill>
                <a:srgbClr val="000000">
                  <a:lumMod val="75000"/>
                  <a:lumOff val="25000"/>
                </a:srgbClr>
              </a:solidFill>
              <a:uFillTx/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54" name="文本框 53"/>
          <p:cNvSpPr txBox="1"/>
          <p:nvPr>
            <p:custDataLst>
              <p:tags r:id="rId25"/>
            </p:custDataLst>
          </p:nvPr>
        </p:nvSpPr>
        <p:spPr>
          <a:xfrm>
            <a:off x="10175484" y="2638276"/>
            <a:ext cx="1178080" cy="925687"/>
          </a:xfrm>
          <a:prstGeom prst="rect">
            <a:avLst/>
          </a:prstGeom>
          <a:noFill/>
        </p:spPr>
        <p:txBody>
          <a:bodyPr wrap="square" bIns="0" rtlCol="0">
            <a:normAutofit/>
          </a:bodyPr>
          <a:p>
            <a:pPr algn="ctr"/>
            <a:r>
              <a:rPr lang="en-US" altLang="zh-CN" sz="4400" spc="300">
                <a:solidFill>
                  <a:srgbClr val="FFFFFF"/>
                </a:solidFill>
                <a:uFillTx/>
                <a:latin typeface="思源黑体 CN" panose="020B0500000000000000" charset="-122"/>
                <a:ea typeface="Source Han Sans CN Regular" panose="020B0A00000000000000" charset="-122"/>
              </a:rPr>
              <a:t>05</a:t>
            </a:r>
            <a:endParaRPr lang="en-US" altLang="zh-CN" sz="4400" spc="300">
              <a:solidFill>
                <a:srgbClr val="FFFFFF"/>
              </a:solidFill>
              <a:uFillTx/>
              <a:latin typeface="思源黑体 CN" panose="020B0500000000000000" charset="-122"/>
              <a:ea typeface="Source Han Sans CN Regular" panose="020B0A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机械</a:t>
            </a:r>
            <a:r>
              <a:rPr lang="zh-CN" altLang="en-US"/>
              <a:t>部分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22230" r="9294"/>
          <a:stretch>
            <a:fillRect/>
          </a:stretch>
        </p:blipFill>
        <p:spPr>
          <a:xfrm>
            <a:off x="4935220" y="1941830"/>
            <a:ext cx="6796405" cy="45980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1655" y="2112645"/>
            <a:ext cx="40976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BrainStorm! And then push you to complete it!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你的机械图纸绘制完成了吗？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你为什么要这么设计机械结构呢？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你的这种设计可以比别的队伍有什么优势？</a:t>
            </a:r>
            <a:endParaRPr lang="zh-CN" altLang="en-US" sz="2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" y="4193540"/>
            <a:ext cx="3749040" cy="2413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电路部分</a:t>
            </a:r>
            <a:r>
              <a:rPr lang="en-US" altLang="zh-CN"/>
              <a:t>-</a:t>
            </a:r>
            <a:r>
              <a:rPr lang="zh-CN" altLang="en-US"/>
              <a:t>想清楚你怎么</a:t>
            </a:r>
            <a:r>
              <a:rPr lang="zh-CN" altLang="en-US"/>
              <a:t>布线！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9570" y="1903730"/>
            <a:ext cx="3691890" cy="46634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" y="2034540"/>
            <a:ext cx="7726680" cy="4575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算法部分</a:t>
            </a:r>
            <a:r>
              <a:rPr lang="en-US" altLang="zh-CN"/>
              <a:t>-</a:t>
            </a:r>
            <a:r>
              <a:rPr lang="zh-CN" altLang="en-US"/>
              <a:t>如何</a:t>
            </a:r>
            <a:r>
              <a:rPr lang="zh-CN" altLang="en-US"/>
              <a:t>写可维护的</a:t>
            </a:r>
            <a:r>
              <a:rPr lang="zh-CN" altLang="en-US"/>
              <a:t>代码？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8615" y="2292985"/>
            <a:ext cx="3902710" cy="39738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705" y="2292985"/>
            <a:ext cx="3176270" cy="39744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5290" y="2008505"/>
            <a:ext cx="355981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优雅地写一个程序！这不仅仅是你的</a:t>
            </a:r>
            <a:r>
              <a:rPr lang="en-US" altLang="zh-CN" sz="2000"/>
              <a:t>“c</a:t>
            </a:r>
            <a:r>
              <a:rPr lang="zh-CN" altLang="en-US" sz="2000"/>
              <a:t>语言大作业</a:t>
            </a:r>
            <a:r>
              <a:rPr lang="en-US" altLang="zh-CN" sz="2000"/>
              <a:t>”</a:t>
            </a:r>
            <a:r>
              <a:rPr lang="zh-CN" altLang="en-US" sz="2000"/>
              <a:t>！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你准备怎么设计你的代码架构？层次清晰吗？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你清楚自己的</a:t>
            </a:r>
            <a:r>
              <a:rPr lang="en-US" altLang="zh-CN" sz="2000"/>
              <a:t>“</a:t>
            </a:r>
            <a:r>
              <a:rPr lang="zh-CN" altLang="en-US" sz="2000"/>
              <a:t>顶层流程</a:t>
            </a:r>
            <a:r>
              <a:rPr lang="en-US" altLang="zh-CN" sz="2000"/>
              <a:t>”</a:t>
            </a:r>
            <a:r>
              <a:rPr lang="zh-CN" altLang="en-US" sz="2000"/>
              <a:t>吗？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你准备使用什么样的算法？</a:t>
            </a:r>
            <a:r>
              <a:rPr lang="en-US" altLang="zh-CN" sz="2000"/>
              <a:t>PID</a:t>
            </a:r>
            <a:r>
              <a:rPr lang="zh-CN" altLang="en-US" sz="2000"/>
              <a:t>，或者更有效的方案？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底层开启的外设？底层对顶层的接口？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你准备使用视觉算法吗？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你的视觉算法是什么流程？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如果你不用视觉算法，替代方案</a:t>
            </a:r>
            <a:r>
              <a:rPr lang="zh-CN" altLang="en-US" sz="2000"/>
              <a:t>是什么？</a:t>
            </a:r>
            <a:endParaRPr lang="zh-CN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时间安排</a:t>
            </a:r>
            <a:r>
              <a:rPr lang="en-US" altLang="zh-CN"/>
              <a:t>&amp;</a:t>
            </a:r>
            <a:r>
              <a:rPr lang="zh-CN" altLang="en-US"/>
              <a:t>经费</a:t>
            </a:r>
            <a:r>
              <a:rPr lang="zh-CN" altLang="en-US"/>
              <a:t>预算</a:t>
            </a:r>
            <a:endParaRPr lang="zh-CN" altLang="en-US"/>
          </a:p>
        </p:txBody>
      </p:sp>
      <p:sp>
        <p:nvSpPr>
          <p:cNvPr id="17486" name="内容占位符 2"/>
          <p:cNvSpPr>
            <a:spLocks noGrp="1" noChangeArrowheads="1"/>
          </p:cNvSpPr>
          <p:nvPr>
            <p:ph sz="half" idx="4294967295"/>
          </p:nvPr>
        </p:nvSpPr>
        <p:spPr>
          <a:xfrm>
            <a:off x="518478" y="1884680"/>
            <a:ext cx="4932362" cy="4267200"/>
          </a:xfrm>
        </p:spPr>
        <p:txBody>
          <a:bodyPr>
            <a:noAutofit/>
          </a:bodyPr>
          <a:p>
            <a:pPr eaLnBrk="1" hangingPunct="1"/>
            <a:r>
              <a:rPr lang="zh-CN" altLang="en-US" sz="2000" dirty="0"/>
              <a:t>时间安排</a:t>
            </a:r>
            <a:endParaRPr lang="zh-CN" altLang="en-US" sz="2000" dirty="0"/>
          </a:p>
          <a:p>
            <a:pPr eaLnBrk="1" hangingPunct="1"/>
            <a:r>
              <a:rPr lang="zh-CN" altLang="en-US" sz="2000" dirty="0"/>
              <a:t>计划书：完成计划和初步设计</a:t>
            </a:r>
            <a:endParaRPr lang="en-US" altLang="zh-CN" sz="2000" dirty="0"/>
          </a:p>
          <a:p>
            <a:pPr eaLnBrk="1" hangingPunct="1"/>
            <a:r>
              <a:rPr lang="zh-CN" altLang="en-US" sz="2000" dirty="0"/>
              <a:t>一审：机械架构  程序、电路入门</a:t>
            </a:r>
            <a:endParaRPr lang="en-US" altLang="zh-CN" sz="2000" dirty="0"/>
          </a:p>
          <a:p>
            <a:pPr eaLnBrk="1" hangingPunct="1"/>
            <a:r>
              <a:rPr lang="zh-CN" altLang="en-US" sz="2000" dirty="0"/>
              <a:t>二审：机器人各个模块完成</a:t>
            </a:r>
            <a:endParaRPr lang="en-US" altLang="zh-CN" sz="2000" dirty="0"/>
          </a:p>
          <a:p>
            <a:pPr eaLnBrk="1" hangingPunct="1"/>
            <a:r>
              <a:rPr lang="zh-CN" altLang="en-US" sz="2000" dirty="0"/>
              <a:t>三审：基本可以完成预期任务</a:t>
            </a:r>
            <a:endParaRPr lang="zh-CN" altLang="en-US" sz="2000" dirty="0"/>
          </a:p>
          <a:p>
            <a:pPr eaLnBrk="1" hangingPunct="1"/>
            <a:r>
              <a:rPr lang="zh-CN" altLang="en-US" sz="2000" dirty="0"/>
              <a:t>你在这些时间节点之前，你可能必须完成哪些任务？</a:t>
            </a:r>
            <a:endParaRPr lang="zh-CN" altLang="en-US" sz="2000" dirty="0"/>
          </a:p>
          <a:p>
            <a:pPr eaLnBrk="1" hangingPunct="1"/>
            <a:r>
              <a:rPr lang="en-US" altLang="zh-CN" sz="2000" dirty="0"/>
              <a:t>Push</a:t>
            </a:r>
            <a:r>
              <a:rPr lang="zh-CN" altLang="en-US" sz="2000" dirty="0"/>
              <a:t>自己去完成它们！</a:t>
            </a:r>
            <a:endParaRPr lang="zh-CN" altLang="en-US" sz="2000" dirty="0"/>
          </a:p>
        </p:txBody>
      </p:sp>
      <p:sp>
        <p:nvSpPr>
          <p:cNvPr id="4" name="内容占位符 2"/>
          <p:cNvSpPr>
            <a:spLocks noGrp="1" noChangeArrowheads="1"/>
          </p:cNvSpPr>
          <p:nvPr/>
        </p:nvSpPr>
        <p:spPr>
          <a:xfrm>
            <a:off x="5919788" y="2000885"/>
            <a:ext cx="4932362" cy="426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42060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602105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27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000" dirty="0"/>
              <a:t>经费预算</a:t>
            </a:r>
            <a:endParaRPr lang="zh-CN" altLang="en-US" sz="2000" dirty="0"/>
          </a:p>
          <a:p>
            <a:pPr eaLnBrk="1" hangingPunct="1"/>
            <a:r>
              <a:rPr lang="zh-CN" altLang="en-US" sz="2000" dirty="0"/>
              <a:t>你拥有</a:t>
            </a:r>
            <a:r>
              <a:rPr lang="en-US" altLang="zh-CN" sz="2000" dirty="0"/>
              <a:t>5000+</a:t>
            </a:r>
            <a:r>
              <a:rPr lang="zh-CN" altLang="en-US" sz="2000" dirty="0"/>
              <a:t>的经费。</a:t>
            </a:r>
            <a:endParaRPr lang="zh-CN" altLang="en-US" sz="2000" dirty="0"/>
          </a:p>
          <a:p>
            <a:pPr eaLnBrk="1" hangingPunct="1"/>
            <a:r>
              <a:rPr lang="zh-CN" altLang="en-US" sz="2000" dirty="0"/>
              <a:t>想想你怎么花这些钱？</a:t>
            </a:r>
            <a:endParaRPr lang="zh-CN" altLang="en-US" sz="2000" dirty="0"/>
          </a:p>
          <a:p>
            <a:pPr eaLnBrk="1" hangingPunct="1"/>
            <a:r>
              <a:rPr lang="zh-CN" altLang="en-US" sz="2000" dirty="0"/>
              <a:t>避免买没有用的物资。</a:t>
            </a:r>
            <a:endParaRPr lang="zh-CN" altLang="en-US" sz="2000" dirty="0"/>
          </a:p>
          <a:p>
            <a:pPr eaLnBrk="1" hangingPunct="1"/>
            <a:r>
              <a:rPr lang="zh-CN" altLang="en-US" sz="2000" dirty="0"/>
              <a:t>考虑性价比！</a:t>
            </a:r>
            <a:endParaRPr lang="zh-CN" altLang="en-US" sz="2000" dirty="0"/>
          </a:p>
          <a:p>
            <a:pPr eaLnBrk="1" hangingPunct="1"/>
            <a:r>
              <a:rPr lang="zh-CN" altLang="en-US" sz="2000" dirty="0"/>
              <a:t>找经验丰富的学长和学姐把把关。</a:t>
            </a:r>
            <a:endParaRPr lang="zh-CN" altLang="en-US" sz="2000" dirty="0"/>
          </a:p>
          <a:p>
            <a:pPr eaLnBrk="1" hangingPunct="1"/>
            <a:r>
              <a:rPr lang="zh-CN" altLang="en-US" sz="2000" dirty="0"/>
              <a:t>组委会的成员们会帮你！随时开口提问</a:t>
            </a:r>
            <a:r>
              <a:rPr lang="zh-CN" altLang="en-US" sz="1600" dirty="0"/>
              <a:t>！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精简你的计划书</a:t>
            </a:r>
            <a:r>
              <a:rPr lang="en-US" altLang="zh-CN"/>
              <a:t>——</a:t>
            </a:r>
            <a:r>
              <a:rPr lang="zh-CN" altLang="en-US"/>
              <a:t>避免</a:t>
            </a:r>
            <a:r>
              <a:rPr lang="zh-CN" altLang="en-US"/>
              <a:t>内卷！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950" y="3757295"/>
            <a:ext cx="9500235" cy="29648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16660" y="1998345"/>
            <a:ext cx="1018349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从正文开始，你将会有</a:t>
            </a:r>
            <a:r>
              <a:rPr lang="en-US" altLang="zh-CN" sz="2000"/>
              <a:t>50</a:t>
            </a:r>
            <a:r>
              <a:rPr lang="zh-CN" altLang="en-US" sz="2000"/>
              <a:t>页的页数限制。充分利用它！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并不是你写的越多就越好。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省略你的推导过程，直接写结论。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我们不想看你的代码！即使你认为自己写的非常好。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没必要写一些显然复杂到你显然无法实现的方案，拒绝内卷！</a:t>
            </a:r>
            <a:endParaRPr lang="zh-CN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写在</a:t>
            </a:r>
            <a:r>
              <a:rPr lang="zh-CN" altLang="en-US"/>
              <a:t>最后</a:t>
            </a:r>
            <a:endParaRPr lang="zh-CN" altLang="en-US"/>
          </a:p>
        </p:txBody>
      </p:sp>
      <p:sp>
        <p:nvSpPr>
          <p:cNvPr id="31748" name="内容占位符 6"/>
          <p:cNvSpPr>
            <a:spLocks noGrp="1" noChangeArrowheads="1"/>
          </p:cNvSpPr>
          <p:nvPr>
            <p:ph idx="4294967295"/>
          </p:nvPr>
        </p:nvSpPr>
        <p:spPr>
          <a:xfrm>
            <a:off x="575945" y="2588895"/>
            <a:ext cx="10431780" cy="4015740"/>
          </a:xfrm>
        </p:spPr>
        <p:txBody>
          <a:bodyPr>
            <a:noAutofit/>
          </a:bodyPr>
          <a:p>
            <a:pPr eaLnBrk="1" hangingPunct="1"/>
            <a:r>
              <a:rPr lang="zh-CN" altLang="en-US" sz="2400"/>
              <a:t>一份好的计划书是成功的开始，可以让你在后续的工作当中事半功倍</a:t>
            </a:r>
            <a:endParaRPr lang="en-US" altLang="zh-CN" sz="2400"/>
          </a:p>
          <a:p>
            <a:pPr eaLnBrk="1" hangingPunct="1"/>
            <a:r>
              <a:rPr lang="zh-CN" altLang="en-US" sz="2400"/>
              <a:t>做好你的调研，避免犯常识性错误！</a:t>
            </a:r>
            <a:endParaRPr lang="zh-CN" altLang="en-US" sz="2400"/>
          </a:p>
          <a:p>
            <a:pPr lvl="1" eaLnBrk="1" hangingPunct="1"/>
            <a:r>
              <a:rPr lang="zh-CN" altLang="en-US" sz="2000"/>
              <a:t>你选的电机功率或许不够？扭矩或许不够？</a:t>
            </a:r>
            <a:endParaRPr lang="zh-CN" altLang="en-US" sz="2000"/>
          </a:p>
          <a:p>
            <a:pPr lvl="1" eaLnBrk="1" hangingPunct="1"/>
            <a:r>
              <a:rPr lang="zh-CN" altLang="en-US" sz="2000"/>
              <a:t>你选的电机驱动或许耐受不了这么大的电流？</a:t>
            </a:r>
            <a:endParaRPr lang="zh-CN" altLang="en-US" sz="2000"/>
          </a:p>
          <a:p>
            <a:pPr lvl="1" eaLnBrk="1" hangingPunct="1"/>
            <a:r>
              <a:rPr lang="zh-CN" altLang="en-US" sz="2000"/>
              <a:t>你选的单片机或许外设不够用？</a:t>
            </a:r>
            <a:endParaRPr lang="zh-CN" altLang="en-US" sz="2000"/>
          </a:p>
          <a:p>
            <a:pPr lvl="1" eaLnBrk="1" hangingPunct="1"/>
            <a:r>
              <a:rPr lang="zh-CN" altLang="en-US" sz="2000"/>
              <a:t>你的算法是不是完成不了相关功能？</a:t>
            </a:r>
            <a:endParaRPr lang="zh-CN" altLang="en-US" sz="2000"/>
          </a:p>
          <a:p>
            <a:pPr lvl="1" eaLnBrk="1" hangingPunct="1"/>
            <a:r>
              <a:rPr lang="zh-CN" altLang="en-US" sz="2000"/>
              <a:t>找经验丰富的学长学姐把把关！</a:t>
            </a:r>
            <a:endParaRPr lang="zh-CN" altLang="en-US" sz="2000"/>
          </a:p>
          <a:p>
            <a:pPr lvl="1" eaLnBrk="1" hangingPunct="1"/>
            <a:r>
              <a:rPr lang="zh-CN" altLang="en-US" sz="2000"/>
              <a:t>组委会的成员随时可以帮你。</a:t>
            </a:r>
            <a:endParaRPr lang="en-US" altLang="zh-CN" sz="2000"/>
          </a:p>
          <a:p>
            <a:pPr eaLnBrk="1" hangingPunct="1"/>
            <a:r>
              <a:rPr lang="en-US" altLang="zh-CN" sz="2400"/>
              <a:t>Robogame</a:t>
            </a:r>
            <a:r>
              <a:rPr lang="zh-CN" altLang="en-US" sz="2400"/>
              <a:t>最需要的品质是团队精神和坚持不懈，希望大家不管遇到多大困难，都要坚持下去</a:t>
            </a:r>
            <a:endParaRPr lang="en-US" altLang="zh-CN" sz="2400"/>
          </a:p>
          <a:p>
            <a:pPr eaLnBrk="1" hangingPunct="1"/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9960" y="2520315"/>
            <a:ext cx="3175000" cy="31502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70599_2*l_h_i*1_3_2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ags/tag10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170599_2*l_h_i*1_1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1.xml><?xml version="1.0" encoding="utf-8"?>
<p:tagLst xmlns:p="http://schemas.openxmlformats.org/presentationml/2006/main">
  <p:tag name="KSO_WM_UNIT_DIAGRAM_MODELTYPE" val="stripeEnum"/>
  <p:tag name="KSO_WM_UNIT_ISCONTENTSTITLE" val="0"/>
  <p:tag name="KSO_WM_UNIT_ISNUMDGMTITLE" val="0"/>
  <p:tag name="KSO_WM_UNIT_PRESET_TEXT" val="单击此处添加标题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70599_2*l_h_a*1_1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DIAGRAM_MODELTYPE" val="stripeEnum"/>
  <p:tag name="KSO_WM_UNIT_SUBTYPE" val="a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9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2"/>
  <p:tag name="KSO_WM_UNIT_ID" val="diagram20170599_2*l_h_f*1_1_2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82_4*l_h_i*1_1_1"/>
  <p:tag name="KSO_WM_TEMPLATE_CATEGORY" val="diagram"/>
  <p:tag name="KSO_WM_TEMPLATE_INDEX" val="2022218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82_4*l_h_i*1_1_3"/>
  <p:tag name="KSO_WM_TEMPLATE_CATEGORY" val="diagram"/>
  <p:tag name="KSO_WM_TEMPLATE_INDEX" val="2022218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3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82_4*l_h_f*1_1_1"/>
  <p:tag name="KSO_WM_TEMPLATE_CATEGORY" val="diagram"/>
  <p:tag name="KSO_WM_TEMPLATE_INDEX" val="20222182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，阐述观点。"/>
  <p:tag name="KSO_WM_UNIT_NOCLEAR" val="0"/>
  <p:tag name="KSO_WM_DIAGRAM_GROUP_CODE" val="l1-1"/>
  <p:tag name="KSO_WM_UNIT_TYPE" val="l_h_f"/>
  <p:tag name="KSO_WM_UNIT_INDEX" val="1_1_1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82_4*l_h_a*1_1_1"/>
  <p:tag name="KSO_WM_TEMPLATE_CATEGORY" val="diagram"/>
  <p:tag name="KSO_WM_TEMPLATE_INDEX" val="20222182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DIAGRAM_GROUP_CODE" val="l1-1"/>
  <p:tag name="KSO_WM_UNIT_TYPE" val="l_h_a"/>
  <p:tag name="KSO_WM_UNIT_INDEX" val="1_1_1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82_4*l_h_i*1_1_2"/>
  <p:tag name="KSO_WM_TEMPLATE_CATEGORY" val="diagram"/>
  <p:tag name="KSO_WM_TEMPLATE_INDEX" val="20222182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1_2"/>
  <p:tag name="KSO_WM_UNIT_TEXT_FILL_FORE_SCHEMECOLOR_INDEX" val="14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82_4*l_h_i*1_2_1"/>
  <p:tag name="KSO_WM_TEMPLATE_CATEGORY" val="diagram"/>
  <p:tag name="KSO_WM_TEMPLATE_INDEX" val="2022218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82_4*l_h_i*1_2_3"/>
  <p:tag name="KSO_WM_TEMPLATE_CATEGORY" val="diagram"/>
  <p:tag name="KSO_WM_TEMPLATE_INDEX" val="2022218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3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DIAGRAM_MODELTYPE" val="stripeEnum"/>
  <p:tag name="KSO_WM_UNIT_ISCONTENTSTITLE" val="0"/>
  <p:tag name="KSO_WM_UNIT_ISNUMDGMTITLE" val="0"/>
  <p:tag name="KSO_WM_UNIT_PRESET_TEXT" val="单击此处添加标题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70599_2*l_h_a*1_3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82_4*l_h_f*1_2_1"/>
  <p:tag name="KSO_WM_TEMPLATE_CATEGORY" val="diagram"/>
  <p:tag name="KSO_WM_TEMPLATE_INDEX" val="20222182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，阐述观点。"/>
  <p:tag name="KSO_WM_UNIT_NOCLEAR" val="0"/>
  <p:tag name="KSO_WM_DIAGRAM_GROUP_CODE" val="l1-1"/>
  <p:tag name="KSO_WM_UNIT_TYPE" val="l_h_f"/>
  <p:tag name="KSO_WM_UNIT_INDEX" val="1_2_1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82_4*l_h_a*1_2_1"/>
  <p:tag name="KSO_WM_TEMPLATE_CATEGORY" val="diagram"/>
  <p:tag name="KSO_WM_TEMPLATE_INDEX" val="20222182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DIAGRAM_GROUP_CODE" val="l1-1"/>
  <p:tag name="KSO_WM_UNIT_TYPE" val="l_h_a"/>
  <p:tag name="KSO_WM_UNIT_INDEX" val="1_2_1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82_4*l_h_i*1_2_2"/>
  <p:tag name="KSO_WM_TEMPLATE_CATEGORY" val="diagram"/>
  <p:tag name="KSO_WM_TEMPLATE_INDEX" val="20222182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2_2"/>
  <p:tag name="KSO_WM_UNIT_TEXT_FILL_FORE_SCHEMECOLOR_INDEX" val="14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82_4*l_h_i*1_3_1"/>
  <p:tag name="KSO_WM_TEMPLATE_CATEGORY" val="diagram"/>
  <p:tag name="KSO_WM_TEMPLATE_INDEX" val="2022218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82_4*l_h_i*1_3_3"/>
  <p:tag name="KSO_WM_TEMPLATE_CATEGORY" val="diagram"/>
  <p:tag name="KSO_WM_TEMPLATE_INDEX" val="2022218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3"/>
  <p:tag name="KSO_WM_UNIT_FILL_FORE_SCHEMECOLOR_INDEX" val="7"/>
  <p:tag name="KSO_WM_UNIT_FILL_TYPE" val="1"/>
  <p:tag name="KSO_WM_UNIT_LINE_FORE_SCHEMECOLOR_INDEX" val="7"/>
  <p:tag name="KSO_WM_UNIT_LINE_FILL_TYPE" val="2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82_4*l_h_f*1_3_1"/>
  <p:tag name="KSO_WM_TEMPLATE_CATEGORY" val="diagram"/>
  <p:tag name="KSO_WM_TEMPLATE_INDEX" val="20222182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，阐述观点。"/>
  <p:tag name="KSO_WM_UNIT_NOCLEAR" val="0"/>
  <p:tag name="KSO_WM_DIAGRAM_GROUP_CODE" val="l1-1"/>
  <p:tag name="KSO_WM_UNIT_TYPE" val="l_h_f"/>
  <p:tag name="KSO_WM_UNIT_INDEX" val="1_3_1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82_4*l_h_a*1_3_1"/>
  <p:tag name="KSO_WM_TEMPLATE_CATEGORY" val="diagram"/>
  <p:tag name="KSO_WM_TEMPLATE_INDEX" val="20222182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DIAGRAM_GROUP_CODE" val="l1-1"/>
  <p:tag name="KSO_WM_UNIT_TYPE" val="l_h_a"/>
  <p:tag name="KSO_WM_UNIT_INDEX" val="1_3_1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82_4*l_h_i*1_3_2"/>
  <p:tag name="KSO_WM_TEMPLATE_CATEGORY" val="diagram"/>
  <p:tag name="KSO_WM_TEMPLATE_INDEX" val="20222182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3_2"/>
  <p:tag name="KSO_WM_UNIT_TEXT_FILL_FORE_SCHEMECOLOR_INDEX" val="14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82_4*l_h_i*1_4_1"/>
  <p:tag name="KSO_WM_TEMPLATE_CATEGORY" val="diagram"/>
  <p:tag name="KSO_WM_TEMPLATE_INDEX" val="2022218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82_4*l_h_i*1_4_3"/>
  <p:tag name="KSO_WM_TEMPLATE_CATEGORY" val="diagram"/>
  <p:tag name="KSO_WM_TEMPLATE_INDEX" val="2022218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3"/>
  <p:tag name="KSO_WM_UNIT_FILL_FORE_SCHEMECOLOR_INDEX" val="8"/>
  <p:tag name="KSO_WM_UNIT_FILL_TYPE" val="1"/>
  <p:tag name="KSO_WM_UNIT_LINE_FORE_SCHEMECOLOR_INDEX" val="8"/>
  <p:tag name="KSO_WM_UNIT_LINE_FILL_TYPE" val="2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170599_2*l_h_i*1_3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82_4*l_h_f*1_4_1"/>
  <p:tag name="KSO_WM_TEMPLATE_CATEGORY" val="diagram"/>
  <p:tag name="KSO_WM_TEMPLATE_INDEX" val="20222182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，阐述观点。"/>
  <p:tag name="KSO_WM_UNIT_NOCLEAR" val="0"/>
  <p:tag name="KSO_WM_DIAGRAM_GROUP_CODE" val="l1-1"/>
  <p:tag name="KSO_WM_UNIT_TYPE" val="l_h_f"/>
  <p:tag name="KSO_WM_UNIT_INDEX" val="1_4_1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82_4*l_h_a*1_4_1"/>
  <p:tag name="KSO_WM_TEMPLATE_CATEGORY" val="diagram"/>
  <p:tag name="KSO_WM_TEMPLATE_INDEX" val="20222182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DIAGRAM_GROUP_CODE" val="l1-1"/>
  <p:tag name="KSO_WM_UNIT_TYPE" val="l_h_a"/>
  <p:tag name="KSO_WM_UNIT_INDEX" val="1_4_1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82_4*l_h_i*1_4_2"/>
  <p:tag name="KSO_WM_TEMPLATE_CATEGORY" val="diagram"/>
  <p:tag name="KSO_WM_TEMPLATE_INDEX" val="20222182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4_2"/>
  <p:tag name="KSO_WM_UNIT_TEXT_FILL_FORE_SCHEMECOLOR_INDEX" val="14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82_4*l_h_i*1_5_1"/>
  <p:tag name="KSO_WM_TEMPLATE_CATEGORY" val="diagram"/>
  <p:tag name="KSO_WM_TEMPLATE_INDEX" val="2022218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82_4*l_h_i*1_5_3"/>
  <p:tag name="KSO_WM_TEMPLATE_CATEGORY" val="diagram"/>
  <p:tag name="KSO_WM_TEMPLATE_INDEX" val="2022218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3"/>
  <p:tag name="KSO_WM_UNIT_FILL_FORE_SCHEMECOLOR_INDEX" val="9"/>
  <p:tag name="KSO_WM_UNIT_FILL_TYPE" val="1"/>
  <p:tag name="KSO_WM_UNIT_LINE_FORE_SCHEMECOLOR_INDEX" val="9"/>
  <p:tag name="KSO_WM_UNIT_LINE_FILL_TYPE" val="2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82_4*l_h_f*1_5_1"/>
  <p:tag name="KSO_WM_TEMPLATE_CATEGORY" val="diagram"/>
  <p:tag name="KSO_WM_TEMPLATE_INDEX" val="20222182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，阐述观点。"/>
  <p:tag name="KSO_WM_UNIT_NOCLEAR" val="0"/>
  <p:tag name="KSO_WM_DIAGRAM_GROUP_CODE" val="l1-1"/>
  <p:tag name="KSO_WM_UNIT_TYPE" val="l_h_f"/>
  <p:tag name="KSO_WM_UNIT_INDEX" val="1_5_1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82_4*l_h_a*1_5_1"/>
  <p:tag name="KSO_WM_TEMPLATE_CATEGORY" val="diagram"/>
  <p:tag name="KSO_WM_TEMPLATE_INDEX" val="20222182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DIAGRAM_GROUP_CODE" val="l1-1"/>
  <p:tag name="KSO_WM_UNIT_TYPE" val="l_h_a"/>
  <p:tag name="KSO_WM_UNIT_INDEX" val="1_5_1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82_4*l_h_i*1_5_2"/>
  <p:tag name="KSO_WM_TEMPLATE_CATEGORY" val="diagram"/>
  <p:tag name="KSO_WM_TEMPLATE_INDEX" val="20222182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5_2"/>
  <p:tag name="KSO_WM_UNIT_TEXT_FILL_FORE_SCHEMECOLOR_INDEX" val="14"/>
  <p:tag name="KSO_WM_UNIT_TEXT_FILL_TYPE" val="1"/>
</p:tagLst>
</file>

<file path=ppt/tags/tag4.xml><?xml version="1.0" encoding="utf-8"?>
<p:tagLst xmlns:p="http://schemas.openxmlformats.org/presentationml/2006/main">
  <p:tag name="KSO_WM_UNIT_DIAGRAM_MODELTYPE" val="stripeEnum"/>
  <p:tag name="KSO_WM_UNIT_SUBTYPE" val="a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9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70599_2*l_h_f*1_3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5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70599_2*l_h_i*1_2_2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ags/tag6.xml><?xml version="1.0" encoding="utf-8"?>
<p:tagLst xmlns:p="http://schemas.openxmlformats.org/presentationml/2006/main">
  <p:tag name="KSO_WM_UNIT_DIAGRAM_MODELTYPE" val="stripeEnum"/>
  <p:tag name="KSO_WM_UNIT_ISCONTENTSTITLE" val="0"/>
  <p:tag name="KSO_WM_UNIT_ISNUMDGMTITLE" val="0"/>
  <p:tag name="KSO_WM_UNIT_PRESET_TEXT" val="单击此处添加标题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70599_2*l_h_a*1_2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170599_2*l_h_i*1_2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8.xml><?xml version="1.0" encoding="utf-8"?>
<p:tagLst xmlns:p="http://schemas.openxmlformats.org/presentationml/2006/main">
  <p:tag name="KSO_WM_UNIT_DIAGRAM_MODELTYPE" val="stripeEnum"/>
  <p:tag name="KSO_WM_UNIT_SUBTYPE" val="a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9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70599_2*l_h_f*1_2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9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70599_2*l_h_i*1_1_2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heme/theme1.xml><?xml version="1.0" encoding="utf-8"?>
<a:theme xmlns:a="http://schemas.openxmlformats.org/drawingml/2006/main" name="红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TM03457464[[fn=红利]]</Template>
  <TotalTime>0</TotalTime>
  <Words>1167</Words>
  <Application>WPS 演示</Application>
  <PresentationFormat>宽屏</PresentationFormat>
  <Paragraphs>122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Microsoft YaHei UI</vt:lpstr>
      <vt:lpstr>Wingdings 2</vt:lpstr>
      <vt:lpstr>微软雅黑</vt:lpstr>
      <vt:lpstr>Calibri</vt:lpstr>
      <vt:lpstr>Source Han Sans CN Regular</vt:lpstr>
      <vt:lpstr>思源黑体 CN Bold</vt:lpstr>
      <vt:lpstr>思源黑体 CN</vt:lpstr>
      <vt:lpstr>Gill Sans MT</vt:lpstr>
      <vt:lpstr>Arial Unicode MS</vt:lpstr>
      <vt:lpstr>黑体</vt:lpstr>
      <vt:lpstr>华文中宋</vt:lpstr>
      <vt:lpstr>红利</vt:lpstr>
      <vt:lpstr>Robogame 2022 计划书介绍</vt:lpstr>
      <vt:lpstr>为什么要写计划书？</vt:lpstr>
      <vt:lpstr>计划书的内容</vt:lpstr>
      <vt:lpstr>机械部分</vt:lpstr>
      <vt:lpstr>电路部分-想清楚你怎么布线！</vt:lpstr>
      <vt:lpstr>算法部分-如何写可维护的代码？</vt:lpstr>
      <vt:lpstr>时间安排&amp;经费预算</vt:lpstr>
      <vt:lpstr>精简你的计划书——避免内卷！</vt:lpstr>
      <vt:lpstr>写在最后</vt:lpstr>
      <vt:lpstr>祝大家在Robogame中玩得愉快！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真棒</cp:lastModifiedBy>
  <cp:revision>56</cp:revision>
  <dcterms:created xsi:type="dcterms:W3CDTF">2019-12-13T06:13:00Z</dcterms:created>
  <dcterms:modified xsi:type="dcterms:W3CDTF">2022-04-09T07:22:38Z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5A4FE546458542A58478F50203B668C8</vt:lpwstr>
  </property>
  <property fmtid="{D5CDD505-2E9C-101B-9397-08002B2CF9AE}" pid="4" name="KSOProductBuildVer">
    <vt:lpwstr>2052-11.1.0.11365</vt:lpwstr>
  </property>
</Properties>
</file>