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84" r:id="rId4"/>
    <p:sldId id="285" r:id="rId5"/>
    <p:sldId id="286" r:id="rId6"/>
    <p:sldId id="287" r:id="rId7"/>
    <p:sldId id="261" r:id="rId8"/>
    <p:sldId id="288" r:id="rId9"/>
    <p:sldId id="262" r:id="rId10"/>
    <p:sldId id="289" r:id="rId11"/>
    <p:sldId id="265" r:id="rId12"/>
    <p:sldId id="290" r:id="rId13"/>
    <p:sldId id="29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0" autoAdjust="0"/>
    <p:restoredTop sz="90476" autoAdjust="0"/>
  </p:normalViewPr>
  <p:slideViewPr>
    <p:cSldViewPr snapToGrid="0">
      <p:cViewPr varScale="1">
        <p:scale>
          <a:sx n="66" d="100"/>
          <a:sy n="66" d="100"/>
        </p:scale>
        <p:origin x="3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0ACAC-D749-4077-B78B-E0E3834139B9}" type="datetimeFigureOut">
              <a:rPr lang="zh-CN" altLang="en-US" smtClean="0"/>
              <a:t>2017/10/26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2174FD-D8DE-4D2E-A61F-C63311D18567}" type="slidenum">
              <a:rPr lang="zh-CN" altLang="en-US" smtClean="0"/>
              <a:t>‹#›</a:t>
            </a:fld>
            <a:endParaRPr lang="zh-CN" altLang="en-US"/>
          </a:p>
        </p:txBody>
      </p:sp>
    </p:spTree>
    <p:extLst>
      <p:ext uri="{BB962C8B-B14F-4D97-AF65-F5344CB8AC3E}">
        <p14:creationId xmlns:p14="http://schemas.microsoft.com/office/powerpoint/2010/main" val="3282239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空中无人机在信息采集的领域收到越来越频繁的应用，具体应用场景多种多样。首先，国家的各个职能部门对于无人机有巨大的需求。无人机在违法取证、现场勘探、紧急救灾等方面具有巨大的优势，不仅降低了成本，而且规避了人员伤亡的风险，因此获得了广泛的应用。</a:t>
            </a:r>
            <a:endParaRPr lang="en-US" altLang="zh-CN" dirty="0" smtClean="0">
              <a:effectLst/>
            </a:endParaRPr>
          </a:p>
          <a:p>
            <a:r>
              <a:rPr lang="zh-CN" altLang="en-US" dirty="0" smtClean="0">
                <a:effectLst/>
              </a:rPr>
              <a:t>空中无人机在检查、测绘、监控及测量方面的市场总额已经达到了</a:t>
            </a:r>
            <a:r>
              <a:rPr lang="en-US" altLang="zh-CN" dirty="0" smtClean="0">
                <a:effectLst/>
              </a:rPr>
              <a:t>351</a:t>
            </a:r>
            <a:r>
              <a:rPr lang="zh-CN" altLang="en-US" dirty="0" smtClean="0">
                <a:effectLst/>
              </a:rPr>
              <a:t>亿。</a:t>
            </a:r>
            <a:endParaRPr lang="en-US" altLang="zh-CN" dirty="0" smtClean="0">
              <a:effectLst/>
            </a:endParaRPr>
          </a:p>
          <a:p>
            <a:r>
              <a:rPr lang="zh-CN" altLang="en-US" dirty="0" smtClean="0">
                <a:effectLst/>
              </a:rPr>
              <a:t>中无人机在各方面的应用都在增加。首当其冲的是政府机构，无论用于地方还是部队，在从事违法取证、现场勘探、紧急救灾等方面应用极为广泛，对无人机应用的拓展不断增加。民用及商用方面，大到航空领域，小到满足民众的个人需求，无人机的发展不断提高及完善对市场的应用</a:t>
            </a:r>
            <a:endParaRPr lang="zh-CN" altLang="en-US" dirty="0"/>
          </a:p>
        </p:txBody>
      </p:sp>
      <p:sp>
        <p:nvSpPr>
          <p:cNvPr id="4" name="灯片编号占位符 3"/>
          <p:cNvSpPr>
            <a:spLocks noGrp="1"/>
          </p:cNvSpPr>
          <p:nvPr>
            <p:ph type="sldNum" sz="quarter" idx="10"/>
          </p:nvPr>
        </p:nvSpPr>
        <p:spPr/>
        <p:txBody>
          <a:bodyPr/>
          <a:lstStyle/>
          <a:p>
            <a:fld id="{982174FD-D8DE-4D2E-A61F-C63311D18567}" type="slidenum">
              <a:rPr lang="zh-CN" altLang="en-US" smtClean="0"/>
              <a:t>4</a:t>
            </a:fld>
            <a:endParaRPr lang="zh-CN" altLang="en-US"/>
          </a:p>
        </p:txBody>
      </p:sp>
    </p:spTree>
    <p:extLst>
      <p:ext uri="{BB962C8B-B14F-4D97-AF65-F5344CB8AC3E}">
        <p14:creationId xmlns:p14="http://schemas.microsoft.com/office/powerpoint/2010/main" val="213033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农用无人机一般十几分钟，超过三十分钟的就要收到管制</a:t>
            </a:r>
            <a:endParaRPr lang="zh-CN" altLang="en-US" dirty="0"/>
          </a:p>
        </p:txBody>
      </p:sp>
      <p:sp>
        <p:nvSpPr>
          <p:cNvPr id="4" name="灯片编号占位符 3"/>
          <p:cNvSpPr>
            <a:spLocks noGrp="1"/>
          </p:cNvSpPr>
          <p:nvPr>
            <p:ph type="sldNum" sz="quarter" idx="10"/>
          </p:nvPr>
        </p:nvSpPr>
        <p:spPr/>
        <p:txBody>
          <a:bodyPr/>
          <a:lstStyle/>
          <a:p>
            <a:fld id="{982174FD-D8DE-4D2E-A61F-C63311D18567}" type="slidenum">
              <a:rPr lang="zh-CN" altLang="en-US" smtClean="0"/>
              <a:t>5</a:t>
            </a:fld>
            <a:endParaRPr lang="zh-CN" altLang="en-US"/>
          </a:p>
        </p:txBody>
      </p:sp>
    </p:spTree>
    <p:extLst>
      <p:ext uri="{BB962C8B-B14F-4D97-AF65-F5344CB8AC3E}">
        <p14:creationId xmlns:p14="http://schemas.microsoft.com/office/powerpoint/2010/main" val="92520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水声信号的噪声大、声呐、雷达探测</a:t>
            </a:r>
            <a:endParaRPr lang="en-US" altLang="zh-CN" dirty="0" smtClean="0"/>
          </a:p>
          <a:p>
            <a:r>
              <a:rPr lang="zh-CN" altLang="en-US" dirty="0" smtClean="0"/>
              <a:t>体积大、传统的</a:t>
            </a:r>
          </a:p>
          <a:p>
            <a:r>
              <a:rPr lang="zh-CN" altLang="en-US" dirty="0" smtClean="0"/>
              <a:t>依靠螺旋桨推进的水下机器人在推进过程中会产生侧向的涡流</a:t>
            </a:r>
            <a:r>
              <a:rPr lang="en-US" altLang="zh-CN" dirty="0" smtClean="0"/>
              <a:t>,</a:t>
            </a:r>
            <a:r>
              <a:rPr lang="zh-CN" altLang="en-US" dirty="0" smtClean="0"/>
              <a:t>增加能量的无功消耗</a:t>
            </a:r>
            <a:r>
              <a:rPr lang="en-US" altLang="zh-CN" dirty="0" smtClean="0"/>
              <a:t>,</a:t>
            </a:r>
            <a:r>
              <a:rPr lang="zh-CN" altLang="en-US" dirty="0" smtClean="0"/>
              <a:t>降</a:t>
            </a:r>
          </a:p>
          <a:p>
            <a:r>
              <a:rPr lang="zh-CN" altLang="en-US" dirty="0" smtClean="0"/>
              <a:t>低其推进效率</a:t>
            </a:r>
            <a:r>
              <a:rPr lang="en-US" altLang="zh-CN" dirty="0" smtClean="0"/>
              <a:t>,</a:t>
            </a:r>
            <a:r>
              <a:rPr lang="zh-CN" altLang="en-US" dirty="0" smtClean="0"/>
              <a:t>并会产生较大的噪声</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82174FD-D8DE-4D2E-A61F-C63311D18567}" type="slidenum">
              <a:rPr lang="zh-CN" altLang="en-US" smtClean="0"/>
              <a:t>10</a:t>
            </a:fld>
            <a:endParaRPr lang="zh-CN" altLang="en-US"/>
          </a:p>
        </p:txBody>
      </p:sp>
    </p:spTree>
    <p:extLst>
      <p:ext uri="{BB962C8B-B14F-4D97-AF65-F5344CB8AC3E}">
        <p14:creationId xmlns:p14="http://schemas.microsoft.com/office/powerpoint/2010/main" val="3255349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人造水下机器人目前主要依靠超声波和视觉图</a:t>
            </a:r>
          </a:p>
          <a:p>
            <a:r>
              <a:rPr lang="zh-CN" altLang="en-US" dirty="0" smtClean="0"/>
              <a:t>像感知周围水环境信息。通常水下航行器是通过多</a:t>
            </a:r>
          </a:p>
          <a:p>
            <a:r>
              <a:rPr lang="zh-CN" altLang="en-US" dirty="0" smtClean="0"/>
              <a:t>普勒分析仪来感知水流信息。多普勒分析仪能测量</a:t>
            </a:r>
          </a:p>
          <a:p>
            <a:r>
              <a:rPr lang="zh-CN" altLang="en-US" dirty="0" smtClean="0"/>
              <a:t>全局水流速度，同时它的数值会被用到导航系统里</a:t>
            </a:r>
          </a:p>
          <a:p>
            <a:r>
              <a:rPr lang="zh-CN" altLang="en-US" dirty="0" smtClean="0"/>
              <a:t>面来补偿漂移</a:t>
            </a:r>
          </a:p>
          <a:p>
            <a:r>
              <a:rPr lang="en-US" altLang="zh-CN" dirty="0" smtClean="0"/>
              <a:t>[13-14]</a:t>
            </a:r>
          </a:p>
          <a:p>
            <a:r>
              <a:rPr lang="zh-CN" altLang="en-US" dirty="0" smtClean="0"/>
              <a:t>。相对于水生物高密度分布的侧</a:t>
            </a:r>
          </a:p>
          <a:p>
            <a:r>
              <a:rPr lang="zh-CN" altLang="en-US" dirty="0" smtClean="0"/>
              <a:t>线系统，多普勒分析仪不能探测局部水流。同时多</a:t>
            </a:r>
          </a:p>
          <a:p>
            <a:r>
              <a:rPr lang="zh-CN" altLang="en-US" dirty="0" smtClean="0"/>
              <a:t>普勒分析仪相当昂贵，笨重的仪器还需要耗费大量</a:t>
            </a:r>
          </a:p>
          <a:p>
            <a:r>
              <a:rPr lang="zh-CN" altLang="en-US" dirty="0" smtClean="0"/>
              <a:t>的能量，不适合小型水下机器人使用。</a:t>
            </a:r>
            <a:endParaRPr lang="zh-CN" altLang="en-US" dirty="0"/>
          </a:p>
        </p:txBody>
      </p:sp>
      <p:sp>
        <p:nvSpPr>
          <p:cNvPr id="4" name="灯片编号占位符 3"/>
          <p:cNvSpPr>
            <a:spLocks noGrp="1"/>
          </p:cNvSpPr>
          <p:nvPr>
            <p:ph type="sldNum" sz="quarter" idx="10"/>
          </p:nvPr>
        </p:nvSpPr>
        <p:spPr/>
        <p:txBody>
          <a:bodyPr/>
          <a:lstStyle/>
          <a:p>
            <a:fld id="{982174FD-D8DE-4D2E-A61F-C63311D18567}" type="slidenum">
              <a:rPr lang="zh-CN" altLang="en-US" smtClean="0"/>
              <a:t>11</a:t>
            </a:fld>
            <a:endParaRPr lang="zh-CN" altLang="en-US"/>
          </a:p>
        </p:txBody>
      </p:sp>
    </p:spTree>
    <p:extLst>
      <p:ext uri="{BB962C8B-B14F-4D97-AF65-F5344CB8AC3E}">
        <p14:creationId xmlns:p14="http://schemas.microsoft.com/office/powerpoint/2010/main" val="1110478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96EB071-4D77-4DE5-811A-C2625A969CAE}"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4ECAB-1FB6-45EA-9350-F7F05D15554F}" type="slidenum">
              <a:rPr lang="zh-CN" altLang="en-US" smtClean="0"/>
              <a:t>‹#›</a:t>
            </a:fld>
            <a:endParaRPr lang="zh-CN" altLang="en-US"/>
          </a:p>
        </p:txBody>
      </p:sp>
    </p:spTree>
    <p:extLst>
      <p:ext uri="{BB962C8B-B14F-4D97-AF65-F5344CB8AC3E}">
        <p14:creationId xmlns:p14="http://schemas.microsoft.com/office/powerpoint/2010/main" val="263730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6EB071-4D77-4DE5-811A-C2625A969CAE}"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4ECAB-1FB6-45EA-9350-F7F05D15554F}" type="slidenum">
              <a:rPr lang="zh-CN" altLang="en-US" smtClean="0"/>
              <a:t>‹#›</a:t>
            </a:fld>
            <a:endParaRPr lang="zh-CN" altLang="en-US"/>
          </a:p>
        </p:txBody>
      </p:sp>
    </p:spTree>
    <p:extLst>
      <p:ext uri="{BB962C8B-B14F-4D97-AF65-F5344CB8AC3E}">
        <p14:creationId xmlns:p14="http://schemas.microsoft.com/office/powerpoint/2010/main" val="57960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6EB071-4D77-4DE5-811A-C2625A969CAE}"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4ECAB-1FB6-45EA-9350-F7F05D15554F}" type="slidenum">
              <a:rPr lang="zh-CN" altLang="en-US" smtClean="0"/>
              <a:t>‹#›</a:t>
            </a:fld>
            <a:endParaRPr lang="zh-CN" altLang="en-US"/>
          </a:p>
        </p:txBody>
      </p:sp>
    </p:spTree>
    <p:extLst>
      <p:ext uri="{BB962C8B-B14F-4D97-AF65-F5344CB8AC3E}">
        <p14:creationId xmlns:p14="http://schemas.microsoft.com/office/powerpoint/2010/main" val="230988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96EB071-4D77-4DE5-811A-C2625A969CAE}"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4ECAB-1FB6-45EA-9350-F7F05D15554F}" type="slidenum">
              <a:rPr lang="zh-CN" altLang="en-US" smtClean="0"/>
              <a:t>‹#›</a:t>
            </a:fld>
            <a:endParaRPr lang="zh-CN" altLang="en-US"/>
          </a:p>
        </p:txBody>
      </p:sp>
    </p:spTree>
    <p:extLst>
      <p:ext uri="{BB962C8B-B14F-4D97-AF65-F5344CB8AC3E}">
        <p14:creationId xmlns:p14="http://schemas.microsoft.com/office/powerpoint/2010/main" val="411250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96EB071-4D77-4DE5-811A-C2625A969CAE}" type="datetimeFigureOut">
              <a:rPr lang="zh-CN" altLang="en-US" smtClean="0"/>
              <a:t>2017/10/26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C4ECAB-1FB6-45EA-9350-F7F05D15554F}" type="slidenum">
              <a:rPr lang="zh-CN" altLang="en-US" smtClean="0"/>
              <a:t>‹#›</a:t>
            </a:fld>
            <a:endParaRPr lang="zh-CN" altLang="en-US"/>
          </a:p>
        </p:txBody>
      </p:sp>
    </p:spTree>
    <p:extLst>
      <p:ext uri="{BB962C8B-B14F-4D97-AF65-F5344CB8AC3E}">
        <p14:creationId xmlns:p14="http://schemas.microsoft.com/office/powerpoint/2010/main" val="229185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96EB071-4D77-4DE5-811A-C2625A969CAE}"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4ECAB-1FB6-45EA-9350-F7F05D15554F}" type="slidenum">
              <a:rPr lang="zh-CN" altLang="en-US" smtClean="0"/>
              <a:t>‹#›</a:t>
            </a:fld>
            <a:endParaRPr lang="zh-CN" altLang="en-US"/>
          </a:p>
        </p:txBody>
      </p:sp>
    </p:spTree>
    <p:extLst>
      <p:ext uri="{BB962C8B-B14F-4D97-AF65-F5344CB8AC3E}">
        <p14:creationId xmlns:p14="http://schemas.microsoft.com/office/powerpoint/2010/main" val="386292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96EB071-4D77-4DE5-811A-C2625A969CAE}" type="datetimeFigureOut">
              <a:rPr lang="zh-CN" altLang="en-US" smtClean="0"/>
              <a:t>2017/10/26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C4ECAB-1FB6-45EA-9350-F7F05D15554F}" type="slidenum">
              <a:rPr lang="zh-CN" altLang="en-US" smtClean="0"/>
              <a:t>‹#›</a:t>
            </a:fld>
            <a:endParaRPr lang="zh-CN" altLang="en-US"/>
          </a:p>
        </p:txBody>
      </p:sp>
    </p:spTree>
    <p:extLst>
      <p:ext uri="{BB962C8B-B14F-4D97-AF65-F5344CB8AC3E}">
        <p14:creationId xmlns:p14="http://schemas.microsoft.com/office/powerpoint/2010/main" val="339382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6EB071-4D77-4DE5-811A-C2625A969CAE}" type="datetimeFigureOut">
              <a:rPr lang="zh-CN" altLang="en-US" smtClean="0"/>
              <a:t>2017/10/26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C4ECAB-1FB6-45EA-9350-F7F05D15554F}" type="slidenum">
              <a:rPr lang="zh-CN" altLang="en-US" smtClean="0"/>
              <a:t>‹#›</a:t>
            </a:fld>
            <a:endParaRPr lang="zh-CN" altLang="en-US"/>
          </a:p>
        </p:txBody>
      </p:sp>
    </p:spTree>
    <p:extLst>
      <p:ext uri="{BB962C8B-B14F-4D97-AF65-F5344CB8AC3E}">
        <p14:creationId xmlns:p14="http://schemas.microsoft.com/office/powerpoint/2010/main" val="310543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96EB071-4D77-4DE5-811A-C2625A969CAE}" type="datetimeFigureOut">
              <a:rPr lang="zh-CN" altLang="en-US" smtClean="0"/>
              <a:t>2017/10/26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C4ECAB-1FB6-45EA-9350-F7F05D15554F}" type="slidenum">
              <a:rPr lang="zh-CN" altLang="en-US" smtClean="0"/>
              <a:t>‹#›</a:t>
            </a:fld>
            <a:endParaRPr lang="zh-CN" altLang="en-US"/>
          </a:p>
        </p:txBody>
      </p:sp>
    </p:spTree>
    <p:extLst>
      <p:ext uri="{BB962C8B-B14F-4D97-AF65-F5344CB8AC3E}">
        <p14:creationId xmlns:p14="http://schemas.microsoft.com/office/powerpoint/2010/main" val="26980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96EB071-4D77-4DE5-811A-C2625A969CAE}"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4ECAB-1FB6-45EA-9350-F7F05D15554F}" type="slidenum">
              <a:rPr lang="zh-CN" altLang="en-US" smtClean="0"/>
              <a:t>‹#›</a:t>
            </a:fld>
            <a:endParaRPr lang="zh-CN" altLang="en-US"/>
          </a:p>
        </p:txBody>
      </p:sp>
    </p:spTree>
    <p:extLst>
      <p:ext uri="{BB962C8B-B14F-4D97-AF65-F5344CB8AC3E}">
        <p14:creationId xmlns:p14="http://schemas.microsoft.com/office/powerpoint/2010/main" val="2145984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96EB071-4D77-4DE5-811A-C2625A969CAE}" type="datetimeFigureOut">
              <a:rPr lang="zh-CN" altLang="en-US" smtClean="0"/>
              <a:t>2017/10/26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C4ECAB-1FB6-45EA-9350-F7F05D15554F}" type="slidenum">
              <a:rPr lang="zh-CN" altLang="en-US" smtClean="0"/>
              <a:t>‹#›</a:t>
            </a:fld>
            <a:endParaRPr lang="zh-CN" altLang="en-US"/>
          </a:p>
        </p:txBody>
      </p:sp>
    </p:spTree>
    <p:extLst>
      <p:ext uri="{BB962C8B-B14F-4D97-AF65-F5344CB8AC3E}">
        <p14:creationId xmlns:p14="http://schemas.microsoft.com/office/powerpoint/2010/main" val="413036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EB071-4D77-4DE5-811A-C2625A969CAE}" type="datetimeFigureOut">
              <a:rPr lang="zh-CN" altLang="en-US" smtClean="0"/>
              <a:t>2017/10/26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4ECAB-1FB6-45EA-9350-F7F05D15554F}" type="slidenum">
              <a:rPr lang="zh-CN" altLang="en-US" smtClean="0"/>
              <a:t>‹#›</a:t>
            </a:fld>
            <a:endParaRPr lang="zh-CN" altLang="en-US"/>
          </a:p>
        </p:txBody>
      </p:sp>
    </p:spTree>
    <p:extLst>
      <p:ext uri="{BB962C8B-B14F-4D97-AF65-F5344CB8AC3E}">
        <p14:creationId xmlns:p14="http://schemas.microsoft.com/office/powerpoint/2010/main" val="72702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0.jp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hyperlink" Target="http://pioneersummit.com/eye-in-the-sky/" TargetMode="External"/><Relationship Id="rId2" Type="http://schemas.openxmlformats.org/officeDocument/2006/relationships/hyperlink" Target="http://www.81uav.cn/uav-news/201707/20/24998.html%3cbr" TargetMode="External"/><Relationship Id="rId1" Type="http://schemas.openxmlformats.org/officeDocument/2006/relationships/slideLayout" Target="../slideLayouts/slideLayout2.xml"/><Relationship Id="rId4" Type="http://schemas.openxmlformats.org/officeDocument/2006/relationships/hyperlink" Target="https://ark-invest.com/research/benefit-commercial-dron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3"/>
          <p:cNvPicPr>
            <a:picLocks noChangeAspect="1"/>
          </p:cNvPicPr>
          <p:nvPr/>
        </p:nvPicPr>
        <p:blipFill>
          <a:blip r:embed="rId2">
            <a:extLst>
              <a:ext uri="{28A0092B-C50C-407E-A947-70E740481C1C}">
                <a14:useLocalDpi xmlns:a14="http://schemas.microsoft.com/office/drawing/2010/main" val="0"/>
              </a:ext>
            </a:extLst>
          </a:blip>
          <a:srcRect r="5"/>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0" y="0"/>
            <a:ext cx="12192000" cy="6858000"/>
          </a:xfrm>
          <a:prstGeom prst="rect">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任意多边形 24"/>
          <p:cNvSpPr/>
          <p:nvPr/>
        </p:nvSpPr>
        <p:spPr>
          <a:xfrm>
            <a:off x="538163" y="2508250"/>
            <a:ext cx="6673850" cy="1841500"/>
          </a:xfrm>
          <a:custGeom>
            <a:avLst/>
            <a:gdLst>
              <a:gd name="connsiteX0" fmla="*/ 0 w 6673934"/>
              <a:gd name="connsiteY0" fmla="*/ 0 h 1841500"/>
              <a:gd name="connsiteX1" fmla="*/ 5731501 w 6673934"/>
              <a:gd name="connsiteY1" fmla="*/ 0 h 1841500"/>
              <a:gd name="connsiteX2" fmla="*/ 6673934 w 6673934"/>
              <a:gd name="connsiteY2" fmla="*/ 1841500 h 1841500"/>
              <a:gd name="connsiteX3" fmla="*/ 0 w 6673934"/>
              <a:gd name="connsiteY3" fmla="*/ 1841500 h 1841500"/>
            </a:gdLst>
            <a:ahLst/>
            <a:cxnLst>
              <a:cxn ang="0">
                <a:pos x="connsiteX0" y="connsiteY0"/>
              </a:cxn>
              <a:cxn ang="0">
                <a:pos x="connsiteX1" y="connsiteY1"/>
              </a:cxn>
              <a:cxn ang="0">
                <a:pos x="connsiteX2" y="connsiteY2"/>
              </a:cxn>
              <a:cxn ang="0">
                <a:pos x="connsiteX3" y="connsiteY3"/>
              </a:cxn>
            </a:cxnLst>
            <a:rect l="l" t="t" r="r" b="b"/>
            <a:pathLst>
              <a:path w="6673934" h="1841500">
                <a:moveTo>
                  <a:pt x="0" y="0"/>
                </a:moveTo>
                <a:lnTo>
                  <a:pt x="5731501" y="0"/>
                </a:lnTo>
                <a:lnTo>
                  <a:pt x="6673934" y="1841500"/>
                </a:lnTo>
                <a:lnTo>
                  <a:pt x="0" y="1841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p:nvPr/>
        </p:nvSpPr>
        <p:spPr>
          <a:xfrm>
            <a:off x="900113" y="2706688"/>
            <a:ext cx="5081587" cy="584200"/>
          </a:xfrm>
          <a:prstGeom prst="rect">
            <a:avLst/>
          </a:prstGeom>
          <a:noFill/>
        </p:spPr>
        <p:txBody>
          <a:bodyPr>
            <a:spAutoFit/>
          </a:bodyPr>
          <a:lstStyle/>
          <a:p>
            <a:pPr eaLnBrk="1" fontAlgn="auto" hangingPunct="1">
              <a:spcBef>
                <a:spcPts val="0"/>
              </a:spcBef>
              <a:spcAft>
                <a:spcPts val="0"/>
              </a:spcAft>
              <a:defRPr/>
            </a:pPr>
            <a:r>
              <a:rPr lang="zh-CN" altLang="en-US" sz="3200" b="1" dirty="0" smtClean="0">
                <a:solidFill>
                  <a:schemeClr val="tx1">
                    <a:lumMod val="85000"/>
                    <a:lumOff val="15000"/>
                  </a:schemeClr>
                </a:solidFill>
                <a:latin typeface="微软雅黑" panose="020B0503020204020204" pitchFamily="34" charset="-122"/>
                <a:ea typeface="微软雅黑" panose="020B0503020204020204" pitchFamily="34" charset="-122"/>
              </a:rPr>
              <a:t>第五周学习报告</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00113" y="3360738"/>
            <a:ext cx="3900487" cy="338137"/>
          </a:xfrm>
          <a:prstGeom prst="rect">
            <a:avLst/>
          </a:prstGeom>
          <a:noFill/>
        </p:spPr>
        <p:txBody>
          <a:bodyPr>
            <a:spAutoFit/>
          </a:bodyPr>
          <a:lstStyle/>
          <a:p>
            <a:pPr algn="ctr" eaLnBrk="1" fontAlgn="auto" hangingPunct="1">
              <a:spcBef>
                <a:spcPts val="0"/>
              </a:spcBef>
              <a:spcAft>
                <a:spcPts val="0"/>
              </a:spcAft>
              <a:defRPr/>
            </a:pP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第一组</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0" y="2508250"/>
            <a:ext cx="215900" cy="184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334963" y="2508250"/>
            <a:ext cx="84137" cy="184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107" name="组合 4"/>
          <p:cNvGrpSpPr>
            <a:grpSpLocks/>
          </p:cNvGrpSpPr>
          <p:nvPr/>
        </p:nvGrpSpPr>
        <p:grpSpPr bwMode="auto">
          <a:xfrm>
            <a:off x="944562" y="3773488"/>
            <a:ext cx="5553219" cy="433387"/>
            <a:chOff x="1147116" y="3859139"/>
            <a:chExt cx="3680253" cy="432828"/>
          </a:xfrm>
        </p:grpSpPr>
        <p:sp>
          <p:nvSpPr>
            <p:cNvPr id="10" name="文本框 9"/>
            <p:cNvSpPr txBox="1"/>
            <p:nvPr/>
          </p:nvSpPr>
          <p:spPr>
            <a:xfrm>
              <a:off x="1510583" y="3886091"/>
              <a:ext cx="3316786" cy="338117"/>
            </a:xfrm>
            <a:prstGeom prst="rect">
              <a:avLst/>
            </a:prstGeom>
            <a:noFill/>
          </p:spPr>
          <p:txBody>
            <a:bodyPr wrap="square">
              <a:spAutoFit/>
            </a:bodyPr>
            <a:lstStyle/>
            <a:p>
              <a:pPr eaLnBrk="1" fontAlgn="auto" hangingPunct="1">
                <a:spcBef>
                  <a:spcPts val="0"/>
                </a:spcBef>
                <a:spcAft>
                  <a:spcPts val="0"/>
                </a:spcAft>
                <a:defRPr/>
              </a:pP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高崇凯 高驰 曹翔 黄伟祥 简平诚 江一鸣 </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4112" name="组合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116" y="3859139"/>
              <a:ext cx="353535" cy="432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396268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7"/>
          <p:cNvSpPr txBox="1">
            <a:spLocks noChangeArrowheads="1"/>
          </p:cNvSpPr>
          <p:nvPr/>
        </p:nvSpPr>
        <p:spPr bwMode="auto">
          <a:xfrm>
            <a:off x="710860" y="880488"/>
            <a:ext cx="35058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smtClean="0">
                <a:latin typeface="微软雅黑" panose="020B0503020204020204" pitchFamily="34" charset="-122"/>
                <a:ea typeface="微软雅黑" panose="020B0503020204020204" pitchFamily="34" charset="-122"/>
              </a:rPr>
              <a:t>现阶段遇到的问题</a:t>
            </a:r>
            <a:endParaRPr lang="zh-CN" altLang="en-US" sz="3200" b="1" dirty="0">
              <a:latin typeface="微软雅黑" panose="020B0503020204020204" pitchFamily="34" charset="-122"/>
              <a:ea typeface="微软雅黑" panose="020B0503020204020204" pitchFamily="34" charset="-122"/>
            </a:endParaRPr>
          </a:p>
        </p:txBody>
      </p:sp>
      <p:grpSp>
        <p:nvGrpSpPr>
          <p:cNvPr id="15363" name="组合 8"/>
          <p:cNvGrpSpPr>
            <a:grpSpLocks/>
          </p:cNvGrpSpPr>
          <p:nvPr/>
        </p:nvGrpSpPr>
        <p:grpSpPr bwMode="auto">
          <a:xfrm>
            <a:off x="6350" y="225425"/>
            <a:ext cx="419100" cy="525463"/>
            <a:chOff x="0" y="2508250"/>
            <a:chExt cx="419100" cy="1841500"/>
          </a:xfrm>
        </p:grpSpPr>
        <p:sp>
          <p:nvSpPr>
            <p:cNvPr id="10" name="矩形 9"/>
            <p:cNvSpPr/>
            <p:nvPr/>
          </p:nvSpPr>
          <p:spPr>
            <a:xfrm>
              <a:off x="0" y="2508250"/>
              <a:ext cx="215900" cy="184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34963" y="2508250"/>
              <a:ext cx="84137" cy="184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7" name="直接连接符 6"/>
          <p:cNvCxnSpPr>
            <a:stCxn id="12" idx="2"/>
          </p:cNvCxnSpPr>
          <p:nvPr/>
        </p:nvCxnSpPr>
        <p:spPr>
          <a:xfrm flipV="1">
            <a:off x="1871663" y="3654425"/>
            <a:ext cx="8740775" cy="11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871663" y="3606800"/>
            <a:ext cx="117475" cy="117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椭圆 12"/>
          <p:cNvSpPr/>
          <p:nvPr/>
        </p:nvSpPr>
        <p:spPr>
          <a:xfrm>
            <a:off x="3090863" y="3606800"/>
            <a:ext cx="117475" cy="117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椭圆 13"/>
          <p:cNvSpPr/>
          <p:nvPr/>
        </p:nvSpPr>
        <p:spPr>
          <a:xfrm>
            <a:off x="4087813" y="3606800"/>
            <a:ext cx="117475" cy="117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椭圆 14"/>
          <p:cNvSpPr/>
          <p:nvPr/>
        </p:nvSpPr>
        <p:spPr>
          <a:xfrm flipH="1">
            <a:off x="5172075" y="3619500"/>
            <a:ext cx="71438" cy="698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prstClr val="white"/>
              </a:solidFill>
            </a:endParaRPr>
          </a:p>
        </p:txBody>
      </p:sp>
      <p:sp>
        <p:nvSpPr>
          <p:cNvPr id="16" name="椭圆 15"/>
          <p:cNvSpPr/>
          <p:nvPr/>
        </p:nvSpPr>
        <p:spPr>
          <a:xfrm>
            <a:off x="6081713" y="3606800"/>
            <a:ext cx="115887" cy="117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 name="椭圆 16"/>
          <p:cNvSpPr/>
          <p:nvPr/>
        </p:nvSpPr>
        <p:spPr>
          <a:xfrm>
            <a:off x="7077075" y="3606800"/>
            <a:ext cx="117475" cy="117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 name="椭圆 17"/>
          <p:cNvSpPr/>
          <p:nvPr/>
        </p:nvSpPr>
        <p:spPr>
          <a:xfrm>
            <a:off x="7975600" y="3606800"/>
            <a:ext cx="117475" cy="117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 name="椭圆 18"/>
          <p:cNvSpPr/>
          <p:nvPr/>
        </p:nvSpPr>
        <p:spPr>
          <a:xfrm>
            <a:off x="8901113" y="3621088"/>
            <a:ext cx="90487" cy="920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 name="椭圆 19"/>
          <p:cNvSpPr/>
          <p:nvPr/>
        </p:nvSpPr>
        <p:spPr>
          <a:xfrm>
            <a:off x="9713913" y="3606800"/>
            <a:ext cx="117475" cy="117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1" name="椭圆 20"/>
          <p:cNvSpPr/>
          <p:nvPr/>
        </p:nvSpPr>
        <p:spPr>
          <a:xfrm>
            <a:off x="10520363" y="3606800"/>
            <a:ext cx="117475" cy="117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22" name="直接连接符 21"/>
          <p:cNvCxnSpPr>
            <a:stCxn id="12" idx="4"/>
          </p:cNvCxnSpPr>
          <p:nvPr/>
        </p:nvCxnSpPr>
        <p:spPr>
          <a:xfrm flipH="1" flipV="1">
            <a:off x="1930400" y="3036888"/>
            <a:ext cx="0" cy="6873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3149600" y="3724275"/>
            <a:ext cx="0" cy="6873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145213" y="2998788"/>
            <a:ext cx="0" cy="6873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7127875" y="3724275"/>
            <a:ext cx="0" cy="6873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9766300" y="2967038"/>
            <a:ext cx="0" cy="6873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10577513" y="3659188"/>
            <a:ext cx="0" cy="6873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1516063" y="2225675"/>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 name="椭圆 28"/>
          <p:cNvSpPr/>
          <p:nvPr/>
        </p:nvSpPr>
        <p:spPr>
          <a:xfrm>
            <a:off x="2692400" y="4346575"/>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0" name="椭圆 29"/>
          <p:cNvSpPr/>
          <p:nvPr/>
        </p:nvSpPr>
        <p:spPr>
          <a:xfrm>
            <a:off x="5699125" y="2122488"/>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 name="椭圆 30"/>
          <p:cNvSpPr/>
          <p:nvPr/>
        </p:nvSpPr>
        <p:spPr>
          <a:xfrm>
            <a:off x="6670675" y="4346575"/>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 name="椭圆 31"/>
          <p:cNvSpPr/>
          <p:nvPr/>
        </p:nvSpPr>
        <p:spPr>
          <a:xfrm>
            <a:off x="9301163" y="2109788"/>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3" name="椭圆 32"/>
          <p:cNvSpPr/>
          <p:nvPr/>
        </p:nvSpPr>
        <p:spPr>
          <a:xfrm>
            <a:off x="10120313" y="4346575"/>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 name="Freeform 27"/>
          <p:cNvSpPr>
            <a:spLocks noEditPoints="1"/>
          </p:cNvSpPr>
          <p:nvPr/>
        </p:nvSpPr>
        <p:spPr bwMode="auto">
          <a:xfrm>
            <a:off x="1752600" y="2433638"/>
            <a:ext cx="474663" cy="396875"/>
          </a:xfrm>
          <a:custGeom>
            <a:avLst/>
            <a:gdLst>
              <a:gd name="T0" fmla="*/ 77 w 192"/>
              <a:gd name="T1" fmla="*/ 33 h 161"/>
              <a:gd name="T2" fmla="*/ 152 w 192"/>
              <a:gd name="T3" fmla="*/ 4 h 161"/>
              <a:gd name="T4" fmla="*/ 51 w 192"/>
              <a:gd name="T5" fmla="*/ 33 h 161"/>
              <a:gd name="T6" fmla="*/ 0 w 192"/>
              <a:gd name="T7" fmla="*/ 37 h 161"/>
              <a:gd name="T8" fmla="*/ 4 w 192"/>
              <a:gd name="T9" fmla="*/ 161 h 161"/>
              <a:gd name="T10" fmla="*/ 192 w 192"/>
              <a:gd name="T11" fmla="*/ 157 h 161"/>
              <a:gd name="T12" fmla="*/ 188 w 192"/>
              <a:gd name="T13" fmla="*/ 33 h 161"/>
              <a:gd name="T14" fmla="*/ 20 w 192"/>
              <a:gd name="T15" fmla="*/ 129 h 161"/>
              <a:gd name="T16" fmla="*/ 20 w 192"/>
              <a:gd name="T17" fmla="*/ 121 h 161"/>
              <a:gd name="T18" fmla="*/ 88 w 192"/>
              <a:gd name="T19" fmla="*/ 125 h 161"/>
              <a:gd name="T20" fmla="*/ 84 w 192"/>
              <a:gd name="T21" fmla="*/ 113 h 161"/>
              <a:gd name="T22" fmla="*/ 16 w 192"/>
              <a:gd name="T23" fmla="*/ 109 h 161"/>
              <a:gd name="T24" fmla="*/ 84 w 192"/>
              <a:gd name="T25" fmla="*/ 105 h 161"/>
              <a:gd name="T26" fmla="*/ 84 w 192"/>
              <a:gd name="T27" fmla="*/ 113 h 161"/>
              <a:gd name="T28" fmla="*/ 20 w 192"/>
              <a:gd name="T29" fmla="*/ 97 h 161"/>
              <a:gd name="T30" fmla="*/ 20 w 192"/>
              <a:gd name="T31" fmla="*/ 89 h 161"/>
              <a:gd name="T32" fmla="*/ 88 w 192"/>
              <a:gd name="T33" fmla="*/ 93 h 161"/>
              <a:gd name="T34" fmla="*/ 84 w 192"/>
              <a:gd name="T35" fmla="*/ 81 h 161"/>
              <a:gd name="T36" fmla="*/ 16 w 192"/>
              <a:gd name="T37" fmla="*/ 77 h 161"/>
              <a:gd name="T38" fmla="*/ 84 w 192"/>
              <a:gd name="T39" fmla="*/ 73 h 161"/>
              <a:gd name="T40" fmla="*/ 84 w 192"/>
              <a:gd name="T41" fmla="*/ 81 h 161"/>
              <a:gd name="T42" fmla="*/ 20 w 192"/>
              <a:gd name="T43" fmla="*/ 65 h 161"/>
              <a:gd name="T44" fmla="*/ 20 w 192"/>
              <a:gd name="T45" fmla="*/ 57 h 161"/>
              <a:gd name="T46" fmla="*/ 88 w 192"/>
              <a:gd name="T47" fmla="*/ 61 h 161"/>
              <a:gd name="T48" fmla="*/ 116 w 192"/>
              <a:gd name="T49" fmla="*/ 129 h 161"/>
              <a:gd name="T50" fmla="*/ 116 w 192"/>
              <a:gd name="T51" fmla="*/ 105 h 161"/>
              <a:gd name="T52" fmla="*/ 116 w 192"/>
              <a:gd name="T53" fmla="*/ 129 h 161"/>
              <a:gd name="T54" fmla="*/ 144 w 192"/>
              <a:gd name="T55" fmla="*/ 117 h 161"/>
              <a:gd name="T56" fmla="*/ 168 w 192"/>
              <a:gd name="T57" fmla="*/ 117 h 161"/>
              <a:gd name="T58" fmla="*/ 168 w 192"/>
              <a:gd name="T59" fmla="*/ 89 h 161"/>
              <a:gd name="T60" fmla="*/ 151 w 192"/>
              <a:gd name="T61" fmla="*/ 79 h 161"/>
              <a:gd name="T62" fmla="*/ 145 w 192"/>
              <a:gd name="T63" fmla="*/ 74 h 161"/>
              <a:gd name="T64" fmla="*/ 104 w 192"/>
              <a:gd name="T65" fmla="*/ 89 h 161"/>
              <a:gd name="T66" fmla="*/ 168 w 192"/>
              <a:gd name="T67" fmla="*/ 6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161">
                <a:moveTo>
                  <a:pt x="188" y="33"/>
                </a:moveTo>
                <a:cubicBezTo>
                  <a:pt x="77" y="33"/>
                  <a:pt x="77" y="33"/>
                  <a:pt x="77" y="33"/>
                </a:cubicBezTo>
                <a:cubicBezTo>
                  <a:pt x="149" y="9"/>
                  <a:pt x="149" y="9"/>
                  <a:pt x="149" y="9"/>
                </a:cubicBezTo>
                <a:cubicBezTo>
                  <a:pt x="152" y="8"/>
                  <a:pt x="153" y="6"/>
                  <a:pt x="152" y="4"/>
                </a:cubicBezTo>
                <a:cubicBezTo>
                  <a:pt x="151" y="2"/>
                  <a:pt x="149" y="0"/>
                  <a:pt x="147" y="1"/>
                </a:cubicBezTo>
                <a:cubicBezTo>
                  <a:pt x="51" y="33"/>
                  <a:pt x="51" y="33"/>
                  <a:pt x="51" y="33"/>
                </a:cubicBezTo>
                <a:cubicBezTo>
                  <a:pt x="4" y="33"/>
                  <a:pt x="4" y="33"/>
                  <a:pt x="4" y="33"/>
                </a:cubicBezTo>
                <a:cubicBezTo>
                  <a:pt x="2" y="33"/>
                  <a:pt x="0" y="35"/>
                  <a:pt x="0" y="37"/>
                </a:cubicBezTo>
                <a:cubicBezTo>
                  <a:pt x="0" y="157"/>
                  <a:pt x="0" y="157"/>
                  <a:pt x="0" y="157"/>
                </a:cubicBezTo>
                <a:cubicBezTo>
                  <a:pt x="0" y="159"/>
                  <a:pt x="2" y="161"/>
                  <a:pt x="4" y="161"/>
                </a:cubicBezTo>
                <a:cubicBezTo>
                  <a:pt x="188" y="161"/>
                  <a:pt x="188" y="161"/>
                  <a:pt x="188" y="161"/>
                </a:cubicBezTo>
                <a:cubicBezTo>
                  <a:pt x="190" y="161"/>
                  <a:pt x="192" y="159"/>
                  <a:pt x="192" y="157"/>
                </a:cubicBezTo>
                <a:cubicBezTo>
                  <a:pt x="192" y="37"/>
                  <a:pt x="192" y="37"/>
                  <a:pt x="192" y="37"/>
                </a:cubicBezTo>
                <a:cubicBezTo>
                  <a:pt x="192" y="35"/>
                  <a:pt x="190" y="33"/>
                  <a:pt x="188" y="33"/>
                </a:cubicBezTo>
                <a:close/>
                <a:moveTo>
                  <a:pt x="84" y="129"/>
                </a:moveTo>
                <a:cubicBezTo>
                  <a:pt x="20" y="129"/>
                  <a:pt x="20" y="129"/>
                  <a:pt x="20" y="129"/>
                </a:cubicBezTo>
                <a:cubicBezTo>
                  <a:pt x="18" y="129"/>
                  <a:pt x="16" y="127"/>
                  <a:pt x="16" y="125"/>
                </a:cubicBezTo>
                <a:cubicBezTo>
                  <a:pt x="16" y="123"/>
                  <a:pt x="18" y="121"/>
                  <a:pt x="20" y="121"/>
                </a:cubicBezTo>
                <a:cubicBezTo>
                  <a:pt x="84" y="121"/>
                  <a:pt x="84" y="121"/>
                  <a:pt x="84" y="121"/>
                </a:cubicBezTo>
                <a:cubicBezTo>
                  <a:pt x="86" y="121"/>
                  <a:pt x="88" y="123"/>
                  <a:pt x="88" y="125"/>
                </a:cubicBezTo>
                <a:cubicBezTo>
                  <a:pt x="88" y="127"/>
                  <a:pt x="86" y="129"/>
                  <a:pt x="84" y="129"/>
                </a:cubicBezTo>
                <a:close/>
                <a:moveTo>
                  <a:pt x="84" y="113"/>
                </a:moveTo>
                <a:cubicBezTo>
                  <a:pt x="20" y="113"/>
                  <a:pt x="20" y="113"/>
                  <a:pt x="20" y="113"/>
                </a:cubicBezTo>
                <a:cubicBezTo>
                  <a:pt x="18" y="113"/>
                  <a:pt x="16" y="111"/>
                  <a:pt x="16" y="109"/>
                </a:cubicBezTo>
                <a:cubicBezTo>
                  <a:pt x="16" y="107"/>
                  <a:pt x="18" y="105"/>
                  <a:pt x="20" y="105"/>
                </a:cubicBezTo>
                <a:cubicBezTo>
                  <a:pt x="84" y="105"/>
                  <a:pt x="84" y="105"/>
                  <a:pt x="84" y="105"/>
                </a:cubicBezTo>
                <a:cubicBezTo>
                  <a:pt x="86" y="105"/>
                  <a:pt x="88" y="107"/>
                  <a:pt x="88" y="109"/>
                </a:cubicBezTo>
                <a:cubicBezTo>
                  <a:pt x="88" y="111"/>
                  <a:pt x="86" y="113"/>
                  <a:pt x="84" y="113"/>
                </a:cubicBezTo>
                <a:close/>
                <a:moveTo>
                  <a:pt x="84" y="97"/>
                </a:moveTo>
                <a:cubicBezTo>
                  <a:pt x="20" y="97"/>
                  <a:pt x="20" y="97"/>
                  <a:pt x="20" y="97"/>
                </a:cubicBezTo>
                <a:cubicBezTo>
                  <a:pt x="18" y="97"/>
                  <a:pt x="16" y="95"/>
                  <a:pt x="16" y="93"/>
                </a:cubicBezTo>
                <a:cubicBezTo>
                  <a:pt x="16" y="91"/>
                  <a:pt x="18" y="89"/>
                  <a:pt x="20" y="89"/>
                </a:cubicBezTo>
                <a:cubicBezTo>
                  <a:pt x="84" y="89"/>
                  <a:pt x="84" y="89"/>
                  <a:pt x="84" y="89"/>
                </a:cubicBezTo>
                <a:cubicBezTo>
                  <a:pt x="86" y="89"/>
                  <a:pt x="88" y="91"/>
                  <a:pt x="88" y="93"/>
                </a:cubicBezTo>
                <a:cubicBezTo>
                  <a:pt x="88" y="95"/>
                  <a:pt x="86" y="97"/>
                  <a:pt x="84" y="97"/>
                </a:cubicBezTo>
                <a:close/>
                <a:moveTo>
                  <a:pt x="84" y="81"/>
                </a:moveTo>
                <a:cubicBezTo>
                  <a:pt x="20" y="81"/>
                  <a:pt x="20" y="81"/>
                  <a:pt x="20" y="81"/>
                </a:cubicBezTo>
                <a:cubicBezTo>
                  <a:pt x="18" y="81"/>
                  <a:pt x="16" y="79"/>
                  <a:pt x="16" y="77"/>
                </a:cubicBezTo>
                <a:cubicBezTo>
                  <a:pt x="16" y="75"/>
                  <a:pt x="18" y="73"/>
                  <a:pt x="20" y="73"/>
                </a:cubicBezTo>
                <a:cubicBezTo>
                  <a:pt x="84" y="73"/>
                  <a:pt x="84" y="73"/>
                  <a:pt x="84" y="73"/>
                </a:cubicBezTo>
                <a:cubicBezTo>
                  <a:pt x="86" y="73"/>
                  <a:pt x="88" y="75"/>
                  <a:pt x="88" y="77"/>
                </a:cubicBezTo>
                <a:cubicBezTo>
                  <a:pt x="88" y="79"/>
                  <a:pt x="86" y="81"/>
                  <a:pt x="84" y="81"/>
                </a:cubicBezTo>
                <a:close/>
                <a:moveTo>
                  <a:pt x="84" y="65"/>
                </a:moveTo>
                <a:cubicBezTo>
                  <a:pt x="20" y="65"/>
                  <a:pt x="20" y="65"/>
                  <a:pt x="20" y="65"/>
                </a:cubicBezTo>
                <a:cubicBezTo>
                  <a:pt x="18" y="65"/>
                  <a:pt x="16" y="63"/>
                  <a:pt x="16" y="61"/>
                </a:cubicBezTo>
                <a:cubicBezTo>
                  <a:pt x="16" y="59"/>
                  <a:pt x="18" y="57"/>
                  <a:pt x="20" y="57"/>
                </a:cubicBezTo>
                <a:cubicBezTo>
                  <a:pt x="84" y="57"/>
                  <a:pt x="84" y="57"/>
                  <a:pt x="84" y="57"/>
                </a:cubicBezTo>
                <a:cubicBezTo>
                  <a:pt x="86" y="57"/>
                  <a:pt x="88" y="59"/>
                  <a:pt x="88" y="61"/>
                </a:cubicBezTo>
                <a:cubicBezTo>
                  <a:pt x="88" y="63"/>
                  <a:pt x="86" y="65"/>
                  <a:pt x="84" y="65"/>
                </a:cubicBezTo>
                <a:close/>
                <a:moveTo>
                  <a:pt x="116" y="129"/>
                </a:moveTo>
                <a:cubicBezTo>
                  <a:pt x="110" y="129"/>
                  <a:pt x="104" y="123"/>
                  <a:pt x="104" y="117"/>
                </a:cubicBezTo>
                <a:cubicBezTo>
                  <a:pt x="104" y="110"/>
                  <a:pt x="110" y="105"/>
                  <a:pt x="116" y="105"/>
                </a:cubicBezTo>
                <a:cubicBezTo>
                  <a:pt x="123" y="105"/>
                  <a:pt x="128" y="110"/>
                  <a:pt x="128" y="117"/>
                </a:cubicBezTo>
                <a:cubicBezTo>
                  <a:pt x="128" y="123"/>
                  <a:pt x="123" y="129"/>
                  <a:pt x="116" y="129"/>
                </a:cubicBezTo>
                <a:close/>
                <a:moveTo>
                  <a:pt x="156" y="129"/>
                </a:moveTo>
                <a:cubicBezTo>
                  <a:pt x="150" y="129"/>
                  <a:pt x="144" y="123"/>
                  <a:pt x="144" y="117"/>
                </a:cubicBezTo>
                <a:cubicBezTo>
                  <a:pt x="144" y="110"/>
                  <a:pt x="150" y="105"/>
                  <a:pt x="156" y="105"/>
                </a:cubicBezTo>
                <a:cubicBezTo>
                  <a:pt x="163" y="105"/>
                  <a:pt x="168" y="110"/>
                  <a:pt x="168" y="117"/>
                </a:cubicBezTo>
                <a:cubicBezTo>
                  <a:pt x="168" y="123"/>
                  <a:pt x="163" y="129"/>
                  <a:pt x="156" y="129"/>
                </a:cubicBezTo>
                <a:close/>
                <a:moveTo>
                  <a:pt x="168" y="89"/>
                </a:moveTo>
                <a:cubicBezTo>
                  <a:pt x="144" y="89"/>
                  <a:pt x="144" y="89"/>
                  <a:pt x="144" y="89"/>
                </a:cubicBezTo>
                <a:cubicBezTo>
                  <a:pt x="151" y="79"/>
                  <a:pt x="151" y="79"/>
                  <a:pt x="151" y="79"/>
                </a:cubicBezTo>
                <a:cubicBezTo>
                  <a:pt x="153" y="78"/>
                  <a:pt x="152" y="75"/>
                  <a:pt x="151" y="74"/>
                </a:cubicBezTo>
                <a:cubicBezTo>
                  <a:pt x="149" y="72"/>
                  <a:pt x="146" y="73"/>
                  <a:pt x="145" y="74"/>
                </a:cubicBezTo>
                <a:cubicBezTo>
                  <a:pt x="134" y="89"/>
                  <a:pt x="134" y="89"/>
                  <a:pt x="134" y="89"/>
                </a:cubicBezTo>
                <a:cubicBezTo>
                  <a:pt x="104" y="89"/>
                  <a:pt x="104" y="89"/>
                  <a:pt x="104" y="89"/>
                </a:cubicBezTo>
                <a:cubicBezTo>
                  <a:pt x="104" y="65"/>
                  <a:pt x="104" y="65"/>
                  <a:pt x="104" y="65"/>
                </a:cubicBezTo>
                <a:cubicBezTo>
                  <a:pt x="168" y="65"/>
                  <a:pt x="168" y="65"/>
                  <a:pt x="168" y="65"/>
                </a:cubicBezTo>
                <a:lnTo>
                  <a:pt x="168" y="89"/>
                </a:lnTo>
                <a:close/>
              </a:path>
            </a:pathLst>
          </a:custGeom>
          <a:solidFill>
            <a:schemeClr val="tx1">
              <a:lumMod val="75000"/>
              <a:lumOff val="25000"/>
            </a:schemeClr>
          </a:solidFill>
          <a:ln>
            <a:noFill/>
          </a:ln>
          <a:extLst/>
        </p:spPr>
        <p:txBody>
          <a:bodyPr lIns="80296" tIns="40148" rIns="80296" bIns="40148"/>
          <a:lstStyle/>
          <a:p>
            <a:pPr eaLnBrk="1" fontAlgn="auto" hangingPunct="1">
              <a:spcBef>
                <a:spcPts val="0"/>
              </a:spcBef>
              <a:spcAft>
                <a:spcPts val="0"/>
              </a:spcAft>
              <a:defRPr/>
            </a:pPr>
            <a:endParaRPr lang="zh-CN" altLang="en-US" sz="1581">
              <a:solidFill>
                <a:prstClr val="black"/>
              </a:solidFill>
              <a:latin typeface="+mn-lt"/>
              <a:ea typeface="+mn-ea"/>
            </a:endParaRPr>
          </a:p>
        </p:txBody>
      </p:sp>
      <p:pic>
        <p:nvPicPr>
          <p:cNvPr id="15388" name="组合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300" y="4578350"/>
            <a:ext cx="48101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9" name="组合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3438" y="2316163"/>
            <a:ext cx="48736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69"/>
          <p:cNvSpPr>
            <a:spLocks noEditPoints="1"/>
          </p:cNvSpPr>
          <p:nvPr/>
        </p:nvSpPr>
        <p:spPr bwMode="auto">
          <a:xfrm>
            <a:off x="6999288" y="4581525"/>
            <a:ext cx="277812" cy="474663"/>
          </a:xfrm>
          <a:custGeom>
            <a:avLst/>
            <a:gdLst>
              <a:gd name="T0" fmla="*/ 100 w 112"/>
              <a:gd name="T1" fmla="*/ 0 h 192"/>
              <a:gd name="T2" fmla="*/ 12 w 112"/>
              <a:gd name="T3" fmla="*/ 0 h 192"/>
              <a:gd name="T4" fmla="*/ 0 w 112"/>
              <a:gd name="T5" fmla="*/ 12 h 192"/>
              <a:gd name="T6" fmla="*/ 0 w 112"/>
              <a:gd name="T7" fmla="*/ 180 h 192"/>
              <a:gd name="T8" fmla="*/ 12 w 112"/>
              <a:gd name="T9" fmla="*/ 192 h 192"/>
              <a:gd name="T10" fmla="*/ 100 w 112"/>
              <a:gd name="T11" fmla="*/ 192 h 192"/>
              <a:gd name="T12" fmla="*/ 112 w 112"/>
              <a:gd name="T13" fmla="*/ 180 h 192"/>
              <a:gd name="T14" fmla="*/ 112 w 112"/>
              <a:gd name="T15" fmla="*/ 12 h 192"/>
              <a:gd name="T16" fmla="*/ 100 w 112"/>
              <a:gd name="T17" fmla="*/ 0 h 192"/>
              <a:gd name="T18" fmla="*/ 16 w 112"/>
              <a:gd name="T19" fmla="*/ 20 h 192"/>
              <a:gd name="T20" fmla="*/ 20 w 112"/>
              <a:gd name="T21" fmla="*/ 16 h 192"/>
              <a:gd name="T22" fmla="*/ 92 w 112"/>
              <a:gd name="T23" fmla="*/ 16 h 192"/>
              <a:gd name="T24" fmla="*/ 96 w 112"/>
              <a:gd name="T25" fmla="*/ 20 h 192"/>
              <a:gd name="T26" fmla="*/ 96 w 112"/>
              <a:gd name="T27" fmla="*/ 84 h 192"/>
              <a:gd name="T28" fmla="*/ 92 w 112"/>
              <a:gd name="T29" fmla="*/ 88 h 192"/>
              <a:gd name="T30" fmla="*/ 20 w 112"/>
              <a:gd name="T31" fmla="*/ 88 h 192"/>
              <a:gd name="T32" fmla="*/ 16 w 112"/>
              <a:gd name="T33" fmla="*/ 84 h 192"/>
              <a:gd name="T34" fmla="*/ 16 w 112"/>
              <a:gd name="T35" fmla="*/ 20 h 192"/>
              <a:gd name="T36" fmla="*/ 56 w 112"/>
              <a:gd name="T37" fmla="*/ 176 h 192"/>
              <a:gd name="T38" fmla="*/ 24 w 112"/>
              <a:gd name="T39" fmla="*/ 144 h 192"/>
              <a:gd name="T40" fmla="*/ 56 w 112"/>
              <a:gd name="T41" fmla="*/ 112 h 192"/>
              <a:gd name="T42" fmla="*/ 88 w 112"/>
              <a:gd name="T43" fmla="*/ 144 h 192"/>
              <a:gd name="T44" fmla="*/ 56 w 112"/>
              <a:gd name="T45"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192">
                <a:moveTo>
                  <a:pt x="100" y="0"/>
                </a:moveTo>
                <a:cubicBezTo>
                  <a:pt x="12" y="0"/>
                  <a:pt x="12" y="0"/>
                  <a:pt x="12" y="0"/>
                </a:cubicBezTo>
                <a:cubicBezTo>
                  <a:pt x="6" y="0"/>
                  <a:pt x="0" y="5"/>
                  <a:pt x="0" y="12"/>
                </a:cubicBezTo>
                <a:cubicBezTo>
                  <a:pt x="0" y="180"/>
                  <a:pt x="0" y="180"/>
                  <a:pt x="0" y="180"/>
                </a:cubicBezTo>
                <a:cubicBezTo>
                  <a:pt x="0" y="186"/>
                  <a:pt x="6" y="192"/>
                  <a:pt x="12" y="192"/>
                </a:cubicBezTo>
                <a:cubicBezTo>
                  <a:pt x="100" y="192"/>
                  <a:pt x="100" y="192"/>
                  <a:pt x="100" y="192"/>
                </a:cubicBezTo>
                <a:cubicBezTo>
                  <a:pt x="107" y="192"/>
                  <a:pt x="112" y="186"/>
                  <a:pt x="112" y="180"/>
                </a:cubicBezTo>
                <a:cubicBezTo>
                  <a:pt x="112" y="12"/>
                  <a:pt x="112" y="12"/>
                  <a:pt x="112" y="12"/>
                </a:cubicBezTo>
                <a:cubicBezTo>
                  <a:pt x="112" y="5"/>
                  <a:pt x="107" y="0"/>
                  <a:pt x="100" y="0"/>
                </a:cubicBezTo>
                <a:close/>
                <a:moveTo>
                  <a:pt x="16" y="20"/>
                </a:moveTo>
                <a:cubicBezTo>
                  <a:pt x="16" y="18"/>
                  <a:pt x="18" y="16"/>
                  <a:pt x="20" y="16"/>
                </a:cubicBezTo>
                <a:cubicBezTo>
                  <a:pt x="92" y="16"/>
                  <a:pt x="92" y="16"/>
                  <a:pt x="92" y="16"/>
                </a:cubicBezTo>
                <a:cubicBezTo>
                  <a:pt x="94" y="16"/>
                  <a:pt x="96" y="18"/>
                  <a:pt x="96" y="20"/>
                </a:cubicBezTo>
                <a:cubicBezTo>
                  <a:pt x="96" y="84"/>
                  <a:pt x="96" y="84"/>
                  <a:pt x="96" y="84"/>
                </a:cubicBezTo>
                <a:cubicBezTo>
                  <a:pt x="96" y="86"/>
                  <a:pt x="94" y="88"/>
                  <a:pt x="92" y="88"/>
                </a:cubicBezTo>
                <a:cubicBezTo>
                  <a:pt x="20" y="88"/>
                  <a:pt x="20" y="88"/>
                  <a:pt x="20" y="88"/>
                </a:cubicBezTo>
                <a:cubicBezTo>
                  <a:pt x="18" y="88"/>
                  <a:pt x="16" y="86"/>
                  <a:pt x="16" y="84"/>
                </a:cubicBezTo>
                <a:lnTo>
                  <a:pt x="16" y="20"/>
                </a:lnTo>
                <a:close/>
                <a:moveTo>
                  <a:pt x="56" y="176"/>
                </a:moveTo>
                <a:cubicBezTo>
                  <a:pt x="39" y="176"/>
                  <a:pt x="24" y="162"/>
                  <a:pt x="24" y="144"/>
                </a:cubicBezTo>
                <a:cubicBezTo>
                  <a:pt x="24" y="126"/>
                  <a:pt x="39" y="112"/>
                  <a:pt x="56" y="112"/>
                </a:cubicBezTo>
                <a:cubicBezTo>
                  <a:pt x="74" y="112"/>
                  <a:pt x="88" y="126"/>
                  <a:pt x="88" y="144"/>
                </a:cubicBezTo>
                <a:cubicBezTo>
                  <a:pt x="88" y="162"/>
                  <a:pt x="74" y="176"/>
                  <a:pt x="56" y="176"/>
                </a:cubicBezTo>
                <a:close/>
              </a:path>
            </a:pathLst>
          </a:custGeom>
          <a:solidFill>
            <a:schemeClr val="tx1">
              <a:lumMod val="75000"/>
              <a:lumOff val="25000"/>
            </a:schemeClr>
          </a:solidFill>
          <a:ln>
            <a:noFill/>
          </a:ln>
          <a:extLst/>
        </p:spPr>
        <p:txBody>
          <a:bodyPr lIns="80296" tIns="40148" rIns="80296" bIns="40148"/>
          <a:lstStyle/>
          <a:p>
            <a:pPr eaLnBrk="1" fontAlgn="auto" hangingPunct="1">
              <a:spcBef>
                <a:spcPts val="0"/>
              </a:spcBef>
              <a:spcAft>
                <a:spcPts val="0"/>
              </a:spcAft>
              <a:defRPr/>
            </a:pPr>
            <a:endParaRPr lang="zh-CN" altLang="en-US" sz="1581">
              <a:solidFill>
                <a:prstClr val="black"/>
              </a:solidFill>
              <a:latin typeface="+mn-lt"/>
              <a:ea typeface="+mn-ea"/>
            </a:endParaRPr>
          </a:p>
        </p:txBody>
      </p:sp>
      <p:sp>
        <p:nvSpPr>
          <p:cNvPr id="15393" name="矩形 47"/>
          <p:cNvSpPr>
            <a:spLocks noChangeArrowheads="1"/>
          </p:cNvSpPr>
          <p:nvPr/>
        </p:nvSpPr>
        <p:spPr bwMode="auto">
          <a:xfrm>
            <a:off x="2463800" y="2205038"/>
            <a:ext cx="2560638"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600" dirty="0" smtClean="0">
                <a:latin typeface="微软雅黑" panose="020B0503020204020204" pitchFamily="34" charset="-122"/>
                <a:ea typeface="微软雅黑" panose="020B0503020204020204" pitchFamily="34" charset="-122"/>
              </a:rPr>
              <a:t>噪声高</a:t>
            </a:r>
            <a:endParaRPr lang="en-US" altLang="zh-CN" sz="3600" dirty="0">
              <a:latin typeface="微软雅黑" panose="020B0503020204020204" pitchFamily="34" charset="-122"/>
              <a:ea typeface="微软雅黑" panose="020B0503020204020204" pitchFamily="34" charset="-122"/>
            </a:endParaRPr>
          </a:p>
        </p:txBody>
      </p:sp>
      <p:sp>
        <p:nvSpPr>
          <p:cNvPr id="15394" name="矩形 48"/>
          <p:cNvSpPr>
            <a:spLocks noChangeArrowheads="1"/>
          </p:cNvSpPr>
          <p:nvPr/>
        </p:nvSpPr>
        <p:spPr bwMode="auto">
          <a:xfrm>
            <a:off x="3630613" y="4371975"/>
            <a:ext cx="2508250" cy="14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200" dirty="0" smtClean="0">
                <a:latin typeface="微软雅黑" panose="020B0503020204020204" pitchFamily="34" charset="-122"/>
                <a:ea typeface="微软雅黑" panose="020B0503020204020204" pitchFamily="34" charset="-122"/>
              </a:rPr>
              <a:t>难以适应复杂环境地形</a:t>
            </a:r>
            <a:endParaRPr lang="en-US" altLang="zh-CN" sz="3200" dirty="0">
              <a:latin typeface="微软雅黑" panose="020B0503020204020204" pitchFamily="34" charset="-122"/>
              <a:ea typeface="微软雅黑" panose="020B0503020204020204" pitchFamily="34" charset="-122"/>
            </a:endParaRPr>
          </a:p>
        </p:txBody>
      </p:sp>
      <p:sp>
        <p:nvSpPr>
          <p:cNvPr id="15395" name="矩形 49"/>
          <p:cNvSpPr>
            <a:spLocks noChangeArrowheads="1"/>
          </p:cNvSpPr>
          <p:nvPr/>
        </p:nvSpPr>
        <p:spPr bwMode="auto">
          <a:xfrm>
            <a:off x="6651625" y="2247900"/>
            <a:ext cx="2614613" cy="14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200" dirty="0" smtClean="0">
                <a:latin typeface="微软雅黑" panose="020B0503020204020204" pitchFamily="34" charset="-122"/>
                <a:ea typeface="微软雅黑" panose="020B0503020204020204" pitchFamily="34" charset="-122"/>
              </a:rPr>
              <a:t>难以进行</a:t>
            </a:r>
            <a:endParaRPr lang="en-US" altLang="zh-CN" sz="3200" dirty="0" smtClean="0">
              <a:latin typeface="微软雅黑" panose="020B0503020204020204" pitchFamily="34" charset="-122"/>
              <a:ea typeface="微软雅黑" panose="020B0503020204020204" pitchFamily="34" charset="-122"/>
            </a:endParaRPr>
          </a:p>
          <a:p>
            <a:pPr eaLnBrk="1" hangingPunct="1">
              <a:lnSpc>
                <a:spcPct val="150000"/>
              </a:lnSpc>
              <a:spcBef>
                <a:spcPct val="0"/>
              </a:spcBef>
              <a:buFontTx/>
              <a:buNone/>
            </a:pPr>
            <a:r>
              <a:rPr lang="zh-CN" altLang="en-US" sz="3200" dirty="0" smtClean="0">
                <a:latin typeface="微软雅黑" panose="020B0503020204020204" pitchFamily="34" charset="-122"/>
                <a:ea typeface="微软雅黑" panose="020B0503020204020204" pitchFamily="34" charset="-122"/>
              </a:rPr>
              <a:t>自主决策</a:t>
            </a:r>
            <a:endParaRPr lang="en-US" altLang="zh-CN" sz="3200" dirty="0">
              <a:latin typeface="微软雅黑" panose="020B0503020204020204" pitchFamily="34" charset="-122"/>
              <a:ea typeface="微软雅黑" panose="020B0503020204020204" pitchFamily="34" charset="-122"/>
            </a:endParaRPr>
          </a:p>
        </p:txBody>
      </p:sp>
      <p:sp>
        <p:nvSpPr>
          <p:cNvPr id="15396" name="矩形 50"/>
          <p:cNvSpPr>
            <a:spLocks noChangeArrowheads="1"/>
          </p:cNvSpPr>
          <p:nvPr/>
        </p:nvSpPr>
        <p:spPr bwMode="auto">
          <a:xfrm>
            <a:off x="7646987" y="4405313"/>
            <a:ext cx="28733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200" dirty="0" smtClean="0">
                <a:latin typeface="微软雅黑" panose="020B0503020204020204" pitchFamily="34" charset="-122"/>
                <a:ea typeface="微软雅黑" panose="020B0503020204020204" pitchFamily="34" charset="-122"/>
              </a:rPr>
              <a:t>复杂洋流环境下的体系控制</a:t>
            </a:r>
            <a:endParaRPr lang="en-US" altLang="zh-CN" sz="3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690" y="217197"/>
            <a:ext cx="6463845" cy="3235616"/>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69917" y="3380581"/>
            <a:ext cx="4859341" cy="3207165"/>
          </a:xfrm>
          <a:prstGeom prst="rect">
            <a:avLst/>
          </a:prstGeom>
        </p:spPr>
      </p:pic>
    </p:spTree>
    <p:extLst>
      <p:ext uri="{BB962C8B-B14F-4D97-AF65-F5344CB8AC3E}">
        <p14:creationId xmlns:p14="http://schemas.microsoft.com/office/powerpoint/2010/main" val="35946487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93"/>
                                        </p:tgtEl>
                                        <p:attrNameLst>
                                          <p:attrName>style.visibility</p:attrName>
                                        </p:attrNameLst>
                                      </p:cBhvr>
                                      <p:to>
                                        <p:strVal val="visible"/>
                                      </p:to>
                                    </p:set>
                                    <p:animEffect transition="in" filter="fade">
                                      <p:cBhvr>
                                        <p:cTn id="7" dur="1000"/>
                                        <p:tgtEl>
                                          <p:spTgt spid="15393"/>
                                        </p:tgtEl>
                                      </p:cBhvr>
                                    </p:animEffect>
                                    <p:anim calcmode="lin" valueType="num">
                                      <p:cBhvr>
                                        <p:cTn id="8" dur="1000" fill="hold"/>
                                        <p:tgtEl>
                                          <p:spTgt spid="15393"/>
                                        </p:tgtEl>
                                        <p:attrNameLst>
                                          <p:attrName>ppt_x</p:attrName>
                                        </p:attrNameLst>
                                      </p:cBhvr>
                                      <p:tavLst>
                                        <p:tav tm="0">
                                          <p:val>
                                            <p:strVal val="#ppt_x"/>
                                          </p:val>
                                        </p:tav>
                                        <p:tav tm="100000">
                                          <p:val>
                                            <p:strVal val="#ppt_x"/>
                                          </p:val>
                                        </p:tav>
                                      </p:tavLst>
                                    </p:anim>
                                    <p:anim calcmode="lin" valueType="num">
                                      <p:cBhvr>
                                        <p:cTn id="9" dur="1000" fill="hold"/>
                                        <p:tgtEl>
                                          <p:spTgt spid="1539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395"/>
                                        </p:tgtEl>
                                        <p:attrNameLst>
                                          <p:attrName>style.visibility</p:attrName>
                                        </p:attrNameLst>
                                      </p:cBhvr>
                                      <p:to>
                                        <p:strVal val="visible"/>
                                      </p:to>
                                    </p:set>
                                    <p:animEffect transition="in" filter="fade">
                                      <p:cBhvr>
                                        <p:cTn id="19" dur="1000"/>
                                        <p:tgtEl>
                                          <p:spTgt spid="15395"/>
                                        </p:tgtEl>
                                      </p:cBhvr>
                                    </p:animEffect>
                                    <p:anim calcmode="lin" valueType="num">
                                      <p:cBhvr>
                                        <p:cTn id="20" dur="1000" fill="hold"/>
                                        <p:tgtEl>
                                          <p:spTgt spid="15395"/>
                                        </p:tgtEl>
                                        <p:attrNameLst>
                                          <p:attrName>ppt_x</p:attrName>
                                        </p:attrNameLst>
                                      </p:cBhvr>
                                      <p:tavLst>
                                        <p:tav tm="0">
                                          <p:val>
                                            <p:strVal val="#ppt_x"/>
                                          </p:val>
                                        </p:tav>
                                        <p:tav tm="100000">
                                          <p:val>
                                            <p:strVal val="#ppt_x"/>
                                          </p:val>
                                        </p:tav>
                                      </p:tavLst>
                                    </p:anim>
                                    <p:anim calcmode="lin" valueType="num">
                                      <p:cBhvr>
                                        <p:cTn id="21" dur="1000" fill="hold"/>
                                        <p:tgtEl>
                                          <p:spTgt spid="1539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389"/>
                                        </p:tgtEl>
                                        <p:attrNameLst>
                                          <p:attrName>style.visibility</p:attrName>
                                        </p:attrNameLst>
                                      </p:cBhvr>
                                      <p:to>
                                        <p:strVal val="visible"/>
                                      </p:to>
                                    </p:set>
                                    <p:animEffect transition="in" filter="fade">
                                      <p:cBhvr>
                                        <p:cTn id="24" dur="1000"/>
                                        <p:tgtEl>
                                          <p:spTgt spid="15389"/>
                                        </p:tgtEl>
                                      </p:cBhvr>
                                    </p:animEffect>
                                    <p:anim calcmode="lin" valueType="num">
                                      <p:cBhvr>
                                        <p:cTn id="25" dur="1000" fill="hold"/>
                                        <p:tgtEl>
                                          <p:spTgt spid="15389"/>
                                        </p:tgtEl>
                                        <p:attrNameLst>
                                          <p:attrName>ppt_x</p:attrName>
                                        </p:attrNameLst>
                                      </p:cBhvr>
                                      <p:tavLst>
                                        <p:tav tm="0">
                                          <p:val>
                                            <p:strVal val="#ppt_x"/>
                                          </p:val>
                                        </p:tav>
                                        <p:tav tm="100000">
                                          <p:val>
                                            <p:strVal val="#ppt_x"/>
                                          </p:val>
                                        </p:tav>
                                      </p:tavLst>
                                    </p:anim>
                                    <p:anim calcmode="lin" valueType="num">
                                      <p:cBhvr>
                                        <p:cTn id="26" dur="1000" fill="hold"/>
                                        <p:tgtEl>
                                          <p:spTgt spid="1538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5388"/>
                                        </p:tgtEl>
                                        <p:attrNameLst>
                                          <p:attrName>style.visibility</p:attrName>
                                        </p:attrNameLst>
                                      </p:cBhvr>
                                      <p:to>
                                        <p:strVal val="visible"/>
                                      </p:to>
                                    </p:set>
                                    <p:animEffect transition="in" filter="fade">
                                      <p:cBhvr>
                                        <p:cTn id="31" dur="1000"/>
                                        <p:tgtEl>
                                          <p:spTgt spid="15388"/>
                                        </p:tgtEl>
                                      </p:cBhvr>
                                    </p:animEffect>
                                    <p:anim calcmode="lin" valueType="num">
                                      <p:cBhvr>
                                        <p:cTn id="32" dur="1000" fill="hold"/>
                                        <p:tgtEl>
                                          <p:spTgt spid="15388"/>
                                        </p:tgtEl>
                                        <p:attrNameLst>
                                          <p:attrName>ppt_x</p:attrName>
                                        </p:attrNameLst>
                                      </p:cBhvr>
                                      <p:tavLst>
                                        <p:tav tm="0">
                                          <p:val>
                                            <p:strVal val="#ppt_x"/>
                                          </p:val>
                                        </p:tav>
                                        <p:tav tm="100000">
                                          <p:val>
                                            <p:strVal val="#ppt_x"/>
                                          </p:val>
                                        </p:tav>
                                      </p:tavLst>
                                    </p:anim>
                                    <p:anim calcmode="lin" valueType="num">
                                      <p:cBhvr>
                                        <p:cTn id="33" dur="1000" fill="hold"/>
                                        <p:tgtEl>
                                          <p:spTgt spid="1538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5394"/>
                                        </p:tgtEl>
                                        <p:attrNameLst>
                                          <p:attrName>style.visibility</p:attrName>
                                        </p:attrNameLst>
                                      </p:cBhvr>
                                      <p:to>
                                        <p:strVal val="visible"/>
                                      </p:to>
                                    </p:set>
                                    <p:animEffect transition="in" filter="fade">
                                      <p:cBhvr>
                                        <p:cTn id="36" dur="1000"/>
                                        <p:tgtEl>
                                          <p:spTgt spid="15394"/>
                                        </p:tgtEl>
                                      </p:cBhvr>
                                    </p:animEffect>
                                    <p:anim calcmode="lin" valueType="num">
                                      <p:cBhvr>
                                        <p:cTn id="37" dur="1000" fill="hold"/>
                                        <p:tgtEl>
                                          <p:spTgt spid="15394"/>
                                        </p:tgtEl>
                                        <p:attrNameLst>
                                          <p:attrName>ppt_x</p:attrName>
                                        </p:attrNameLst>
                                      </p:cBhvr>
                                      <p:tavLst>
                                        <p:tav tm="0">
                                          <p:val>
                                            <p:strVal val="#ppt_x"/>
                                          </p:val>
                                        </p:tav>
                                        <p:tav tm="100000">
                                          <p:val>
                                            <p:strVal val="#ppt_x"/>
                                          </p:val>
                                        </p:tav>
                                      </p:tavLst>
                                    </p:anim>
                                    <p:anim calcmode="lin" valueType="num">
                                      <p:cBhvr>
                                        <p:cTn id="38" dur="1000" fill="hold"/>
                                        <p:tgtEl>
                                          <p:spTgt spid="1539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5396"/>
                                        </p:tgtEl>
                                        <p:attrNameLst>
                                          <p:attrName>style.visibility</p:attrName>
                                        </p:attrNameLst>
                                      </p:cBhvr>
                                      <p:to>
                                        <p:strVal val="visible"/>
                                      </p:to>
                                    </p:set>
                                    <p:animEffect transition="in" filter="fade">
                                      <p:cBhvr>
                                        <p:cTn id="43" dur="1000"/>
                                        <p:tgtEl>
                                          <p:spTgt spid="15396"/>
                                        </p:tgtEl>
                                      </p:cBhvr>
                                    </p:animEffect>
                                    <p:anim calcmode="lin" valueType="num">
                                      <p:cBhvr>
                                        <p:cTn id="44" dur="1000" fill="hold"/>
                                        <p:tgtEl>
                                          <p:spTgt spid="15396"/>
                                        </p:tgtEl>
                                        <p:attrNameLst>
                                          <p:attrName>ppt_x</p:attrName>
                                        </p:attrNameLst>
                                      </p:cBhvr>
                                      <p:tavLst>
                                        <p:tav tm="0">
                                          <p:val>
                                            <p:strVal val="#ppt_x"/>
                                          </p:val>
                                        </p:tav>
                                        <p:tav tm="100000">
                                          <p:val>
                                            <p:strVal val="#ppt_x"/>
                                          </p:val>
                                        </p:tav>
                                      </p:tavLst>
                                    </p:anim>
                                    <p:anim calcmode="lin" valueType="num">
                                      <p:cBhvr>
                                        <p:cTn id="45" dur="1000" fill="hold"/>
                                        <p:tgtEl>
                                          <p:spTgt spid="1539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1000"/>
                                        <p:tgtEl>
                                          <p:spTgt spid="31"/>
                                        </p:tgtEl>
                                      </p:cBhvr>
                                    </p:animEffect>
                                    <p:anim calcmode="lin" valueType="num">
                                      <p:cBhvr>
                                        <p:cTn id="49" dur="1000" fill="hold"/>
                                        <p:tgtEl>
                                          <p:spTgt spid="31"/>
                                        </p:tgtEl>
                                        <p:attrNameLst>
                                          <p:attrName>ppt_x</p:attrName>
                                        </p:attrNameLst>
                                      </p:cBhvr>
                                      <p:tavLst>
                                        <p:tav tm="0">
                                          <p:val>
                                            <p:strVal val="#ppt_x"/>
                                          </p:val>
                                        </p:tav>
                                        <p:tav tm="100000">
                                          <p:val>
                                            <p:strVal val="#ppt_x"/>
                                          </p:val>
                                        </p:tav>
                                      </p:tavLst>
                                    </p:anim>
                                    <p:anim calcmode="lin" valueType="num">
                                      <p:cBhvr>
                                        <p:cTn id="5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barn(inVertical)">
                                      <p:cBhvr>
                                        <p:cTn id="55" dur="5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barn(inVertical)">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15393" grpId="0"/>
      <p:bldP spid="15394" grpId="0"/>
      <p:bldP spid="15395" grpId="0"/>
      <p:bldP spid="153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7"/>
          <p:cNvSpPr txBox="1">
            <a:spLocks noChangeArrowheads="1"/>
          </p:cNvSpPr>
          <p:nvPr/>
        </p:nvSpPr>
        <p:spPr bwMode="auto">
          <a:xfrm>
            <a:off x="544512" y="257175"/>
            <a:ext cx="60449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smtClean="0">
                <a:latin typeface="微软雅黑" panose="020B0503020204020204" pitchFamily="34" charset="-122"/>
                <a:ea typeface="微软雅黑" panose="020B0503020204020204" pitchFamily="34" charset="-122"/>
              </a:rPr>
              <a:t>仿生机器鱼正好解决了这些问题</a:t>
            </a:r>
            <a:endParaRPr lang="zh-CN" altLang="en-US" sz="3200" b="1" dirty="0">
              <a:latin typeface="微软雅黑" panose="020B0503020204020204" pitchFamily="34" charset="-122"/>
              <a:ea typeface="微软雅黑" panose="020B0503020204020204" pitchFamily="34" charset="-122"/>
            </a:endParaRPr>
          </a:p>
        </p:txBody>
      </p:sp>
      <p:grpSp>
        <p:nvGrpSpPr>
          <p:cNvPr id="12291" name="组合 8"/>
          <p:cNvGrpSpPr>
            <a:grpSpLocks/>
          </p:cNvGrpSpPr>
          <p:nvPr/>
        </p:nvGrpSpPr>
        <p:grpSpPr bwMode="auto">
          <a:xfrm>
            <a:off x="6350" y="225425"/>
            <a:ext cx="419100" cy="525463"/>
            <a:chOff x="0" y="2508250"/>
            <a:chExt cx="419100" cy="1841500"/>
          </a:xfrm>
        </p:grpSpPr>
        <p:sp>
          <p:nvSpPr>
            <p:cNvPr id="10" name="矩形 9"/>
            <p:cNvSpPr/>
            <p:nvPr/>
          </p:nvSpPr>
          <p:spPr>
            <a:xfrm>
              <a:off x="0" y="2508250"/>
              <a:ext cx="215900" cy="184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34963" y="2508250"/>
              <a:ext cx="84137" cy="184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292" name="文本框 5"/>
          <p:cNvSpPr txBox="1">
            <a:spLocks noChangeArrowheads="1"/>
          </p:cNvSpPr>
          <p:nvPr/>
        </p:nvSpPr>
        <p:spPr bwMode="auto">
          <a:xfrm>
            <a:off x="9729788" y="1525588"/>
            <a:ext cx="1328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b="1">
                <a:solidFill>
                  <a:schemeClr val="bg1"/>
                </a:solidFill>
                <a:latin typeface="微软雅黑" panose="020B0503020204020204" pitchFamily="34" charset="-122"/>
                <a:ea typeface="微软雅黑" panose="020B0503020204020204" pitchFamily="34" charset="-122"/>
              </a:rPr>
              <a:t>您的标题</a:t>
            </a:r>
          </a:p>
        </p:txBody>
      </p:sp>
      <p:sp>
        <p:nvSpPr>
          <p:cNvPr id="12293" name="矩形 6"/>
          <p:cNvSpPr>
            <a:spLocks noChangeArrowheads="1"/>
          </p:cNvSpPr>
          <p:nvPr/>
        </p:nvSpPr>
        <p:spPr bwMode="auto">
          <a:xfrm>
            <a:off x="8189904" y="1451654"/>
            <a:ext cx="326048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zh-CN" altLang="en-US" dirty="0" smtClean="0">
                <a:latin typeface="微软雅黑" panose="020B0503020204020204" pitchFamily="34" charset="-122"/>
                <a:ea typeface="微软雅黑" panose="020B0503020204020204" pitchFamily="34" charset="-122"/>
              </a:rPr>
              <a:t>鱼类具有自主</a:t>
            </a:r>
            <a:endParaRPr lang="en-US" altLang="zh-CN" dirty="0" smtClean="0">
              <a:latin typeface="微软雅黑" panose="020B0503020204020204" pitchFamily="34" charset="-122"/>
              <a:ea typeface="微软雅黑" panose="020B0503020204020204" pitchFamily="34" charset="-122"/>
            </a:endParaRPr>
          </a:p>
          <a:p>
            <a:pPr algn="just" eaLnBrk="1" hangingPunct="1">
              <a:lnSpc>
                <a:spcPct val="100000"/>
              </a:lnSpc>
              <a:spcBef>
                <a:spcPct val="0"/>
              </a:spcBef>
              <a:buFontTx/>
              <a:buNone/>
            </a:pPr>
            <a:r>
              <a:rPr lang="zh-CN" altLang="en-US" dirty="0" smtClean="0">
                <a:latin typeface="微软雅黑" panose="020B0503020204020204" pitchFamily="34" charset="-122"/>
                <a:ea typeface="微软雅黑" panose="020B0503020204020204" pitchFamily="34" charset="-122"/>
              </a:rPr>
              <a:t>群体决策能力</a:t>
            </a:r>
            <a:endParaRPr lang="zh-CN" altLang="en-US" dirty="0">
              <a:latin typeface="微软雅黑" panose="020B0503020204020204" pitchFamily="34" charset="-122"/>
              <a:ea typeface="微软雅黑" panose="020B0503020204020204" pitchFamily="34" charset="-122"/>
            </a:endParaRPr>
          </a:p>
        </p:txBody>
      </p:sp>
      <p:sp>
        <p:nvSpPr>
          <p:cNvPr id="12294" name="文本框 11"/>
          <p:cNvSpPr txBox="1">
            <a:spLocks noChangeArrowheads="1"/>
          </p:cNvSpPr>
          <p:nvPr/>
        </p:nvSpPr>
        <p:spPr bwMode="auto">
          <a:xfrm>
            <a:off x="8943975" y="5075238"/>
            <a:ext cx="1328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b="1">
                <a:solidFill>
                  <a:schemeClr val="bg1"/>
                </a:solidFill>
                <a:latin typeface="微软雅黑" panose="020B0503020204020204" pitchFamily="34" charset="-122"/>
                <a:ea typeface="微软雅黑" panose="020B0503020204020204" pitchFamily="34" charset="-122"/>
              </a:rPr>
              <a:t>您的标题</a:t>
            </a:r>
          </a:p>
        </p:txBody>
      </p:sp>
      <p:sp>
        <p:nvSpPr>
          <p:cNvPr id="12295" name="矩形 12"/>
          <p:cNvSpPr>
            <a:spLocks noChangeArrowheads="1"/>
          </p:cNvSpPr>
          <p:nvPr/>
        </p:nvSpPr>
        <p:spPr bwMode="auto">
          <a:xfrm>
            <a:off x="2829840" y="4715555"/>
            <a:ext cx="379480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zh-CN" altLang="en-US" dirty="0" smtClean="0">
                <a:latin typeface="微软雅黑" panose="020B0503020204020204" pitchFamily="34" charset="-122"/>
                <a:ea typeface="微软雅黑" panose="020B0503020204020204" pitchFamily="34" charset="-122"/>
              </a:rPr>
              <a:t>鱼类利用侧线进行导航</a:t>
            </a:r>
            <a:endParaRPr lang="en-US" altLang="zh-CN" dirty="0" smtClean="0">
              <a:latin typeface="微软雅黑" panose="020B0503020204020204" pitchFamily="34" charset="-122"/>
              <a:ea typeface="微软雅黑" panose="020B0503020204020204" pitchFamily="34" charset="-122"/>
            </a:endParaRPr>
          </a:p>
          <a:p>
            <a:pPr algn="just" eaLnBrk="1" hangingPunct="1">
              <a:lnSpc>
                <a:spcPct val="100000"/>
              </a:lnSpc>
              <a:spcBef>
                <a:spcPct val="0"/>
              </a:spcBef>
              <a:buFontTx/>
              <a:buNone/>
            </a:pPr>
            <a:r>
              <a:rPr lang="zh-CN" altLang="en-US" dirty="0">
                <a:latin typeface="微软雅黑" panose="020B0503020204020204" pitchFamily="34" charset="-122"/>
                <a:ea typeface="微软雅黑" panose="020B0503020204020204" pitchFamily="34" charset="-122"/>
              </a:rPr>
              <a:t>解决</a:t>
            </a:r>
            <a:r>
              <a:rPr lang="zh-CN" altLang="en-US" dirty="0" smtClean="0">
                <a:latin typeface="微软雅黑" panose="020B0503020204020204" pitchFamily="34" charset="-122"/>
                <a:ea typeface="微软雅黑" panose="020B0503020204020204" pitchFamily="34" charset="-122"/>
              </a:rPr>
              <a:t>了自主控制难题</a:t>
            </a:r>
            <a:endParaRPr lang="zh-CN" altLang="en-US" dirty="0">
              <a:latin typeface="微软雅黑" panose="020B0503020204020204" pitchFamily="34" charset="-122"/>
              <a:ea typeface="微软雅黑" panose="020B0503020204020204" pitchFamily="34" charset="-122"/>
            </a:endParaRPr>
          </a:p>
        </p:txBody>
      </p:sp>
      <p:sp>
        <p:nvSpPr>
          <p:cNvPr id="12296" name="文本框 13"/>
          <p:cNvSpPr txBox="1">
            <a:spLocks noChangeArrowheads="1"/>
          </p:cNvSpPr>
          <p:nvPr/>
        </p:nvSpPr>
        <p:spPr bwMode="auto">
          <a:xfrm>
            <a:off x="1847850" y="4994275"/>
            <a:ext cx="1154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b="1">
                <a:solidFill>
                  <a:schemeClr val="bg1"/>
                </a:solidFill>
                <a:latin typeface="微软雅黑" panose="020B0503020204020204" pitchFamily="34" charset="-122"/>
                <a:ea typeface="微软雅黑" panose="020B0503020204020204" pitchFamily="34" charset="-122"/>
              </a:rPr>
              <a:t>您的标题</a:t>
            </a:r>
          </a:p>
        </p:txBody>
      </p:sp>
      <p:sp>
        <p:nvSpPr>
          <p:cNvPr id="12297" name="矩形 14"/>
          <p:cNvSpPr>
            <a:spLocks noChangeArrowheads="1"/>
          </p:cNvSpPr>
          <p:nvPr/>
        </p:nvSpPr>
        <p:spPr bwMode="auto">
          <a:xfrm>
            <a:off x="863600" y="5335588"/>
            <a:ext cx="21351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zh-CN" altLang="en-US" sz="1400">
                <a:solidFill>
                  <a:schemeClr val="bg1"/>
                </a:solidFill>
                <a:latin typeface="微软雅黑" panose="020B0503020204020204" pitchFamily="34" charset="-122"/>
                <a:ea typeface="微软雅黑" panose="020B0503020204020204" pitchFamily="34" charset="-122"/>
              </a:rPr>
              <a:t>品过春绿</a:t>
            </a:r>
            <a:r>
              <a:rPr lang="en-US" altLang="zh-CN" sz="1400">
                <a:solidFill>
                  <a:schemeClr val="bg1"/>
                </a:solidFill>
                <a:latin typeface="微软雅黑" panose="020B0503020204020204" pitchFamily="34" charset="-122"/>
                <a:ea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rPr>
              <a:t>难忘秋黄</a:t>
            </a:r>
            <a:r>
              <a:rPr lang="en-US" altLang="zh-CN" sz="1400">
                <a:solidFill>
                  <a:schemeClr val="bg1"/>
                </a:solidFill>
                <a:latin typeface="微软雅黑" panose="020B0503020204020204" pitchFamily="34" charset="-122"/>
                <a:ea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rPr>
              <a:t>回味春华</a:t>
            </a:r>
            <a:r>
              <a:rPr lang="en-US" altLang="zh-CN" sz="1400">
                <a:solidFill>
                  <a:schemeClr val="bg1"/>
                </a:solidFill>
                <a:latin typeface="微软雅黑" panose="020B0503020204020204" pitchFamily="34" charset="-122"/>
                <a:ea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rPr>
              <a:t>欣喜秋实。希望我们的活力和热情能带给您工作上的成就和收获。</a:t>
            </a:r>
          </a:p>
        </p:txBody>
      </p:sp>
      <p:sp>
        <p:nvSpPr>
          <p:cNvPr id="12299" name="矩形 16"/>
          <p:cNvSpPr>
            <a:spLocks noChangeArrowheads="1"/>
          </p:cNvSpPr>
          <p:nvPr/>
        </p:nvSpPr>
        <p:spPr bwMode="auto">
          <a:xfrm>
            <a:off x="536339" y="1465006"/>
            <a:ext cx="517865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lang="zh-CN" altLang="en-US" sz="2000" dirty="0" smtClean="0">
                <a:latin typeface="微软雅黑" panose="020B0503020204020204" pitchFamily="34" charset="-122"/>
                <a:ea typeface="微软雅黑" panose="020B0503020204020204" pitchFamily="34" charset="-122"/>
              </a:rPr>
              <a:t>鱼类作为</a:t>
            </a:r>
            <a:r>
              <a:rPr lang="zh-CN" altLang="en-US" sz="2000" dirty="0">
                <a:latin typeface="微软雅黑" panose="020B0503020204020204" pitchFamily="34" charset="-122"/>
                <a:ea typeface="微软雅黑" panose="020B0503020204020204" pitchFamily="34" charset="-122"/>
              </a:rPr>
              <a:t>地球上出现最早的脊椎动物</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经过</a:t>
            </a:r>
            <a:r>
              <a:rPr lang="zh-CN" altLang="en-US" sz="2000" dirty="0" smtClean="0">
                <a:latin typeface="微软雅黑" panose="020B0503020204020204" pitchFamily="34" charset="-122"/>
                <a:ea typeface="微软雅黑" panose="020B0503020204020204" pitchFamily="34" charset="-122"/>
              </a:rPr>
              <a:t>数亿年</a:t>
            </a:r>
            <a:r>
              <a:rPr lang="zh-CN" altLang="en-US" sz="2000" dirty="0">
                <a:latin typeface="微软雅黑" panose="020B0503020204020204" pitchFamily="34" charset="-122"/>
                <a:ea typeface="微软雅黑" panose="020B0503020204020204" pitchFamily="34" charset="-122"/>
              </a:rPr>
              <a:t>的自然选择</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进化出了非凡的水中运动能力</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其游动具有推进效率高、机动性强、</a:t>
            </a:r>
            <a:r>
              <a:rPr lang="zh-CN" altLang="en-US" sz="2000" dirty="0" smtClean="0">
                <a:latin typeface="微软雅黑" panose="020B0503020204020204" pitchFamily="34" charset="-122"/>
                <a:ea typeface="微软雅黑" panose="020B0503020204020204" pitchFamily="34" charset="-122"/>
              </a:rPr>
              <a:t>隐蔽性好</a:t>
            </a:r>
            <a:r>
              <a:rPr lang="zh-CN" altLang="en-US" sz="2000" dirty="0">
                <a:latin typeface="微软雅黑" panose="020B0503020204020204" pitchFamily="34" charset="-122"/>
                <a:ea typeface="微软雅黑" panose="020B0503020204020204" pitchFamily="34" charset="-122"/>
              </a:rPr>
              <a:t>、噪声低、对周围环境影响小等</a:t>
            </a:r>
            <a:r>
              <a:rPr lang="zh-CN" altLang="en-US" sz="2000" dirty="0" smtClean="0">
                <a:latin typeface="微软雅黑" panose="020B0503020204020204" pitchFamily="34" charset="-122"/>
                <a:ea typeface="微软雅黑" panose="020B0503020204020204" pitchFamily="34" charset="-122"/>
              </a:rPr>
              <a:t>优点</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grpSp>
        <p:nvGrpSpPr>
          <p:cNvPr id="12302" name="组合 19"/>
          <p:cNvGrpSpPr>
            <a:grpSpLocks/>
          </p:cNvGrpSpPr>
          <p:nvPr/>
        </p:nvGrpSpPr>
        <p:grpSpPr bwMode="auto">
          <a:xfrm>
            <a:off x="1900238" y="1662113"/>
            <a:ext cx="7853362" cy="3651250"/>
            <a:chOff x="1824087" y="1599841"/>
            <a:chExt cx="7852240" cy="3651163"/>
          </a:xfrm>
        </p:grpSpPr>
        <p:grpSp>
          <p:nvGrpSpPr>
            <p:cNvPr id="12317" name="组合 20"/>
            <p:cNvGrpSpPr>
              <a:grpSpLocks/>
            </p:cNvGrpSpPr>
            <p:nvPr/>
          </p:nvGrpSpPr>
          <p:grpSpPr bwMode="auto">
            <a:xfrm>
              <a:off x="2168525" y="2577718"/>
              <a:ext cx="5795136" cy="2360555"/>
              <a:chOff x="3232921" y="2830242"/>
              <a:chExt cx="4725546" cy="1924875"/>
            </a:xfrm>
          </p:grpSpPr>
          <p:sp>
            <p:nvSpPr>
              <p:cNvPr id="42" name="六边形 41"/>
              <p:cNvSpPr/>
              <p:nvPr/>
            </p:nvSpPr>
            <p:spPr>
              <a:xfrm>
                <a:off x="3232921" y="2975222"/>
                <a:ext cx="1145469" cy="978619"/>
              </a:xfrm>
              <a:prstGeom prst="hexagon">
                <a:avLst>
                  <a:gd name="adj" fmla="val 27876"/>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六边形 42"/>
              <p:cNvSpPr/>
              <p:nvPr/>
            </p:nvSpPr>
            <p:spPr>
              <a:xfrm>
                <a:off x="4172594" y="3489126"/>
                <a:ext cx="1274901" cy="1099005"/>
              </a:xfrm>
              <a:prstGeom prst="hexagon">
                <a:avLst>
                  <a:gd name="adj" fmla="val 27876"/>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六边形 43"/>
              <p:cNvSpPr/>
              <p:nvPr/>
            </p:nvSpPr>
            <p:spPr>
              <a:xfrm>
                <a:off x="5280528" y="2830242"/>
                <a:ext cx="1347383" cy="1162433"/>
              </a:xfrm>
              <a:prstGeom prst="hexagon">
                <a:avLst>
                  <a:gd name="adj" fmla="val 27876"/>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六边形 44"/>
              <p:cNvSpPr/>
              <p:nvPr/>
            </p:nvSpPr>
            <p:spPr>
              <a:xfrm>
                <a:off x="6400111" y="3411458"/>
                <a:ext cx="1558356" cy="1343659"/>
              </a:xfrm>
              <a:prstGeom prst="hexagon">
                <a:avLst>
                  <a:gd name="adj" fmla="val 27876"/>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22" name="直接连接符 21"/>
            <p:cNvCxnSpPr/>
            <p:nvPr/>
          </p:nvCxnSpPr>
          <p:spPr>
            <a:xfrm flipV="1">
              <a:off x="8603330" y="1650640"/>
              <a:ext cx="0" cy="6445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611267" y="1650640"/>
              <a:ext cx="101109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9560457" y="1599841"/>
              <a:ext cx="115870" cy="1158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5" name="直接连接符 24"/>
            <p:cNvCxnSpPr/>
            <p:nvPr/>
          </p:nvCxnSpPr>
          <p:spPr>
            <a:xfrm flipV="1">
              <a:off x="8733487" y="4523946"/>
              <a:ext cx="0" cy="6429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723981" y="4523946"/>
              <a:ext cx="1009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8689043" y="5135119"/>
              <a:ext cx="115871" cy="115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8" name="直接连接符 27"/>
            <p:cNvCxnSpPr/>
            <p:nvPr/>
          </p:nvCxnSpPr>
          <p:spPr>
            <a:xfrm>
              <a:off x="4447849" y="2577718"/>
              <a:ext cx="628560"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4447849" y="2153865"/>
              <a:ext cx="0" cy="4238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4389120" y="2076080"/>
              <a:ext cx="115870" cy="1158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31" name="直接连接符 30"/>
            <p:cNvCxnSpPr/>
            <p:nvPr/>
          </p:nvCxnSpPr>
          <p:spPr>
            <a:xfrm flipV="1">
              <a:off x="4047856" y="4703329"/>
              <a:ext cx="0" cy="4254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038350" y="5128769"/>
              <a:ext cx="1009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922480" y="5057334"/>
              <a:ext cx="115870" cy="1158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34" name="直接连接符 33"/>
            <p:cNvCxnSpPr/>
            <p:nvPr/>
          </p:nvCxnSpPr>
          <p:spPr>
            <a:xfrm>
              <a:off x="1882816" y="2755513"/>
              <a:ext cx="6285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882816" y="2330074"/>
              <a:ext cx="0" cy="4254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1824087" y="2253875"/>
              <a:ext cx="115870" cy="1158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2303" name="Freeform 153"/>
          <p:cNvSpPr>
            <a:spLocks noEditPoints="1"/>
          </p:cNvSpPr>
          <p:nvPr/>
        </p:nvSpPr>
        <p:spPr bwMode="auto">
          <a:xfrm>
            <a:off x="6864350" y="3884613"/>
            <a:ext cx="457200" cy="601662"/>
          </a:xfrm>
          <a:custGeom>
            <a:avLst/>
            <a:gdLst>
              <a:gd name="T0" fmla="*/ 2147483646 w 176"/>
              <a:gd name="T1" fmla="*/ 2147483646 h 232"/>
              <a:gd name="T2" fmla="*/ 2147483646 w 176"/>
              <a:gd name="T3" fmla="*/ 2147483646 h 232"/>
              <a:gd name="T4" fmla="*/ 0 w 176"/>
              <a:gd name="T5" fmla="*/ 2147483646 h 232"/>
              <a:gd name="T6" fmla="*/ 2147483646 w 176"/>
              <a:gd name="T7" fmla="*/ 0 h 232"/>
              <a:gd name="T8" fmla="*/ 2147483646 w 176"/>
              <a:gd name="T9" fmla="*/ 2147483646 h 232"/>
              <a:gd name="T10" fmla="*/ 2147483646 w 176"/>
              <a:gd name="T11" fmla="*/ 2147483646 h 232"/>
              <a:gd name="T12" fmla="*/ 2147483646 w 176"/>
              <a:gd name="T13" fmla="*/ 2147483646 h 232"/>
              <a:gd name="T14" fmla="*/ 2147483646 w 176"/>
              <a:gd name="T15" fmla="*/ 2147483646 h 232"/>
              <a:gd name="T16" fmla="*/ 2147483646 w 176"/>
              <a:gd name="T17" fmla="*/ 2147483646 h 232"/>
              <a:gd name="T18" fmla="*/ 2147483646 w 176"/>
              <a:gd name="T19" fmla="*/ 2147483646 h 232"/>
              <a:gd name="T20" fmla="*/ 2147483646 w 176"/>
              <a:gd name="T21" fmla="*/ 2147483646 h 232"/>
              <a:gd name="T22" fmla="*/ 2147483646 w 176"/>
              <a:gd name="T23" fmla="*/ 2147483646 h 232"/>
              <a:gd name="T24" fmla="*/ 2147483646 w 176"/>
              <a:gd name="T25" fmla="*/ 2147483646 h 232"/>
              <a:gd name="T26" fmla="*/ 2147483646 w 176"/>
              <a:gd name="T27" fmla="*/ 2147483646 h 232"/>
              <a:gd name="T28" fmla="*/ 2147483646 w 176"/>
              <a:gd name="T29" fmla="*/ 2147483646 h 232"/>
              <a:gd name="T30" fmla="*/ 2147483646 w 176"/>
              <a:gd name="T31" fmla="*/ 2147483646 h 232"/>
              <a:gd name="T32" fmla="*/ 2147483646 w 176"/>
              <a:gd name="T33" fmla="*/ 2147483646 h 232"/>
              <a:gd name="T34" fmla="*/ 2147483646 w 176"/>
              <a:gd name="T35" fmla="*/ 2147483646 h 2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232"/>
              <a:gd name="T56" fmla="*/ 176 w 176"/>
              <a:gd name="T57" fmla="*/ 232 h 2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232">
                <a:moveTo>
                  <a:pt x="4" y="228"/>
                </a:moveTo>
                <a:lnTo>
                  <a:pt x="52" y="136"/>
                </a:lnTo>
                <a:lnTo>
                  <a:pt x="0" y="100"/>
                </a:lnTo>
                <a:lnTo>
                  <a:pt x="160" y="0"/>
                </a:lnTo>
                <a:lnTo>
                  <a:pt x="168" y="8"/>
                </a:lnTo>
                <a:lnTo>
                  <a:pt x="112" y="88"/>
                </a:lnTo>
                <a:lnTo>
                  <a:pt x="176" y="128"/>
                </a:lnTo>
                <a:lnTo>
                  <a:pt x="8" y="232"/>
                </a:lnTo>
                <a:lnTo>
                  <a:pt x="4" y="228"/>
                </a:lnTo>
                <a:close/>
                <a:moveTo>
                  <a:pt x="16" y="100"/>
                </a:moveTo>
                <a:lnTo>
                  <a:pt x="68" y="136"/>
                </a:lnTo>
                <a:lnTo>
                  <a:pt x="20" y="216"/>
                </a:lnTo>
                <a:lnTo>
                  <a:pt x="156" y="128"/>
                </a:lnTo>
                <a:lnTo>
                  <a:pt x="100" y="92"/>
                </a:lnTo>
                <a:lnTo>
                  <a:pt x="148" y="20"/>
                </a:lnTo>
                <a:lnTo>
                  <a:pt x="16" y="10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304" name="组合 52"/>
          <p:cNvGrpSpPr>
            <a:grpSpLocks/>
          </p:cNvGrpSpPr>
          <p:nvPr/>
        </p:nvGrpSpPr>
        <p:grpSpPr bwMode="auto">
          <a:xfrm>
            <a:off x="8466138" y="2917825"/>
            <a:ext cx="428625" cy="622300"/>
            <a:chOff x="3175000" y="6772276"/>
            <a:chExt cx="261938" cy="381000"/>
          </a:xfrm>
        </p:grpSpPr>
        <p:sp>
          <p:nvSpPr>
            <p:cNvPr id="12313" name="Freeform 154"/>
            <p:cNvSpPr>
              <a:spLocks/>
            </p:cNvSpPr>
            <p:nvPr/>
          </p:nvSpPr>
          <p:spPr bwMode="auto">
            <a:xfrm>
              <a:off x="3175000" y="6772276"/>
              <a:ext cx="261938" cy="298450"/>
            </a:xfrm>
            <a:custGeom>
              <a:avLst/>
              <a:gdLst>
                <a:gd name="T0" fmla="*/ 2147483646 w 41"/>
                <a:gd name="T1" fmla="*/ 2147483646 h 47"/>
                <a:gd name="T2" fmla="*/ 2147483646 w 41"/>
                <a:gd name="T3" fmla="*/ 2147483646 h 47"/>
                <a:gd name="T4" fmla="*/ 2147483646 w 41"/>
                <a:gd name="T5" fmla="*/ 2147483646 h 47"/>
                <a:gd name="T6" fmla="*/ 2147483646 w 41"/>
                <a:gd name="T7" fmla="*/ 2147483646 h 47"/>
                <a:gd name="T8" fmla="*/ 2147483646 w 41"/>
                <a:gd name="T9" fmla="*/ 2147483646 h 47"/>
                <a:gd name="T10" fmla="*/ 2147483646 w 41"/>
                <a:gd name="T11" fmla="*/ 2147483646 h 47"/>
                <a:gd name="T12" fmla="*/ 2147483646 w 41"/>
                <a:gd name="T13" fmla="*/ 2147483646 h 47"/>
                <a:gd name="T14" fmla="*/ 0 w 41"/>
                <a:gd name="T15" fmla="*/ 2147483646 h 47"/>
                <a:gd name="T16" fmla="*/ 0 w 41"/>
                <a:gd name="T17" fmla="*/ 2147483646 h 47"/>
                <a:gd name="T18" fmla="*/ 2147483646 w 41"/>
                <a:gd name="T19" fmla="*/ 0 h 47"/>
                <a:gd name="T20" fmla="*/ 2147483646 w 41"/>
                <a:gd name="T21" fmla="*/ 0 h 47"/>
                <a:gd name="T22" fmla="*/ 2147483646 w 41"/>
                <a:gd name="T23" fmla="*/ 0 h 47"/>
                <a:gd name="T24" fmla="*/ 2147483646 w 41"/>
                <a:gd name="T25" fmla="*/ 2147483646 h 47"/>
                <a:gd name="T26" fmla="*/ 2147483646 w 41"/>
                <a:gd name="T27" fmla="*/ 2147483646 h 47"/>
                <a:gd name="T28" fmla="*/ 2147483646 w 41"/>
                <a:gd name="T29" fmla="*/ 2147483646 h 47"/>
                <a:gd name="T30" fmla="*/ 2147483646 w 41"/>
                <a:gd name="T31" fmla="*/ 2147483646 h 47"/>
                <a:gd name="T32" fmla="*/ 2147483646 w 41"/>
                <a:gd name="T33" fmla="*/ 2147483646 h 47"/>
                <a:gd name="T34" fmla="*/ 2147483646 w 41"/>
                <a:gd name="T35" fmla="*/ 2147483646 h 47"/>
                <a:gd name="T36" fmla="*/ 2147483646 w 41"/>
                <a:gd name="T37" fmla="*/ 2147483646 h 47"/>
                <a:gd name="T38" fmla="*/ 2147483646 w 41"/>
                <a:gd name="T39" fmla="*/ 2147483646 h 47"/>
                <a:gd name="T40" fmla="*/ 2147483646 w 41"/>
                <a:gd name="T41" fmla="*/ 2147483646 h 47"/>
                <a:gd name="T42" fmla="*/ 2147483646 w 41"/>
                <a:gd name="T43" fmla="*/ 2147483646 h 47"/>
                <a:gd name="T44" fmla="*/ 2147483646 w 41"/>
                <a:gd name="T45" fmla="*/ 2147483646 h 47"/>
                <a:gd name="T46" fmla="*/ 2147483646 w 41"/>
                <a:gd name="T47" fmla="*/ 2147483646 h 47"/>
                <a:gd name="T48" fmla="*/ 2147483646 w 41"/>
                <a:gd name="T49" fmla="*/ 2147483646 h 47"/>
                <a:gd name="T50" fmla="*/ 2147483646 w 41"/>
                <a:gd name="T51" fmla="*/ 2147483646 h 47"/>
                <a:gd name="T52" fmla="*/ 2147483646 w 41"/>
                <a:gd name="T53" fmla="*/ 2147483646 h 47"/>
                <a:gd name="T54" fmla="*/ 2147483646 w 41"/>
                <a:gd name="T55" fmla="*/ 2147483646 h 47"/>
                <a:gd name="T56" fmla="*/ 2147483646 w 41"/>
                <a:gd name="T57" fmla="*/ 2147483646 h 47"/>
                <a:gd name="T58" fmla="*/ 2147483646 w 41"/>
                <a:gd name="T59" fmla="*/ 2147483646 h 47"/>
                <a:gd name="T60" fmla="*/ 2147483646 w 41"/>
                <a:gd name="T61" fmla="*/ 2147483646 h 47"/>
                <a:gd name="T62" fmla="*/ 2147483646 w 41"/>
                <a:gd name="T63" fmla="*/ 2147483646 h 47"/>
                <a:gd name="T64" fmla="*/ 2147483646 w 41"/>
                <a:gd name="T65" fmla="*/ 2147483646 h 47"/>
                <a:gd name="T66" fmla="*/ 2147483646 w 41"/>
                <a:gd name="T67" fmla="*/ 2147483646 h 47"/>
                <a:gd name="T68" fmla="*/ 2147483646 w 41"/>
                <a:gd name="T69" fmla="*/ 2147483646 h 47"/>
                <a:gd name="T70" fmla="*/ 2147483646 w 41"/>
                <a:gd name="T71" fmla="*/ 2147483646 h 47"/>
                <a:gd name="T72" fmla="*/ 2147483646 w 41"/>
                <a:gd name="T73" fmla="*/ 2147483646 h 47"/>
                <a:gd name="T74" fmla="*/ 2147483646 w 41"/>
                <a:gd name="T75" fmla="*/ 2147483646 h 47"/>
                <a:gd name="T76" fmla="*/ 2147483646 w 41"/>
                <a:gd name="T77" fmla="*/ 2147483646 h 47"/>
                <a:gd name="T78" fmla="*/ 2147483646 w 41"/>
                <a:gd name="T79" fmla="*/ 2147483646 h 47"/>
                <a:gd name="T80" fmla="*/ 2147483646 w 41"/>
                <a:gd name="T81" fmla="*/ 2147483646 h 47"/>
                <a:gd name="T82" fmla="*/ 2147483646 w 41"/>
                <a:gd name="T83" fmla="*/ 2147483646 h 47"/>
                <a:gd name="T84" fmla="*/ 2147483646 w 41"/>
                <a:gd name="T85" fmla="*/ 2147483646 h 47"/>
                <a:gd name="T86" fmla="*/ 2147483646 w 41"/>
                <a:gd name="T87" fmla="*/ 2147483646 h 47"/>
                <a:gd name="T88" fmla="*/ 2147483646 w 41"/>
                <a:gd name="T89" fmla="*/ 0 h 47"/>
                <a:gd name="T90" fmla="*/ 2147483646 w 41"/>
                <a:gd name="T91" fmla="*/ 2147483646 h 47"/>
                <a:gd name="T92" fmla="*/ 2147483646 w 41"/>
                <a:gd name="T93" fmla="*/ 2147483646 h 47"/>
                <a:gd name="T94" fmla="*/ 2147483646 w 41"/>
                <a:gd name="T95" fmla="*/ 2147483646 h 47"/>
                <a:gd name="T96" fmla="*/ 2147483646 w 41"/>
                <a:gd name="T97" fmla="*/ 2147483646 h 47"/>
                <a:gd name="T98" fmla="*/ 2147483646 w 41"/>
                <a:gd name="T99" fmla="*/ 2147483646 h 47"/>
                <a:gd name="T100" fmla="*/ 2147483646 w 41"/>
                <a:gd name="T101" fmla="*/ 2147483646 h 47"/>
                <a:gd name="T102" fmla="*/ 2147483646 w 41"/>
                <a:gd name="T103" fmla="*/ 2147483646 h 47"/>
                <a:gd name="T104" fmla="*/ 2147483646 w 41"/>
                <a:gd name="T105" fmla="*/ 2147483646 h 47"/>
                <a:gd name="T106" fmla="*/ 2147483646 w 41"/>
                <a:gd name="T107" fmla="*/ 2147483646 h 47"/>
                <a:gd name="T108" fmla="*/ 2147483646 w 41"/>
                <a:gd name="T109" fmla="*/ 2147483646 h 47"/>
                <a:gd name="T110" fmla="*/ 2147483646 w 41"/>
                <a:gd name="T111" fmla="*/ 2147483646 h 47"/>
                <a:gd name="T112" fmla="*/ 2147483646 w 41"/>
                <a:gd name="T113" fmla="*/ 2147483646 h 47"/>
                <a:gd name="T114" fmla="*/ 2147483646 w 41"/>
                <a:gd name="T115" fmla="*/ 2147483646 h 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1"/>
                <a:gd name="T175" fmla="*/ 0 h 47"/>
                <a:gd name="T176" fmla="*/ 41 w 41"/>
                <a:gd name="T177" fmla="*/ 47 h 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1" h="47">
                  <a:moveTo>
                    <a:pt x="12" y="46"/>
                  </a:moveTo>
                  <a:cubicBezTo>
                    <a:pt x="11" y="46"/>
                    <a:pt x="10" y="44"/>
                    <a:pt x="10" y="43"/>
                  </a:cubicBezTo>
                  <a:cubicBezTo>
                    <a:pt x="10" y="43"/>
                    <a:pt x="10" y="43"/>
                    <a:pt x="10" y="43"/>
                  </a:cubicBezTo>
                  <a:cubicBezTo>
                    <a:pt x="10" y="42"/>
                    <a:pt x="10" y="41"/>
                    <a:pt x="9" y="40"/>
                  </a:cubicBezTo>
                  <a:cubicBezTo>
                    <a:pt x="9" y="40"/>
                    <a:pt x="9" y="40"/>
                    <a:pt x="9" y="40"/>
                  </a:cubicBezTo>
                  <a:cubicBezTo>
                    <a:pt x="9" y="39"/>
                    <a:pt x="7" y="36"/>
                    <a:pt x="4" y="33"/>
                  </a:cubicBezTo>
                  <a:cubicBezTo>
                    <a:pt x="4" y="33"/>
                    <a:pt x="4" y="33"/>
                    <a:pt x="4" y="33"/>
                  </a:cubicBezTo>
                  <a:cubicBezTo>
                    <a:pt x="2" y="30"/>
                    <a:pt x="0" y="26"/>
                    <a:pt x="0" y="20"/>
                  </a:cubicBezTo>
                  <a:cubicBezTo>
                    <a:pt x="0" y="20"/>
                    <a:pt x="0" y="20"/>
                    <a:pt x="0" y="20"/>
                  </a:cubicBezTo>
                  <a:cubicBezTo>
                    <a:pt x="0" y="9"/>
                    <a:pt x="9" y="0"/>
                    <a:pt x="20" y="0"/>
                  </a:cubicBezTo>
                  <a:cubicBezTo>
                    <a:pt x="20" y="0"/>
                    <a:pt x="20" y="0"/>
                    <a:pt x="20" y="0"/>
                  </a:cubicBezTo>
                  <a:cubicBezTo>
                    <a:pt x="21" y="0"/>
                    <a:pt x="21" y="0"/>
                    <a:pt x="21" y="0"/>
                  </a:cubicBezTo>
                  <a:cubicBezTo>
                    <a:pt x="21" y="2"/>
                    <a:pt x="21" y="2"/>
                    <a:pt x="21" y="2"/>
                  </a:cubicBezTo>
                  <a:cubicBezTo>
                    <a:pt x="21" y="3"/>
                    <a:pt x="21" y="3"/>
                    <a:pt x="21" y="3"/>
                  </a:cubicBezTo>
                  <a:cubicBezTo>
                    <a:pt x="20" y="3"/>
                    <a:pt x="20" y="3"/>
                    <a:pt x="20" y="3"/>
                  </a:cubicBezTo>
                  <a:cubicBezTo>
                    <a:pt x="15" y="3"/>
                    <a:pt x="11" y="5"/>
                    <a:pt x="8" y="8"/>
                  </a:cubicBezTo>
                  <a:cubicBezTo>
                    <a:pt x="8" y="8"/>
                    <a:pt x="8" y="8"/>
                    <a:pt x="8" y="8"/>
                  </a:cubicBezTo>
                  <a:cubicBezTo>
                    <a:pt x="4" y="11"/>
                    <a:pt x="2" y="15"/>
                    <a:pt x="2" y="20"/>
                  </a:cubicBezTo>
                  <a:cubicBezTo>
                    <a:pt x="2" y="20"/>
                    <a:pt x="2" y="20"/>
                    <a:pt x="2" y="20"/>
                  </a:cubicBezTo>
                  <a:cubicBezTo>
                    <a:pt x="2" y="25"/>
                    <a:pt x="4" y="29"/>
                    <a:pt x="6" y="32"/>
                  </a:cubicBezTo>
                  <a:cubicBezTo>
                    <a:pt x="6" y="32"/>
                    <a:pt x="6" y="32"/>
                    <a:pt x="6" y="32"/>
                  </a:cubicBezTo>
                  <a:cubicBezTo>
                    <a:pt x="8" y="35"/>
                    <a:pt x="11" y="37"/>
                    <a:pt x="11" y="39"/>
                  </a:cubicBezTo>
                  <a:cubicBezTo>
                    <a:pt x="11" y="39"/>
                    <a:pt x="11" y="39"/>
                    <a:pt x="11" y="39"/>
                  </a:cubicBezTo>
                  <a:cubicBezTo>
                    <a:pt x="12" y="41"/>
                    <a:pt x="12" y="42"/>
                    <a:pt x="12" y="43"/>
                  </a:cubicBezTo>
                  <a:cubicBezTo>
                    <a:pt x="12" y="43"/>
                    <a:pt x="12" y="43"/>
                    <a:pt x="12" y="43"/>
                  </a:cubicBezTo>
                  <a:cubicBezTo>
                    <a:pt x="12" y="43"/>
                    <a:pt x="12" y="43"/>
                    <a:pt x="13" y="44"/>
                  </a:cubicBezTo>
                  <a:cubicBezTo>
                    <a:pt x="13" y="44"/>
                    <a:pt x="13" y="44"/>
                    <a:pt x="13" y="44"/>
                  </a:cubicBezTo>
                  <a:cubicBezTo>
                    <a:pt x="14" y="44"/>
                    <a:pt x="17" y="44"/>
                    <a:pt x="20" y="44"/>
                  </a:cubicBezTo>
                  <a:cubicBezTo>
                    <a:pt x="20" y="44"/>
                    <a:pt x="20" y="44"/>
                    <a:pt x="20" y="44"/>
                  </a:cubicBezTo>
                  <a:cubicBezTo>
                    <a:pt x="24" y="44"/>
                    <a:pt x="27" y="44"/>
                    <a:pt x="28" y="44"/>
                  </a:cubicBezTo>
                  <a:cubicBezTo>
                    <a:pt x="28" y="44"/>
                    <a:pt x="28" y="44"/>
                    <a:pt x="28" y="44"/>
                  </a:cubicBezTo>
                  <a:cubicBezTo>
                    <a:pt x="29" y="43"/>
                    <a:pt x="29" y="43"/>
                    <a:pt x="29" y="43"/>
                  </a:cubicBezTo>
                  <a:cubicBezTo>
                    <a:pt x="29" y="43"/>
                    <a:pt x="29" y="43"/>
                    <a:pt x="29" y="43"/>
                  </a:cubicBezTo>
                  <a:cubicBezTo>
                    <a:pt x="29" y="42"/>
                    <a:pt x="29" y="41"/>
                    <a:pt x="29" y="39"/>
                  </a:cubicBezTo>
                  <a:cubicBezTo>
                    <a:pt x="29" y="39"/>
                    <a:pt x="29" y="39"/>
                    <a:pt x="29" y="39"/>
                  </a:cubicBezTo>
                  <a:cubicBezTo>
                    <a:pt x="30" y="37"/>
                    <a:pt x="33" y="35"/>
                    <a:pt x="35" y="32"/>
                  </a:cubicBezTo>
                  <a:cubicBezTo>
                    <a:pt x="35" y="32"/>
                    <a:pt x="35" y="32"/>
                    <a:pt x="35" y="32"/>
                  </a:cubicBezTo>
                  <a:cubicBezTo>
                    <a:pt x="37" y="29"/>
                    <a:pt x="39" y="25"/>
                    <a:pt x="39" y="20"/>
                  </a:cubicBezTo>
                  <a:cubicBezTo>
                    <a:pt x="39" y="20"/>
                    <a:pt x="39" y="20"/>
                    <a:pt x="39" y="20"/>
                  </a:cubicBezTo>
                  <a:cubicBezTo>
                    <a:pt x="39" y="15"/>
                    <a:pt x="37" y="11"/>
                    <a:pt x="33" y="8"/>
                  </a:cubicBezTo>
                  <a:cubicBezTo>
                    <a:pt x="33" y="8"/>
                    <a:pt x="33" y="8"/>
                    <a:pt x="33" y="8"/>
                  </a:cubicBezTo>
                  <a:cubicBezTo>
                    <a:pt x="30" y="5"/>
                    <a:pt x="25" y="3"/>
                    <a:pt x="21" y="3"/>
                  </a:cubicBezTo>
                  <a:cubicBezTo>
                    <a:pt x="21" y="3"/>
                    <a:pt x="21" y="3"/>
                    <a:pt x="21" y="3"/>
                  </a:cubicBezTo>
                  <a:cubicBezTo>
                    <a:pt x="21" y="2"/>
                    <a:pt x="21" y="2"/>
                    <a:pt x="21" y="2"/>
                  </a:cubicBezTo>
                  <a:cubicBezTo>
                    <a:pt x="21" y="0"/>
                    <a:pt x="21" y="0"/>
                    <a:pt x="21" y="0"/>
                  </a:cubicBezTo>
                  <a:cubicBezTo>
                    <a:pt x="32" y="0"/>
                    <a:pt x="41" y="9"/>
                    <a:pt x="41" y="20"/>
                  </a:cubicBezTo>
                  <a:cubicBezTo>
                    <a:pt x="41" y="20"/>
                    <a:pt x="41" y="20"/>
                    <a:pt x="41" y="20"/>
                  </a:cubicBezTo>
                  <a:cubicBezTo>
                    <a:pt x="41" y="26"/>
                    <a:pt x="39" y="30"/>
                    <a:pt x="37" y="33"/>
                  </a:cubicBezTo>
                  <a:cubicBezTo>
                    <a:pt x="37" y="33"/>
                    <a:pt x="37" y="33"/>
                    <a:pt x="37" y="33"/>
                  </a:cubicBezTo>
                  <a:cubicBezTo>
                    <a:pt x="34" y="36"/>
                    <a:pt x="32" y="39"/>
                    <a:pt x="32" y="40"/>
                  </a:cubicBezTo>
                  <a:cubicBezTo>
                    <a:pt x="32" y="40"/>
                    <a:pt x="32" y="40"/>
                    <a:pt x="32" y="40"/>
                  </a:cubicBezTo>
                  <a:cubicBezTo>
                    <a:pt x="31" y="41"/>
                    <a:pt x="31" y="42"/>
                    <a:pt x="31" y="43"/>
                  </a:cubicBezTo>
                  <a:cubicBezTo>
                    <a:pt x="31" y="43"/>
                    <a:pt x="31" y="43"/>
                    <a:pt x="31" y="43"/>
                  </a:cubicBezTo>
                  <a:cubicBezTo>
                    <a:pt x="31" y="44"/>
                    <a:pt x="30" y="46"/>
                    <a:pt x="29" y="46"/>
                  </a:cubicBezTo>
                  <a:cubicBezTo>
                    <a:pt x="29" y="46"/>
                    <a:pt x="29" y="46"/>
                    <a:pt x="29" y="46"/>
                  </a:cubicBezTo>
                  <a:cubicBezTo>
                    <a:pt x="27" y="46"/>
                    <a:pt x="24" y="47"/>
                    <a:pt x="20" y="47"/>
                  </a:cubicBezTo>
                  <a:cubicBezTo>
                    <a:pt x="20" y="47"/>
                    <a:pt x="20" y="47"/>
                    <a:pt x="20" y="47"/>
                  </a:cubicBezTo>
                  <a:cubicBezTo>
                    <a:pt x="17" y="47"/>
                    <a:pt x="14" y="46"/>
                    <a:pt x="12" y="46"/>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4" name="Freeform 155"/>
            <p:cNvSpPr>
              <a:spLocks/>
            </p:cNvSpPr>
            <p:nvPr/>
          </p:nvSpPr>
          <p:spPr bwMode="auto">
            <a:xfrm>
              <a:off x="3251200" y="7083426"/>
              <a:ext cx="109538" cy="12700"/>
            </a:xfrm>
            <a:custGeom>
              <a:avLst/>
              <a:gdLst>
                <a:gd name="T0" fmla="*/ 0 w 69"/>
                <a:gd name="T1" fmla="*/ 2147483646 h 8"/>
                <a:gd name="T2" fmla="*/ 0 w 69"/>
                <a:gd name="T3" fmla="*/ 0 h 8"/>
                <a:gd name="T4" fmla="*/ 2147483646 w 69"/>
                <a:gd name="T5" fmla="*/ 0 h 8"/>
                <a:gd name="T6" fmla="*/ 2147483646 w 69"/>
                <a:gd name="T7" fmla="*/ 2147483646 h 8"/>
                <a:gd name="T8" fmla="*/ 0 w 69"/>
                <a:gd name="T9" fmla="*/ 2147483646 h 8"/>
                <a:gd name="T10" fmla="*/ 0 w 69"/>
                <a:gd name="T11" fmla="*/ 2147483646 h 8"/>
                <a:gd name="T12" fmla="*/ 0 60000 65536"/>
                <a:gd name="T13" fmla="*/ 0 60000 65536"/>
                <a:gd name="T14" fmla="*/ 0 60000 65536"/>
                <a:gd name="T15" fmla="*/ 0 60000 65536"/>
                <a:gd name="T16" fmla="*/ 0 60000 65536"/>
                <a:gd name="T17" fmla="*/ 0 60000 65536"/>
                <a:gd name="T18" fmla="*/ 0 w 69"/>
                <a:gd name="T19" fmla="*/ 0 h 8"/>
                <a:gd name="T20" fmla="*/ 69 w 69"/>
                <a:gd name="T21" fmla="*/ 8 h 8"/>
              </a:gdLst>
              <a:ahLst/>
              <a:cxnLst>
                <a:cxn ang="T12">
                  <a:pos x="T0" y="T1"/>
                </a:cxn>
                <a:cxn ang="T13">
                  <a:pos x="T2" y="T3"/>
                </a:cxn>
                <a:cxn ang="T14">
                  <a:pos x="T4" y="T5"/>
                </a:cxn>
                <a:cxn ang="T15">
                  <a:pos x="T6" y="T7"/>
                </a:cxn>
                <a:cxn ang="T16">
                  <a:pos x="T8" y="T9"/>
                </a:cxn>
                <a:cxn ang="T17">
                  <a:pos x="T10" y="T11"/>
                </a:cxn>
              </a:cxnLst>
              <a:rect l="T18" t="T19" r="T20" b="T21"/>
              <a:pathLst>
                <a:path w="69" h="8">
                  <a:moveTo>
                    <a:pt x="0" y="8"/>
                  </a:moveTo>
                  <a:lnTo>
                    <a:pt x="0" y="0"/>
                  </a:lnTo>
                  <a:lnTo>
                    <a:pt x="69" y="0"/>
                  </a:lnTo>
                  <a:lnTo>
                    <a:pt x="69" y="8"/>
                  </a:lnTo>
                  <a:lnTo>
                    <a:pt x="0" y="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5" name="Freeform 156"/>
            <p:cNvSpPr>
              <a:spLocks/>
            </p:cNvSpPr>
            <p:nvPr/>
          </p:nvSpPr>
          <p:spPr bwMode="auto">
            <a:xfrm>
              <a:off x="3251200" y="7108826"/>
              <a:ext cx="109538" cy="12700"/>
            </a:xfrm>
            <a:custGeom>
              <a:avLst/>
              <a:gdLst>
                <a:gd name="T0" fmla="*/ 0 w 69"/>
                <a:gd name="T1" fmla="*/ 2147483646 h 8"/>
                <a:gd name="T2" fmla="*/ 0 w 69"/>
                <a:gd name="T3" fmla="*/ 0 h 8"/>
                <a:gd name="T4" fmla="*/ 2147483646 w 69"/>
                <a:gd name="T5" fmla="*/ 0 h 8"/>
                <a:gd name="T6" fmla="*/ 2147483646 w 69"/>
                <a:gd name="T7" fmla="*/ 2147483646 h 8"/>
                <a:gd name="T8" fmla="*/ 0 w 69"/>
                <a:gd name="T9" fmla="*/ 2147483646 h 8"/>
                <a:gd name="T10" fmla="*/ 0 w 69"/>
                <a:gd name="T11" fmla="*/ 2147483646 h 8"/>
                <a:gd name="T12" fmla="*/ 0 60000 65536"/>
                <a:gd name="T13" fmla="*/ 0 60000 65536"/>
                <a:gd name="T14" fmla="*/ 0 60000 65536"/>
                <a:gd name="T15" fmla="*/ 0 60000 65536"/>
                <a:gd name="T16" fmla="*/ 0 60000 65536"/>
                <a:gd name="T17" fmla="*/ 0 60000 65536"/>
                <a:gd name="T18" fmla="*/ 0 w 69"/>
                <a:gd name="T19" fmla="*/ 0 h 8"/>
                <a:gd name="T20" fmla="*/ 69 w 69"/>
                <a:gd name="T21" fmla="*/ 8 h 8"/>
              </a:gdLst>
              <a:ahLst/>
              <a:cxnLst>
                <a:cxn ang="T12">
                  <a:pos x="T0" y="T1"/>
                </a:cxn>
                <a:cxn ang="T13">
                  <a:pos x="T2" y="T3"/>
                </a:cxn>
                <a:cxn ang="T14">
                  <a:pos x="T4" y="T5"/>
                </a:cxn>
                <a:cxn ang="T15">
                  <a:pos x="T6" y="T7"/>
                </a:cxn>
                <a:cxn ang="T16">
                  <a:pos x="T8" y="T9"/>
                </a:cxn>
                <a:cxn ang="T17">
                  <a:pos x="T10" y="T11"/>
                </a:cxn>
              </a:cxnLst>
              <a:rect l="T18" t="T19" r="T20" b="T21"/>
              <a:pathLst>
                <a:path w="69" h="8">
                  <a:moveTo>
                    <a:pt x="0" y="8"/>
                  </a:moveTo>
                  <a:lnTo>
                    <a:pt x="0" y="0"/>
                  </a:lnTo>
                  <a:lnTo>
                    <a:pt x="69" y="0"/>
                  </a:lnTo>
                  <a:lnTo>
                    <a:pt x="69" y="8"/>
                  </a:lnTo>
                  <a:lnTo>
                    <a:pt x="0" y="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6" name="Freeform 157"/>
            <p:cNvSpPr>
              <a:spLocks/>
            </p:cNvSpPr>
            <p:nvPr/>
          </p:nvSpPr>
          <p:spPr bwMode="auto">
            <a:xfrm>
              <a:off x="3251200" y="7140576"/>
              <a:ext cx="109538" cy="12700"/>
            </a:xfrm>
            <a:custGeom>
              <a:avLst/>
              <a:gdLst>
                <a:gd name="T0" fmla="*/ 0 w 69"/>
                <a:gd name="T1" fmla="*/ 2147483646 h 8"/>
                <a:gd name="T2" fmla="*/ 0 w 69"/>
                <a:gd name="T3" fmla="*/ 0 h 8"/>
                <a:gd name="T4" fmla="*/ 2147483646 w 69"/>
                <a:gd name="T5" fmla="*/ 0 h 8"/>
                <a:gd name="T6" fmla="*/ 2147483646 w 69"/>
                <a:gd name="T7" fmla="*/ 2147483646 h 8"/>
                <a:gd name="T8" fmla="*/ 0 w 69"/>
                <a:gd name="T9" fmla="*/ 2147483646 h 8"/>
                <a:gd name="T10" fmla="*/ 0 w 69"/>
                <a:gd name="T11" fmla="*/ 2147483646 h 8"/>
                <a:gd name="T12" fmla="*/ 0 60000 65536"/>
                <a:gd name="T13" fmla="*/ 0 60000 65536"/>
                <a:gd name="T14" fmla="*/ 0 60000 65536"/>
                <a:gd name="T15" fmla="*/ 0 60000 65536"/>
                <a:gd name="T16" fmla="*/ 0 60000 65536"/>
                <a:gd name="T17" fmla="*/ 0 60000 65536"/>
                <a:gd name="T18" fmla="*/ 0 w 69"/>
                <a:gd name="T19" fmla="*/ 0 h 8"/>
                <a:gd name="T20" fmla="*/ 69 w 69"/>
                <a:gd name="T21" fmla="*/ 8 h 8"/>
              </a:gdLst>
              <a:ahLst/>
              <a:cxnLst>
                <a:cxn ang="T12">
                  <a:pos x="T0" y="T1"/>
                </a:cxn>
                <a:cxn ang="T13">
                  <a:pos x="T2" y="T3"/>
                </a:cxn>
                <a:cxn ang="T14">
                  <a:pos x="T4" y="T5"/>
                </a:cxn>
                <a:cxn ang="T15">
                  <a:pos x="T6" y="T7"/>
                </a:cxn>
                <a:cxn ang="T16">
                  <a:pos x="T8" y="T9"/>
                </a:cxn>
                <a:cxn ang="T17">
                  <a:pos x="T10" y="T11"/>
                </a:cxn>
              </a:cxnLst>
              <a:rect l="T18" t="T19" r="T20" b="T21"/>
              <a:pathLst>
                <a:path w="69" h="8">
                  <a:moveTo>
                    <a:pt x="0" y="8"/>
                  </a:moveTo>
                  <a:lnTo>
                    <a:pt x="0" y="0"/>
                  </a:lnTo>
                  <a:lnTo>
                    <a:pt x="69" y="0"/>
                  </a:lnTo>
                  <a:lnTo>
                    <a:pt x="69" y="8"/>
                  </a:lnTo>
                  <a:lnTo>
                    <a:pt x="0" y="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305" name="组合 57"/>
          <p:cNvGrpSpPr>
            <a:grpSpLocks/>
          </p:cNvGrpSpPr>
          <p:nvPr/>
        </p:nvGrpSpPr>
        <p:grpSpPr bwMode="auto">
          <a:xfrm>
            <a:off x="3894138" y="3851275"/>
            <a:ext cx="542925" cy="539750"/>
            <a:chOff x="1317625" y="6797676"/>
            <a:chExt cx="331788" cy="330200"/>
          </a:xfrm>
        </p:grpSpPr>
        <p:sp>
          <p:nvSpPr>
            <p:cNvPr id="12311" name="Freeform 165"/>
            <p:cNvSpPr>
              <a:spLocks/>
            </p:cNvSpPr>
            <p:nvPr/>
          </p:nvSpPr>
          <p:spPr bwMode="auto">
            <a:xfrm>
              <a:off x="1395413" y="6892926"/>
              <a:ext cx="146050" cy="95250"/>
            </a:xfrm>
            <a:custGeom>
              <a:avLst/>
              <a:gdLst>
                <a:gd name="T0" fmla="*/ 0 w 92"/>
                <a:gd name="T1" fmla="*/ 2147483646 h 60"/>
                <a:gd name="T2" fmla="*/ 2147483646 w 92"/>
                <a:gd name="T3" fmla="*/ 0 h 60"/>
                <a:gd name="T4" fmla="*/ 2147483646 w 92"/>
                <a:gd name="T5" fmla="*/ 2147483646 h 60"/>
                <a:gd name="T6" fmla="*/ 2147483646 w 92"/>
                <a:gd name="T7" fmla="*/ 2147483646 h 60"/>
                <a:gd name="T8" fmla="*/ 2147483646 w 92"/>
                <a:gd name="T9" fmla="*/ 2147483646 h 60"/>
                <a:gd name="T10" fmla="*/ 2147483646 w 92"/>
                <a:gd name="T11" fmla="*/ 2147483646 h 60"/>
                <a:gd name="T12" fmla="*/ 0 w 92"/>
                <a:gd name="T13" fmla="*/ 2147483646 h 60"/>
                <a:gd name="T14" fmla="*/ 0 w 92"/>
                <a:gd name="T15" fmla="*/ 2147483646 h 60"/>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60"/>
                <a:gd name="T26" fmla="*/ 92 w 92"/>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60">
                  <a:moveTo>
                    <a:pt x="0" y="4"/>
                  </a:moveTo>
                  <a:lnTo>
                    <a:pt x="4" y="0"/>
                  </a:lnTo>
                  <a:lnTo>
                    <a:pt x="56" y="44"/>
                  </a:lnTo>
                  <a:lnTo>
                    <a:pt x="88" y="12"/>
                  </a:lnTo>
                  <a:lnTo>
                    <a:pt x="92" y="20"/>
                  </a:lnTo>
                  <a:lnTo>
                    <a:pt x="56" y="60"/>
                  </a:lnTo>
                  <a:lnTo>
                    <a:pt x="0" y="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2" name="Freeform 166"/>
            <p:cNvSpPr>
              <a:spLocks noEditPoints="1"/>
            </p:cNvSpPr>
            <p:nvPr/>
          </p:nvSpPr>
          <p:spPr bwMode="auto">
            <a:xfrm>
              <a:off x="1317625" y="6797676"/>
              <a:ext cx="331788" cy="330200"/>
            </a:xfrm>
            <a:custGeom>
              <a:avLst/>
              <a:gdLst>
                <a:gd name="T0" fmla="*/ 0 w 52"/>
                <a:gd name="T1" fmla="*/ 2147483646 h 52"/>
                <a:gd name="T2" fmla="*/ 2147483646 w 52"/>
                <a:gd name="T3" fmla="*/ 0 h 52"/>
                <a:gd name="T4" fmla="*/ 2147483646 w 52"/>
                <a:gd name="T5" fmla="*/ 0 h 52"/>
                <a:gd name="T6" fmla="*/ 2147483646 w 52"/>
                <a:gd name="T7" fmla="*/ 2147483646 h 52"/>
                <a:gd name="T8" fmla="*/ 2147483646 w 52"/>
                <a:gd name="T9" fmla="*/ 2147483646 h 52"/>
                <a:gd name="T10" fmla="*/ 2147483646 w 52"/>
                <a:gd name="T11" fmla="*/ 2147483646 h 52"/>
                <a:gd name="T12" fmla="*/ 2147483646 w 52"/>
                <a:gd name="T13" fmla="*/ 2147483646 h 52"/>
                <a:gd name="T14" fmla="*/ 0 w 52"/>
                <a:gd name="T15" fmla="*/ 2147483646 h 52"/>
                <a:gd name="T16" fmla="*/ 2147483646 w 52"/>
                <a:gd name="T17" fmla="*/ 2147483646 h 52"/>
                <a:gd name="T18" fmla="*/ 2147483646 w 52"/>
                <a:gd name="T19" fmla="*/ 2147483646 h 52"/>
                <a:gd name="T20" fmla="*/ 2147483646 w 52"/>
                <a:gd name="T21" fmla="*/ 2147483646 h 52"/>
                <a:gd name="T22" fmla="*/ 2147483646 w 52"/>
                <a:gd name="T23" fmla="*/ 2147483646 h 52"/>
                <a:gd name="T24" fmla="*/ 2147483646 w 52"/>
                <a:gd name="T25" fmla="*/ 2147483646 h 52"/>
                <a:gd name="T26" fmla="*/ 2147483646 w 52"/>
                <a:gd name="T27" fmla="*/ 2147483646 h 52"/>
                <a:gd name="T28" fmla="*/ 2147483646 w 52"/>
                <a:gd name="T29" fmla="*/ 2147483646 h 52"/>
                <a:gd name="T30" fmla="*/ 2147483646 w 52"/>
                <a:gd name="T31" fmla="*/ 2147483646 h 52"/>
                <a:gd name="T32" fmla="*/ 2147483646 w 52"/>
                <a:gd name="T33" fmla="*/ 2147483646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52"/>
                <a:gd name="T53" fmla="*/ 52 w 52"/>
                <a:gd name="T54" fmla="*/ 52 h 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52">
                  <a:moveTo>
                    <a:pt x="0" y="26"/>
                  </a:moveTo>
                  <a:cubicBezTo>
                    <a:pt x="0" y="12"/>
                    <a:pt x="12" y="0"/>
                    <a:pt x="26" y="0"/>
                  </a:cubicBezTo>
                  <a:cubicBezTo>
                    <a:pt x="26" y="0"/>
                    <a:pt x="26" y="0"/>
                    <a:pt x="26" y="0"/>
                  </a:cubicBezTo>
                  <a:cubicBezTo>
                    <a:pt x="41" y="0"/>
                    <a:pt x="52" y="12"/>
                    <a:pt x="52" y="26"/>
                  </a:cubicBezTo>
                  <a:cubicBezTo>
                    <a:pt x="52" y="26"/>
                    <a:pt x="52" y="26"/>
                    <a:pt x="52" y="26"/>
                  </a:cubicBezTo>
                  <a:cubicBezTo>
                    <a:pt x="52" y="40"/>
                    <a:pt x="41" y="52"/>
                    <a:pt x="26" y="52"/>
                  </a:cubicBezTo>
                  <a:cubicBezTo>
                    <a:pt x="26" y="52"/>
                    <a:pt x="26" y="52"/>
                    <a:pt x="26" y="52"/>
                  </a:cubicBezTo>
                  <a:cubicBezTo>
                    <a:pt x="12" y="52"/>
                    <a:pt x="0" y="40"/>
                    <a:pt x="0" y="26"/>
                  </a:cubicBezTo>
                  <a:close/>
                  <a:moveTo>
                    <a:pt x="3" y="26"/>
                  </a:moveTo>
                  <a:cubicBezTo>
                    <a:pt x="3" y="39"/>
                    <a:pt x="13" y="50"/>
                    <a:pt x="26" y="50"/>
                  </a:cubicBezTo>
                  <a:cubicBezTo>
                    <a:pt x="26" y="50"/>
                    <a:pt x="26" y="50"/>
                    <a:pt x="26" y="50"/>
                  </a:cubicBezTo>
                  <a:cubicBezTo>
                    <a:pt x="39" y="50"/>
                    <a:pt x="50" y="39"/>
                    <a:pt x="50" y="26"/>
                  </a:cubicBezTo>
                  <a:cubicBezTo>
                    <a:pt x="50" y="26"/>
                    <a:pt x="50" y="26"/>
                    <a:pt x="50" y="26"/>
                  </a:cubicBezTo>
                  <a:cubicBezTo>
                    <a:pt x="50" y="13"/>
                    <a:pt x="39" y="3"/>
                    <a:pt x="26" y="3"/>
                  </a:cubicBezTo>
                  <a:cubicBezTo>
                    <a:pt x="26" y="3"/>
                    <a:pt x="26" y="3"/>
                    <a:pt x="26" y="3"/>
                  </a:cubicBezTo>
                  <a:cubicBezTo>
                    <a:pt x="13" y="3"/>
                    <a:pt x="3" y="13"/>
                    <a:pt x="3" y="26"/>
                  </a:cubicBezTo>
                  <a:cubicBezTo>
                    <a:pt x="3" y="26"/>
                    <a:pt x="3" y="26"/>
                    <a:pt x="3" y="26"/>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306" name="Freeform 170"/>
          <p:cNvSpPr>
            <a:spLocks noEditPoints="1"/>
          </p:cNvSpPr>
          <p:nvPr/>
        </p:nvSpPr>
        <p:spPr bwMode="auto">
          <a:xfrm>
            <a:off x="5332413" y="3175000"/>
            <a:ext cx="646112" cy="436563"/>
          </a:xfrm>
          <a:custGeom>
            <a:avLst/>
            <a:gdLst>
              <a:gd name="T0" fmla="*/ 2147483646 w 249"/>
              <a:gd name="T1" fmla="*/ 2147483646 h 168"/>
              <a:gd name="T2" fmla="*/ 2147483646 w 249"/>
              <a:gd name="T3" fmla="*/ 2147483646 h 168"/>
              <a:gd name="T4" fmla="*/ 2147483646 w 249"/>
              <a:gd name="T5" fmla="*/ 2147483646 h 168"/>
              <a:gd name="T6" fmla="*/ 2147483646 w 249"/>
              <a:gd name="T7" fmla="*/ 0 h 168"/>
              <a:gd name="T8" fmla="*/ 2147483646 w 249"/>
              <a:gd name="T9" fmla="*/ 0 h 168"/>
              <a:gd name="T10" fmla="*/ 2147483646 w 249"/>
              <a:gd name="T11" fmla="*/ 0 h 168"/>
              <a:gd name="T12" fmla="*/ 2147483646 w 249"/>
              <a:gd name="T13" fmla="*/ 0 h 168"/>
              <a:gd name="T14" fmla="*/ 0 w 249"/>
              <a:gd name="T15" fmla="*/ 2147483646 h 168"/>
              <a:gd name="T16" fmla="*/ 2147483646 w 249"/>
              <a:gd name="T17" fmla="*/ 2147483646 h 168"/>
              <a:gd name="T18" fmla="*/ 2147483646 w 249"/>
              <a:gd name="T19" fmla="*/ 2147483646 h 168"/>
              <a:gd name="T20" fmla="*/ 2147483646 w 249"/>
              <a:gd name="T21" fmla="*/ 2147483646 h 168"/>
              <a:gd name="T22" fmla="*/ 2147483646 w 249"/>
              <a:gd name="T23" fmla="*/ 2147483646 h 168"/>
              <a:gd name="T24" fmla="*/ 2147483646 w 249"/>
              <a:gd name="T25" fmla="*/ 2147483646 h 168"/>
              <a:gd name="T26" fmla="*/ 2147483646 w 249"/>
              <a:gd name="T27" fmla="*/ 2147483646 h 168"/>
              <a:gd name="T28" fmla="*/ 2147483646 w 249"/>
              <a:gd name="T29" fmla="*/ 2147483646 h 168"/>
              <a:gd name="T30" fmla="*/ 2147483646 w 249"/>
              <a:gd name="T31" fmla="*/ 2147483646 h 168"/>
              <a:gd name="T32" fmla="*/ 2147483646 w 249"/>
              <a:gd name="T33" fmla="*/ 2147483646 h 168"/>
              <a:gd name="T34" fmla="*/ 2147483646 w 249"/>
              <a:gd name="T35" fmla="*/ 2147483646 h 168"/>
              <a:gd name="T36" fmla="*/ 2147483646 w 249"/>
              <a:gd name="T37" fmla="*/ 2147483646 h 168"/>
              <a:gd name="T38" fmla="*/ 2147483646 w 249"/>
              <a:gd name="T39" fmla="*/ 2147483646 h 168"/>
              <a:gd name="T40" fmla="*/ 2147483646 w 249"/>
              <a:gd name="T41" fmla="*/ 2147483646 h 168"/>
              <a:gd name="T42" fmla="*/ 2147483646 w 249"/>
              <a:gd name="T43" fmla="*/ 2147483646 h 168"/>
              <a:gd name="T44" fmla="*/ 2147483646 w 249"/>
              <a:gd name="T45" fmla="*/ 2147483646 h 168"/>
              <a:gd name="T46" fmla="*/ 2147483646 w 249"/>
              <a:gd name="T47" fmla="*/ 2147483646 h 168"/>
              <a:gd name="T48" fmla="*/ 2147483646 w 249"/>
              <a:gd name="T49" fmla="*/ 2147483646 h 168"/>
              <a:gd name="T50" fmla="*/ 2147483646 w 249"/>
              <a:gd name="T51" fmla="*/ 2147483646 h 168"/>
              <a:gd name="T52" fmla="*/ 2147483646 w 249"/>
              <a:gd name="T53" fmla="*/ 2147483646 h 168"/>
              <a:gd name="T54" fmla="*/ 2147483646 w 249"/>
              <a:gd name="T55" fmla="*/ 2147483646 h 168"/>
              <a:gd name="T56" fmla="*/ 2147483646 w 249"/>
              <a:gd name="T57" fmla="*/ 2147483646 h 168"/>
              <a:gd name="T58" fmla="*/ 2147483646 w 249"/>
              <a:gd name="T59" fmla="*/ 2147483646 h 168"/>
              <a:gd name="T60" fmla="*/ 2147483646 w 249"/>
              <a:gd name="T61" fmla="*/ 2147483646 h 168"/>
              <a:gd name="T62" fmla="*/ 2147483646 w 249"/>
              <a:gd name="T63" fmla="*/ 2147483646 h 1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49"/>
              <a:gd name="T97" fmla="*/ 0 h 168"/>
              <a:gd name="T98" fmla="*/ 249 w 249"/>
              <a:gd name="T99" fmla="*/ 168 h 16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49" h="168">
                <a:moveTo>
                  <a:pt x="208" y="108"/>
                </a:moveTo>
                <a:lnTo>
                  <a:pt x="208" y="64"/>
                </a:lnTo>
                <a:lnTo>
                  <a:pt x="208" y="56"/>
                </a:lnTo>
                <a:lnTo>
                  <a:pt x="208" y="52"/>
                </a:lnTo>
                <a:lnTo>
                  <a:pt x="164" y="52"/>
                </a:lnTo>
                <a:lnTo>
                  <a:pt x="164" y="12"/>
                </a:lnTo>
                <a:lnTo>
                  <a:pt x="164" y="4"/>
                </a:lnTo>
                <a:lnTo>
                  <a:pt x="164" y="0"/>
                </a:lnTo>
                <a:lnTo>
                  <a:pt x="88" y="0"/>
                </a:lnTo>
                <a:lnTo>
                  <a:pt x="80" y="0"/>
                </a:lnTo>
                <a:lnTo>
                  <a:pt x="4" y="0"/>
                </a:lnTo>
                <a:lnTo>
                  <a:pt x="0" y="0"/>
                </a:lnTo>
                <a:lnTo>
                  <a:pt x="0" y="168"/>
                </a:lnTo>
                <a:lnTo>
                  <a:pt x="4" y="168"/>
                </a:lnTo>
                <a:lnTo>
                  <a:pt x="12" y="168"/>
                </a:lnTo>
                <a:lnTo>
                  <a:pt x="249" y="168"/>
                </a:lnTo>
                <a:lnTo>
                  <a:pt x="249" y="108"/>
                </a:lnTo>
                <a:lnTo>
                  <a:pt x="208" y="108"/>
                </a:lnTo>
                <a:close/>
                <a:moveTo>
                  <a:pt x="196" y="108"/>
                </a:moveTo>
                <a:lnTo>
                  <a:pt x="128" y="108"/>
                </a:lnTo>
                <a:lnTo>
                  <a:pt x="128" y="64"/>
                </a:lnTo>
                <a:lnTo>
                  <a:pt x="196" y="64"/>
                </a:lnTo>
                <a:lnTo>
                  <a:pt x="196" y="108"/>
                </a:lnTo>
                <a:close/>
                <a:moveTo>
                  <a:pt x="12" y="108"/>
                </a:moveTo>
                <a:lnTo>
                  <a:pt x="12" y="64"/>
                </a:lnTo>
                <a:lnTo>
                  <a:pt x="36" y="64"/>
                </a:lnTo>
                <a:lnTo>
                  <a:pt x="36" y="108"/>
                </a:lnTo>
                <a:lnTo>
                  <a:pt x="12" y="108"/>
                </a:lnTo>
                <a:close/>
                <a:moveTo>
                  <a:pt x="48" y="64"/>
                </a:moveTo>
                <a:lnTo>
                  <a:pt x="120" y="64"/>
                </a:lnTo>
                <a:lnTo>
                  <a:pt x="120" y="108"/>
                </a:lnTo>
                <a:lnTo>
                  <a:pt x="48" y="108"/>
                </a:lnTo>
                <a:lnTo>
                  <a:pt x="48" y="64"/>
                </a:lnTo>
                <a:close/>
                <a:moveTo>
                  <a:pt x="120" y="116"/>
                </a:moveTo>
                <a:lnTo>
                  <a:pt x="120" y="116"/>
                </a:lnTo>
                <a:lnTo>
                  <a:pt x="128" y="116"/>
                </a:lnTo>
                <a:lnTo>
                  <a:pt x="160" y="116"/>
                </a:lnTo>
                <a:lnTo>
                  <a:pt x="160" y="160"/>
                </a:lnTo>
                <a:lnTo>
                  <a:pt x="88" y="160"/>
                </a:lnTo>
                <a:lnTo>
                  <a:pt x="88" y="116"/>
                </a:lnTo>
                <a:lnTo>
                  <a:pt x="120" y="116"/>
                </a:lnTo>
                <a:close/>
                <a:moveTo>
                  <a:pt x="152" y="12"/>
                </a:moveTo>
                <a:lnTo>
                  <a:pt x="152" y="52"/>
                </a:lnTo>
                <a:lnTo>
                  <a:pt x="88" y="52"/>
                </a:lnTo>
                <a:lnTo>
                  <a:pt x="88" y="12"/>
                </a:lnTo>
                <a:lnTo>
                  <a:pt x="152" y="12"/>
                </a:lnTo>
                <a:close/>
                <a:moveTo>
                  <a:pt x="80" y="52"/>
                </a:moveTo>
                <a:lnTo>
                  <a:pt x="12" y="52"/>
                </a:lnTo>
                <a:lnTo>
                  <a:pt x="12" y="12"/>
                </a:lnTo>
                <a:lnTo>
                  <a:pt x="80" y="12"/>
                </a:lnTo>
                <a:lnTo>
                  <a:pt x="80" y="52"/>
                </a:lnTo>
                <a:close/>
                <a:moveTo>
                  <a:pt x="12" y="116"/>
                </a:moveTo>
                <a:lnTo>
                  <a:pt x="76" y="116"/>
                </a:lnTo>
                <a:lnTo>
                  <a:pt x="76" y="160"/>
                </a:lnTo>
                <a:lnTo>
                  <a:pt x="12" y="160"/>
                </a:lnTo>
                <a:lnTo>
                  <a:pt x="12" y="116"/>
                </a:lnTo>
                <a:close/>
                <a:moveTo>
                  <a:pt x="236" y="160"/>
                </a:moveTo>
                <a:lnTo>
                  <a:pt x="168" y="160"/>
                </a:lnTo>
                <a:lnTo>
                  <a:pt x="168" y="116"/>
                </a:lnTo>
                <a:lnTo>
                  <a:pt x="236" y="116"/>
                </a:lnTo>
                <a:lnTo>
                  <a:pt x="236" y="16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307" name="组合 61"/>
          <p:cNvGrpSpPr>
            <a:grpSpLocks/>
          </p:cNvGrpSpPr>
          <p:nvPr/>
        </p:nvGrpSpPr>
        <p:grpSpPr bwMode="auto">
          <a:xfrm>
            <a:off x="2606675" y="3055938"/>
            <a:ext cx="674688" cy="674687"/>
            <a:chOff x="669925" y="6759576"/>
            <a:chExt cx="412750" cy="412750"/>
          </a:xfrm>
        </p:grpSpPr>
        <p:sp>
          <p:nvSpPr>
            <p:cNvPr id="12308" name="Freeform 172"/>
            <p:cNvSpPr>
              <a:spLocks noEditPoints="1"/>
            </p:cNvSpPr>
            <p:nvPr/>
          </p:nvSpPr>
          <p:spPr bwMode="auto">
            <a:xfrm>
              <a:off x="892175" y="6975476"/>
              <a:ext cx="190500" cy="196850"/>
            </a:xfrm>
            <a:custGeom>
              <a:avLst/>
              <a:gdLst>
                <a:gd name="T0" fmla="*/ 2147483646 w 30"/>
                <a:gd name="T1" fmla="*/ 2147483646 h 31"/>
                <a:gd name="T2" fmla="*/ 2147483646 w 30"/>
                <a:gd name="T3" fmla="*/ 2147483646 h 31"/>
                <a:gd name="T4" fmla="*/ 2147483646 w 30"/>
                <a:gd name="T5" fmla="*/ 2147483646 h 31"/>
                <a:gd name="T6" fmla="*/ 2147483646 w 30"/>
                <a:gd name="T7" fmla="*/ 2147483646 h 31"/>
                <a:gd name="T8" fmla="*/ 2147483646 w 30"/>
                <a:gd name="T9" fmla="*/ 2147483646 h 31"/>
                <a:gd name="T10" fmla="*/ 0 w 30"/>
                <a:gd name="T11" fmla="*/ 2147483646 h 31"/>
                <a:gd name="T12" fmla="*/ 2147483646 w 30"/>
                <a:gd name="T13" fmla="*/ 2147483646 h 31"/>
                <a:gd name="T14" fmla="*/ 2147483646 w 30"/>
                <a:gd name="T15" fmla="*/ 2147483646 h 31"/>
                <a:gd name="T16" fmla="*/ 2147483646 w 30"/>
                <a:gd name="T17" fmla="*/ 2147483646 h 31"/>
                <a:gd name="T18" fmla="*/ 2147483646 w 30"/>
                <a:gd name="T19" fmla="*/ 2147483646 h 31"/>
                <a:gd name="T20" fmla="*/ 2147483646 w 30"/>
                <a:gd name="T21" fmla="*/ 2147483646 h 31"/>
                <a:gd name="T22" fmla="*/ 2147483646 w 30"/>
                <a:gd name="T23" fmla="*/ 0 h 31"/>
                <a:gd name="T24" fmla="*/ 2147483646 w 30"/>
                <a:gd name="T25" fmla="*/ 2147483646 h 31"/>
                <a:gd name="T26" fmla="*/ 2147483646 w 30"/>
                <a:gd name="T27" fmla="*/ 2147483646 h 31"/>
                <a:gd name="T28" fmla="*/ 2147483646 w 30"/>
                <a:gd name="T29" fmla="*/ 2147483646 h 31"/>
                <a:gd name="T30" fmla="*/ 2147483646 w 30"/>
                <a:gd name="T31" fmla="*/ 2147483646 h 31"/>
                <a:gd name="T32" fmla="*/ 2147483646 w 30"/>
                <a:gd name="T33" fmla="*/ 2147483646 h 31"/>
                <a:gd name="T34" fmla="*/ 2147483646 w 30"/>
                <a:gd name="T35" fmla="*/ 2147483646 h 31"/>
                <a:gd name="T36" fmla="*/ 2147483646 w 30"/>
                <a:gd name="T37" fmla="*/ 2147483646 h 31"/>
                <a:gd name="T38" fmla="*/ 2147483646 w 30"/>
                <a:gd name="T39" fmla="*/ 2147483646 h 31"/>
                <a:gd name="T40" fmla="*/ 2147483646 w 30"/>
                <a:gd name="T41" fmla="*/ 2147483646 h 31"/>
                <a:gd name="T42" fmla="*/ 2147483646 w 30"/>
                <a:gd name="T43" fmla="*/ 2147483646 h 31"/>
                <a:gd name="T44" fmla="*/ 2147483646 w 30"/>
                <a:gd name="T45" fmla="*/ 2147483646 h 31"/>
                <a:gd name="T46" fmla="*/ 2147483646 w 30"/>
                <a:gd name="T47" fmla="*/ 2147483646 h 31"/>
                <a:gd name="T48" fmla="*/ 2147483646 w 30"/>
                <a:gd name="T49" fmla="*/ 2147483646 h 31"/>
                <a:gd name="T50" fmla="*/ 2147483646 w 30"/>
                <a:gd name="T51" fmla="*/ 2147483646 h 31"/>
                <a:gd name="T52" fmla="*/ 2147483646 w 30"/>
                <a:gd name="T53" fmla="*/ 2147483646 h 31"/>
                <a:gd name="T54" fmla="*/ 2147483646 w 30"/>
                <a:gd name="T55" fmla="*/ 2147483646 h 31"/>
                <a:gd name="T56" fmla="*/ 2147483646 w 30"/>
                <a:gd name="T57" fmla="*/ 2147483646 h 31"/>
                <a:gd name="T58" fmla="*/ 2147483646 w 30"/>
                <a:gd name="T59" fmla="*/ 2147483646 h 31"/>
                <a:gd name="T60" fmla="*/ 2147483646 w 30"/>
                <a:gd name="T61" fmla="*/ 2147483646 h 31"/>
                <a:gd name="T62" fmla="*/ 2147483646 w 30"/>
                <a:gd name="T63" fmla="*/ 2147483646 h 31"/>
                <a:gd name="T64" fmla="*/ 2147483646 w 30"/>
                <a:gd name="T65" fmla="*/ 2147483646 h 31"/>
                <a:gd name="T66" fmla="*/ 2147483646 w 30"/>
                <a:gd name="T67" fmla="*/ 2147483646 h 31"/>
                <a:gd name="T68" fmla="*/ 2147483646 w 30"/>
                <a:gd name="T69" fmla="*/ 2147483646 h 31"/>
                <a:gd name="T70" fmla="*/ 2147483646 w 30"/>
                <a:gd name="T71" fmla="*/ 2147483646 h 31"/>
                <a:gd name="T72" fmla="*/ 2147483646 w 30"/>
                <a:gd name="T73" fmla="*/ 2147483646 h 31"/>
                <a:gd name="T74" fmla="*/ 2147483646 w 30"/>
                <a:gd name="T75" fmla="*/ 2147483646 h 31"/>
                <a:gd name="T76" fmla="*/ 2147483646 w 30"/>
                <a:gd name="T77" fmla="*/ 2147483646 h 31"/>
                <a:gd name="T78" fmla="*/ 2147483646 w 30"/>
                <a:gd name="T79" fmla="*/ 2147483646 h 31"/>
                <a:gd name="T80" fmla="*/ 2147483646 w 30"/>
                <a:gd name="T81" fmla="*/ 2147483646 h 31"/>
                <a:gd name="T82" fmla="*/ 2147483646 w 30"/>
                <a:gd name="T83" fmla="*/ 2147483646 h 31"/>
                <a:gd name="T84" fmla="*/ 2147483646 w 30"/>
                <a:gd name="T85" fmla="*/ 2147483646 h 31"/>
                <a:gd name="T86" fmla="*/ 2147483646 w 30"/>
                <a:gd name="T87" fmla="*/ 2147483646 h 31"/>
                <a:gd name="T88" fmla="*/ 2147483646 w 30"/>
                <a:gd name="T89" fmla="*/ 2147483646 h 31"/>
                <a:gd name="T90" fmla="*/ 2147483646 w 30"/>
                <a:gd name="T91" fmla="*/ 2147483646 h 31"/>
                <a:gd name="T92" fmla="*/ 2147483646 w 30"/>
                <a:gd name="T93" fmla="*/ 2147483646 h 31"/>
                <a:gd name="T94" fmla="*/ 2147483646 w 30"/>
                <a:gd name="T95" fmla="*/ 2147483646 h 31"/>
                <a:gd name="T96" fmla="*/ 2147483646 w 30"/>
                <a:gd name="T97" fmla="*/ 2147483646 h 3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0"/>
                <a:gd name="T148" fmla="*/ 0 h 31"/>
                <a:gd name="T149" fmla="*/ 30 w 30"/>
                <a:gd name="T150" fmla="*/ 31 h 3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0" h="31">
                  <a:moveTo>
                    <a:pt x="13" y="27"/>
                  </a:moveTo>
                  <a:cubicBezTo>
                    <a:pt x="13" y="27"/>
                    <a:pt x="12" y="27"/>
                    <a:pt x="12" y="26"/>
                  </a:cubicBezTo>
                  <a:cubicBezTo>
                    <a:pt x="12" y="26"/>
                    <a:pt x="12" y="26"/>
                    <a:pt x="12" y="26"/>
                  </a:cubicBezTo>
                  <a:cubicBezTo>
                    <a:pt x="9" y="29"/>
                    <a:pt x="9" y="29"/>
                    <a:pt x="9" y="29"/>
                  </a:cubicBezTo>
                  <a:cubicBezTo>
                    <a:pt x="8" y="29"/>
                    <a:pt x="8" y="29"/>
                    <a:pt x="8" y="29"/>
                  </a:cubicBezTo>
                  <a:cubicBezTo>
                    <a:pt x="8" y="29"/>
                    <a:pt x="7" y="28"/>
                    <a:pt x="6" y="28"/>
                  </a:cubicBezTo>
                  <a:cubicBezTo>
                    <a:pt x="6" y="28"/>
                    <a:pt x="6" y="28"/>
                    <a:pt x="6" y="28"/>
                  </a:cubicBezTo>
                  <a:cubicBezTo>
                    <a:pt x="6" y="27"/>
                    <a:pt x="5" y="27"/>
                    <a:pt x="5" y="26"/>
                  </a:cubicBezTo>
                  <a:cubicBezTo>
                    <a:pt x="5" y="26"/>
                    <a:pt x="5" y="26"/>
                    <a:pt x="5" y="26"/>
                  </a:cubicBezTo>
                  <a:cubicBezTo>
                    <a:pt x="4" y="26"/>
                    <a:pt x="4" y="26"/>
                    <a:pt x="4" y="26"/>
                  </a:cubicBezTo>
                  <a:cubicBezTo>
                    <a:pt x="6" y="22"/>
                    <a:pt x="6" y="22"/>
                    <a:pt x="6" y="22"/>
                  </a:cubicBezTo>
                  <a:cubicBezTo>
                    <a:pt x="5" y="22"/>
                    <a:pt x="5" y="21"/>
                    <a:pt x="5" y="21"/>
                  </a:cubicBezTo>
                  <a:cubicBezTo>
                    <a:pt x="5" y="21"/>
                    <a:pt x="5" y="21"/>
                    <a:pt x="5" y="21"/>
                  </a:cubicBezTo>
                  <a:cubicBezTo>
                    <a:pt x="1" y="21"/>
                    <a:pt x="1" y="21"/>
                    <a:pt x="1" y="21"/>
                  </a:cubicBezTo>
                  <a:cubicBezTo>
                    <a:pt x="1" y="20"/>
                    <a:pt x="1" y="20"/>
                    <a:pt x="1" y="20"/>
                  </a:cubicBezTo>
                  <a:cubicBezTo>
                    <a:pt x="0" y="19"/>
                    <a:pt x="0" y="17"/>
                    <a:pt x="0" y="16"/>
                  </a:cubicBezTo>
                  <a:cubicBezTo>
                    <a:pt x="0" y="16"/>
                    <a:pt x="0" y="16"/>
                    <a:pt x="0" y="16"/>
                  </a:cubicBezTo>
                  <a:cubicBezTo>
                    <a:pt x="0" y="15"/>
                    <a:pt x="0" y="15"/>
                    <a:pt x="0" y="15"/>
                  </a:cubicBezTo>
                  <a:cubicBezTo>
                    <a:pt x="4" y="13"/>
                    <a:pt x="4" y="13"/>
                    <a:pt x="4" y="13"/>
                  </a:cubicBezTo>
                  <a:cubicBezTo>
                    <a:pt x="4" y="13"/>
                    <a:pt x="4" y="13"/>
                    <a:pt x="4" y="12"/>
                  </a:cubicBezTo>
                  <a:cubicBezTo>
                    <a:pt x="4" y="12"/>
                    <a:pt x="4" y="12"/>
                    <a:pt x="4" y="12"/>
                  </a:cubicBezTo>
                  <a:cubicBezTo>
                    <a:pt x="1" y="9"/>
                    <a:pt x="1" y="9"/>
                    <a:pt x="1" y="9"/>
                  </a:cubicBezTo>
                  <a:cubicBezTo>
                    <a:pt x="1" y="8"/>
                    <a:pt x="1" y="8"/>
                    <a:pt x="1" y="8"/>
                  </a:cubicBezTo>
                  <a:cubicBezTo>
                    <a:pt x="2" y="8"/>
                    <a:pt x="2" y="7"/>
                    <a:pt x="3" y="6"/>
                  </a:cubicBezTo>
                  <a:cubicBezTo>
                    <a:pt x="3" y="6"/>
                    <a:pt x="3" y="6"/>
                    <a:pt x="3" y="6"/>
                  </a:cubicBezTo>
                  <a:cubicBezTo>
                    <a:pt x="3" y="6"/>
                    <a:pt x="4" y="5"/>
                    <a:pt x="4" y="5"/>
                  </a:cubicBezTo>
                  <a:cubicBezTo>
                    <a:pt x="4" y="5"/>
                    <a:pt x="4" y="5"/>
                    <a:pt x="4" y="5"/>
                  </a:cubicBezTo>
                  <a:cubicBezTo>
                    <a:pt x="5" y="4"/>
                    <a:pt x="5" y="4"/>
                    <a:pt x="5" y="4"/>
                  </a:cubicBezTo>
                  <a:cubicBezTo>
                    <a:pt x="9" y="6"/>
                    <a:pt x="9" y="6"/>
                    <a:pt x="9" y="6"/>
                  </a:cubicBezTo>
                  <a:cubicBezTo>
                    <a:pt x="9" y="6"/>
                    <a:pt x="9" y="6"/>
                    <a:pt x="9" y="5"/>
                  </a:cubicBezTo>
                  <a:cubicBezTo>
                    <a:pt x="9" y="5"/>
                    <a:pt x="9" y="5"/>
                    <a:pt x="9" y="5"/>
                  </a:cubicBezTo>
                  <a:cubicBezTo>
                    <a:pt x="10" y="1"/>
                    <a:pt x="10" y="1"/>
                    <a:pt x="10" y="1"/>
                  </a:cubicBezTo>
                  <a:cubicBezTo>
                    <a:pt x="10" y="1"/>
                    <a:pt x="10" y="1"/>
                    <a:pt x="10" y="1"/>
                  </a:cubicBezTo>
                  <a:cubicBezTo>
                    <a:pt x="12" y="0"/>
                    <a:pt x="13" y="0"/>
                    <a:pt x="15" y="0"/>
                  </a:cubicBezTo>
                  <a:cubicBezTo>
                    <a:pt x="15" y="0"/>
                    <a:pt x="15" y="0"/>
                    <a:pt x="15" y="0"/>
                  </a:cubicBezTo>
                  <a:cubicBezTo>
                    <a:pt x="16" y="0"/>
                    <a:pt x="16" y="0"/>
                    <a:pt x="16" y="0"/>
                  </a:cubicBezTo>
                  <a:cubicBezTo>
                    <a:pt x="17" y="4"/>
                    <a:pt x="17" y="4"/>
                    <a:pt x="17" y="4"/>
                  </a:cubicBezTo>
                  <a:cubicBezTo>
                    <a:pt x="17" y="4"/>
                    <a:pt x="18" y="4"/>
                    <a:pt x="18" y="4"/>
                  </a:cubicBezTo>
                  <a:cubicBezTo>
                    <a:pt x="18" y="4"/>
                    <a:pt x="18" y="4"/>
                    <a:pt x="18" y="4"/>
                  </a:cubicBezTo>
                  <a:cubicBezTo>
                    <a:pt x="21" y="1"/>
                    <a:pt x="21" y="1"/>
                    <a:pt x="21" y="1"/>
                  </a:cubicBezTo>
                  <a:cubicBezTo>
                    <a:pt x="22" y="2"/>
                    <a:pt x="22" y="2"/>
                    <a:pt x="22" y="2"/>
                  </a:cubicBezTo>
                  <a:cubicBezTo>
                    <a:pt x="23" y="2"/>
                    <a:pt x="23" y="2"/>
                    <a:pt x="24" y="3"/>
                  </a:cubicBezTo>
                  <a:cubicBezTo>
                    <a:pt x="24" y="3"/>
                    <a:pt x="24" y="3"/>
                    <a:pt x="24" y="3"/>
                  </a:cubicBezTo>
                  <a:cubicBezTo>
                    <a:pt x="25" y="3"/>
                    <a:pt x="25" y="4"/>
                    <a:pt x="26" y="4"/>
                  </a:cubicBezTo>
                  <a:cubicBezTo>
                    <a:pt x="26" y="4"/>
                    <a:pt x="26" y="4"/>
                    <a:pt x="26" y="4"/>
                  </a:cubicBezTo>
                  <a:cubicBezTo>
                    <a:pt x="26" y="5"/>
                    <a:pt x="26" y="5"/>
                    <a:pt x="26" y="5"/>
                  </a:cubicBezTo>
                  <a:cubicBezTo>
                    <a:pt x="25" y="9"/>
                    <a:pt x="25" y="9"/>
                    <a:pt x="25" y="9"/>
                  </a:cubicBezTo>
                  <a:cubicBezTo>
                    <a:pt x="25" y="9"/>
                    <a:pt x="25" y="9"/>
                    <a:pt x="25" y="10"/>
                  </a:cubicBezTo>
                  <a:cubicBezTo>
                    <a:pt x="25" y="10"/>
                    <a:pt x="25" y="10"/>
                    <a:pt x="25" y="10"/>
                  </a:cubicBezTo>
                  <a:cubicBezTo>
                    <a:pt x="29" y="10"/>
                    <a:pt x="29" y="10"/>
                    <a:pt x="29" y="10"/>
                  </a:cubicBezTo>
                  <a:cubicBezTo>
                    <a:pt x="30" y="11"/>
                    <a:pt x="30" y="11"/>
                    <a:pt x="30" y="11"/>
                  </a:cubicBezTo>
                  <a:cubicBezTo>
                    <a:pt x="30" y="12"/>
                    <a:pt x="30" y="13"/>
                    <a:pt x="30" y="15"/>
                  </a:cubicBezTo>
                  <a:cubicBezTo>
                    <a:pt x="30" y="15"/>
                    <a:pt x="30" y="15"/>
                    <a:pt x="30" y="15"/>
                  </a:cubicBezTo>
                  <a:cubicBezTo>
                    <a:pt x="30" y="16"/>
                    <a:pt x="30" y="16"/>
                    <a:pt x="30" y="16"/>
                  </a:cubicBezTo>
                  <a:cubicBezTo>
                    <a:pt x="26" y="17"/>
                    <a:pt x="26" y="17"/>
                    <a:pt x="26" y="17"/>
                  </a:cubicBezTo>
                  <a:cubicBezTo>
                    <a:pt x="26" y="18"/>
                    <a:pt x="26" y="18"/>
                    <a:pt x="26" y="18"/>
                  </a:cubicBezTo>
                  <a:cubicBezTo>
                    <a:pt x="26" y="18"/>
                    <a:pt x="26" y="18"/>
                    <a:pt x="26" y="18"/>
                  </a:cubicBezTo>
                  <a:cubicBezTo>
                    <a:pt x="29" y="21"/>
                    <a:pt x="29" y="21"/>
                    <a:pt x="29" y="21"/>
                  </a:cubicBezTo>
                  <a:cubicBezTo>
                    <a:pt x="29" y="22"/>
                    <a:pt x="29" y="22"/>
                    <a:pt x="29" y="22"/>
                  </a:cubicBezTo>
                  <a:cubicBezTo>
                    <a:pt x="28" y="23"/>
                    <a:pt x="28" y="24"/>
                    <a:pt x="28" y="24"/>
                  </a:cubicBezTo>
                  <a:cubicBezTo>
                    <a:pt x="28" y="24"/>
                    <a:pt x="28" y="24"/>
                    <a:pt x="28" y="24"/>
                  </a:cubicBezTo>
                  <a:cubicBezTo>
                    <a:pt x="27" y="25"/>
                    <a:pt x="27" y="25"/>
                    <a:pt x="26" y="26"/>
                  </a:cubicBezTo>
                  <a:cubicBezTo>
                    <a:pt x="26" y="26"/>
                    <a:pt x="26" y="26"/>
                    <a:pt x="26" y="26"/>
                  </a:cubicBezTo>
                  <a:cubicBezTo>
                    <a:pt x="26" y="26"/>
                    <a:pt x="26" y="26"/>
                    <a:pt x="26" y="26"/>
                  </a:cubicBezTo>
                  <a:cubicBezTo>
                    <a:pt x="22" y="25"/>
                    <a:pt x="22" y="25"/>
                    <a:pt x="22" y="25"/>
                  </a:cubicBezTo>
                  <a:cubicBezTo>
                    <a:pt x="21" y="25"/>
                    <a:pt x="21" y="25"/>
                    <a:pt x="21" y="25"/>
                  </a:cubicBezTo>
                  <a:cubicBezTo>
                    <a:pt x="21" y="25"/>
                    <a:pt x="21" y="25"/>
                    <a:pt x="21" y="25"/>
                  </a:cubicBezTo>
                  <a:cubicBezTo>
                    <a:pt x="21" y="30"/>
                    <a:pt x="21" y="30"/>
                    <a:pt x="21" y="30"/>
                  </a:cubicBezTo>
                  <a:cubicBezTo>
                    <a:pt x="20" y="30"/>
                    <a:pt x="20" y="30"/>
                    <a:pt x="20" y="30"/>
                  </a:cubicBezTo>
                  <a:cubicBezTo>
                    <a:pt x="18" y="30"/>
                    <a:pt x="17" y="31"/>
                    <a:pt x="15" y="31"/>
                  </a:cubicBezTo>
                  <a:cubicBezTo>
                    <a:pt x="15" y="31"/>
                    <a:pt x="15" y="31"/>
                    <a:pt x="15" y="31"/>
                  </a:cubicBezTo>
                  <a:cubicBezTo>
                    <a:pt x="15" y="31"/>
                    <a:pt x="15" y="31"/>
                    <a:pt x="15" y="31"/>
                  </a:cubicBezTo>
                  <a:cubicBezTo>
                    <a:pt x="13" y="27"/>
                    <a:pt x="13" y="27"/>
                    <a:pt x="13" y="27"/>
                  </a:cubicBezTo>
                  <a:close/>
                  <a:moveTo>
                    <a:pt x="12" y="24"/>
                  </a:moveTo>
                  <a:cubicBezTo>
                    <a:pt x="13" y="24"/>
                    <a:pt x="13" y="24"/>
                    <a:pt x="14" y="24"/>
                  </a:cubicBezTo>
                  <a:cubicBezTo>
                    <a:pt x="14" y="24"/>
                    <a:pt x="14" y="24"/>
                    <a:pt x="14" y="24"/>
                  </a:cubicBezTo>
                  <a:cubicBezTo>
                    <a:pt x="15" y="25"/>
                    <a:pt x="15" y="25"/>
                    <a:pt x="15" y="25"/>
                  </a:cubicBezTo>
                  <a:cubicBezTo>
                    <a:pt x="16" y="28"/>
                    <a:pt x="16" y="28"/>
                    <a:pt x="16" y="28"/>
                  </a:cubicBezTo>
                  <a:cubicBezTo>
                    <a:pt x="17" y="28"/>
                    <a:pt x="18" y="28"/>
                    <a:pt x="18" y="28"/>
                  </a:cubicBezTo>
                  <a:cubicBezTo>
                    <a:pt x="18" y="28"/>
                    <a:pt x="18" y="28"/>
                    <a:pt x="18" y="28"/>
                  </a:cubicBezTo>
                  <a:cubicBezTo>
                    <a:pt x="19" y="24"/>
                    <a:pt x="19" y="24"/>
                    <a:pt x="19" y="24"/>
                  </a:cubicBezTo>
                  <a:cubicBezTo>
                    <a:pt x="19" y="24"/>
                    <a:pt x="19" y="24"/>
                    <a:pt x="19" y="24"/>
                  </a:cubicBezTo>
                  <a:cubicBezTo>
                    <a:pt x="20" y="23"/>
                    <a:pt x="20" y="23"/>
                    <a:pt x="21" y="23"/>
                  </a:cubicBezTo>
                  <a:cubicBezTo>
                    <a:pt x="21" y="23"/>
                    <a:pt x="21" y="23"/>
                    <a:pt x="21" y="23"/>
                  </a:cubicBezTo>
                  <a:cubicBezTo>
                    <a:pt x="21" y="22"/>
                    <a:pt x="21" y="22"/>
                    <a:pt x="21" y="22"/>
                  </a:cubicBezTo>
                  <a:cubicBezTo>
                    <a:pt x="25" y="24"/>
                    <a:pt x="25" y="24"/>
                    <a:pt x="25" y="24"/>
                  </a:cubicBezTo>
                  <a:cubicBezTo>
                    <a:pt x="25" y="23"/>
                    <a:pt x="25" y="23"/>
                    <a:pt x="26" y="23"/>
                  </a:cubicBezTo>
                  <a:cubicBezTo>
                    <a:pt x="26" y="23"/>
                    <a:pt x="26" y="23"/>
                    <a:pt x="26" y="23"/>
                  </a:cubicBezTo>
                  <a:cubicBezTo>
                    <a:pt x="26" y="22"/>
                    <a:pt x="26" y="22"/>
                    <a:pt x="26" y="22"/>
                  </a:cubicBezTo>
                  <a:cubicBezTo>
                    <a:pt x="26" y="22"/>
                    <a:pt x="26" y="22"/>
                    <a:pt x="26" y="22"/>
                  </a:cubicBezTo>
                  <a:cubicBezTo>
                    <a:pt x="24" y="19"/>
                    <a:pt x="24" y="19"/>
                    <a:pt x="24" y="19"/>
                  </a:cubicBezTo>
                  <a:cubicBezTo>
                    <a:pt x="24" y="18"/>
                    <a:pt x="24" y="18"/>
                    <a:pt x="24" y="18"/>
                  </a:cubicBezTo>
                  <a:cubicBezTo>
                    <a:pt x="24" y="18"/>
                    <a:pt x="24" y="17"/>
                    <a:pt x="24" y="16"/>
                  </a:cubicBezTo>
                  <a:cubicBezTo>
                    <a:pt x="24" y="16"/>
                    <a:pt x="24" y="16"/>
                    <a:pt x="24" y="16"/>
                  </a:cubicBezTo>
                  <a:cubicBezTo>
                    <a:pt x="24" y="16"/>
                    <a:pt x="24" y="16"/>
                    <a:pt x="24" y="16"/>
                  </a:cubicBezTo>
                  <a:cubicBezTo>
                    <a:pt x="28" y="14"/>
                    <a:pt x="28" y="14"/>
                    <a:pt x="28" y="14"/>
                  </a:cubicBezTo>
                  <a:cubicBezTo>
                    <a:pt x="28" y="13"/>
                    <a:pt x="28" y="13"/>
                    <a:pt x="28" y="12"/>
                  </a:cubicBezTo>
                  <a:cubicBezTo>
                    <a:pt x="28" y="12"/>
                    <a:pt x="28" y="12"/>
                    <a:pt x="28" y="12"/>
                  </a:cubicBezTo>
                  <a:cubicBezTo>
                    <a:pt x="24" y="12"/>
                    <a:pt x="24" y="12"/>
                    <a:pt x="24" y="12"/>
                  </a:cubicBezTo>
                  <a:cubicBezTo>
                    <a:pt x="23" y="11"/>
                    <a:pt x="23" y="11"/>
                    <a:pt x="23" y="11"/>
                  </a:cubicBezTo>
                  <a:cubicBezTo>
                    <a:pt x="23" y="11"/>
                    <a:pt x="23" y="10"/>
                    <a:pt x="22" y="10"/>
                  </a:cubicBezTo>
                  <a:cubicBezTo>
                    <a:pt x="22" y="10"/>
                    <a:pt x="22" y="10"/>
                    <a:pt x="22" y="10"/>
                  </a:cubicBezTo>
                  <a:cubicBezTo>
                    <a:pt x="22" y="9"/>
                    <a:pt x="22" y="9"/>
                    <a:pt x="22" y="9"/>
                  </a:cubicBezTo>
                  <a:cubicBezTo>
                    <a:pt x="23" y="5"/>
                    <a:pt x="23" y="5"/>
                    <a:pt x="23" y="5"/>
                  </a:cubicBezTo>
                  <a:cubicBezTo>
                    <a:pt x="23" y="5"/>
                    <a:pt x="23" y="5"/>
                    <a:pt x="23" y="5"/>
                  </a:cubicBezTo>
                  <a:cubicBezTo>
                    <a:pt x="23" y="5"/>
                    <a:pt x="23" y="5"/>
                    <a:pt x="23" y="5"/>
                  </a:cubicBezTo>
                  <a:cubicBezTo>
                    <a:pt x="22" y="5"/>
                    <a:pt x="22" y="4"/>
                    <a:pt x="22" y="4"/>
                  </a:cubicBezTo>
                  <a:cubicBezTo>
                    <a:pt x="22" y="4"/>
                    <a:pt x="22" y="4"/>
                    <a:pt x="22" y="4"/>
                  </a:cubicBezTo>
                  <a:cubicBezTo>
                    <a:pt x="19" y="7"/>
                    <a:pt x="19" y="7"/>
                    <a:pt x="19" y="7"/>
                  </a:cubicBezTo>
                  <a:cubicBezTo>
                    <a:pt x="18" y="7"/>
                    <a:pt x="18" y="7"/>
                    <a:pt x="18" y="7"/>
                  </a:cubicBezTo>
                  <a:cubicBezTo>
                    <a:pt x="17" y="7"/>
                    <a:pt x="17" y="6"/>
                    <a:pt x="16" y="6"/>
                  </a:cubicBezTo>
                  <a:cubicBezTo>
                    <a:pt x="16" y="6"/>
                    <a:pt x="16" y="6"/>
                    <a:pt x="16" y="6"/>
                  </a:cubicBezTo>
                  <a:cubicBezTo>
                    <a:pt x="16" y="6"/>
                    <a:pt x="16" y="6"/>
                    <a:pt x="16" y="6"/>
                  </a:cubicBezTo>
                  <a:cubicBezTo>
                    <a:pt x="14" y="2"/>
                    <a:pt x="14" y="2"/>
                    <a:pt x="14" y="2"/>
                  </a:cubicBezTo>
                  <a:cubicBezTo>
                    <a:pt x="13" y="2"/>
                    <a:pt x="13" y="3"/>
                    <a:pt x="12" y="3"/>
                  </a:cubicBezTo>
                  <a:cubicBezTo>
                    <a:pt x="12" y="3"/>
                    <a:pt x="12" y="3"/>
                    <a:pt x="12" y="3"/>
                  </a:cubicBezTo>
                  <a:cubicBezTo>
                    <a:pt x="12" y="7"/>
                    <a:pt x="12" y="7"/>
                    <a:pt x="12" y="7"/>
                  </a:cubicBezTo>
                  <a:cubicBezTo>
                    <a:pt x="11" y="7"/>
                    <a:pt x="11" y="7"/>
                    <a:pt x="11" y="7"/>
                  </a:cubicBezTo>
                  <a:cubicBezTo>
                    <a:pt x="11" y="7"/>
                    <a:pt x="10" y="8"/>
                    <a:pt x="10" y="8"/>
                  </a:cubicBezTo>
                  <a:cubicBezTo>
                    <a:pt x="10" y="8"/>
                    <a:pt x="10" y="8"/>
                    <a:pt x="10" y="8"/>
                  </a:cubicBezTo>
                  <a:cubicBezTo>
                    <a:pt x="9" y="9"/>
                    <a:pt x="9" y="9"/>
                    <a:pt x="9" y="9"/>
                  </a:cubicBezTo>
                  <a:cubicBezTo>
                    <a:pt x="5" y="7"/>
                    <a:pt x="5" y="7"/>
                    <a:pt x="5" y="7"/>
                  </a:cubicBezTo>
                  <a:cubicBezTo>
                    <a:pt x="5" y="7"/>
                    <a:pt x="5" y="7"/>
                    <a:pt x="5" y="8"/>
                  </a:cubicBezTo>
                  <a:cubicBezTo>
                    <a:pt x="5" y="8"/>
                    <a:pt x="5" y="8"/>
                    <a:pt x="5" y="8"/>
                  </a:cubicBezTo>
                  <a:cubicBezTo>
                    <a:pt x="4" y="8"/>
                    <a:pt x="4" y="8"/>
                    <a:pt x="4" y="9"/>
                  </a:cubicBezTo>
                  <a:cubicBezTo>
                    <a:pt x="4" y="9"/>
                    <a:pt x="4" y="9"/>
                    <a:pt x="4" y="9"/>
                  </a:cubicBezTo>
                  <a:cubicBezTo>
                    <a:pt x="7" y="12"/>
                    <a:pt x="7" y="12"/>
                    <a:pt x="7" y="12"/>
                  </a:cubicBezTo>
                  <a:cubicBezTo>
                    <a:pt x="7" y="12"/>
                    <a:pt x="7" y="12"/>
                    <a:pt x="7" y="12"/>
                  </a:cubicBezTo>
                  <a:cubicBezTo>
                    <a:pt x="6" y="13"/>
                    <a:pt x="6" y="14"/>
                    <a:pt x="6" y="14"/>
                  </a:cubicBezTo>
                  <a:cubicBezTo>
                    <a:pt x="6" y="14"/>
                    <a:pt x="6" y="14"/>
                    <a:pt x="6" y="14"/>
                  </a:cubicBezTo>
                  <a:cubicBezTo>
                    <a:pt x="6" y="15"/>
                    <a:pt x="6" y="15"/>
                    <a:pt x="6" y="15"/>
                  </a:cubicBezTo>
                  <a:cubicBezTo>
                    <a:pt x="2" y="16"/>
                    <a:pt x="2" y="16"/>
                    <a:pt x="2" y="16"/>
                  </a:cubicBezTo>
                  <a:cubicBezTo>
                    <a:pt x="2" y="17"/>
                    <a:pt x="2" y="18"/>
                    <a:pt x="3" y="19"/>
                  </a:cubicBezTo>
                  <a:cubicBezTo>
                    <a:pt x="3" y="19"/>
                    <a:pt x="3" y="19"/>
                    <a:pt x="3" y="19"/>
                  </a:cubicBezTo>
                  <a:cubicBezTo>
                    <a:pt x="7" y="19"/>
                    <a:pt x="7" y="19"/>
                    <a:pt x="7" y="19"/>
                  </a:cubicBezTo>
                  <a:cubicBezTo>
                    <a:pt x="7" y="19"/>
                    <a:pt x="7" y="19"/>
                    <a:pt x="7" y="19"/>
                  </a:cubicBezTo>
                  <a:cubicBezTo>
                    <a:pt x="7" y="20"/>
                    <a:pt x="8" y="20"/>
                    <a:pt x="8" y="21"/>
                  </a:cubicBezTo>
                  <a:cubicBezTo>
                    <a:pt x="8" y="21"/>
                    <a:pt x="8" y="21"/>
                    <a:pt x="8" y="21"/>
                  </a:cubicBezTo>
                  <a:cubicBezTo>
                    <a:pt x="8" y="22"/>
                    <a:pt x="8" y="22"/>
                    <a:pt x="8" y="22"/>
                  </a:cubicBezTo>
                  <a:cubicBezTo>
                    <a:pt x="7" y="25"/>
                    <a:pt x="7" y="25"/>
                    <a:pt x="7" y="25"/>
                  </a:cubicBezTo>
                  <a:cubicBezTo>
                    <a:pt x="7" y="25"/>
                    <a:pt x="7" y="26"/>
                    <a:pt x="8" y="26"/>
                  </a:cubicBezTo>
                  <a:cubicBezTo>
                    <a:pt x="8" y="26"/>
                    <a:pt x="8" y="26"/>
                    <a:pt x="8" y="26"/>
                  </a:cubicBezTo>
                  <a:cubicBezTo>
                    <a:pt x="8" y="26"/>
                    <a:pt x="8" y="26"/>
                    <a:pt x="9" y="26"/>
                  </a:cubicBezTo>
                  <a:cubicBezTo>
                    <a:pt x="9" y="26"/>
                    <a:pt x="9" y="26"/>
                    <a:pt x="9" y="26"/>
                  </a:cubicBezTo>
                  <a:cubicBezTo>
                    <a:pt x="12" y="24"/>
                    <a:pt x="12" y="24"/>
                    <a:pt x="12" y="24"/>
                  </a:cubicBezTo>
                  <a:cubicBezTo>
                    <a:pt x="12" y="24"/>
                    <a:pt x="12" y="24"/>
                    <a:pt x="12" y="24"/>
                  </a:cubicBezTo>
                  <a:close/>
                  <a:moveTo>
                    <a:pt x="25" y="25"/>
                  </a:moveTo>
                  <a:cubicBezTo>
                    <a:pt x="26" y="24"/>
                    <a:pt x="26" y="24"/>
                    <a:pt x="26" y="24"/>
                  </a:cubicBezTo>
                  <a:cubicBezTo>
                    <a:pt x="25" y="25"/>
                    <a:pt x="25" y="25"/>
                    <a:pt x="25" y="25"/>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09" name="Freeform 173"/>
            <p:cNvSpPr>
              <a:spLocks noEditPoints="1"/>
            </p:cNvSpPr>
            <p:nvPr/>
          </p:nvSpPr>
          <p:spPr bwMode="auto">
            <a:xfrm>
              <a:off x="669925" y="6759576"/>
              <a:ext cx="279400" cy="279400"/>
            </a:xfrm>
            <a:custGeom>
              <a:avLst/>
              <a:gdLst>
                <a:gd name="T0" fmla="*/ 2147483646 w 44"/>
                <a:gd name="T1" fmla="*/ 2147483646 h 44"/>
                <a:gd name="T2" fmla="*/ 2147483646 w 44"/>
                <a:gd name="T3" fmla="*/ 2147483646 h 44"/>
                <a:gd name="T4" fmla="*/ 2147483646 w 44"/>
                <a:gd name="T5" fmla="*/ 2147483646 h 44"/>
                <a:gd name="T6" fmla="*/ 2147483646 w 44"/>
                <a:gd name="T7" fmla="*/ 2147483646 h 44"/>
                <a:gd name="T8" fmla="*/ 2147483646 w 44"/>
                <a:gd name="T9" fmla="*/ 2147483646 h 44"/>
                <a:gd name="T10" fmla="*/ 0 w 44"/>
                <a:gd name="T11" fmla="*/ 2147483646 h 44"/>
                <a:gd name="T12" fmla="*/ 0 w 44"/>
                <a:gd name="T13" fmla="*/ 2147483646 h 44"/>
                <a:gd name="T14" fmla="*/ 0 w 44"/>
                <a:gd name="T15" fmla="*/ 2147483646 h 44"/>
                <a:gd name="T16" fmla="*/ 2147483646 w 44"/>
                <a:gd name="T17" fmla="*/ 2147483646 h 44"/>
                <a:gd name="T18" fmla="*/ 2147483646 w 44"/>
                <a:gd name="T19" fmla="*/ 2147483646 h 44"/>
                <a:gd name="T20" fmla="*/ 2147483646 w 44"/>
                <a:gd name="T21" fmla="*/ 2147483646 h 44"/>
                <a:gd name="T22" fmla="*/ 2147483646 w 44"/>
                <a:gd name="T23" fmla="*/ 2147483646 h 44"/>
                <a:gd name="T24" fmla="*/ 2147483646 w 44"/>
                <a:gd name="T25" fmla="*/ 2147483646 h 44"/>
                <a:gd name="T26" fmla="*/ 2147483646 w 44"/>
                <a:gd name="T27" fmla="*/ 0 h 44"/>
                <a:gd name="T28" fmla="*/ 2147483646 w 44"/>
                <a:gd name="T29" fmla="*/ 0 h 44"/>
                <a:gd name="T30" fmla="*/ 2147483646 w 44"/>
                <a:gd name="T31" fmla="*/ 2147483646 h 44"/>
                <a:gd name="T32" fmla="*/ 2147483646 w 44"/>
                <a:gd name="T33" fmla="*/ 2147483646 h 44"/>
                <a:gd name="T34" fmla="*/ 2147483646 w 44"/>
                <a:gd name="T35" fmla="*/ 2147483646 h 44"/>
                <a:gd name="T36" fmla="*/ 2147483646 w 44"/>
                <a:gd name="T37" fmla="*/ 2147483646 h 44"/>
                <a:gd name="T38" fmla="*/ 2147483646 w 44"/>
                <a:gd name="T39" fmla="*/ 2147483646 h 44"/>
                <a:gd name="T40" fmla="*/ 2147483646 w 44"/>
                <a:gd name="T41" fmla="*/ 2147483646 h 44"/>
                <a:gd name="T42" fmla="*/ 2147483646 w 44"/>
                <a:gd name="T43" fmla="*/ 2147483646 h 44"/>
                <a:gd name="T44" fmla="*/ 2147483646 w 44"/>
                <a:gd name="T45" fmla="*/ 2147483646 h 44"/>
                <a:gd name="T46" fmla="*/ 2147483646 w 44"/>
                <a:gd name="T47" fmla="*/ 2147483646 h 44"/>
                <a:gd name="T48" fmla="*/ 2147483646 w 44"/>
                <a:gd name="T49" fmla="*/ 2147483646 h 44"/>
                <a:gd name="T50" fmla="*/ 2147483646 w 44"/>
                <a:gd name="T51" fmla="*/ 2147483646 h 44"/>
                <a:gd name="T52" fmla="*/ 2147483646 w 44"/>
                <a:gd name="T53" fmla="*/ 2147483646 h 44"/>
                <a:gd name="T54" fmla="*/ 2147483646 w 44"/>
                <a:gd name="T55" fmla="*/ 2147483646 h 44"/>
                <a:gd name="T56" fmla="*/ 2147483646 w 44"/>
                <a:gd name="T57" fmla="*/ 2147483646 h 44"/>
                <a:gd name="T58" fmla="*/ 2147483646 w 44"/>
                <a:gd name="T59" fmla="*/ 2147483646 h 44"/>
                <a:gd name="T60" fmla="*/ 2147483646 w 44"/>
                <a:gd name="T61" fmla="*/ 2147483646 h 44"/>
                <a:gd name="T62" fmla="*/ 2147483646 w 44"/>
                <a:gd name="T63" fmla="*/ 2147483646 h 44"/>
                <a:gd name="T64" fmla="*/ 2147483646 w 44"/>
                <a:gd name="T65" fmla="*/ 2147483646 h 44"/>
                <a:gd name="T66" fmla="*/ 2147483646 w 44"/>
                <a:gd name="T67" fmla="*/ 2147483646 h 44"/>
                <a:gd name="T68" fmla="*/ 2147483646 w 44"/>
                <a:gd name="T69" fmla="*/ 2147483646 h 44"/>
                <a:gd name="T70" fmla="*/ 2147483646 w 44"/>
                <a:gd name="T71" fmla="*/ 2147483646 h 44"/>
                <a:gd name="T72" fmla="*/ 2147483646 w 44"/>
                <a:gd name="T73" fmla="*/ 2147483646 h 44"/>
                <a:gd name="T74" fmla="*/ 2147483646 w 44"/>
                <a:gd name="T75" fmla="*/ 2147483646 h 44"/>
                <a:gd name="T76" fmla="*/ 2147483646 w 44"/>
                <a:gd name="T77" fmla="*/ 2147483646 h 44"/>
                <a:gd name="T78" fmla="*/ 2147483646 w 44"/>
                <a:gd name="T79" fmla="*/ 2147483646 h 44"/>
                <a:gd name="T80" fmla="*/ 2147483646 w 44"/>
                <a:gd name="T81" fmla="*/ 2147483646 h 44"/>
                <a:gd name="T82" fmla="*/ 2147483646 w 44"/>
                <a:gd name="T83" fmla="*/ 2147483646 h 44"/>
                <a:gd name="T84" fmla="*/ 2147483646 w 44"/>
                <a:gd name="T85" fmla="*/ 2147483646 h 44"/>
                <a:gd name="T86" fmla="*/ 2147483646 w 44"/>
                <a:gd name="T87" fmla="*/ 2147483646 h 44"/>
                <a:gd name="T88" fmla="*/ 2147483646 w 44"/>
                <a:gd name="T89" fmla="*/ 2147483646 h 44"/>
                <a:gd name="T90" fmla="*/ 2147483646 w 44"/>
                <a:gd name="T91" fmla="*/ 2147483646 h 44"/>
                <a:gd name="T92" fmla="*/ 2147483646 w 44"/>
                <a:gd name="T93" fmla="*/ 2147483646 h 44"/>
                <a:gd name="T94" fmla="*/ 2147483646 w 44"/>
                <a:gd name="T95" fmla="*/ 2147483646 h 44"/>
                <a:gd name="T96" fmla="*/ 2147483646 w 44"/>
                <a:gd name="T97" fmla="*/ 2147483646 h 44"/>
                <a:gd name="T98" fmla="*/ 2147483646 w 44"/>
                <a:gd name="T99" fmla="*/ 2147483646 h 44"/>
                <a:gd name="T100" fmla="*/ 2147483646 w 44"/>
                <a:gd name="T101" fmla="*/ 2147483646 h 44"/>
                <a:gd name="T102" fmla="*/ 2147483646 w 44"/>
                <a:gd name="T103" fmla="*/ 2147483646 h 44"/>
                <a:gd name="T104" fmla="*/ 2147483646 w 44"/>
                <a:gd name="T105" fmla="*/ 2147483646 h 44"/>
                <a:gd name="T106" fmla="*/ 2147483646 w 44"/>
                <a:gd name="T107" fmla="*/ 2147483646 h 44"/>
                <a:gd name="T108" fmla="*/ 2147483646 w 44"/>
                <a:gd name="T109" fmla="*/ 2147483646 h 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
                <a:gd name="T166" fmla="*/ 0 h 44"/>
                <a:gd name="T167" fmla="*/ 44 w 44"/>
                <a:gd name="T168" fmla="*/ 44 h 4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 h="44">
                  <a:moveTo>
                    <a:pt x="22" y="44"/>
                  </a:moveTo>
                  <a:cubicBezTo>
                    <a:pt x="22" y="44"/>
                    <a:pt x="22" y="44"/>
                    <a:pt x="22" y="44"/>
                  </a:cubicBezTo>
                  <a:cubicBezTo>
                    <a:pt x="22" y="44"/>
                    <a:pt x="22" y="44"/>
                    <a:pt x="22" y="44"/>
                  </a:cubicBezTo>
                  <a:cubicBezTo>
                    <a:pt x="20" y="44"/>
                    <a:pt x="19" y="44"/>
                    <a:pt x="17" y="44"/>
                  </a:cubicBezTo>
                  <a:cubicBezTo>
                    <a:pt x="17" y="44"/>
                    <a:pt x="17" y="44"/>
                    <a:pt x="17" y="44"/>
                  </a:cubicBezTo>
                  <a:cubicBezTo>
                    <a:pt x="16" y="44"/>
                    <a:pt x="16" y="44"/>
                    <a:pt x="16" y="44"/>
                  </a:cubicBezTo>
                  <a:cubicBezTo>
                    <a:pt x="16" y="38"/>
                    <a:pt x="16" y="38"/>
                    <a:pt x="16" y="38"/>
                  </a:cubicBezTo>
                  <a:cubicBezTo>
                    <a:pt x="16" y="38"/>
                    <a:pt x="16" y="38"/>
                    <a:pt x="15" y="38"/>
                  </a:cubicBezTo>
                  <a:cubicBezTo>
                    <a:pt x="15" y="38"/>
                    <a:pt x="15" y="38"/>
                    <a:pt x="15" y="38"/>
                  </a:cubicBezTo>
                  <a:cubicBezTo>
                    <a:pt x="12" y="42"/>
                    <a:pt x="12" y="42"/>
                    <a:pt x="12" y="42"/>
                  </a:cubicBezTo>
                  <a:cubicBezTo>
                    <a:pt x="11" y="41"/>
                    <a:pt x="11" y="41"/>
                    <a:pt x="11" y="41"/>
                  </a:cubicBezTo>
                  <a:cubicBezTo>
                    <a:pt x="10" y="41"/>
                    <a:pt x="10" y="41"/>
                    <a:pt x="9" y="40"/>
                  </a:cubicBezTo>
                  <a:cubicBezTo>
                    <a:pt x="9" y="40"/>
                    <a:pt x="9" y="40"/>
                    <a:pt x="9" y="40"/>
                  </a:cubicBezTo>
                  <a:cubicBezTo>
                    <a:pt x="8" y="40"/>
                    <a:pt x="8" y="39"/>
                    <a:pt x="7" y="39"/>
                  </a:cubicBezTo>
                  <a:cubicBezTo>
                    <a:pt x="7" y="39"/>
                    <a:pt x="7" y="39"/>
                    <a:pt x="7" y="39"/>
                  </a:cubicBezTo>
                  <a:cubicBezTo>
                    <a:pt x="6" y="38"/>
                    <a:pt x="6" y="38"/>
                    <a:pt x="6" y="38"/>
                  </a:cubicBezTo>
                  <a:cubicBezTo>
                    <a:pt x="8" y="33"/>
                    <a:pt x="8" y="33"/>
                    <a:pt x="8" y="33"/>
                  </a:cubicBezTo>
                  <a:cubicBezTo>
                    <a:pt x="8" y="33"/>
                    <a:pt x="8" y="33"/>
                    <a:pt x="8" y="33"/>
                  </a:cubicBezTo>
                  <a:cubicBezTo>
                    <a:pt x="8" y="33"/>
                    <a:pt x="8" y="33"/>
                    <a:pt x="8" y="33"/>
                  </a:cubicBezTo>
                  <a:cubicBezTo>
                    <a:pt x="3" y="34"/>
                    <a:pt x="3" y="34"/>
                    <a:pt x="3" y="34"/>
                  </a:cubicBezTo>
                  <a:cubicBezTo>
                    <a:pt x="3" y="33"/>
                    <a:pt x="3" y="33"/>
                    <a:pt x="3" y="33"/>
                  </a:cubicBezTo>
                  <a:cubicBezTo>
                    <a:pt x="2" y="32"/>
                    <a:pt x="1" y="30"/>
                    <a:pt x="1" y="29"/>
                  </a:cubicBezTo>
                  <a:cubicBezTo>
                    <a:pt x="1" y="29"/>
                    <a:pt x="1" y="29"/>
                    <a:pt x="1" y="29"/>
                  </a:cubicBezTo>
                  <a:cubicBezTo>
                    <a:pt x="0" y="28"/>
                    <a:pt x="0" y="28"/>
                    <a:pt x="0" y="28"/>
                  </a:cubicBezTo>
                  <a:cubicBezTo>
                    <a:pt x="5" y="25"/>
                    <a:pt x="5" y="25"/>
                    <a:pt x="5" y="25"/>
                  </a:cubicBezTo>
                  <a:cubicBezTo>
                    <a:pt x="5" y="25"/>
                    <a:pt x="5" y="25"/>
                    <a:pt x="5" y="25"/>
                  </a:cubicBezTo>
                  <a:cubicBezTo>
                    <a:pt x="5" y="25"/>
                    <a:pt x="5" y="25"/>
                    <a:pt x="5" y="25"/>
                  </a:cubicBezTo>
                  <a:cubicBezTo>
                    <a:pt x="0" y="23"/>
                    <a:pt x="0" y="23"/>
                    <a:pt x="0" y="23"/>
                  </a:cubicBezTo>
                  <a:cubicBezTo>
                    <a:pt x="0" y="22"/>
                    <a:pt x="0" y="22"/>
                    <a:pt x="0" y="22"/>
                  </a:cubicBezTo>
                  <a:cubicBezTo>
                    <a:pt x="0" y="22"/>
                    <a:pt x="0" y="22"/>
                    <a:pt x="0" y="22"/>
                  </a:cubicBezTo>
                  <a:cubicBezTo>
                    <a:pt x="0" y="22"/>
                    <a:pt x="0" y="22"/>
                    <a:pt x="0" y="22"/>
                  </a:cubicBezTo>
                  <a:cubicBezTo>
                    <a:pt x="0" y="21"/>
                    <a:pt x="0" y="19"/>
                    <a:pt x="0" y="17"/>
                  </a:cubicBezTo>
                  <a:cubicBezTo>
                    <a:pt x="0" y="17"/>
                    <a:pt x="0" y="17"/>
                    <a:pt x="0" y="17"/>
                  </a:cubicBezTo>
                  <a:cubicBezTo>
                    <a:pt x="0" y="17"/>
                    <a:pt x="0" y="17"/>
                    <a:pt x="0" y="17"/>
                  </a:cubicBezTo>
                  <a:cubicBezTo>
                    <a:pt x="5" y="16"/>
                    <a:pt x="5" y="16"/>
                    <a:pt x="5" y="16"/>
                  </a:cubicBezTo>
                  <a:cubicBezTo>
                    <a:pt x="5" y="16"/>
                    <a:pt x="5" y="16"/>
                    <a:pt x="6" y="16"/>
                  </a:cubicBezTo>
                  <a:cubicBezTo>
                    <a:pt x="6" y="16"/>
                    <a:pt x="6" y="16"/>
                    <a:pt x="6" y="16"/>
                  </a:cubicBezTo>
                  <a:cubicBezTo>
                    <a:pt x="2" y="12"/>
                    <a:pt x="2" y="12"/>
                    <a:pt x="2" y="12"/>
                  </a:cubicBezTo>
                  <a:cubicBezTo>
                    <a:pt x="2" y="11"/>
                    <a:pt x="2" y="11"/>
                    <a:pt x="2" y="11"/>
                  </a:cubicBezTo>
                  <a:cubicBezTo>
                    <a:pt x="3" y="10"/>
                    <a:pt x="3" y="10"/>
                    <a:pt x="4" y="9"/>
                  </a:cubicBezTo>
                  <a:cubicBezTo>
                    <a:pt x="4" y="9"/>
                    <a:pt x="4" y="9"/>
                    <a:pt x="4" y="9"/>
                  </a:cubicBezTo>
                  <a:cubicBezTo>
                    <a:pt x="4" y="8"/>
                    <a:pt x="5" y="8"/>
                    <a:pt x="5" y="7"/>
                  </a:cubicBezTo>
                  <a:cubicBezTo>
                    <a:pt x="5" y="7"/>
                    <a:pt x="5" y="7"/>
                    <a:pt x="5" y="7"/>
                  </a:cubicBezTo>
                  <a:cubicBezTo>
                    <a:pt x="6" y="7"/>
                    <a:pt x="6" y="7"/>
                    <a:pt x="6" y="7"/>
                  </a:cubicBezTo>
                  <a:cubicBezTo>
                    <a:pt x="11" y="9"/>
                    <a:pt x="11" y="9"/>
                    <a:pt x="11" y="9"/>
                  </a:cubicBezTo>
                  <a:cubicBezTo>
                    <a:pt x="11" y="9"/>
                    <a:pt x="11" y="8"/>
                    <a:pt x="11" y="8"/>
                  </a:cubicBezTo>
                  <a:cubicBezTo>
                    <a:pt x="11" y="8"/>
                    <a:pt x="11" y="8"/>
                    <a:pt x="11" y="8"/>
                  </a:cubicBezTo>
                  <a:cubicBezTo>
                    <a:pt x="10" y="3"/>
                    <a:pt x="10" y="3"/>
                    <a:pt x="10" y="3"/>
                  </a:cubicBezTo>
                  <a:cubicBezTo>
                    <a:pt x="10" y="3"/>
                    <a:pt x="10" y="3"/>
                    <a:pt x="10" y="3"/>
                  </a:cubicBezTo>
                  <a:cubicBezTo>
                    <a:pt x="12" y="2"/>
                    <a:pt x="13" y="1"/>
                    <a:pt x="15" y="1"/>
                  </a:cubicBezTo>
                  <a:cubicBezTo>
                    <a:pt x="15" y="1"/>
                    <a:pt x="15" y="1"/>
                    <a:pt x="15" y="1"/>
                  </a:cubicBezTo>
                  <a:cubicBezTo>
                    <a:pt x="16" y="1"/>
                    <a:pt x="16" y="1"/>
                    <a:pt x="16" y="1"/>
                  </a:cubicBezTo>
                  <a:cubicBezTo>
                    <a:pt x="19" y="5"/>
                    <a:pt x="19" y="5"/>
                    <a:pt x="19" y="5"/>
                  </a:cubicBezTo>
                  <a:cubicBezTo>
                    <a:pt x="19" y="5"/>
                    <a:pt x="19" y="5"/>
                    <a:pt x="19" y="5"/>
                  </a:cubicBezTo>
                  <a:cubicBezTo>
                    <a:pt x="19" y="5"/>
                    <a:pt x="19" y="5"/>
                    <a:pt x="19" y="5"/>
                  </a:cubicBezTo>
                  <a:cubicBezTo>
                    <a:pt x="21" y="0"/>
                    <a:pt x="21" y="0"/>
                    <a:pt x="21" y="0"/>
                  </a:cubicBezTo>
                  <a:cubicBezTo>
                    <a:pt x="21" y="0"/>
                    <a:pt x="21" y="0"/>
                    <a:pt x="21" y="0"/>
                  </a:cubicBezTo>
                  <a:cubicBezTo>
                    <a:pt x="22" y="0"/>
                    <a:pt x="22" y="0"/>
                    <a:pt x="22" y="0"/>
                  </a:cubicBezTo>
                  <a:cubicBezTo>
                    <a:pt x="22" y="0"/>
                    <a:pt x="22" y="0"/>
                    <a:pt x="22" y="0"/>
                  </a:cubicBezTo>
                  <a:cubicBezTo>
                    <a:pt x="23" y="0"/>
                    <a:pt x="25" y="0"/>
                    <a:pt x="26" y="0"/>
                  </a:cubicBezTo>
                  <a:cubicBezTo>
                    <a:pt x="26" y="0"/>
                    <a:pt x="26" y="0"/>
                    <a:pt x="26" y="0"/>
                  </a:cubicBezTo>
                  <a:cubicBezTo>
                    <a:pt x="27" y="0"/>
                    <a:pt x="27" y="0"/>
                    <a:pt x="27" y="0"/>
                  </a:cubicBezTo>
                  <a:cubicBezTo>
                    <a:pt x="28" y="6"/>
                    <a:pt x="28" y="6"/>
                    <a:pt x="28" y="6"/>
                  </a:cubicBezTo>
                  <a:cubicBezTo>
                    <a:pt x="28" y="6"/>
                    <a:pt x="28" y="6"/>
                    <a:pt x="28" y="6"/>
                  </a:cubicBezTo>
                  <a:cubicBezTo>
                    <a:pt x="28" y="6"/>
                    <a:pt x="28" y="6"/>
                    <a:pt x="28" y="6"/>
                  </a:cubicBezTo>
                  <a:cubicBezTo>
                    <a:pt x="32" y="2"/>
                    <a:pt x="32" y="2"/>
                    <a:pt x="32" y="2"/>
                  </a:cubicBezTo>
                  <a:cubicBezTo>
                    <a:pt x="33" y="3"/>
                    <a:pt x="33" y="3"/>
                    <a:pt x="33" y="3"/>
                  </a:cubicBezTo>
                  <a:cubicBezTo>
                    <a:pt x="33" y="3"/>
                    <a:pt x="34" y="3"/>
                    <a:pt x="35" y="4"/>
                  </a:cubicBezTo>
                  <a:cubicBezTo>
                    <a:pt x="35" y="4"/>
                    <a:pt x="35" y="4"/>
                    <a:pt x="35" y="4"/>
                  </a:cubicBezTo>
                  <a:cubicBezTo>
                    <a:pt x="35" y="4"/>
                    <a:pt x="36" y="5"/>
                    <a:pt x="37" y="5"/>
                  </a:cubicBezTo>
                  <a:cubicBezTo>
                    <a:pt x="37" y="5"/>
                    <a:pt x="37" y="5"/>
                    <a:pt x="37" y="5"/>
                  </a:cubicBezTo>
                  <a:cubicBezTo>
                    <a:pt x="37" y="6"/>
                    <a:pt x="37" y="6"/>
                    <a:pt x="37" y="6"/>
                  </a:cubicBezTo>
                  <a:cubicBezTo>
                    <a:pt x="35" y="11"/>
                    <a:pt x="35" y="11"/>
                    <a:pt x="35" y="11"/>
                  </a:cubicBezTo>
                  <a:cubicBezTo>
                    <a:pt x="35" y="11"/>
                    <a:pt x="35" y="11"/>
                    <a:pt x="35" y="11"/>
                  </a:cubicBezTo>
                  <a:cubicBezTo>
                    <a:pt x="35" y="11"/>
                    <a:pt x="35" y="11"/>
                    <a:pt x="35" y="11"/>
                  </a:cubicBezTo>
                  <a:cubicBezTo>
                    <a:pt x="40" y="10"/>
                    <a:pt x="40" y="10"/>
                    <a:pt x="40" y="10"/>
                  </a:cubicBezTo>
                  <a:cubicBezTo>
                    <a:pt x="41" y="11"/>
                    <a:pt x="41" y="11"/>
                    <a:pt x="41" y="11"/>
                  </a:cubicBezTo>
                  <a:cubicBezTo>
                    <a:pt x="42" y="12"/>
                    <a:pt x="42" y="13"/>
                    <a:pt x="43" y="15"/>
                  </a:cubicBezTo>
                  <a:cubicBezTo>
                    <a:pt x="43" y="15"/>
                    <a:pt x="43" y="15"/>
                    <a:pt x="43" y="15"/>
                  </a:cubicBezTo>
                  <a:cubicBezTo>
                    <a:pt x="43" y="16"/>
                    <a:pt x="43" y="16"/>
                    <a:pt x="43" y="16"/>
                  </a:cubicBezTo>
                  <a:cubicBezTo>
                    <a:pt x="39" y="19"/>
                    <a:pt x="39" y="19"/>
                    <a:pt x="39" y="19"/>
                  </a:cubicBezTo>
                  <a:cubicBezTo>
                    <a:pt x="39" y="19"/>
                    <a:pt x="39" y="19"/>
                    <a:pt x="39" y="19"/>
                  </a:cubicBezTo>
                  <a:cubicBezTo>
                    <a:pt x="39" y="19"/>
                    <a:pt x="39" y="19"/>
                    <a:pt x="39" y="19"/>
                  </a:cubicBezTo>
                  <a:cubicBezTo>
                    <a:pt x="44" y="21"/>
                    <a:pt x="44" y="21"/>
                    <a:pt x="44" y="21"/>
                  </a:cubicBezTo>
                  <a:cubicBezTo>
                    <a:pt x="44" y="22"/>
                    <a:pt x="44" y="22"/>
                    <a:pt x="44" y="22"/>
                  </a:cubicBezTo>
                  <a:cubicBezTo>
                    <a:pt x="44" y="22"/>
                    <a:pt x="44" y="22"/>
                    <a:pt x="44" y="22"/>
                  </a:cubicBezTo>
                  <a:cubicBezTo>
                    <a:pt x="44" y="22"/>
                    <a:pt x="44" y="22"/>
                    <a:pt x="44" y="22"/>
                  </a:cubicBezTo>
                  <a:cubicBezTo>
                    <a:pt x="44" y="23"/>
                    <a:pt x="44" y="25"/>
                    <a:pt x="44" y="26"/>
                  </a:cubicBezTo>
                  <a:cubicBezTo>
                    <a:pt x="44" y="26"/>
                    <a:pt x="44" y="26"/>
                    <a:pt x="44" y="26"/>
                  </a:cubicBezTo>
                  <a:cubicBezTo>
                    <a:pt x="43" y="27"/>
                    <a:pt x="43" y="27"/>
                    <a:pt x="43" y="27"/>
                  </a:cubicBezTo>
                  <a:cubicBezTo>
                    <a:pt x="38" y="28"/>
                    <a:pt x="38" y="28"/>
                    <a:pt x="38" y="28"/>
                  </a:cubicBezTo>
                  <a:cubicBezTo>
                    <a:pt x="38" y="28"/>
                    <a:pt x="38" y="28"/>
                    <a:pt x="38" y="28"/>
                  </a:cubicBezTo>
                  <a:cubicBezTo>
                    <a:pt x="38" y="28"/>
                    <a:pt x="38" y="28"/>
                    <a:pt x="38" y="28"/>
                  </a:cubicBezTo>
                  <a:cubicBezTo>
                    <a:pt x="42" y="32"/>
                    <a:pt x="42" y="32"/>
                    <a:pt x="42" y="32"/>
                  </a:cubicBezTo>
                  <a:cubicBezTo>
                    <a:pt x="41" y="33"/>
                    <a:pt x="41" y="33"/>
                    <a:pt x="41" y="33"/>
                  </a:cubicBezTo>
                  <a:cubicBezTo>
                    <a:pt x="41" y="33"/>
                    <a:pt x="40" y="34"/>
                    <a:pt x="40" y="35"/>
                  </a:cubicBezTo>
                  <a:cubicBezTo>
                    <a:pt x="40" y="35"/>
                    <a:pt x="40" y="35"/>
                    <a:pt x="40" y="35"/>
                  </a:cubicBezTo>
                  <a:cubicBezTo>
                    <a:pt x="39" y="35"/>
                    <a:pt x="39" y="36"/>
                    <a:pt x="38" y="37"/>
                  </a:cubicBezTo>
                  <a:cubicBezTo>
                    <a:pt x="38" y="37"/>
                    <a:pt x="38" y="37"/>
                    <a:pt x="38" y="37"/>
                  </a:cubicBezTo>
                  <a:cubicBezTo>
                    <a:pt x="38" y="37"/>
                    <a:pt x="38" y="37"/>
                    <a:pt x="38" y="37"/>
                  </a:cubicBezTo>
                  <a:cubicBezTo>
                    <a:pt x="33" y="35"/>
                    <a:pt x="33" y="35"/>
                    <a:pt x="33" y="35"/>
                  </a:cubicBezTo>
                  <a:cubicBezTo>
                    <a:pt x="33" y="35"/>
                    <a:pt x="33" y="35"/>
                    <a:pt x="33" y="36"/>
                  </a:cubicBezTo>
                  <a:cubicBezTo>
                    <a:pt x="33" y="36"/>
                    <a:pt x="33" y="36"/>
                    <a:pt x="33" y="36"/>
                  </a:cubicBezTo>
                  <a:cubicBezTo>
                    <a:pt x="34" y="41"/>
                    <a:pt x="34" y="41"/>
                    <a:pt x="34" y="41"/>
                  </a:cubicBezTo>
                  <a:cubicBezTo>
                    <a:pt x="33" y="41"/>
                    <a:pt x="33" y="41"/>
                    <a:pt x="33" y="41"/>
                  </a:cubicBezTo>
                  <a:cubicBezTo>
                    <a:pt x="32" y="42"/>
                    <a:pt x="30" y="43"/>
                    <a:pt x="29" y="43"/>
                  </a:cubicBezTo>
                  <a:cubicBezTo>
                    <a:pt x="29" y="43"/>
                    <a:pt x="29" y="43"/>
                    <a:pt x="29" y="43"/>
                  </a:cubicBezTo>
                  <a:cubicBezTo>
                    <a:pt x="28" y="43"/>
                    <a:pt x="28" y="43"/>
                    <a:pt x="28" y="43"/>
                  </a:cubicBezTo>
                  <a:cubicBezTo>
                    <a:pt x="25" y="39"/>
                    <a:pt x="25" y="39"/>
                    <a:pt x="25" y="39"/>
                  </a:cubicBezTo>
                  <a:cubicBezTo>
                    <a:pt x="25" y="39"/>
                    <a:pt x="25" y="39"/>
                    <a:pt x="24" y="39"/>
                  </a:cubicBezTo>
                  <a:cubicBezTo>
                    <a:pt x="24" y="39"/>
                    <a:pt x="24" y="39"/>
                    <a:pt x="24" y="39"/>
                  </a:cubicBezTo>
                  <a:cubicBezTo>
                    <a:pt x="23" y="44"/>
                    <a:pt x="23" y="44"/>
                    <a:pt x="23" y="44"/>
                  </a:cubicBezTo>
                  <a:cubicBezTo>
                    <a:pt x="22" y="44"/>
                    <a:pt x="22" y="44"/>
                    <a:pt x="22" y="44"/>
                  </a:cubicBezTo>
                  <a:close/>
                  <a:moveTo>
                    <a:pt x="21" y="42"/>
                  </a:moveTo>
                  <a:cubicBezTo>
                    <a:pt x="23" y="37"/>
                    <a:pt x="23" y="37"/>
                    <a:pt x="23" y="37"/>
                  </a:cubicBezTo>
                  <a:cubicBezTo>
                    <a:pt x="23" y="37"/>
                    <a:pt x="23" y="37"/>
                    <a:pt x="23" y="37"/>
                  </a:cubicBezTo>
                  <a:cubicBezTo>
                    <a:pt x="24" y="37"/>
                    <a:pt x="25" y="37"/>
                    <a:pt x="25" y="37"/>
                  </a:cubicBezTo>
                  <a:cubicBezTo>
                    <a:pt x="25" y="37"/>
                    <a:pt x="25" y="37"/>
                    <a:pt x="25" y="37"/>
                  </a:cubicBezTo>
                  <a:cubicBezTo>
                    <a:pt x="26" y="36"/>
                    <a:pt x="26" y="36"/>
                    <a:pt x="26" y="36"/>
                  </a:cubicBezTo>
                  <a:cubicBezTo>
                    <a:pt x="29" y="41"/>
                    <a:pt x="29" y="41"/>
                    <a:pt x="29" y="41"/>
                  </a:cubicBezTo>
                  <a:cubicBezTo>
                    <a:pt x="30" y="40"/>
                    <a:pt x="30" y="40"/>
                    <a:pt x="31" y="39"/>
                  </a:cubicBezTo>
                  <a:cubicBezTo>
                    <a:pt x="31" y="39"/>
                    <a:pt x="31" y="39"/>
                    <a:pt x="31" y="39"/>
                  </a:cubicBezTo>
                  <a:cubicBezTo>
                    <a:pt x="30" y="35"/>
                    <a:pt x="30" y="35"/>
                    <a:pt x="30" y="35"/>
                  </a:cubicBezTo>
                  <a:cubicBezTo>
                    <a:pt x="31" y="34"/>
                    <a:pt x="31" y="34"/>
                    <a:pt x="31" y="34"/>
                  </a:cubicBezTo>
                  <a:cubicBezTo>
                    <a:pt x="31" y="34"/>
                    <a:pt x="32" y="33"/>
                    <a:pt x="32" y="33"/>
                  </a:cubicBezTo>
                  <a:cubicBezTo>
                    <a:pt x="32" y="33"/>
                    <a:pt x="32" y="33"/>
                    <a:pt x="32" y="33"/>
                  </a:cubicBezTo>
                  <a:cubicBezTo>
                    <a:pt x="33" y="33"/>
                    <a:pt x="33" y="33"/>
                    <a:pt x="33" y="33"/>
                  </a:cubicBezTo>
                  <a:cubicBezTo>
                    <a:pt x="37" y="34"/>
                    <a:pt x="37" y="34"/>
                    <a:pt x="37" y="34"/>
                  </a:cubicBezTo>
                  <a:cubicBezTo>
                    <a:pt x="37" y="34"/>
                    <a:pt x="38" y="34"/>
                    <a:pt x="38" y="33"/>
                  </a:cubicBezTo>
                  <a:cubicBezTo>
                    <a:pt x="38" y="33"/>
                    <a:pt x="38" y="33"/>
                    <a:pt x="38" y="33"/>
                  </a:cubicBezTo>
                  <a:cubicBezTo>
                    <a:pt x="38" y="33"/>
                    <a:pt x="38" y="33"/>
                    <a:pt x="39" y="32"/>
                  </a:cubicBezTo>
                  <a:cubicBezTo>
                    <a:pt x="39" y="32"/>
                    <a:pt x="39" y="32"/>
                    <a:pt x="39" y="32"/>
                  </a:cubicBezTo>
                  <a:cubicBezTo>
                    <a:pt x="35" y="29"/>
                    <a:pt x="35" y="29"/>
                    <a:pt x="35" y="29"/>
                  </a:cubicBezTo>
                  <a:cubicBezTo>
                    <a:pt x="36" y="28"/>
                    <a:pt x="36" y="28"/>
                    <a:pt x="36" y="28"/>
                  </a:cubicBezTo>
                  <a:cubicBezTo>
                    <a:pt x="36" y="28"/>
                    <a:pt x="36" y="27"/>
                    <a:pt x="36" y="26"/>
                  </a:cubicBezTo>
                  <a:cubicBezTo>
                    <a:pt x="36" y="26"/>
                    <a:pt x="36" y="26"/>
                    <a:pt x="36" y="26"/>
                  </a:cubicBezTo>
                  <a:cubicBezTo>
                    <a:pt x="36" y="26"/>
                    <a:pt x="36" y="26"/>
                    <a:pt x="36" y="26"/>
                  </a:cubicBezTo>
                  <a:cubicBezTo>
                    <a:pt x="41" y="25"/>
                    <a:pt x="41" y="25"/>
                    <a:pt x="41" y="25"/>
                  </a:cubicBezTo>
                  <a:cubicBezTo>
                    <a:pt x="42" y="24"/>
                    <a:pt x="42" y="23"/>
                    <a:pt x="42" y="23"/>
                  </a:cubicBezTo>
                  <a:cubicBezTo>
                    <a:pt x="42" y="23"/>
                    <a:pt x="42" y="23"/>
                    <a:pt x="42" y="23"/>
                  </a:cubicBezTo>
                  <a:cubicBezTo>
                    <a:pt x="37" y="21"/>
                    <a:pt x="37" y="21"/>
                    <a:pt x="37" y="21"/>
                  </a:cubicBezTo>
                  <a:cubicBezTo>
                    <a:pt x="37" y="20"/>
                    <a:pt x="37" y="20"/>
                    <a:pt x="37" y="20"/>
                  </a:cubicBezTo>
                  <a:cubicBezTo>
                    <a:pt x="37" y="20"/>
                    <a:pt x="37" y="19"/>
                    <a:pt x="36" y="19"/>
                  </a:cubicBezTo>
                  <a:cubicBezTo>
                    <a:pt x="36" y="19"/>
                    <a:pt x="36" y="19"/>
                    <a:pt x="36" y="19"/>
                  </a:cubicBezTo>
                  <a:cubicBezTo>
                    <a:pt x="36" y="18"/>
                    <a:pt x="36" y="18"/>
                    <a:pt x="36" y="18"/>
                  </a:cubicBezTo>
                  <a:cubicBezTo>
                    <a:pt x="40" y="15"/>
                    <a:pt x="40" y="15"/>
                    <a:pt x="40" y="15"/>
                  </a:cubicBezTo>
                  <a:cubicBezTo>
                    <a:pt x="40" y="14"/>
                    <a:pt x="40" y="13"/>
                    <a:pt x="39" y="13"/>
                  </a:cubicBezTo>
                  <a:cubicBezTo>
                    <a:pt x="39" y="13"/>
                    <a:pt x="39" y="13"/>
                    <a:pt x="39" y="13"/>
                  </a:cubicBezTo>
                  <a:cubicBezTo>
                    <a:pt x="34" y="14"/>
                    <a:pt x="34" y="14"/>
                    <a:pt x="34" y="14"/>
                  </a:cubicBezTo>
                  <a:cubicBezTo>
                    <a:pt x="34" y="13"/>
                    <a:pt x="34" y="13"/>
                    <a:pt x="34" y="13"/>
                  </a:cubicBezTo>
                  <a:cubicBezTo>
                    <a:pt x="34" y="13"/>
                    <a:pt x="33" y="12"/>
                    <a:pt x="33" y="12"/>
                  </a:cubicBezTo>
                  <a:cubicBezTo>
                    <a:pt x="33" y="12"/>
                    <a:pt x="33" y="12"/>
                    <a:pt x="33" y="12"/>
                  </a:cubicBezTo>
                  <a:cubicBezTo>
                    <a:pt x="32" y="11"/>
                    <a:pt x="32" y="11"/>
                    <a:pt x="32" y="11"/>
                  </a:cubicBezTo>
                  <a:cubicBezTo>
                    <a:pt x="34" y="7"/>
                    <a:pt x="34" y="7"/>
                    <a:pt x="34" y="7"/>
                  </a:cubicBezTo>
                  <a:cubicBezTo>
                    <a:pt x="34" y="6"/>
                    <a:pt x="34" y="6"/>
                    <a:pt x="33" y="6"/>
                  </a:cubicBezTo>
                  <a:cubicBezTo>
                    <a:pt x="33" y="6"/>
                    <a:pt x="33" y="6"/>
                    <a:pt x="33" y="6"/>
                  </a:cubicBezTo>
                  <a:cubicBezTo>
                    <a:pt x="33" y="6"/>
                    <a:pt x="33" y="5"/>
                    <a:pt x="32" y="5"/>
                  </a:cubicBezTo>
                  <a:cubicBezTo>
                    <a:pt x="32" y="5"/>
                    <a:pt x="32" y="5"/>
                    <a:pt x="32" y="5"/>
                  </a:cubicBezTo>
                  <a:cubicBezTo>
                    <a:pt x="29" y="9"/>
                    <a:pt x="29" y="9"/>
                    <a:pt x="29" y="9"/>
                  </a:cubicBezTo>
                  <a:cubicBezTo>
                    <a:pt x="28" y="8"/>
                    <a:pt x="28" y="8"/>
                    <a:pt x="28" y="8"/>
                  </a:cubicBezTo>
                  <a:cubicBezTo>
                    <a:pt x="27" y="8"/>
                    <a:pt x="27" y="8"/>
                    <a:pt x="26" y="8"/>
                  </a:cubicBezTo>
                  <a:cubicBezTo>
                    <a:pt x="26" y="8"/>
                    <a:pt x="26" y="8"/>
                    <a:pt x="26" y="8"/>
                  </a:cubicBezTo>
                  <a:cubicBezTo>
                    <a:pt x="26" y="7"/>
                    <a:pt x="26" y="7"/>
                    <a:pt x="26" y="7"/>
                  </a:cubicBezTo>
                  <a:cubicBezTo>
                    <a:pt x="25" y="2"/>
                    <a:pt x="25" y="2"/>
                    <a:pt x="25" y="2"/>
                  </a:cubicBezTo>
                  <a:cubicBezTo>
                    <a:pt x="24" y="2"/>
                    <a:pt x="23" y="2"/>
                    <a:pt x="22" y="2"/>
                  </a:cubicBezTo>
                  <a:cubicBezTo>
                    <a:pt x="22" y="2"/>
                    <a:pt x="22" y="2"/>
                    <a:pt x="22" y="2"/>
                  </a:cubicBezTo>
                  <a:cubicBezTo>
                    <a:pt x="21" y="7"/>
                    <a:pt x="21" y="7"/>
                    <a:pt x="21" y="7"/>
                  </a:cubicBezTo>
                  <a:cubicBezTo>
                    <a:pt x="20" y="7"/>
                    <a:pt x="20" y="7"/>
                    <a:pt x="20" y="7"/>
                  </a:cubicBezTo>
                  <a:cubicBezTo>
                    <a:pt x="20" y="7"/>
                    <a:pt x="19" y="7"/>
                    <a:pt x="18" y="7"/>
                  </a:cubicBezTo>
                  <a:cubicBezTo>
                    <a:pt x="18" y="7"/>
                    <a:pt x="18" y="7"/>
                    <a:pt x="18" y="7"/>
                  </a:cubicBezTo>
                  <a:cubicBezTo>
                    <a:pt x="18" y="7"/>
                    <a:pt x="18" y="7"/>
                    <a:pt x="18" y="7"/>
                  </a:cubicBezTo>
                  <a:cubicBezTo>
                    <a:pt x="15" y="3"/>
                    <a:pt x="15" y="3"/>
                    <a:pt x="15" y="3"/>
                  </a:cubicBezTo>
                  <a:cubicBezTo>
                    <a:pt x="14" y="4"/>
                    <a:pt x="13" y="4"/>
                    <a:pt x="12" y="4"/>
                  </a:cubicBezTo>
                  <a:cubicBezTo>
                    <a:pt x="12" y="4"/>
                    <a:pt x="12" y="4"/>
                    <a:pt x="12" y="4"/>
                  </a:cubicBezTo>
                  <a:cubicBezTo>
                    <a:pt x="14" y="9"/>
                    <a:pt x="14" y="9"/>
                    <a:pt x="14" y="9"/>
                  </a:cubicBezTo>
                  <a:cubicBezTo>
                    <a:pt x="13" y="10"/>
                    <a:pt x="13" y="10"/>
                    <a:pt x="13" y="10"/>
                  </a:cubicBezTo>
                  <a:cubicBezTo>
                    <a:pt x="12" y="10"/>
                    <a:pt x="12" y="10"/>
                    <a:pt x="12" y="11"/>
                  </a:cubicBezTo>
                  <a:cubicBezTo>
                    <a:pt x="12" y="11"/>
                    <a:pt x="12" y="11"/>
                    <a:pt x="12" y="11"/>
                  </a:cubicBezTo>
                  <a:cubicBezTo>
                    <a:pt x="11" y="11"/>
                    <a:pt x="11" y="11"/>
                    <a:pt x="11" y="11"/>
                  </a:cubicBezTo>
                  <a:cubicBezTo>
                    <a:pt x="6" y="9"/>
                    <a:pt x="6" y="9"/>
                    <a:pt x="6" y="9"/>
                  </a:cubicBezTo>
                  <a:cubicBezTo>
                    <a:pt x="6" y="10"/>
                    <a:pt x="6" y="10"/>
                    <a:pt x="6" y="10"/>
                  </a:cubicBezTo>
                  <a:cubicBezTo>
                    <a:pt x="6" y="10"/>
                    <a:pt x="6" y="10"/>
                    <a:pt x="6" y="10"/>
                  </a:cubicBezTo>
                  <a:cubicBezTo>
                    <a:pt x="5" y="11"/>
                    <a:pt x="5" y="11"/>
                    <a:pt x="5" y="12"/>
                  </a:cubicBezTo>
                  <a:cubicBezTo>
                    <a:pt x="5" y="12"/>
                    <a:pt x="5" y="12"/>
                    <a:pt x="5" y="12"/>
                  </a:cubicBezTo>
                  <a:cubicBezTo>
                    <a:pt x="8" y="15"/>
                    <a:pt x="8" y="15"/>
                    <a:pt x="8" y="15"/>
                  </a:cubicBezTo>
                  <a:cubicBezTo>
                    <a:pt x="8" y="16"/>
                    <a:pt x="8" y="16"/>
                    <a:pt x="8" y="16"/>
                  </a:cubicBezTo>
                  <a:cubicBezTo>
                    <a:pt x="8" y="16"/>
                    <a:pt x="8" y="17"/>
                    <a:pt x="7" y="17"/>
                  </a:cubicBezTo>
                  <a:cubicBezTo>
                    <a:pt x="7" y="17"/>
                    <a:pt x="7" y="17"/>
                    <a:pt x="7" y="17"/>
                  </a:cubicBezTo>
                  <a:cubicBezTo>
                    <a:pt x="7" y="18"/>
                    <a:pt x="7" y="18"/>
                    <a:pt x="7" y="18"/>
                  </a:cubicBezTo>
                  <a:cubicBezTo>
                    <a:pt x="2" y="19"/>
                    <a:pt x="2" y="19"/>
                    <a:pt x="2" y="19"/>
                  </a:cubicBezTo>
                  <a:cubicBezTo>
                    <a:pt x="2" y="20"/>
                    <a:pt x="2" y="20"/>
                    <a:pt x="2" y="21"/>
                  </a:cubicBezTo>
                  <a:cubicBezTo>
                    <a:pt x="2" y="21"/>
                    <a:pt x="2" y="21"/>
                    <a:pt x="2" y="21"/>
                  </a:cubicBezTo>
                  <a:cubicBezTo>
                    <a:pt x="7" y="23"/>
                    <a:pt x="7" y="23"/>
                    <a:pt x="7" y="23"/>
                  </a:cubicBezTo>
                  <a:cubicBezTo>
                    <a:pt x="7" y="24"/>
                    <a:pt x="7" y="24"/>
                    <a:pt x="7" y="24"/>
                  </a:cubicBezTo>
                  <a:cubicBezTo>
                    <a:pt x="7" y="24"/>
                    <a:pt x="7" y="25"/>
                    <a:pt x="7" y="25"/>
                  </a:cubicBezTo>
                  <a:cubicBezTo>
                    <a:pt x="7" y="25"/>
                    <a:pt x="7" y="25"/>
                    <a:pt x="7" y="25"/>
                  </a:cubicBezTo>
                  <a:cubicBezTo>
                    <a:pt x="7" y="26"/>
                    <a:pt x="7" y="26"/>
                    <a:pt x="7" y="26"/>
                  </a:cubicBezTo>
                  <a:cubicBezTo>
                    <a:pt x="3" y="29"/>
                    <a:pt x="3" y="29"/>
                    <a:pt x="3" y="29"/>
                  </a:cubicBezTo>
                  <a:cubicBezTo>
                    <a:pt x="4" y="30"/>
                    <a:pt x="4" y="31"/>
                    <a:pt x="4" y="31"/>
                  </a:cubicBezTo>
                  <a:cubicBezTo>
                    <a:pt x="4" y="31"/>
                    <a:pt x="4" y="31"/>
                    <a:pt x="4" y="31"/>
                  </a:cubicBezTo>
                  <a:cubicBezTo>
                    <a:pt x="9" y="30"/>
                    <a:pt x="9" y="30"/>
                    <a:pt x="9" y="30"/>
                  </a:cubicBezTo>
                  <a:cubicBezTo>
                    <a:pt x="10" y="31"/>
                    <a:pt x="10" y="31"/>
                    <a:pt x="10" y="31"/>
                  </a:cubicBezTo>
                  <a:cubicBezTo>
                    <a:pt x="10" y="31"/>
                    <a:pt x="10" y="32"/>
                    <a:pt x="11" y="32"/>
                  </a:cubicBezTo>
                  <a:cubicBezTo>
                    <a:pt x="11" y="32"/>
                    <a:pt x="11" y="32"/>
                    <a:pt x="11" y="32"/>
                  </a:cubicBezTo>
                  <a:cubicBezTo>
                    <a:pt x="11" y="33"/>
                    <a:pt x="11" y="33"/>
                    <a:pt x="11" y="33"/>
                  </a:cubicBezTo>
                  <a:cubicBezTo>
                    <a:pt x="9" y="37"/>
                    <a:pt x="9" y="37"/>
                    <a:pt x="9" y="37"/>
                  </a:cubicBezTo>
                  <a:cubicBezTo>
                    <a:pt x="10" y="38"/>
                    <a:pt x="10" y="38"/>
                    <a:pt x="10" y="38"/>
                  </a:cubicBezTo>
                  <a:cubicBezTo>
                    <a:pt x="10" y="38"/>
                    <a:pt x="10" y="38"/>
                    <a:pt x="10" y="38"/>
                  </a:cubicBezTo>
                  <a:cubicBezTo>
                    <a:pt x="11" y="38"/>
                    <a:pt x="11" y="39"/>
                    <a:pt x="11" y="39"/>
                  </a:cubicBezTo>
                  <a:cubicBezTo>
                    <a:pt x="11" y="39"/>
                    <a:pt x="11" y="39"/>
                    <a:pt x="11" y="39"/>
                  </a:cubicBezTo>
                  <a:cubicBezTo>
                    <a:pt x="15" y="35"/>
                    <a:pt x="15" y="35"/>
                    <a:pt x="15" y="35"/>
                  </a:cubicBezTo>
                  <a:cubicBezTo>
                    <a:pt x="16" y="36"/>
                    <a:pt x="16" y="36"/>
                    <a:pt x="16" y="36"/>
                  </a:cubicBezTo>
                  <a:cubicBezTo>
                    <a:pt x="16" y="36"/>
                    <a:pt x="17" y="36"/>
                    <a:pt x="17" y="36"/>
                  </a:cubicBezTo>
                  <a:cubicBezTo>
                    <a:pt x="17" y="36"/>
                    <a:pt x="17" y="36"/>
                    <a:pt x="17" y="36"/>
                  </a:cubicBezTo>
                  <a:cubicBezTo>
                    <a:pt x="18" y="37"/>
                    <a:pt x="18" y="37"/>
                    <a:pt x="18" y="37"/>
                  </a:cubicBezTo>
                  <a:cubicBezTo>
                    <a:pt x="19" y="42"/>
                    <a:pt x="19" y="42"/>
                    <a:pt x="19" y="42"/>
                  </a:cubicBezTo>
                  <a:cubicBezTo>
                    <a:pt x="19" y="42"/>
                    <a:pt x="20" y="42"/>
                    <a:pt x="21" y="42"/>
                  </a:cubicBezTo>
                  <a:close/>
                  <a:moveTo>
                    <a:pt x="37" y="36"/>
                  </a:moveTo>
                  <a:cubicBezTo>
                    <a:pt x="38" y="35"/>
                    <a:pt x="38" y="35"/>
                    <a:pt x="38" y="35"/>
                  </a:cubicBezTo>
                  <a:cubicBezTo>
                    <a:pt x="37" y="36"/>
                    <a:pt x="37" y="36"/>
                    <a:pt x="37" y="36"/>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10" name="Freeform 174"/>
            <p:cNvSpPr>
              <a:spLocks noEditPoints="1"/>
            </p:cNvSpPr>
            <p:nvPr/>
          </p:nvSpPr>
          <p:spPr bwMode="auto">
            <a:xfrm>
              <a:off x="758825" y="6848476"/>
              <a:ext cx="95250" cy="101600"/>
            </a:xfrm>
            <a:custGeom>
              <a:avLst/>
              <a:gdLst>
                <a:gd name="T0" fmla="*/ 0 w 15"/>
                <a:gd name="T1" fmla="*/ 2147483646 h 16"/>
                <a:gd name="T2" fmla="*/ 2147483646 w 15"/>
                <a:gd name="T3" fmla="*/ 0 h 16"/>
                <a:gd name="T4" fmla="*/ 2147483646 w 15"/>
                <a:gd name="T5" fmla="*/ 0 h 16"/>
                <a:gd name="T6" fmla="*/ 2147483646 w 15"/>
                <a:gd name="T7" fmla="*/ 2147483646 h 16"/>
                <a:gd name="T8" fmla="*/ 2147483646 w 15"/>
                <a:gd name="T9" fmla="*/ 2147483646 h 16"/>
                <a:gd name="T10" fmla="*/ 2147483646 w 15"/>
                <a:gd name="T11" fmla="*/ 2147483646 h 16"/>
                <a:gd name="T12" fmla="*/ 2147483646 w 15"/>
                <a:gd name="T13" fmla="*/ 2147483646 h 16"/>
                <a:gd name="T14" fmla="*/ 0 w 15"/>
                <a:gd name="T15" fmla="*/ 2147483646 h 16"/>
                <a:gd name="T16" fmla="*/ 2147483646 w 15"/>
                <a:gd name="T17" fmla="*/ 2147483646 h 16"/>
                <a:gd name="T18" fmla="*/ 2147483646 w 15"/>
                <a:gd name="T19" fmla="*/ 2147483646 h 16"/>
                <a:gd name="T20" fmla="*/ 2147483646 w 15"/>
                <a:gd name="T21" fmla="*/ 2147483646 h 16"/>
                <a:gd name="T22" fmla="*/ 2147483646 w 15"/>
                <a:gd name="T23" fmla="*/ 2147483646 h 16"/>
                <a:gd name="T24" fmla="*/ 2147483646 w 15"/>
                <a:gd name="T25" fmla="*/ 2147483646 h 16"/>
                <a:gd name="T26" fmla="*/ 2147483646 w 15"/>
                <a:gd name="T27" fmla="*/ 2147483646 h 16"/>
                <a:gd name="T28" fmla="*/ 2147483646 w 15"/>
                <a:gd name="T29" fmla="*/ 2147483646 h 16"/>
                <a:gd name="T30" fmla="*/ 2147483646 w 15"/>
                <a:gd name="T31" fmla="*/ 2147483646 h 16"/>
                <a:gd name="T32" fmla="*/ 2147483646 w 15"/>
                <a:gd name="T33" fmla="*/ 2147483646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6"/>
                <a:gd name="T53" fmla="*/ 15 w 15"/>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6">
                  <a:moveTo>
                    <a:pt x="0" y="8"/>
                  </a:moveTo>
                  <a:cubicBezTo>
                    <a:pt x="0" y="4"/>
                    <a:pt x="4" y="0"/>
                    <a:pt x="8" y="0"/>
                  </a:cubicBezTo>
                  <a:cubicBezTo>
                    <a:pt x="8" y="0"/>
                    <a:pt x="8" y="0"/>
                    <a:pt x="8" y="0"/>
                  </a:cubicBezTo>
                  <a:cubicBezTo>
                    <a:pt x="12" y="0"/>
                    <a:pt x="15" y="4"/>
                    <a:pt x="15" y="8"/>
                  </a:cubicBezTo>
                  <a:cubicBezTo>
                    <a:pt x="15" y="8"/>
                    <a:pt x="15" y="8"/>
                    <a:pt x="15" y="8"/>
                  </a:cubicBezTo>
                  <a:cubicBezTo>
                    <a:pt x="15" y="12"/>
                    <a:pt x="12" y="16"/>
                    <a:pt x="8" y="16"/>
                  </a:cubicBezTo>
                  <a:cubicBezTo>
                    <a:pt x="8" y="16"/>
                    <a:pt x="8" y="16"/>
                    <a:pt x="8" y="16"/>
                  </a:cubicBezTo>
                  <a:cubicBezTo>
                    <a:pt x="4" y="16"/>
                    <a:pt x="0" y="12"/>
                    <a:pt x="0" y="8"/>
                  </a:cubicBezTo>
                  <a:close/>
                  <a:moveTo>
                    <a:pt x="8" y="13"/>
                  </a:moveTo>
                  <a:cubicBezTo>
                    <a:pt x="11" y="13"/>
                    <a:pt x="13" y="11"/>
                    <a:pt x="13" y="8"/>
                  </a:cubicBezTo>
                  <a:cubicBezTo>
                    <a:pt x="13" y="8"/>
                    <a:pt x="13" y="8"/>
                    <a:pt x="13" y="8"/>
                  </a:cubicBezTo>
                  <a:cubicBezTo>
                    <a:pt x="13" y="5"/>
                    <a:pt x="11" y="3"/>
                    <a:pt x="8" y="3"/>
                  </a:cubicBezTo>
                  <a:cubicBezTo>
                    <a:pt x="8" y="3"/>
                    <a:pt x="8" y="3"/>
                    <a:pt x="8" y="3"/>
                  </a:cubicBezTo>
                  <a:cubicBezTo>
                    <a:pt x="5" y="3"/>
                    <a:pt x="3" y="5"/>
                    <a:pt x="3" y="8"/>
                  </a:cubicBezTo>
                  <a:cubicBezTo>
                    <a:pt x="3" y="8"/>
                    <a:pt x="3" y="8"/>
                    <a:pt x="3" y="8"/>
                  </a:cubicBezTo>
                  <a:cubicBezTo>
                    <a:pt x="3" y="8"/>
                    <a:pt x="3" y="8"/>
                    <a:pt x="3" y="8"/>
                  </a:cubicBezTo>
                  <a:cubicBezTo>
                    <a:pt x="3" y="11"/>
                    <a:pt x="5" y="13"/>
                    <a:pt x="8" y="13"/>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658" y="4391025"/>
            <a:ext cx="4848679" cy="2344122"/>
          </a:xfrm>
          <a:prstGeom prst="rect">
            <a:avLst/>
          </a:prstGeom>
        </p:spPr>
      </p:pic>
    </p:spTree>
    <p:extLst>
      <p:ext uri="{BB962C8B-B14F-4D97-AF65-F5344CB8AC3E}">
        <p14:creationId xmlns:p14="http://schemas.microsoft.com/office/powerpoint/2010/main" val="32957466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299"/>
                                        </p:tgtEl>
                                        <p:attrNameLst>
                                          <p:attrName>style.visibility</p:attrName>
                                        </p:attrNameLst>
                                      </p:cBhvr>
                                      <p:to>
                                        <p:strVal val="visible"/>
                                      </p:to>
                                    </p:set>
                                    <p:animEffect transition="in" filter="fade">
                                      <p:cBhvr>
                                        <p:cTn id="7" dur="1000"/>
                                        <p:tgtEl>
                                          <p:spTgt spid="12299"/>
                                        </p:tgtEl>
                                      </p:cBhvr>
                                    </p:animEffect>
                                    <p:anim calcmode="lin" valueType="num">
                                      <p:cBhvr>
                                        <p:cTn id="8" dur="1000" fill="hold"/>
                                        <p:tgtEl>
                                          <p:spTgt spid="12299"/>
                                        </p:tgtEl>
                                        <p:attrNameLst>
                                          <p:attrName>ppt_x</p:attrName>
                                        </p:attrNameLst>
                                      </p:cBhvr>
                                      <p:tavLst>
                                        <p:tav tm="0">
                                          <p:val>
                                            <p:strVal val="#ppt_x"/>
                                          </p:val>
                                        </p:tav>
                                        <p:tav tm="100000">
                                          <p:val>
                                            <p:strVal val="#ppt_x"/>
                                          </p:val>
                                        </p:tav>
                                      </p:tavLst>
                                    </p:anim>
                                    <p:anim calcmode="lin" valueType="num">
                                      <p:cBhvr>
                                        <p:cTn id="9" dur="1000" fill="hold"/>
                                        <p:tgtEl>
                                          <p:spTgt spid="122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295"/>
                                        </p:tgtEl>
                                        <p:attrNameLst>
                                          <p:attrName>style.visibility</p:attrName>
                                        </p:attrNameLst>
                                      </p:cBhvr>
                                      <p:to>
                                        <p:strVal val="visible"/>
                                      </p:to>
                                    </p:set>
                                    <p:animEffect transition="in" filter="fade">
                                      <p:cBhvr>
                                        <p:cTn id="14" dur="1000"/>
                                        <p:tgtEl>
                                          <p:spTgt spid="12295"/>
                                        </p:tgtEl>
                                      </p:cBhvr>
                                    </p:animEffect>
                                    <p:anim calcmode="lin" valueType="num">
                                      <p:cBhvr>
                                        <p:cTn id="15" dur="1000" fill="hold"/>
                                        <p:tgtEl>
                                          <p:spTgt spid="12295"/>
                                        </p:tgtEl>
                                        <p:attrNameLst>
                                          <p:attrName>ppt_x</p:attrName>
                                        </p:attrNameLst>
                                      </p:cBhvr>
                                      <p:tavLst>
                                        <p:tav tm="0">
                                          <p:val>
                                            <p:strVal val="#ppt_x"/>
                                          </p:val>
                                        </p:tav>
                                        <p:tav tm="100000">
                                          <p:val>
                                            <p:strVal val="#ppt_x"/>
                                          </p:val>
                                        </p:tav>
                                      </p:tavLst>
                                    </p:anim>
                                    <p:anim calcmode="lin" valueType="num">
                                      <p:cBhvr>
                                        <p:cTn id="16" dur="1000" fill="hold"/>
                                        <p:tgtEl>
                                          <p:spTgt spid="1229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ircle(in)">
                                      <p:cBhvr>
                                        <p:cTn id="21" dur="2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293"/>
                                        </p:tgtEl>
                                        <p:attrNameLst>
                                          <p:attrName>style.visibility</p:attrName>
                                        </p:attrNameLst>
                                      </p:cBhvr>
                                      <p:to>
                                        <p:strVal val="visible"/>
                                      </p:to>
                                    </p:set>
                                    <p:animEffect transition="in" filter="fade">
                                      <p:cBhvr>
                                        <p:cTn id="26" dur="1000"/>
                                        <p:tgtEl>
                                          <p:spTgt spid="12293"/>
                                        </p:tgtEl>
                                      </p:cBhvr>
                                    </p:animEffect>
                                    <p:anim calcmode="lin" valueType="num">
                                      <p:cBhvr>
                                        <p:cTn id="27" dur="1000" fill="hold"/>
                                        <p:tgtEl>
                                          <p:spTgt spid="12293"/>
                                        </p:tgtEl>
                                        <p:attrNameLst>
                                          <p:attrName>ppt_x</p:attrName>
                                        </p:attrNameLst>
                                      </p:cBhvr>
                                      <p:tavLst>
                                        <p:tav tm="0">
                                          <p:val>
                                            <p:strVal val="#ppt_x"/>
                                          </p:val>
                                        </p:tav>
                                        <p:tav tm="100000">
                                          <p:val>
                                            <p:strVal val="#ppt_x"/>
                                          </p:val>
                                        </p:tav>
                                      </p:tavLst>
                                    </p:anim>
                                    <p:anim calcmode="lin" valueType="num">
                                      <p:cBhvr>
                                        <p:cTn id="28" dur="1000" fill="hold"/>
                                        <p:tgtEl>
                                          <p:spTgt spid="122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12295" grpId="0"/>
      <p:bldP spid="1229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838200" y="365125"/>
            <a:ext cx="4448175" cy="3390900"/>
          </a:xfrm>
          <a:prstGeom prst="rect">
            <a:avLst/>
          </a:prstGeom>
        </p:spPr>
      </p:pic>
      <p:pic>
        <p:nvPicPr>
          <p:cNvPr id="5" name="图片 4"/>
          <p:cNvPicPr>
            <a:picLocks noChangeAspect="1"/>
          </p:cNvPicPr>
          <p:nvPr/>
        </p:nvPicPr>
        <p:blipFill>
          <a:blip r:embed="rId3"/>
          <a:stretch>
            <a:fillRect/>
          </a:stretch>
        </p:blipFill>
        <p:spPr>
          <a:xfrm>
            <a:off x="5929311" y="1010217"/>
            <a:ext cx="5714807" cy="3198926"/>
          </a:xfrm>
          <a:prstGeom prst="rect">
            <a:avLst/>
          </a:prstGeom>
        </p:spPr>
      </p:pic>
      <p:pic>
        <p:nvPicPr>
          <p:cNvPr id="6" name="图片 5"/>
          <p:cNvPicPr>
            <a:picLocks noChangeAspect="1"/>
          </p:cNvPicPr>
          <p:nvPr/>
        </p:nvPicPr>
        <p:blipFill>
          <a:blip r:embed="rId4"/>
          <a:stretch>
            <a:fillRect/>
          </a:stretch>
        </p:blipFill>
        <p:spPr>
          <a:xfrm>
            <a:off x="1321593" y="3972378"/>
            <a:ext cx="4286250" cy="2628900"/>
          </a:xfrm>
          <a:prstGeom prst="rect">
            <a:avLst/>
          </a:prstGeom>
        </p:spPr>
      </p:pic>
    </p:spTree>
    <p:extLst>
      <p:ext uri="{BB962C8B-B14F-4D97-AF65-F5344CB8AC3E}">
        <p14:creationId xmlns:p14="http://schemas.microsoft.com/office/powerpoint/2010/main" val="392761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p>
        </p:txBody>
      </p:sp>
      <p:sp>
        <p:nvSpPr>
          <p:cNvPr id="3" name="内容占位符 2"/>
          <p:cNvSpPr>
            <a:spLocks noGrp="1"/>
          </p:cNvSpPr>
          <p:nvPr>
            <p:ph idx="1"/>
          </p:nvPr>
        </p:nvSpPr>
        <p:spPr/>
        <p:txBody>
          <a:bodyPr>
            <a:normAutofit lnSpcReduction="10000"/>
          </a:bodyPr>
          <a:lstStyle/>
          <a:p>
            <a:r>
              <a:rPr lang="en-US" altLang="zh-CN" dirty="0" smtClean="0"/>
              <a:t>[1]http://www.grandviewresearch.com/industry-analysis/commercial-uav-market&lt;br&gt;</a:t>
            </a:r>
          </a:p>
          <a:p>
            <a:r>
              <a:rPr lang="en-US" altLang="zh-CN" dirty="0" smtClean="0"/>
              <a:t>[2]http://www.sohu.com/a/109264247_350221&lt;br&gt;</a:t>
            </a:r>
          </a:p>
          <a:p>
            <a:r>
              <a:rPr lang="en-US" altLang="zh-CN" dirty="0" smtClean="0"/>
              <a:t>[3]http://www.xianjichina.com/news/details_41814.html&lt;br&gt;</a:t>
            </a:r>
          </a:p>
          <a:p>
            <a:r>
              <a:rPr lang="en-US" altLang="zh-CN" dirty="0" smtClean="0"/>
              <a:t>[4]https://www.technavio.com/blog/offshore-development-and-defense-will-be-key-growth-areas-for-unmanned-underwater-vehicles&lt;br&gt;</a:t>
            </a:r>
          </a:p>
          <a:p>
            <a:r>
              <a:rPr lang="en-US" altLang="zh-CN" dirty="0" smtClean="0"/>
              <a:t>[5] </a:t>
            </a:r>
            <a:r>
              <a:rPr lang="en-US" altLang="zh-CN" dirty="0" smtClean="0">
                <a:hlinkClick r:id="rId2"/>
              </a:rPr>
              <a:t>http://www.81uav.cn/uav-news/201707/20/24998.html&lt;br</a:t>
            </a:r>
            <a:r>
              <a:rPr lang="en-US" altLang="zh-CN" dirty="0" smtClean="0"/>
              <a:t>&gt;</a:t>
            </a:r>
          </a:p>
          <a:p>
            <a:r>
              <a:rPr lang="en-US" altLang="zh-CN" dirty="0" smtClean="0"/>
              <a:t>[6]</a:t>
            </a:r>
            <a:r>
              <a:rPr lang="en-US" altLang="zh-CN" dirty="0" smtClean="0">
                <a:effectLst/>
                <a:hlinkClick r:id="rId3"/>
              </a:rPr>
              <a:t> http://pioneersummit.com/eye-in-the-sky/</a:t>
            </a:r>
            <a:r>
              <a:rPr lang="en-US" altLang="zh-CN" dirty="0" smtClean="0">
                <a:effectLst/>
              </a:rPr>
              <a:t> </a:t>
            </a:r>
            <a:r>
              <a:rPr lang="en-US" altLang="zh-CN" dirty="0" smtClean="0">
                <a:effectLst/>
                <a:hlinkClick r:id="rId4"/>
              </a:rPr>
              <a:t>https://ark-invest.com/research/benefit-commercial-drones</a:t>
            </a:r>
            <a:r>
              <a:rPr lang="en-US" altLang="zh-CN" dirty="0" smtClean="0">
                <a:effectLst/>
              </a:rPr>
              <a:t> </a:t>
            </a:r>
          </a:p>
          <a:p>
            <a:endParaRPr lang="zh-CN" altLang="en-US" dirty="0"/>
          </a:p>
        </p:txBody>
      </p:sp>
    </p:spTree>
    <p:extLst>
      <p:ext uri="{BB962C8B-B14F-4D97-AF65-F5344CB8AC3E}">
        <p14:creationId xmlns:p14="http://schemas.microsoft.com/office/powerpoint/2010/main" val="1673069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39541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5125" name="组合 14"/>
          <p:cNvGrpSpPr>
            <a:grpSpLocks/>
          </p:cNvGrpSpPr>
          <p:nvPr/>
        </p:nvGrpSpPr>
        <p:grpSpPr bwMode="auto">
          <a:xfrm>
            <a:off x="3178175" y="443345"/>
            <a:ext cx="5577898" cy="509155"/>
            <a:chOff x="6257925" y="534988"/>
            <a:chExt cx="3014061" cy="417794"/>
          </a:xfrm>
        </p:grpSpPr>
        <p:sp>
          <p:nvSpPr>
            <p:cNvPr id="25" name="矩形 24"/>
            <p:cNvSpPr/>
            <p:nvPr/>
          </p:nvSpPr>
          <p:spPr bwMode="auto">
            <a:xfrm>
              <a:off x="6257925" y="534988"/>
              <a:ext cx="3014061" cy="417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135" name="文本框 17"/>
            <p:cNvSpPr txBox="1">
              <a:spLocks noChangeArrowheads="1"/>
            </p:cNvSpPr>
            <p:nvPr/>
          </p:nvSpPr>
          <p:spPr bwMode="auto">
            <a:xfrm>
              <a:off x="6364832" y="567045"/>
              <a:ext cx="29071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smtClean="0">
                  <a:solidFill>
                    <a:srgbClr val="000000"/>
                  </a:solidFill>
                  <a:latin typeface="微软雅黑" panose="020B0503020204020204" pitchFamily="34" charset="-122"/>
                  <a:ea typeface="微软雅黑" panose="020B0503020204020204" pitchFamily="34" charset="-122"/>
                </a:rPr>
                <a:t>第五周逻辑模型</a:t>
              </a:r>
              <a:endParaRPr lang="zh-CN" altLang="en-US" sz="1800" dirty="0">
                <a:solidFill>
                  <a:srgbClr val="000000"/>
                </a:solidFill>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561629543"/>
              </p:ext>
            </p:extLst>
          </p:nvPr>
        </p:nvGraphicFramePr>
        <p:xfrm>
          <a:off x="364899" y="1630940"/>
          <a:ext cx="11402292" cy="5019238"/>
        </p:xfrm>
        <a:graphic>
          <a:graphicData uri="http://schemas.openxmlformats.org/drawingml/2006/table">
            <a:tbl>
              <a:tblPr firstRow="1" bandRow="1">
                <a:tableStyleId>{5C22544A-7EE6-4342-B048-85BDC9FD1C3A}</a:tableStyleId>
              </a:tblPr>
              <a:tblGrid>
                <a:gridCol w="2489137">
                  <a:extLst>
                    <a:ext uri="{9D8B030D-6E8A-4147-A177-3AD203B41FA5}">
                      <a16:colId xmlns:a16="http://schemas.microsoft.com/office/drawing/2014/main" val="3623512286"/>
                    </a:ext>
                  </a:extLst>
                </a:gridCol>
                <a:gridCol w="8913155">
                  <a:extLst>
                    <a:ext uri="{9D8B030D-6E8A-4147-A177-3AD203B41FA5}">
                      <a16:colId xmlns:a16="http://schemas.microsoft.com/office/drawing/2014/main" val="632253223"/>
                    </a:ext>
                  </a:extLst>
                </a:gridCol>
              </a:tblGrid>
              <a:tr h="717034">
                <a:tc>
                  <a:txBody>
                    <a:bodyPr/>
                    <a:lstStyle/>
                    <a:p>
                      <a:pPr algn="ctr"/>
                      <a:r>
                        <a:rPr lang="zh-CN" altLang="en-US" sz="4000" b="0" dirty="0" smtClean="0">
                          <a:solidFill>
                            <a:schemeClr val="tx1"/>
                          </a:solidFill>
                        </a:rPr>
                        <a:t>背景</a:t>
                      </a:r>
                      <a:endParaRPr lang="zh-CN" altLang="en-US" sz="4000" b="0" dirty="0">
                        <a:solidFill>
                          <a:schemeClr val="tx1"/>
                        </a:solidFill>
                      </a:endParaRPr>
                    </a:p>
                  </a:txBody>
                  <a:tcPr/>
                </a:tc>
                <a:tc>
                  <a:txBody>
                    <a:bodyPr/>
                    <a:lstStyle/>
                    <a:p>
                      <a:pPr algn="ctr"/>
                      <a:r>
                        <a:rPr lang="zh-CN" altLang="en-US" sz="2000" b="0" kern="1200" dirty="0" smtClean="0">
                          <a:solidFill>
                            <a:schemeClr val="dk1"/>
                          </a:solidFill>
                          <a:latin typeface="+mn-lt"/>
                          <a:ea typeface="+mn-ea"/>
                          <a:cs typeface="+mn-cs"/>
                        </a:rPr>
                        <a:t>由于仿生机器人产业尚处于兴起阶段，小组要确定接下来的调研方向</a:t>
                      </a:r>
                      <a:endParaRPr lang="zh-CN" altLang="en-US" sz="2000" b="0" kern="1200" dirty="0">
                        <a:solidFill>
                          <a:schemeClr val="dk1"/>
                        </a:solidFill>
                        <a:latin typeface="+mn-lt"/>
                        <a:ea typeface="+mn-ea"/>
                        <a:cs typeface="+mn-cs"/>
                      </a:endParaRPr>
                    </a:p>
                  </a:txBody>
                  <a:tcPr/>
                </a:tc>
                <a:extLst>
                  <a:ext uri="{0D108BD9-81ED-4DB2-BD59-A6C34878D82A}">
                    <a16:rowId xmlns:a16="http://schemas.microsoft.com/office/drawing/2014/main" val="4129347370"/>
                  </a:ext>
                </a:extLst>
              </a:tr>
              <a:tr h="717034">
                <a:tc>
                  <a:txBody>
                    <a:bodyPr/>
                    <a:lstStyle/>
                    <a:p>
                      <a:pPr algn="ctr"/>
                      <a:r>
                        <a:rPr lang="zh-CN" altLang="en-US" sz="4000" dirty="0" smtClean="0"/>
                        <a:t>目标</a:t>
                      </a:r>
                      <a:endParaRPr lang="zh-CN" altLang="en-US" sz="4000" dirty="0"/>
                    </a:p>
                  </a:txBody>
                  <a:tcPr/>
                </a:tc>
                <a:tc>
                  <a:txBody>
                    <a:bodyPr/>
                    <a:lstStyle/>
                    <a:p>
                      <a:pPr algn="ctr"/>
                      <a:r>
                        <a:rPr lang="zh-CN" altLang="en-US" dirty="0" smtClean="0"/>
                        <a:t>对传统信息采集领域进行分析研究并查找仿生机器人在这一个方向上的应用前景</a:t>
                      </a:r>
                      <a:endParaRPr lang="zh-CN" altLang="en-US" dirty="0"/>
                    </a:p>
                  </a:txBody>
                  <a:tcPr/>
                </a:tc>
                <a:extLst>
                  <a:ext uri="{0D108BD9-81ED-4DB2-BD59-A6C34878D82A}">
                    <a16:rowId xmlns:a16="http://schemas.microsoft.com/office/drawing/2014/main" val="2208891480"/>
                  </a:ext>
                </a:extLst>
              </a:tr>
              <a:tr h="717034">
                <a:tc>
                  <a:txBody>
                    <a:bodyPr/>
                    <a:lstStyle/>
                    <a:p>
                      <a:pPr marL="0" algn="ctr" defTabSz="914400" rtl="0" eaLnBrk="1" latinLnBrk="0" hangingPunct="1"/>
                      <a:r>
                        <a:rPr lang="zh-CN" altLang="en-US" sz="4000" kern="1200" dirty="0" smtClean="0">
                          <a:solidFill>
                            <a:schemeClr val="dk1"/>
                          </a:solidFill>
                          <a:latin typeface="+mn-lt"/>
                          <a:ea typeface="+mn-ea"/>
                          <a:cs typeface="+mn-cs"/>
                        </a:rPr>
                        <a:t>效果</a:t>
                      </a:r>
                      <a:endParaRPr lang="zh-CN" altLang="en-US" sz="4000"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确定接下来的调研方向和计划安排，完成这周的小组报告</a:t>
                      </a:r>
                    </a:p>
                  </a:txBody>
                  <a:tcPr/>
                </a:tc>
                <a:extLst>
                  <a:ext uri="{0D108BD9-81ED-4DB2-BD59-A6C34878D82A}">
                    <a16:rowId xmlns:a16="http://schemas.microsoft.com/office/drawing/2014/main" val="2480113285"/>
                  </a:ext>
                </a:extLst>
              </a:tr>
              <a:tr h="717034">
                <a:tc>
                  <a:txBody>
                    <a:bodyPr/>
                    <a:lstStyle/>
                    <a:p>
                      <a:pPr marL="0" algn="ctr" defTabSz="914400" rtl="0" eaLnBrk="1" latinLnBrk="0" hangingPunct="1"/>
                      <a:r>
                        <a:rPr lang="zh-CN" altLang="en-US" sz="4000" kern="1200" dirty="0" smtClean="0">
                          <a:solidFill>
                            <a:schemeClr val="dk1"/>
                          </a:solidFill>
                          <a:latin typeface="+mn-lt"/>
                          <a:ea typeface="+mn-ea"/>
                          <a:cs typeface="+mn-cs"/>
                        </a:rPr>
                        <a:t>输出</a:t>
                      </a:r>
                      <a:endParaRPr lang="zh-CN" altLang="en-US" sz="4000" kern="1200" dirty="0">
                        <a:solidFill>
                          <a:schemeClr val="dk1"/>
                        </a:solidFill>
                        <a:latin typeface="+mn-lt"/>
                        <a:ea typeface="+mn-ea"/>
                        <a:cs typeface="+mn-cs"/>
                      </a:endParaRPr>
                    </a:p>
                  </a:txBody>
                  <a:tcPr/>
                </a:tc>
                <a:tc>
                  <a:txBody>
                    <a:bodyPr/>
                    <a:lstStyle/>
                    <a:p>
                      <a:pPr algn="ctr"/>
                      <a:r>
                        <a:rPr lang="zh-CN" altLang="en-US" dirty="0" smtClean="0"/>
                        <a:t>第五周学习报告</a:t>
                      </a:r>
                      <a:endParaRPr lang="zh-CN" altLang="en-US" dirty="0"/>
                    </a:p>
                  </a:txBody>
                  <a:tcPr/>
                </a:tc>
                <a:extLst>
                  <a:ext uri="{0D108BD9-81ED-4DB2-BD59-A6C34878D82A}">
                    <a16:rowId xmlns:a16="http://schemas.microsoft.com/office/drawing/2014/main" val="3289186202"/>
                  </a:ext>
                </a:extLst>
              </a:tr>
              <a:tr h="717034">
                <a:tc>
                  <a:txBody>
                    <a:bodyPr/>
                    <a:lstStyle/>
                    <a:p>
                      <a:pPr marL="0" algn="ctr" defTabSz="914400" rtl="0" eaLnBrk="1" latinLnBrk="0" hangingPunct="1"/>
                      <a:r>
                        <a:rPr lang="zh-CN" altLang="en-US" sz="4000" kern="1200" dirty="0" smtClean="0">
                          <a:solidFill>
                            <a:schemeClr val="dk1"/>
                          </a:solidFill>
                          <a:latin typeface="+mn-lt"/>
                          <a:ea typeface="+mn-ea"/>
                          <a:cs typeface="+mn-cs"/>
                        </a:rPr>
                        <a:t>过程</a:t>
                      </a:r>
                      <a:endParaRPr lang="zh-CN" altLang="en-US" sz="4000" kern="1200" dirty="0">
                        <a:solidFill>
                          <a:schemeClr val="dk1"/>
                        </a:solidFill>
                        <a:latin typeface="+mn-lt"/>
                        <a:ea typeface="+mn-ea"/>
                        <a:cs typeface="+mn-cs"/>
                      </a:endParaRPr>
                    </a:p>
                  </a:txBody>
                  <a:tcPr/>
                </a:tc>
                <a:tc>
                  <a:txBody>
                    <a:bodyPr/>
                    <a:lstStyle/>
                    <a:p>
                      <a:pPr algn="ctr"/>
                      <a:r>
                        <a:rPr lang="zh-CN" altLang="en-US" dirty="0" smtClean="0"/>
                        <a:t>组员分别完成各自的学习报告，每个人有自己独立的一套逻辑，然后进行汇总</a:t>
                      </a:r>
                      <a:endParaRPr lang="zh-CN" altLang="en-US" dirty="0"/>
                    </a:p>
                  </a:txBody>
                  <a:tcPr/>
                </a:tc>
                <a:extLst>
                  <a:ext uri="{0D108BD9-81ED-4DB2-BD59-A6C34878D82A}">
                    <a16:rowId xmlns:a16="http://schemas.microsoft.com/office/drawing/2014/main" val="309983423"/>
                  </a:ext>
                </a:extLst>
              </a:tr>
              <a:tr h="717034">
                <a:tc>
                  <a:txBody>
                    <a:bodyPr/>
                    <a:lstStyle/>
                    <a:p>
                      <a:pPr marL="0" algn="ctr" defTabSz="914400" rtl="0" eaLnBrk="1" latinLnBrk="0" hangingPunct="1"/>
                      <a:r>
                        <a:rPr lang="zh-CN" altLang="en-US" sz="4000" kern="1200" dirty="0" smtClean="0">
                          <a:solidFill>
                            <a:schemeClr val="dk1"/>
                          </a:solidFill>
                          <a:latin typeface="+mn-lt"/>
                          <a:ea typeface="+mn-ea"/>
                          <a:cs typeface="+mn-cs"/>
                        </a:rPr>
                        <a:t>输入</a:t>
                      </a:r>
                      <a:endParaRPr lang="zh-CN" altLang="en-US" sz="4000" kern="1200" dirty="0">
                        <a:solidFill>
                          <a:schemeClr val="dk1"/>
                        </a:solidFill>
                        <a:latin typeface="+mn-lt"/>
                        <a:ea typeface="+mn-ea"/>
                        <a:cs typeface="+mn-cs"/>
                      </a:endParaRPr>
                    </a:p>
                  </a:txBody>
                  <a:tcPr/>
                </a:tc>
                <a:tc>
                  <a:txBody>
                    <a:bodyPr/>
                    <a:lstStyle/>
                    <a:p>
                      <a:pPr algn="ctr"/>
                      <a:r>
                        <a:rPr lang="zh-CN" altLang="en-US" dirty="0" smtClean="0"/>
                        <a:t>小组成员的精力和时间</a:t>
                      </a:r>
                      <a:endParaRPr lang="zh-CN" altLang="en-US" dirty="0"/>
                    </a:p>
                  </a:txBody>
                  <a:tcPr/>
                </a:tc>
                <a:extLst>
                  <a:ext uri="{0D108BD9-81ED-4DB2-BD59-A6C34878D82A}">
                    <a16:rowId xmlns:a16="http://schemas.microsoft.com/office/drawing/2014/main" val="1549758724"/>
                  </a:ext>
                </a:extLst>
              </a:tr>
              <a:tr h="717034">
                <a:tc>
                  <a:txBody>
                    <a:bodyPr/>
                    <a:lstStyle/>
                    <a:p>
                      <a:pPr marL="0" algn="ctr" defTabSz="914400" rtl="0" eaLnBrk="1" latinLnBrk="0" hangingPunct="1"/>
                      <a:r>
                        <a:rPr lang="zh-CN" altLang="en-US" sz="4000" kern="1200" dirty="0" smtClean="0">
                          <a:solidFill>
                            <a:schemeClr val="dk1"/>
                          </a:solidFill>
                          <a:latin typeface="+mn-lt"/>
                          <a:ea typeface="+mn-ea"/>
                          <a:cs typeface="+mn-cs"/>
                        </a:rPr>
                        <a:t>外部因素</a:t>
                      </a:r>
                      <a:endParaRPr lang="zh-CN" altLang="en-US" sz="4000" kern="1200" dirty="0">
                        <a:solidFill>
                          <a:schemeClr val="dk1"/>
                        </a:solidFill>
                        <a:latin typeface="+mn-lt"/>
                        <a:ea typeface="+mn-ea"/>
                        <a:cs typeface="+mn-cs"/>
                      </a:endParaRPr>
                    </a:p>
                  </a:txBody>
                  <a:tcPr/>
                </a:tc>
                <a:tc>
                  <a:txBody>
                    <a:bodyPr/>
                    <a:lstStyle/>
                    <a:p>
                      <a:pPr algn="ctr"/>
                      <a:r>
                        <a:rPr lang="zh-CN" altLang="en-US" dirty="0" smtClean="0"/>
                        <a:t>对信息采集领域的把握不是很充分，选择调查方向上有困难</a:t>
                      </a:r>
                      <a:endParaRPr lang="zh-CN" altLang="en-US" dirty="0"/>
                    </a:p>
                  </a:txBody>
                  <a:tcPr/>
                </a:tc>
                <a:extLst>
                  <a:ext uri="{0D108BD9-81ED-4DB2-BD59-A6C34878D82A}">
                    <a16:rowId xmlns:a16="http://schemas.microsoft.com/office/drawing/2014/main" val="2736811198"/>
                  </a:ext>
                </a:extLst>
              </a:tr>
            </a:tbl>
          </a:graphicData>
        </a:graphic>
      </p:graphicFrame>
    </p:spTree>
    <p:extLst>
      <p:ext uri="{BB962C8B-B14F-4D97-AF65-F5344CB8AC3E}">
        <p14:creationId xmlns:p14="http://schemas.microsoft.com/office/powerpoint/2010/main" val="41975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329998"/>
            <a:ext cx="10515600" cy="1325563"/>
          </a:xfrm>
        </p:spPr>
        <p:txBody>
          <a:bodyPr/>
          <a:lstStyle/>
          <a:p>
            <a:pPr algn="ctr"/>
            <a:r>
              <a:rPr lang="zh-CN" altLang="en-US" dirty="0" smtClean="0"/>
              <a:t>传统的空中信息采集领域调研</a:t>
            </a:r>
            <a:r>
              <a:rPr lang="en-US" altLang="zh-CN" dirty="0" smtClean="0"/>
              <a:t/>
            </a:r>
            <a:br>
              <a:rPr lang="en-US" altLang="zh-CN" dirty="0" smtClean="0"/>
            </a:br>
            <a:r>
              <a:rPr lang="zh-CN" altLang="en-US" dirty="0" smtClean="0"/>
              <a:t>（无人机）</a:t>
            </a:r>
            <a:endParaRPr lang="zh-CN" altLang="en-US" dirty="0"/>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06636" y="884020"/>
            <a:ext cx="2459182" cy="2445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1886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311" y="1158081"/>
            <a:ext cx="6033654" cy="4494573"/>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655" y="1281569"/>
            <a:ext cx="5514109" cy="4247595"/>
          </a:xfrm>
          <a:prstGeom prst="rect">
            <a:avLst/>
          </a:prstGeom>
        </p:spPr>
      </p:pic>
      <p:sp>
        <p:nvSpPr>
          <p:cNvPr id="6" name="文本框 5"/>
          <p:cNvSpPr txBox="1"/>
          <p:nvPr/>
        </p:nvSpPr>
        <p:spPr>
          <a:xfrm>
            <a:off x="415636" y="5652654"/>
            <a:ext cx="5777346" cy="646331"/>
          </a:xfrm>
          <a:prstGeom prst="rect">
            <a:avLst/>
          </a:prstGeom>
          <a:noFill/>
        </p:spPr>
        <p:txBody>
          <a:bodyPr wrap="square" rtlCol="0">
            <a:spAutoFit/>
          </a:bodyPr>
          <a:lstStyle/>
          <a:p>
            <a:r>
              <a:rPr lang="en-US" altLang="zh-CN" smtClean="0"/>
              <a:t>https://dronelife.com/2015/12/02/commercial-drone-market-to-reach-2-07-billion-by-2022/ </a:t>
            </a:r>
            <a:endParaRPr lang="zh-CN" altLang="en-US" dirty="0"/>
          </a:p>
        </p:txBody>
      </p:sp>
      <p:sp>
        <p:nvSpPr>
          <p:cNvPr id="7" name="文本框 6"/>
          <p:cNvSpPr txBox="1"/>
          <p:nvPr/>
        </p:nvSpPr>
        <p:spPr>
          <a:xfrm>
            <a:off x="6352307" y="5652654"/>
            <a:ext cx="5576457" cy="646331"/>
          </a:xfrm>
          <a:prstGeom prst="rect">
            <a:avLst/>
          </a:prstGeom>
          <a:noFill/>
        </p:spPr>
        <p:txBody>
          <a:bodyPr wrap="square" rtlCol="0">
            <a:spAutoFit/>
          </a:bodyPr>
          <a:lstStyle/>
          <a:p>
            <a:r>
              <a:rPr lang="en-US" altLang="zh-CN" dirty="0" smtClean="0"/>
              <a:t>https://dronelife.com/2015/07/15/charts-show-gopro-has-a-shot-at-dominating-the-drone-market/</a:t>
            </a:r>
            <a:endParaRPr lang="zh-CN" altLang="en-US" dirty="0"/>
          </a:p>
        </p:txBody>
      </p:sp>
    </p:spTree>
    <p:extLst>
      <p:ext uri="{BB962C8B-B14F-4D97-AF65-F5344CB8AC3E}">
        <p14:creationId xmlns:p14="http://schemas.microsoft.com/office/powerpoint/2010/main" val="363403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组合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9075"/>
            <a:ext cx="4333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44513" y="257175"/>
            <a:ext cx="2709862" cy="461963"/>
          </a:xfrm>
          <a:prstGeom prst="rect">
            <a:avLst/>
          </a:prstGeom>
          <a:noFill/>
        </p:spPr>
        <p:txBody>
          <a:bodyPr>
            <a:spAutoFit/>
          </a:bodyPr>
          <a:lstStyle/>
          <a:p>
            <a:pPr eaLnBrk="1" fontAlgn="auto" hangingPunct="1">
              <a:spcBef>
                <a:spcPts val="0"/>
              </a:spcBef>
              <a:spcAft>
                <a:spcPts val="0"/>
              </a:spcAft>
              <a:defRPr/>
            </a:pP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存在的问题与限制</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1268" name="组合 6"/>
          <p:cNvGrpSpPr>
            <a:grpSpLocks/>
          </p:cNvGrpSpPr>
          <p:nvPr/>
        </p:nvGrpSpPr>
        <p:grpSpPr bwMode="auto">
          <a:xfrm>
            <a:off x="8374063" y="1543050"/>
            <a:ext cx="2252662" cy="4217988"/>
            <a:chOff x="7482625" y="1427573"/>
            <a:chExt cx="2253803" cy="4218144"/>
          </a:xfrm>
        </p:grpSpPr>
        <p:grpSp>
          <p:nvGrpSpPr>
            <p:cNvPr id="11287" name="组合 7"/>
            <p:cNvGrpSpPr>
              <a:grpSpLocks/>
            </p:cNvGrpSpPr>
            <p:nvPr/>
          </p:nvGrpSpPr>
          <p:grpSpPr bwMode="auto">
            <a:xfrm>
              <a:off x="7482625" y="1427573"/>
              <a:ext cx="2253803" cy="3626249"/>
              <a:chOff x="7482625" y="1427573"/>
              <a:chExt cx="2253803" cy="3626249"/>
            </a:xfrm>
          </p:grpSpPr>
          <p:sp>
            <p:nvSpPr>
              <p:cNvPr id="13" name="任意多边形 12"/>
              <p:cNvSpPr/>
              <p:nvPr/>
            </p:nvSpPr>
            <p:spPr>
              <a:xfrm>
                <a:off x="7482625" y="1427573"/>
                <a:ext cx="2253803" cy="3465641"/>
              </a:xfrm>
              <a:custGeom>
                <a:avLst/>
                <a:gdLst>
                  <a:gd name="connsiteX0" fmla="*/ 0 w 2253803"/>
                  <a:gd name="connsiteY0" fmla="*/ 0 h 3466399"/>
                  <a:gd name="connsiteX1" fmla="*/ 2253803 w 2253803"/>
                  <a:gd name="connsiteY1" fmla="*/ 0 h 3466399"/>
                  <a:gd name="connsiteX2" fmla="*/ 2253803 w 2253803"/>
                  <a:gd name="connsiteY2" fmla="*/ 3466399 h 3466399"/>
                  <a:gd name="connsiteX3" fmla="*/ 2229408 w 2253803"/>
                  <a:gd name="connsiteY3" fmla="*/ 3466399 h 3466399"/>
                  <a:gd name="connsiteX4" fmla="*/ 0 w 2253803"/>
                  <a:gd name="connsiteY4" fmla="*/ 2975834 h 3466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3" h="3466399">
                    <a:moveTo>
                      <a:pt x="0" y="0"/>
                    </a:moveTo>
                    <a:lnTo>
                      <a:pt x="2253803" y="0"/>
                    </a:lnTo>
                    <a:lnTo>
                      <a:pt x="2253803" y="3466399"/>
                    </a:lnTo>
                    <a:lnTo>
                      <a:pt x="2229408" y="3466399"/>
                    </a:lnTo>
                    <a:lnTo>
                      <a:pt x="0" y="297583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任意多边形 13"/>
              <p:cNvSpPr/>
              <p:nvPr/>
            </p:nvSpPr>
            <p:spPr>
              <a:xfrm>
                <a:off x="7855876" y="4488386"/>
                <a:ext cx="1880552" cy="417528"/>
              </a:xfrm>
              <a:custGeom>
                <a:avLst/>
                <a:gdLst>
                  <a:gd name="connsiteX0" fmla="*/ 0 w 1880424"/>
                  <a:gd name="connsiteY0" fmla="*/ 0 h 418688"/>
                  <a:gd name="connsiteX1" fmla="*/ 1880424 w 1880424"/>
                  <a:gd name="connsiteY1" fmla="*/ 418688 h 418688"/>
                  <a:gd name="connsiteX2" fmla="*/ 65983 w 1880424"/>
                  <a:gd name="connsiteY2" fmla="*/ 418688 h 418688"/>
                </a:gdLst>
                <a:ahLst/>
                <a:cxnLst>
                  <a:cxn ang="0">
                    <a:pos x="connsiteX0" y="connsiteY0"/>
                  </a:cxn>
                  <a:cxn ang="0">
                    <a:pos x="connsiteX1" y="connsiteY1"/>
                  </a:cxn>
                  <a:cxn ang="0">
                    <a:pos x="connsiteX2" y="connsiteY2"/>
                  </a:cxn>
                </a:cxnLst>
                <a:rect l="l" t="t" r="r" b="b"/>
                <a:pathLst>
                  <a:path w="1880424" h="418688">
                    <a:moveTo>
                      <a:pt x="0" y="0"/>
                    </a:moveTo>
                    <a:lnTo>
                      <a:pt x="1880424" y="418688"/>
                    </a:lnTo>
                    <a:lnTo>
                      <a:pt x="65983" y="418688"/>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等腰三角形 14"/>
              <p:cNvSpPr/>
              <p:nvPr/>
            </p:nvSpPr>
            <p:spPr>
              <a:xfrm rot="1249325">
                <a:off x="7924174" y="4893214"/>
                <a:ext cx="849742" cy="16034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11288"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56004" y="5458619"/>
              <a:ext cx="1550948" cy="18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9"/>
            <p:cNvSpPr txBox="1">
              <a:spLocks noChangeArrowheads="1"/>
            </p:cNvSpPr>
            <p:nvPr/>
          </p:nvSpPr>
          <p:spPr bwMode="auto">
            <a:xfrm>
              <a:off x="8011379" y="1900314"/>
              <a:ext cx="13278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b="1" dirty="0" smtClean="0">
                  <a:latin typeface="微软雅黑" panose="020B0503020204020204" pitchFamily="34" charset="-122"/>
                  <a:ea typeface="微软雅黑" panose="020B0503020204020204" pitchFamily="34" charset="-122"/>
                </a:rPr>
                <a:t>无法微型化</a:t>
              </a:r>
              <a:endParaRPr lang="zh-CN" altLang="en-US" sz="1800" b="1" dirty="0">
                <a:latin typeface="微软雅黑" panose="020B0503020204020204" pitchFamily="34" charset="-122"/>
                <a:ea typeface="微软雅黑" panose="020B0503020204020204" pitchFamily="34" charset="-122"/>
              </a:endParaRPr>
            </a:p>
          </p:txBody>
        </p:sp>
        <p:sp>
          <p:nvSpPr>
            <p:cNvPr id="11290" name="矩形 10"/>
            <p:cNvSpPr>
              <a:spLocks noChangeArrowheads="1"/>
            </p:cNvSpPr>
            <p:nvPr/>
          </p:nvSpPr>
          <p:spPr bwMode="auto">
            <a:xfrm>
              <a:off x="7922955" y="2437318"/>
              <a:ext cx="1464548" cy="230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zh-CN" altLang="en-US" sz="1600" dirty="0">
                  <a:latin typeface="微软雅黑" panose="020B0503020204020204" pitchFamily="34" charset="-122"/>
                  <a:ea typeface="微软雅黑" panose="020B0503020204020204" pitchFamily="34" charset="-122"/>
                </a:rPr>
                <a:t>微</a:t>
              </a:r>
              <a:r>
                <a:rPr lang="zh-CN" altLang="en-US" sz="1600" dirty="0" smtClean="0">
                  <a:latin typeface="微软雅黑" panose="020B0503020204020204" pitchFamily="34" charset="-122"/>
                  <a:ea typeface="微软雅黑" panose="020B0503020204020204" pitchFamily="34" charset="-122"/>
                </a:rPr>
                <a:t>型化是未来侦查与情报搜集的关键技术。由于空气粘滞作用（雷诺数）的影响，致使传统的固定翼和旋翼机都无法微型化。</a:t>
              </a:r>
              <a:endParaRPr lang="zh-CN" altLang="en-US" sz="1600"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7922585" y="2343595"/>
              <a:ext cx="139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269" name="组合 15"/>
          <p:cNvGrpSpPr>
            <a:grpSpLocks/>
          </p:cNvGrpSpPr>
          <p:nvPr/>
        </p:nvGrpSpPr>
        <p:grpSpPr bwMode="auto">
          <a:xfrm>
            <a:off x="4926013" y="1543051"/>
            <a:ext cx="2252662" cy="4217987"/>
            <a:chOff x="4778061" y="1427574"/>
            <a:chExt cx="2253803" cy="4218143"/>
          </a:xfrm>
        </p:grpSpPr>
        <p:grpSp>
          <p:nvGrpSpPr>
            <p:cNvPr id="11279" name="组合 16"/>
            <p:cNvGrpSpPr>
              <a:grpSpLocks/>
            </p:cNvGrpSpPr>
            <p:nvPr/>
          </p:nvGrpSpPr>
          <p:grpSpPr bwMode="auto">
            <a:xfrm>
              <a:off x="4778061" y="1427574"/>
              <a:ext cx="2253803" cy="3625983"/>
              <a:chOff x="7482625" y="1427574"/>
              <a:chExt cx="2253803" cy="3625983"/>
            </a:xfrm>
          </p:grpSpPr>
          <p:sp>
            <p:nvSpPr>
              <p:cNvPr id="22" name="任意多边形 21"/>
              <p:cNvSpPr/>
              <p:nvPr/>
            </p:nvSpPr>
            <p:spPr>
              <a:xfrm>
                <a:off x="7482625" y="1427574"/>
                <a:ext cx="2253803" cy="3465642"/>
              </a:xfrm>
              <a:custGeom>
                <a:avLst/>
                <a:gdLst>
                  <a:gd name="connsiteX0" fmla="*/ 0 w 2253803"/>
                  <a:gd name="connsiteY0" fmla="*/ 0 h 3466399"/>
                  <a:gd name="connsiteX1" fmla="*/ 2253803 w 2253803"/>
                  <a:gd name="connsiteY1" fmla="*/ 0 h 3466399"/>
                  <a:gd name="connsiteX2" fmla="*/ 2253803 w 2253803"/>
                  <a:gd name="connsiteY2" fmla="*/ 3466399 h 3466399"/>
                  <a:gd name="connsiteX3" fmla="*/ 2229408 w 2253803"/>
                  <a:gd name="connsiteY3" fmla="*/ 3466399 h 3466399"/>
                  <a:gd name="connsiteX4" fmla="*/ 0 w 2253803"/>
                  <a:gd name="connsiteY4" fmla="*/ 2975834 h 3466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3" h="3466399">
                    <a:moveTo>
                      <a:pt x="0" y="0"/>
                    </a:moveTo>
                    <a:lnTo>
                      <a:pt x="2253803" y="0"/>
                    </a:lnTo>
                    <a:lnTo>
                      <a:pt x="2253803" y="3466399"/>
                    </a:lnTo>
                    <a:lnTo>
                      <a:pt x="2229408" y="3466399"/>
                    </a:lnTo>
                    <a:lnTo>
                      <a:pt x="0" y="297583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任意多边形 22"/>
              <p:cNvSpPr/>
              <p:nvPr/>
            </p:nvSpPr>
            <p:spPr>
              <a:xfrm>
                <a:off x="7855876" y="4488386"/>
                <a:ext cx="1880552" cy="417528"/>
              </a:xfrm>
              <a:custGeom>
                <a:avLst/>
                <a:gdLst>
                  <a:gd name="connsiteX0" fmla="*/ 0 w 1880424"/>
                  <a:gd name="connsiteY0" fmla="*/ 0 h 418688"/>
                  <a:gd name="connsiteX1" fmla="*/ 1880424 w 1880424"/>
                  <a:gd name="connsiteY1" fmla="*/ 418688 h 418688"/>
                  <a:gd name="connsiteX2" fmla="*/ 65983 w 1880424"/>
                  <a:gd name="connsiteY2" fmla="*/ 418688 h 418688"/>
                </a:gdLst>
                <a:ahLst/>
                <a:cxnLst>
                  <a:cxn ang="0">
                    <a:pos x="connsiteX0" y="connsiteY0"/>
                  </a:cxn>
                  <a:cxn ang="0">
                    <a:pos x="connsiteX1" y="connsiteY1"/>
                  </a:cxn>
                  <a:cxn ang="0">
                    <a:pos x="connsiteX2" y="connsiteY2"/>
                  </a:cxn>
                </a:cxnLst>
                <a:rect l="l" t="t" r="r" b="b"/>
                <a:pathLst>
                  <a:path w="1880424" h="418688">
                    <a:moveTo>
                      <a:pt x="0" y="0"/>
                    </a:moveTo>
                    <a:lnTo>
                      <a:pt x="1880424" y="418688"/>
                    </a:lnTo>
                    <a:lnTo>
                      <a:pt x="65983" y="418688"/>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等腰三角形 23"/>
              <p:cNvSpPr/>
              <p:nvPr/>
            </p:nvSpPr>
            <p:spPr>
              <a:xfrm rot="1249325">
                <a:off x="7924174" y="4893214"/>
                <a:ext cx="849742" cy="16034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11280"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51440" y="5458619"/>
              <a:ext cx="1550948" cy="18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8"/>
            <p:cNvSpPr txBox="1">
              <a:spLocks noChangeArrowheads="1"/>
            </p:cNvSpPr>
            <p:nvPr/>
          </p:nvSpPr>
          <p:spPr bwMode="auto">
            <a:xfrm>
              <a:off x="5306815" y="1900314"/>
              <a:ext cx="13278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b="1" dirty="0" smtClean="0">
                  <a:solidFill>
                    <a:schemeClr val="bg1"/>
                  </a:solidFill>
                  <a:latin typeface="微软雅黑" panose="020B0503020204020204" pitchFamily="34" charset="-122"/>
                  <a:ea typeface="微软雅黑" panose="020B0503020204020204" pitchFamily="34" charset="-122"/>
                </a:rPr>
                <a:t>能源问题</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1282" name="矩形 19"/>
            <p:cNvSpPr>
              <a:spLocks noChangeArrowheads="1"/>
            </p:cNvSpPr>
            <p:nvPr/>
          </p:nvSpPr>
          <p:spPr bwMode="auto">
            <a:xfrm>
              <a:off x="5218391" y="2437318"/>
              <a:ext cx="1464548" cy="83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zh-CN" altLang="en-US" sz="1600" dirty="0" smtClean="0">
                  <a:solidFill>
                    <a:schemeClr val="bg1"/>
                  </a:solidFill>
                  <a:latin typeface="微软雅黑" panose="020B0503020204020204" pitchFamily="34" charset="-122"/>
                  <a:ea typeface="微软雅黑" panose="020B0503020204020204" pitchFamily="34" charset="-122"/>
                </a:rPr>
                <a:t>普遍存在电池重、续航能力短的问题。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5218021" y="2343595"/>
              <a:ext cx="139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270" name="组合 24"/>
          <p:cNvGrpSpPr>
            <a:grpSpLocks/>
          </p:cNvGrpSpPr>
          <p:nvPr/>
        </p:nvGrpSpPr>
        <p:grpSpPr bwMode="auto">
          <a:xfrm>
            <a:off x="1477963" y="1543050"/>
            <a:ext cx="2252662" cy="4217988"/>
            <a:chOff x="2031000" y="1427573"/>
            <a:chExt cx="2253803" cy="4218144"/>
          </a:xfrm>
        </p:grpSpPr>
        <p:grpSp>
          <p:nvGrpSpPr>
            <p:cNvPr id="11271" name="组合 25"/>
            <p:cNvGrpSpPr>
              <a:grpSpLocks/>
            </p:cNvGrpSpPr>
            <p:nvPr/>
          </p:nvGrpSpPr>
          <p:grpSpPr bwMode="auto">
            <a:xfrm>
              <a:off x="2031000" y="1427573"/>
              <a:ext cx="2253803" cy="3626249"/>
              <a:chOff x="7482625" y="1427573"/>
              <a:chExt cx="2253803" cy="3626249"/>
            </a:xfrm>
          </p:grpSpPr>
          <p:sp>
            <p:nvSpPr>
              <p:cNvPr id="31" name="任意多边形 30"/>
              <p:cNvSpPr/>
              <p:nvPr/>
            </p:nvSpPr>
            <p:spPr>
              <a:xfrm>
                <a:off x="7482625" y="1427573"/>
                <a:ext cx="2253803" cy="3465641"/>
              </a:xfrm>
              <a:custGeom>
                <a:avLst/>
                <a:gdLst>
                  <a:gd name="connsiteX0" fmla="*/ 0 w 2253803"/>
                  <a:gd name="connsiteY0" fmla="*/ 0 h 3466399"/>
                  <a:gd name="connsiteX1" fmla="*/ 2253803 w 2253803"/>
                  <a:gd name="connsiteY1" fmla="*/ 0 h 3466399"/>
                  <a:gd name="connsiteX2" fmla="*/ 2253803 w 2253803"/>
                  <a:gd name="connsiteY2" fmla="*/ 3466399 h 3466399"/>
                  <a:gd name="connsiteX3" fmla="*/ 2229408 w 2253803"/>
                  <a:gd name="connsiteY3" fmla="*/ 3466399 h 3466399"/>
                  <a:gd name="connsiteX4" fmla="*/ 0 w 2253803"/>
                  <a:gd name="connsiteY4" fmla="*/ 2975834 h 3466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3" h="3466399">
                    <a:moveTo>
                      <a:pt x="0" y="0"/>
                    </a:moveTo>
                    <a:lnTo>
                      <a:pt x="2253803" y="0"/>
                    </a:lnTo>
                    <a:lnTo>
                      <a:pt x="2253803" y="3466399"/>
                    </a:lnTo>
                    <a:lnTo>
                      <a:pt x="2229408" y="3466399"/>
                    </a:lnTo>
                    <a:lnTo>
                      <a:pt x="0" y="297583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任意多边形 31"/>
              <p:cNvSpPr/>
              <p:nvPr/>
            </p:nvSpPr>
            <p:spPr>
              <a:xfrm>
                <a:off x="7855876" y="4488386"/>
                <a:ext cx="1880552" cy="417528"/>
              </a:xfrm>
              <a:custGeom>
                <a:avLst/>
                <a:gdLst>
                  <a:gd name="connsiteX0" fmla="*/ 0 w 1880424"/>
                  <a:gd name="connsiteY0" fmla="*/ 0 h 418688"/>
                  <a:gd name="connsiteX1" fmla="*/ 1880424 w 1880424"/>
                  <a:gd name="connsiteY1" fmla="*/ 418688 h 418688"/>
                  <a:gd name="connsiteX2" fmla="*/ 65983 w 1880424"/>
                  <a:gd name="connsiteY2" fmla="*/ 418688 h 418688"/>
                </a:gdLst>
                <a:ahLst/>
                <a:cxnLst>
                  <a:cxn ang="0">
                    <a:pos x="connsiteX0" y="connsiteY0"/>
                  </a:cxn>
                  <a:cxn ang="0">
                    <a:pos x="connsiteX1" y="connsiteY1"/>
                  </a:cxn>
                  <a:cxn ang="0">
                    <a:pos x="connsiteX2" y="connsiteY2"/>
                  </a:cxn>
                </a:cxnLst>
                <a:rect l="l" t="t" r="r" b="b"/>
                <a:pathLst>
                  <a:path w="1880424" h="418688">
                    <a:moveTo>
                      <a:pt x="0" y="0"/>
                    </a:moveTo>
                    <a:lnTo>
                      <a:pt x="1880424" y="418688"/>
                    </a:lnTo>
                    <a:lnTo>
                      <a:pt x="65983" y="418688"/>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等腰三角形 32"/>
              <p:cNvSpPr/>
              <p:nvPr/>
            </p:nvSpPr>
            <p:spPr>
              <a:xfrm rot="1249325">
                <a:off x="7924174" y="4893214"/>
                <a:ext cx="849742" cy="16034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11272"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04379" y="5458619"/>
              <a:ext cx="1550948" cy="18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3" name="文本框 27"/>
            <p:cNvSpPr txBox="1">
              <a:spLocks noChangeArrowheads="1"/>
            </p:cNvSpPr>
            <p:nvPr/>
          </p:nvSpPr>
          <p:spPr bwMode="auto">
            <a:xfrm>
              <a:off x="2559754" y="1900314"/>
              <a:ext cx="13278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b="1" dirty="0" smtClean="0">
                  <a:latin typeface="微软雅黑" panose="020B0503020204020204" pitchFamily="34" charset="-122"/>
                  <a:ea typeface="微软雅黑" panose="020B0503020204020204" pitchFamily="34" charset="-122"/>
                </a:rPr>
                <a:t>成本高</a:t>
              </a:r>
              <a:endParaRPr lang="zh-CN" altLang="en-US" sz="1800" b="1" dirty="0">
                <a:latin typeface="微软雅黑" panose="020B0503020204020204" pitchFamily="34" charset="-122"/>
                <a:ea typeface="微软雅黑" panose="020B0503020204020204" pitchFamily="34" charset="-122"/>
              </a:endParaRPr>
            </a:p>
          </p:txBody>
        </p:sp>
        <p:sp>
          <p:nvSpPr>
            <p:cNvPr id="11274" name="矩形 28"/>
            <p:cNvSpPr>
              <a:spLocks noChangeArrowheads="1"/>
            </p:cNvSpPr>
            <p:nvPr/>
          </p:nvSpPr>
          <p:spPr bwMode="auto">
            <a:xfrm>
              <a:off x="2471330" y="2437318"/>
              <a:ext cx="1464548" cy="1077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dirty="0" smtClean="0">
                  <a:latin typeface="微软雅黑" panose="020B0503020204020204" pitchFamily="34" charset="-122"/>
                  <a:ea typeface="微软雅黑" panose="020B0503020204020204" pitchFamily="34" charset="-122"/>
                </a:rPr>
                <a:t>不仅购置成本高，维修保养以及电池的成本也高。</a:t>
              </a:r>
              <a:endParaRPr lang="zh-CN" altLang="en-US" sz="1600" dirty="0">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2470960" y="2343595"/>
              <a:ext cx="139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5"/>
          <a:stretch>
            <a:fillRect/>
          </a:stretch>
        </p:blipFill>
        <p:spPr>
          <a:xfrm>
            <a:off x="1343143" y="899108"/>
            <a:ext cx="9549930" cy="5461735"/>
          </a:xfrm>
          <a:prstGeom prst="rect">
            <a:avLst/>
          </a:prstGeom>
        </p:spPr>
      </p:pic>
    </p:spTree>
    <p:extLst>
      <p:ext uri="{BB962C8B-B14F-4D97-AF65-F5344CB8AC3E}">
        <p14:creationId xmlns:p14="http://schemas.microsoft.com/office/powerpoint/2010/main" val="31640161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fade">
                                      <p:cBhvr>
                                        <p:cTn id="7" dur="1000"/>
                                        <p:tgtEl>
                                          <p:spTgt spid="11270"/>
                                        </p:tgtEl>
                                      </p:cBhvr>
                                    </p:animEffect>
                                    <p:anim calcmode="lin" valueType="num">
                                      <p:cBhvr>
                                        <p:cTn id="8" dur="1000" fill="hold"/>
                                        <p:tgtEl>
                                          <p:spTgt spid="11270"/>
                                        </p:tgtEl>
                                        <p:attrNameLst>
                                          <p:attrName>ppt_x</p:attrName>
                                        </p:attrNameLst>
                                      </p:cBhvr>
                                      <p:tavLst>
                                        <p:tav tm="0">
                                          <p:val>
                                            <p:strVal val="#ppt_x"/>
                                          </p:val>
                                        </p:tav>
                                        <p:tav tm="100000">
                                          <p:val>
                                            <p:strVal val="#ppt_x"/>
                                          </p:val>
                                        </p:tav>
                                      </p:tavLst>
                                    </p:anim>
                                    <p:anim calcmode="lin" valueType="num">
                                      <p:cBhvr>
                                        <p:cTn id="9" dur="1000" fill="hold"/>
                                        <p:tgtEl>
                                          <p:spTgt spid="112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xit" presetSubtype="0" fill="hold" nodeType="clickEffect">
                                  <p:stCondLst>
                                    <p:cond delay="0"/>
                                  </p:stCondLst>
                                  <p:childTnLst>
                                    <p:anim calcmode="lin" valueType="num">
                                      <p:cBhvr>
                                        <p:cTn id="21" dur="1000"/>
                                        <p:tgtEl>
                                          <p:spTgt spid="2"/>
                                        </p:tgtEl>
                                        <p:attrNameLst>
                                          <p:attrName>ppt_w</p:attrName>
                                        </p:attrNameLst>
                                      </p:cBhvr>
                                      <p:tavLst>
                                        <p:tav tm="0">
                                          <p:val>
                                            <p:strVal val="ppt_w"/>
                                          </p:val>
                                        </p:tav>
                                        <p:tav tm="100000">
                                          <p:val>
                                            <p:strVal val="ppt_w*0.70"/>
                                          </p:val>
                                        </p:tav>
                                      </p:tavLst>
                                    </p:anim>
                                    <p:anim calcmode="lin" valueType="num">
                                      <p:cBhvr>
                                        <p:cTn id="22" dur="1000"/>
                                        <p:tgtEl>
                                          <p:spTgt spid="2"/>
                                        </p:tgtEl>
                                        <p:attrNameLst>
                                          <p:attrName>ppt_h</p:attrName>
                                        </p:attrNameLst>
                                      </p:cBhvr>
                                      <p:tavLst>
                                        <p:tav tm="0">
                                          <p:val>
                                            <p:strVal val="ppt_h"/>
                                          </p:val>
                                        </p:tav>
                                        <p:tav tm="100000">
                                          <p:val>
                                            <p:strVal val="ppt_h"/>
                                          </p:val>
                                        </p:tav>
                                      </p:tavLst>
                                    </p:anim>
                                    <p:animEffect transition="out" filter="fade">
                                      <p:cBhvr>
                                        <p:cTn id="23" dur="1000"/>
                                        <p:tgtEl>
                                          <p:spTgt spid="2"/>
                                        </p:tgtEl>
                                      </p:cBhvr>
                                    </p:animEffect>
                                    <p:set>
                                      <p:cBhvr>
                                        <p:cTn id="24" dur="1" fill="hold">
                                          <p:stCondLst>
                                            <p:cond delay="9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1269"/>
                                        </p:tgtEl>
                                        <p:attrNameLst>
                                          <p:attrName>style.visibility</p:attrName>
                                        </p:attrNameLst>
                                      </p:cBhvr>
                                      <p:to>
                                        <p:strVal val="visible"/>
                                      </p:to>
                                    </p:set>
                                    <p:animEffect transition="in" filter="fade">
                                      <p:cBhvr>
                                        <p:cTn id="29" dur="1000"/>
                                        <p:tgtEl>
                                          <p:spTgt spid="11269"/>
                                        </p:tgtEl>
                                      </p:cBhvr>
                                    </p:animEffect>
                                    <p:anim calcmode="lin" valueType="num">
                                      <p:cBhvr>
                                        <p:cTn id="30" dur="1000" fill="hold"/>
                                        <p:tgtEl>
                                          <p:spTgt spid="11269"/>
                                        </p:tgtEl>
                                        <p:attrNameLst>
                                          <p:attrName>ppt_x</p:attrName>
                                        </p:attrNameLst>
                                      </p:cBhvr>
                                      <p:tavLst>
                                        <p:tav tm="0">
                                          <p:val>
                                            <p:strVal val="#ppt_x"/>
                                          </p:val>
                                        </p:tav>
                                        <p:tav tm="100000">
                                          <p:val>
                                            <p:strVal val="#ppt_x"/>
                                          </p:val>
                                        </p:tav>
                                      </p:tavLst>
                                    </p:anim>
                                    <p:anim calcmode="lin" valueType="num">
                                      <p:cBhvr>
                                        <p:cTn id="31" dur="1000" fill="hold"/>
                                        <p:tgtEl>
                                          <p:spTgt spid="1126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1268"/>
                                        </p:tgtEl>
                                        <p:attrNameLst>
                                          <p:attrName>style.visibility</p:attrName>
                                        </p:attrNameLst>
                                      </p:cBhvr>
                                      <p:to>
                                        <p:strVal val="visible"/>
                                      </p:to>
                                    </p:set>
                                    <p:animEffect transition="in" filter="fade">
                                      <p:cBhvr>
                                        <p:cTn id="36" dur="1000"/>
                                        <p:tgtEl>
                                          <p:spTgt spid="11268"/>
                                        </p:tgtEl>
                                      </p:cBhvr>
                                    </p:animEffect>
                                    <p:anim calcmode="lin" valueType="num">
                                      <p:cBhvr>
                                        <p:cTn id="37" dur="1000" fill="hold"/>
                                        <p:tgtEl>
                                          <p:spTgt spid="11268"/>
                                        </p:tgtEl>
                                        <p:attrNameLst>
                                          <p:attrName>ppt_x</p:attrName>
                                        </p:attrNameLst>
                                      </p:cBhvr>
                                      <p:tavLst>
                                        <p:tav tm="0">
                                          <p:val>
                                            <p:strVal val="#ppt_x"/>
                                          </p:val>
                                        </p:tav>
                                        <p:tav tm="100000">
                                          <p:val>
                                            <p:strVal val="#ppt_x"/>
                                          </p:val>
                                        </p:tav>
                                      </p:tavLst>
                                    </p:anim>
                                    <p:anim calcmode="lin" valueType="num">
                                      <p:cBhvr>
                                        <p:cTn id="38" dur="1000" fill="hold"/>
                                        <p:tgtEl>
                                          <p:spTgt spid="112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7"/>
          <p:cNvSpPr txBox="1">
            <a:spLocks noChangeArrowheads="1"/>
          </p:cNvSpPr>
          <p:nvPr/>
        </p:nvSpPr>
        <p:spPr bwMode="auto">
          <a:xfrm>
            <a:off x="544513" y="257175"/>
            <a:ext cx="2709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a:solidFill>
                  <a:schemeClr val="bg1"/>
                </a:solidFill>
                <a:latin typeface="微软雅黑" panose="020B0503020204020204" pitchFamily="34" charset="-122"/>
                <a:ea typeface="微软雅黑" panose="020B0503020204020204" pitchFamily="34" charset="-122"/>
              </a:rPr>
              <a:t>点击此处添加标题</a:t>
            </a:r>
          </a:p>
        </p:txBody>
      </p:sp>
      <p:grpSp>
        <p:nvGrpSpPr>
          <p:cNvPr id="10243" name="组合 8"/>
          <p:cNvGrpSpPr>
            <a:grpSpLocks/>
          </p:cNvGrpSpPr>
          <p:nvPr/>
        </p:nvGrpSpPr>
        <p:grpSpPr bwMode="auto">
          <a:xfrm>
            <a:off x="6350" y="225425"/>
            <a:ext cx="419100" cy="525463"/>
            <a:chOff x="0" y="2508250"/>
            <a:chExt cx="419100" cy="1841500"/>
          </a:xfrm>
        </p:grpSpPr>
        <p:sp>
          <p:nvSpPr>
            <p:cNvPr id="10" name="矩形 9"/>
            <p:cNvSpPr/>
            <p:nvPr/>
          </p:nvSpPr>
          <p:spPr>
            <a:xfrm>
              <a:off x="0" y="2508250"/>
              <a:ext cx="215900" cy="184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34963" y="2508250"/>
              <a:ext cx="84137" cy="184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 name="矩形 23"/>
          <p:cNvSpPr/>
          <p:nvPr/>
        </p:nvSpPr>
        <p:spPr>
          <a:xfrm>
            <a:off x="1119188" y="2195513"/>
            <a:ext cx="1981200" cy="522287"/>
          </a:xfrm>
          <a:prstGeom prst="rect">
            <a:avLst/>
          </a:prstGeom>
        </p:spPr>
        <p:txBody>
          <a:bodyPr wrap="none">
            <a:spAutoFit/>
          </a:bodyPr>
          <a:lstStyle/>
          <a:p>
            <a:pPr eaLnBrk="1" fontAlgn="auto" hangingPunct="1">
              <a:spcBef>
                <a:spcPts val="0"/>
              </a:spcBef>
              <a:spcAft>
                <a:spcPts val="0"/>
              </a:spcAft>
              <a:defRPr/>
            </a:pPr>
            <a:r>
              <a:rPr lang="zh-CN" altLang="zh-CN" sz="2800" b="1" kern="0" dirty="0">
                <a:solidFill>
                  <a:schemeClr val="bg1"/>
                </a:solidFill>
                <a:latin typeface="+mn-lt"/>
                <a:ea typeface="微软雅黑" panose="020B0503020204020204" pitchFamily="34" charset="-122"/>
                <a:cs typeface="宋体" panose="02010600030101010101" pitchFamily="2" charset="-122"/>
              </a:rPr>
              <a:t>我们工作室</a:t>
            </a:r>
            <a:endParaRPr lang="zh-CN" altLang="en-US" sz="2800" b="1" dirty="0">
              <a:solidFill>
                <a:schemeClr val="bg1"/>
              </a:solidFill>
              <a:latin typeface="+mn-lt"/>
              <a:ea typeface="微软雅黑" panose="020B0503020204020204" pitchFamily="34" charset="-122"/>
            </a:endParaRPr>
          </a:p>
        </p:txBody>
      </p:sp>
      <p:sp>
        <p:nvSpPr>
          <p:cNvPr id="25" name="矩形 24"/>
          <p:cNvSpPr/>
          <p:nvPr/>
        </p:nvSpPr>
        <p:spPr>
          <a:xfrm>
            <a:off x="1101725" y="2819400"/>
            <a:ext cx="4819650" cy="1200329"/>
          </a:xfrm>
          <a:prstGeom prst="rect">
            <a:avLst/>
          </a:prstGeom>
        </p:spPr>
        <p:txBody>
          <a:bodyPr>
            <a:spAutoFit/>
          </a:bodyPr>
          <a:lstStyle/>
          <a:p>
            <a:pPr algn="ctr">
              <a:defRPr/>
            </a:pPr>
            <a:r>
              <a:rPr lang="zh-CN" altLang="en-US" sz="3600" kern="0" dirty="0" smtClean="0">
                <a:latin typeface="微软雅黑" panose="020B0503020204020204" pitchFamily="34" charset="-122"/>
                <a:ea typeface="微软雅黑" panose="020B0503020204020204" pitchFamily="34" charset="-122"/>
                <a:cs typeface="宋体" panose="02010600030101010101" pitchFamily="2" charset="-122"/>
              </a:rPr>
              <a:t>仿生扑</a:t>
            </a:r>
            <a:r>
              <a:rPr lang="zh-CN" altLang="en-US" sz="3600" kern="0" dirty="0">
                <a:latin typeface="微软雅黑" panose="020B0503020204020204" pitchFamily="34" charset="-122"/>
                <a:ea typeface="微软雅黑" panose="020B0503020204020204" pitchFamily="34" charset="-122"/>
                <a:cs typeface="宋体" panose="02010600030101010101" pitchFamily="2" charset="-122"/>
              </a:rPr>
              <a:t>翼</a:t>
            </a:r>
            <a:r>
              <a:rPr lang="zh-CN" altLang="en-US" sz="3600" kern="0" dirty="0" smtClean="0">
                <a:latin typeface="微软雅黑" panose="020B0503020204020204" pitchFamily="34" charset="-122"/>
                <a:ea typeface="微软雅黑" panose="020B0503020204020204" pitchFamily="34" charset="-122"/>
                <a:cs typeface="宋体" panose="02010600030101010101" pitchFamily="2" charset="-122"/>
              </a:rPr>
              <a:t>机</a:t>
            </a:r>
            <a:endParaRPr lang="en-US" altLang="zh-CN" sz="3600" kern="0" dirty="0" smtClean="0">
              <a:latin typeface="微软雅黑" panose="020B0503020204020204" pitchFamily="34" charset="-122"/>
              <a:ea typeface="微软雅黑" panose="020B0503020204020204" pitchFamily="34" charset="-122"/>
              <a:cs typeface="宋体" panose="02010600030101010101" pitchFamily="2" charset="-122"/>
            </a:endParaRPr>
          </a:p>
          <a:p>
            <a:pPr algn="ctr">
              <a:defRPr/>
            </a:pPr>
            <a:r>
              <a:rPr lang="zh-CN" altLang="en-US" sz="3600" kern="0" dirty="0" smtClean="0">
                <a:latin typeface="微软雅黑" panose="020B0503020204020204" pitchFamily="34" charset="-122"/>
                <a:ea typeface="微软雅黑" panose="020B0503020204020204" pitchFamily="34" charset="-122"/>
                <a:cs typeface="宋体" panose="02010600030101010101" pitchFamily="2" charset="-122"/>
              </a:rPr>
              <a:t>完美地解决了这些问题</a:t>
            </a:r>
            <a:endParaRPr lang="zh-CN" altLang="en-US" sz="3600" kern="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7" name="圆角矩形 26"/>
          <p:cNvSpPr/>
          <p:nvPr/>
        </p:nvSpPr>
        <p:spPr>
          <a:xfrm>
            <a:off x="1119188" y="4365625"/>
            <a:ext cx="796925" cy="79533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prstClr val="white"/>
              </a:solidFill>
              <a:ea typeface="微软雅黑" panose="020B0503020204020204" pitchFamily="34" charset="-122"/>
            </a:endParaRPr>
          </a:p>
        </p:txBody>
      </p:sp>
      <p:sp>
        <p:nvSpPr>
          <p:cNvPr id="28" name="圆角矩形 27"/>
          <p:cNvSpPr/>
          <p:nvPr/>
        </p:nvSpPr>
        <p:spPr>
          <a:xfrm>
            <a:off x="2441575" y="4381500"/>
            <a:ext cx="796925" cy="7969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prstClr val="white"/>
              </a:solidFill>
              <a:ea typeface="微软雅黑" panose="020B0503020204020204" pitchFamily="34" charset="-122"/>
            </a:endParaRPr>
          </a:p>
        </p:txBody>
      </p:sp>
      <p:sp>
        <p:nvSpPr>
          <p:cNvPr id="29" name="圆角矩形 28"/>
          <p:cNvSpPr/>
          <p:nvPr/>
        </p:nvSpPr>
        <p:spPr>
          <a:xfrm>
            <a:off x="3713163" y="4371975"/>
            <a:ext cx="796925" cy="7969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prstClr val="white"/>
              </a:solidFill>
              <a:ea typeface="微软雅黑" panose="020B0503020204020204" pitchFamily="34" charset="-122"/>
            </a:endParaRPr>
          </a:p>
        </p:txBody>
      </p:sp>
      <p:grpSp>
        <p:nvGrpSpPr>
          <p:cNvPr id="10254" name="组合 37"/>
          <p:cNvGrpSpPr>
            <a:grpSpLocks/>
          </p:cNvGrpSpPr>
          <p:nvPr/>
        </p:nvGrpSpPr>
        <p:grpSpPr bwMode="auto">
          <a:xfrm>
            <a:off x="6223000" y="1541463"/>
            <a:ext cx="5254625" cy="4092575"/>
            <a:chOff x="6396643" y="1686474"/>
            <a:chExt cx="5254824" cy="4091943"/>
          </a:xfrm>
        </p:grpSpPr>
        <p:pic>
          <p:nvPicPr>
            <p:cNvPr id="10255" name="图片 3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6643" y="1686474"/>
              <a:ext cx="5254824" cy="409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6" name="组合 39"/>
            <p:cNvGrpSpPr>
              <a:grpSpLocks/>
            </p:cNvGrpSpPr>
            <p:nvPr/>
          </p:nvGrpSpPr>
          <p:grpSpPr bwMode="auto">
            <a:xfrm>
              <a:off x="6940957" y="2068643"/>
              <a:ext cx="4174083" cy="2442398"/>
              <a:chOff x="4744720" y="1645920"/>
              <a:chExt cx="2580640" cy="3393440"/>
            </a:xfrm>
          </p:grpSpPr>
          <p:sp>
            <p:nvSpPr>
              <p:cNvPr id="44" name="矩形 43"/>
              <p:cNvSpPr/>
              <p:nvPr/>
            </p:nvSpPr>
            <p:spPr>
              <a:xfrm>
                <a:off x="4744856" y="1646419"/>
                <a:ext cx="2580400" cy="33939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5" name="直角三角形 44"/>
              <p:cNvSpPr/>
              <p:nvPr/>
            </p:nvSpPr>
            <p:spPr>
              <a:xfrm>
                <a:off x="4744856" y="1646419"/>
                <a:ext cx="2580400" cy="3393979"/>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nvGrpSpPr>
            <p:cNvPr id="10257" name="组合 40"/>
            <p:cNvGrpSpPr>
              <a:grpSpLocks/>
            </p:cNvGrpSpPr>
            <p:nvPr/>
          </p:nvGrpSpPr>
          <p:grpSpPr bwMode="auto">
            <a:xfrm>
              <a:off x="8558285" y="2824072"/>
              <a:ext cx="931539" cy="931539"/>
              <a:chOff x="5530221" y="2981507"/>
              <a:chExt cx="1188330" cy="1188330"/>
            </a:xfrm>
          </p:grpSpPr>
          <p:sp>
            <p:nvSpPr>
              <p:cNvPr id="10258" name="Freeform 112"/>
              <p:cNvSpPr>
                <a:spLocks noEditPoints="1"/>
              </p:cNvSpPr>
              <p:nvPr/>
            </p:nvSpPr>
            <p:spPr bwMode="auto">
              <a:xfrm>
                <a:off x="5797562" y="3263107"/>
                <a:ext cx="653648" cy="657657"/>
              </a:xfrm>
              <a:custGeom>
                <a:avLst/>
                <a:gdLst>
                  <a:gd name="T0" fmla="*/ 2147483646 w 288"/>
                  <a:gd name="T1" fmla="*/ 2147483646 h 288"/>
                  <a:gd name="T2" fmla="*/ 2147483646 w 288"/>
                  <a:gd name="T3" fmla="*/ 2147483646 h 288"/>
                  <a:gd name="T4" fmla="*/ 2147483646 w 288"/>
                  <a:gd name="T5" fmla="*/ 0 h 288"/>
                  <a:gd name="T6" fmla="*/ 0 w 288"/>
                  <a:gd name="T7" fmla="*/ 2147483646 h 288"/>
                  <a:gd name="T8" fmla="*/ 2147483646 w 288"/>
                  <a:gd name="T9" fmla="*/ 2147483646 h 288"/>
                  <a:gd name="T10" fmla="*/ 2147483646 w 288"/>
                  <a:gd name="T11" fmla="*/ 2147483646 h 288"/>
                  <a:gd name="T12" fmla="*/ 2147483646 w 288"/>
                  <a:gd name="T13" fmla="*/ 2147483646 h 288"/>
                  <a:gd name="T14" fmla="*/ 2147483646 w 288"/>
                  <a:gd name="T15" fmla="*/ 2147483646 h 288"/>
                  <a:gd name="T16" fmla="*/ 2147483646 w 288"/>
                  <a:gd name="T17" fmla="*/ 2147483646 h 288"/>
                  <a:gd name="T18" fmla="*/ 2147483646 w 288"/>
                  <a:gd name="T19" fmla="*/ 2147483646 h 288"/>
                  <a:gd name="T20" fmla="*/ 2147483646 w 288"/>
                  <a:gd name="T21" fmla="*/ 2147483646 h 288"/>
                  <a:gd name="T22" fmla="*/ 2147483646 w 288"/>
                  <a:gd name="T23" fmla="*/ 2147483646 h 288"/>
                  <a:gd name="T24" fmla="*/ 2147483646 w 288"/>
                  <a:gd name="T25" fmla="*/ 2147483646 h 288"/>
                  <a:gd name="T26" fmla="*/ 2147483646 w 288"/>
                  <a:gd name="T27" fmla="*/ 2147483646 h 288"/>
                  <a:gd name="T28" fmla="*/ 2147483646 w 288"/>
                  <a:gd name="T29" fmla="*/ 2147483646 h 288"/>
                  <a:gd name="T30" fmla="*/ 2147483646 w 288"/>
                  <a:gd name="T31" fmla="*/ 2147483646 h 288"/>
                  <a:gd name="T32" fmla="*/ 2147483646 w 288"/>
                  <a:gd name="T33" fmla="*/ 2147483646 h 288"/>
                  <a:gd name="T34" fmla="*/ 2147483646 w 288"/>
                  <a:gd name="T35" fmla="*/ 2147483646 h 288"/>
                  <a:gd name="T36" fmla="*/ 2147483646 w 288"/>
                  <a:gd name="T37" fmla="*/ 2147483646 h 288"/>
                  <a:gd name="T38" fmla="*/ 2147483646 w 288"/>
                  <a:gd name="T39" fmla="*/ 2147483646 h 288"/>
                  <a:gd name="T40" fmla="*/ 2147483646 w 288"/>
                  <a:gd name="T41" fmla="*/ 2147483646 h 288"/>
                  <a:gd name="T42" fmla="*/ 2147483646 w 288"/>
                  <a:gd name="T43" fmla="*/ 2147483646 h 288"/>
                  <a:gd name="T44" fmla="*/ 2147483646 w 288"/>
                  <a:gd name="T45" fmla="*/ 2147483646 h 2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88"/>
                  <a:gd name="T70" fmla="*/ 0 h 288"/>
                  <a:gd name="T71" fmla="*/ 288 w 288"/>
                  <a:gd name="T72" fmla="*/ 288 h 2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88" h="288">
                    <a:moveTo>
                      <a:pt x="179" y="120"/>
                    </a:moveTo>
                    <a:cubicBezTo>
                      <a:pt x="182" y="111"/>
                      <a:pt x="183" y="102"/>
                      <a:pt x="183" y="92"/>
                    </a:cubicBezTo>
                    <a:cubicBezTo>
                      <a:pt x="183" y="41"/>
                      <a:pt x="142" y="0"/>
                      <a:pt x="92" y="0"/>
                    </a:cubicBezTo>
                    <a:cubicBezTo>
                      <a:pt x="41" y="0"/>
                      <a:pt x="0" y="41"/>
                      <a:pt x="0" y="92"/>
                    </a:cubicBezTo>
                    <a:cubicBezTo>
                      <a:pt x="0" y="142"/>
                      <a:pt x="41" y="183"/>
                      <a:pt x="92" y="183"/>
                    </a:cubicBezTo>
                    <a:cubicBezTo>
                      <a:pt x="102" y="183"/>
                      <a:pt x="112" y="181"/>
                      <a:pt x="121" y="178"/>
                    </a:cubicBezTo>
                    <a:cubicBezTo>
                      <a:pt x="142" y="199"/>
                      <a:pt x="142" y="199"/>
                      <a:pt x="142" y="199"/>
                    </a:cubicBezTo>
                    <a:cubicBezTo>
                      <a:pt x="186" y="199"/>
                      <a:pt x="186" y="199"/>
                      <a:pt x="186" y="199"/>
                    </a:cubicBezTo>
                    <a:cubicBezTo>
                      <a:pt x="186" y="244"/>
                      <a:pt x="186" y="244"/>
                      <a:pt x="186" y="244"/>
                    </a:cubicBezTo>
                    <a:cubicBezTo>
                      <a:pt x="186" y="244"/>
                      <a:pt x="186" y="244"/>
                      <a:pt x="186" y="244"/>
                    </a:cubicBezTo>
                    <a:cubicBezTo>
                      <a:pt x="230" y="244"/>
                      <a:pt x="230" y="244"/>
                      <a:pt x="230" y="244"/>
                    </a:cubicBezTo>
                    <a:cubicBezTo>
                      <a:pt x="230" y="288"/>
                      <a:pt x="230" y="288"/>
                      <a:pt x="230" y="288"/>
                    </a:cubicBezTo>
                    <a:cubicBezTo>
                      <a:pt x="230" y="288"/>
                      <a:pt x="230" y="288"/>
                      <a:pt x="230" y="288"/>
                    </a:cubicBezTo>
                    <a:cubicBezTo>
                      <a:pt x="288" y="288"/>
                      <a:pt x="288" y="288"/>
                      <a:pt x="288" y="288"/>
                    </a:cubicBezTo>
                    <a:cubicBezTo>
                      <a:pt x="288" y="288"/>
                      <a:pt x="288" y="288"/>
                      <a:pt x="288" y="288"/>
                    </a:cubicBezTo>
                    <a:cubicBezTo>
                      <a:pt x="288" y="288"/>
                      <a:pt x="288" y="288"/>
                      <a:pt x="288" y="288"/>
                    </a:cubicBezTo>
                    <a:cubicBezTo>
                      <a:pt x="288" y="230"/>
                      <a:pt x="288" y="230"/>
                      <a:pt x="288" y="230"/>
                    </a:cubicBezTo>
                    <a:lnTo>
                      <a:pt x="179" y="120"/>
                    </a:lnTo>
                    <a:close/>
                    <a:moveTo>
                      <a:pt x="73" y="103"/>
                    </a:moveTo>
                    <a:cubicBezTo>
                      <a:pt x="56" y="103"/>
                      <a:pt x="42" y="89"/>
                      <a:pt x="42" y="72"/>
                    </a:cubicBezTo>
                    <a:cubicBezTo>
                      <a:pt x="42" y="55"/>
                      <a:pt x="56" y="41"/>
                      <a:pt x="73" y="41"/>
                    </a:cubicBezTo>
                    <a:cubicBezTo>
                      <a:pt x="90" y="41"/>
                      <a:pt x="104" y="55"/>
                      <a:pt x="104" y="72"/>
                    </a:cubicBezTo>
                    <a:cubicBezTo>
                      <a:pt x="104" y="89"/>
                      <a:pt x="90" y="103"/>
                      <a:pt x="73" y="10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椭圆 42"/>
              <p:cNvSpPr/>
              <p:nvPr/>
            </p:nvSpPr>
            <p:spPr>
              <a:xfrm>
                <a:off x="5531006" y="2982098"/>
                <a:ext cx="1186762" cy="118856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Tree>
    <p:extLst>
      <p:ext uri="{BB962C8B-B14F-4D97-AF65-F5344CB8AC3E}">
        <p14:creationId xmlns:p14="http://schemas.microsoft.com/office/powerpoint/2010/main" val="2991735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7"/>
          <p:cNvSpPr txBox="1">
            <a:spLocks noChangeArrowheads="1"/>
          </p:cNvSpPr>
          <p:nvPr/>
        </p:nvSpPr>
        <p:spPr bwMode="auto">
          <a:xfrm>
            <a:off x="544513" y="257175"/>
            <a:ext cx="2709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a:solidFill>
                  <a:schemeClr val="bg1"/>
                </a:solidFill>
                <a:latin typeface="微软雅黑" panose="020B0503020204020204" pitchFamily="34" charset="-122"/>
                <a:ea typeface="微软雅黑" panose="020B0503020204020204" pitchFamily="34" charset="-122"/>
              </a:rPr>
              <a:t>点击此处添加标题</a:t>
            </a:r>
          </a:p>
        </p:txBody>
      </p:sp>
      <p:grpSp>
        <p:nvGrpSpPr>
          <p:cNvPr id="8195" name="组合 8"/>
          <p:cNvGrpSpPr>
            <a:grpSpLocks/>
          </p:cNvGrpSpPr>
          <p:nvPr/>
        </p:nvGrpSpPr>
        <p:grpSpPr bwMode="auto">
          <a:xfrm>
            <a:off x="6350" y="225425"/>
            <a:ext cx="419100" cy="525463"/>
            <a:chOff x="0" y="2508250"/>
            <a:chExt cx="419100" cy="1841500"/>
          </a:xfrm>
        </p:grpSpPr>
        <p:sp>
          <p:nvSpPr>
            <p:cNvPr id="10" name="矩形 9"/>
            <p:cNvSpPr/>
            <p:nvPr/>
          </p:nvSpPr>
          <p:spPr>
            <a:xfrm>
              <a:off x="0" y="2508250"/>
              <a:ext cx="215900" cy="184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34963" y="2508250"/>
              <a:ext cx="84137" cy="184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196" name="AutoShape 21"/>
          <p:cNvSpPr>
            <a:spLocks noChangeArrowheads="1"/>
          </p:cNvSpPr>
          <p:nvPr/>
        </p:nvSpPr>
        <p:spPr bwMode="auto">
          <a:xfrm>
            <a:off x="4522788" y="2282825"/>
            <a:ext cx="2995612" cy="2998788"/>
          </a:xfrm>
          <a:prstGeom prst="diamond">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ndParaRPr>
          </a:p>
        </p:txBody>
      </p:sp>
      <p:pic>
        <p:nvPicPr>
          <p:cNvPr id="8197" name="Picture 22" descr="k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0663" y="1774825"/>
            <a:ext cx="4044950" cy="404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8" name="Group 8"/>
          <p:cNvGrpSpPr>
            <a:grpSpLocks/>
          </p:cNvGrpSpPr>
          <p:nvPr/>
        </p:nvGrpSpPr>
        <p:grpSpPr bwMode="auto">
          <a:xfrm>
            <a:off x="6619875" y="1570038"/>
            <a:ext cx="1876425" cy="1751012"/>
            <a:chOff x="18" y="-6"/>
            <a:chExt cx="2461" cy="2298"/>
          </a:xfrm>
        </p:grpSpPr>
        <p:sp>
          <p:nvSpPr>
            <p:cNvPr id="8221" name="AutoShape 4"/>
            <p:cNvSpPr>
              <a:spLocks noChangeArrowheads="1"/>
            </p:cNvSpPr>
            <p:nvPr/>
          </p:nvSpPr>
          <p:spPr bwMode="auto">
            <a:xfrm rot="2640000">
              <a:off x="527" y="456"/>
              <a:ext cx="1334" cy="1334"/>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ndParaRPr>
            </a:p>
          </p:txBody>
        </p:sp>
        <p:pic>
          <p:nvPicPr>
            <p:cNvPr id="8222"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640000">
              <a:off x="18" y="-6"/>
              <a:ext cx="2461" cy="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99" name="Group 11"/>
          <p:cNvGrpSpPr>
            <a:grpSpLocks/>
          </p:cNvGrpSpPr>
          <p:nvPr/>
        </p:nvGrpSpPr>
        <p:grpSpPr bwMode="auto">
          <a:xfrm>
            <a:off x="6578600" y="4240213"/>
            <a:ext cx="1876425" cy="1751012"/>
            <a:chOff x="-37" y="25"/>
            <a:chExt cx="2463" cy="2298"/>
          </a:xfrm>
        </p:grpSpPr>
        <p:sp>
          <p:nvSpPr>
            <p:cNvPr id="8219" name="AutoShape 7"/>
            <p:cNvSpPr>
              <a:spLocks noChangeArrowheads="1"/>
            </p:cNvSpPr>
            <p:nvPr/>
          </p:nvSpPr>
          <p:spPr bwMode="auto">
            <a:xfrm rot="18960000" flipV="1">
              <a:off x="528" y="507"/>
              <a:ext cx="1334" cy="1335"/>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ndParaRPr>
            </a:p>
          </p:txBody>
        </p:sp>
        <p:pic>
          <p:nvPicPr>
            <p:cNvPr id="8220" name="Picture 8"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960000" flipV="1">
              <a:off x="-37" y="25"/>
              <a:ext cx="2463" cy="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00" name="Group 14"/>
          <p:cNvGrpSpPr>
            <a:grpSpLocks/>
          </p:cNvGrpSpPr>
          <p:nvPr/>
        </p:nvGrpSpPr>
        <p:grpSpPr bwMode="auto">
          <a:xfrm>
            <a:off x="3563938" y="1570038"/>
            <a:ext cx="1874837" cy="1751012"/>
            <a:chOff x="-2" y="-6"/>
            <a:chExt cx="2461" cy="2298"/>
          </a:xfrm>
        </p:grpSpPr>
        <p:sp>
          <p:nvSpPr>
            <p:cNvPr id="8217" name="AutoShape 10"/>
            <p:cNvSpPr>
              <a:spLocks noChangeArrowheads="1"/>
            </p:cNvSpPr>
            <p:nvPr/>
          </p:nvSpPr>
          <p:spPr bwMode="auto">
            <a:xfrm rot="18960000" flipH="1">
              <a:off x="600" y="456"/>
              <a:ext cx="1334" cy="1334"/>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ndParaRPr>
            </a:p>
          </p:txBody>
        </p:sp>
        <p:pic>
          <p:nvPicPr>
            <p:cNvPr id="8218" name="Picture 11"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960000" flipH="1">
              <a:off x="-2" y="-6"/>
              <a:ext cx="2461" cy="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01" name="Group 17"/>
          <p:cNvGrpSpPr>
            <a:grpSpLocks/>
          </p:cNvGrpSpPr>
          <p:nvPr/>
        </p:nvGrpSpPr>
        <p:grpSpPr bwMode="auto">
          <a:xfrm>
            <a:off x="3556000" y="4205288"/>
            <a:ext cx="1876425" cy="1751012"/>
            <a:chOff x="-11" y="-20"/>
            <a:chExt cx="2463" cy="2298"/>
          </a:xfrm>
        </p:grpSpPr>
        <p:sp>
          <p:nvSpPr>
            <p:cNvPr id="8215" name="AutoShape 13"/>
            <p:cNvSpPr>
              <a:spLocks noChangeArrowheads="1"/>
            </p:cNvSpPr>
            <p:nvPr/>
          </p:nvSpPr>
          <p:spPr bwMode="auto">
            <a:xfrm rot="2640000" flipH="1" flipV="1">
              <a:off x="601" y="507"/>
              <a:ext cx="1334" cy="1335"/>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000000"/>
                </a:solidFill>
                <a:latin typeface="Arial" panose="020B0604020202020204" pitchFamily="34" charset="0"/>
              </a:endParaRPr>
            </a:p>
          </p:txBody>
        </p:sp>
        <p:pic>
          <p:nvPicPr>
            <p:cNvPr id="8216" name="Picture 1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640000" flipH="1" flipV="1">
              <a:off x="-11" y="-20"/>
              <a:ext cx="2463" cy="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02" name="组合 28"/>
          <p:cNvGrpSpPr>
            <a:grpSpLocks/>
          </p:cNvGrpSpPr>
          <p:nvPr/>
        </p:nvGrpSpPr>
        <p:grpSpPr bwMode="auto">
          <a:xfrm>
            <a:off x="1929045" y="1813983"/>
            <a:ext cx="1828198" cy="1200329"/>
            <a:chOff x="1030656" y="4045982"/>
            <a:chExt cx="3002431" cy="1201974"/>
          </a:xfrm>
        </p:grpSpPr>
        <p:sp>
          <p:nvSpPr>
            <p:cNvPr id="8213" name="文本框 29"/>
            <p:cNvSpPr txBox="1">
              <a:spLocks noChangeArrowheads="1"/>
            </p:cNvSpPr>
            <p:nvPr/>
          </p:nvSpPr>
          <p:spPr bwMode="auto">
            <a:xfrm>
              <a:off x="1030656" y="4045982"/>
              <a:ext cx="2903672" cy="12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b="1" dirty="0">
                  <a:latin typeface="微软雅黑" panose="020B0503020204020204" pitchFamily="34" charset="-122"/>
                  <a:ea typeface="微软雅黑" panose="020B0503020204020204" pitchFamily="34" charset="-122"/>
                </a:rPr>
                <a:t>成本低</a:t>
              </a:r>
              <a:endParaRPr lang="zh-CN" altLang="en-US" sz="3600" b="1" dirty="0">
                <a:latin typeface="微软雅黑" panose="020B0503020204020204" pitchFamily="34" charset="-122"/>
                <a:ea typeface="微软雅黑" panose="020B0503020204020204" pitchFamily="34" charset="-122"/>
              </a:endParaRPr>
            </a:p>
          </p:txBody>
        </p:sp>
        <p:sp>
          <p:nvSpPr>
            <p:cNvPr id="8214" name="TextBox 35"/>
            <p:cNvSpPr txBox="1">
              <a:spLocks noChangeArrowheads="1"/>
            </p:cNvSpPr>
            <p:nvPr/>
          </p:nvSpPr>
          <p:spPr bwMode="auto">
            <a:xfrm>
              <a:off x="1030656" y="4415314"/>
              <a:ext cx="3002431" cy="308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US" altLang="zh-CN" sz="1400" dirty="0"/>
            </a:p>
          </p:txBody>
        </p:sp>
      </p:grpSp>
      <p:grpSp>
        <p:nvGrpSpPr>
          <p:cNvPr id="8203" name="组合 31"/>
          <p:cNvGrpSpPr>
            <a:grpSpLocks/>
          </p:cNvGrpSpPr>
          <p:nvPr/>
        </p:nvGrpSpPr>
        <p:grpSpPr bwMode="auto">
          <a:xfrm>
            <a:off x="808002" y="3517705"/>
            <a:ext cx="3003550" cy="3370988"/>
            <a:chOff x="1030656" y="3907003"/>
            <a:chExt cx="3002431" cy="3368640"/>
          </a:xfrm>
        </p:grpSpPr>
        <p:sp>
          <p:nvSpPr>
            <p:cNvPr id="8211" name="文本框 32"/>
            <p:cNvSpPr txBox="1">
              <a:spLocks noChangeArrowheads="1"/>
            </p:cNvSpPr>
            <p:nvPr/>
          </p:nvSpPr>
          <p:spPr bwMode="auto">
            <a:xfrm>
              <a:off x="1069955" y="3907003"/>
              <a:ext cx="2903672" cy="584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smtClean="0">
                  <a:latin typeface="微软雅黑" panose="020B0503020204020204" pitchFamily="34" charset="-122"/>
                  <a:ea typeface="微软雅黑" panose="020B0503020204020204" pitchFamily="34" charset="-122"/>
                </a:rPr>
                <a:t>可以微型化</a:t>
              </a:r>
              <a:endParaRPr lang="zh-CN" altLang="en-US" sz="3200" b="1" dirty="0">
                <a:latin typeface="微软雅黑" panose="020B0503020204020204" pitchFamily="34" charset="-122"/>
                <a:ea typeface="微软雅黑" panose="020B0503020204020204" pitchFamily="34" charset="-122"/>
              </a:endParaRPr>
            </a:p>
          </p:txBody>
        </p:sp>
        <p:sp>
          <p:nvSpPr>
            <p:cNvPr id="8212" name="TextBox 35"/>
            <p:cNvSpPr txBox="1">
              <a:spLocks noChangeArrowheads="1"/>
            </p:cNvSpPr>
            <p:nvPr/>
          </p:nvSpPr>
          <p:spPr bwMode="auto">
            <a:xfrm>
              <a:off x="1030656" y="4415315"/>
              <a:ext cx="3002431" cy="286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smtClean="0">
                  <a:latin typeface="微软雅黑" panose="020B0503020204020204" pitchFamily="34" charset="-122"/>
                  <a:ea typeface="微软雅黑" panose="020B0503020204020204" pitchFamily="34" charset="-122"/>
                </a:rPr>
                <a:t>几万年的进化使得鸟类的飞行原理</a:t>
              </a:r>
              <a:r>
                <a:rPr lang="zh-CN" altLang="en-US" sz="2000" dirty="0">
                  <a:latin typeface="微软雅黑" panose="020B0503020204020204" pitchFamily="34" charset="-122"/>
                  <a:ea typeface="微软雅黑" panose="020B0503020204020204" pitchFamily="34" charset="-122"/>
                </a:rPr>
                <a:t>满足了低雷诺数的要求。“这种飞行方式兼具固定翼飞行及旋</a:t>
              </a:r>
            </a:p>
            <a:p>
              <a:pPr>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翼飞行的优点，把低雷诺数下的空气动力学原理</a:t>
              </a:r>
            </a:p>
            <a:p>
              <a:pPr>
                <a:lnSpc>
                  <a:spcPct val="100000"/>
                </a:lnSpc>
                <a:spcBef>
                  <a:spcPct val="0"/>
                </a:spcBef>
                <a:buNone/>
              </a:pPr>
              <a:r>
                <a:rPr lang="zh-CN" altLang="en-US" sz="2000" dirty="0">
                  <a:latin typeface="微软雅黑" panose="020B0503020204020204" pitchFamily="34" charset="-122"/>
                  <a:ea typeface="微软雅黑" panose="020B0503020204020204" pitchFamily="34" charset="-122"/>
                </a:rPr>
                <a:t>利用得淋漓尽致。</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人造昆虫</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微型飞行器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沈海军王旭</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grpSp>
      <p:grpSp>
        <p:nvGrpSpPr>
          <p:cNvPr id="8204" name="组合 34"/>
          <p:cNvGrpSpPr>
            <a:grpSpLocks/>
          </p:cNvGrpSpPr>
          <p:nvPr/>
        </p:nvGrpSpPr>
        <p:grpSpPr bwMode="auto">
          <a:xfrm>
            <a:off x="8520112" y="1900237"/>
            <a:ext cx="2772001" cy="1200329"/>
            <a:chOff x="1030656" y="4045982"/>
            <a:chExt cx="3002431" cy="1201973"/>
          </a:xfrm>
        </p:grpSpPr>
        <p:sp>
          <p:nvSpPr>
            <p:cNvPr id="8209" name="文本框 35"/>
            <p:cNvSpPr txBox="1">
              <a:spLocks noChangeArrowheads="1"/>
            </p:cNvSpPr>
            <p:nvPr/>
          </p:nvSpPr>
          <p:spPr bwMode="auto">
            <a:xfrm>
              <a:off x="1030656" y="4045982"/>
              <a:ext cx="2903672" cy="120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b="1" dirty="0" smtClean="0">
                  <a:latin typeface="微软雅黑" panose="020B0503020204020204" pitchFamily="34" charset="-122"/>
                  <a:ea typeface="微软雅黑" panose="020B0503020204020204" pitchFamily="34" charset="-122"/>
                </a:rPr>
                <a:t>续航时间长</a:t>
              </a:r>
              <a:endParaRPr lang="zh-CN" altLang="en-US" sz="3600" b="1" dirty="0">
                <a:latin typeface="微软雅黑" panose="020B0503020204020204" pitchFamily="34" charset="-122"/>
                <a:ea typeface="微软雅黑" panose="020B0503020204020204" pitchFamily="34" charset="-122"/>
              </a:endParaRPr>
            </a:p>
          </p:txBody>
        </p:sp>
        <p:sp>
          <p:nvSpPr>
            <p:cNvPr id="8210" name="TextBox 35"/>
            <p:cNvSpPr txBox="1">
              <a:spLocks noChangeArrowheads="1"/>
            </p:cNvSpPr>
            <p:nvPr/>
          </p:nvSpPr>
          <p:spPr bwMode="auto">
            <a:xfrm>
              <a:off x="1030656" y="4415314"/>
              <a:ext cx="3002431" cy="308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grpSp>
        <p:nvGrpSpPr>
          <p:cNvPr id="8205" name="组合 37"/>
          <p:cNvGrpSpPr>
            <a:grpSpLocks/>
          </p:cNvGrpSpPr>
          <p:nvPr/>
        </p:nvGrpSpPr>
        <p:grpSpPr bwMode="auto">
          <a:xfrm>
            <a:off x="8567739" y="4421812"/>
            <a:ext cx="3003550" cy="1818226"/>
            <a:chOff x="1029070" y="3907002"/>
            <a:chExt cx="3002431" cy="1816958"/>
          </a:xfrm>
        </p:grpSpPr>
        <p:sp>
          <p:nvSpPr>
            <p:cNvPr id="8207" name="文本框 38"/>
            <p:cNvSpPr txBox="1">
              <a:spLocks noChangeArrowheads="1"/>
            </p:cNvSpPr>
            <p:nvPr/>
          </p:nvSpPr>
          <p:spPr bwMode="auto">
            <a:xfrm>
              <a:off x="1029070" y="3907002"/>
              <a:ext cx="2903672" cy="107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smtClean="0">
                  <a:latin typeface="微软雅黑" panose="020B0503020204020204" pitchFamily="34" charset="-122"/>
                  <a:ea typeface="微软雅黑" panose="020B0503020204020204" pitchFamily="34" charset="-122"/>
                </a:rPr>
                <a:t>仍处在技术创新阶段</a:t>
              </a:r>
              <a:endParaRPr lang="zh-CN" altLang="en-US" sz="3200" b="1" dirty="0">
                <a:latin typeface="微软雅黑" panose="020B0503020204020204" pitchFamily="34" charset="-122"/>
                <a:ea typeface="微软雅黑" panose="020B0503020204020204" pitchFamily="34" charset="-122"/>
              </a:endParaRPr>
            </a:p>
          </p:txBody>
        </p:sp>
        <p:sp>
          <p:nvSpPr>
            <p:cNvPr id="8208" name="TextBox 35"/>
            <p:cNvSpPr txBox="1">
              <a:spLocks noChangeArrowheads="1"/>
            </p:cNvSpPr>
            <p:nvPr/>
          </p:nvSpPr>
          <p:spPr bwMode="auto">
            <a:xfrm>
              <a:off x="1029070" y="4893542"/>
              <a:ext cx="3002431" cy="830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dirty="0" smtClean="0">
                  <a:latin typeface="微软雅黑" panose="020B0503020204020204" pitchFamily="34" charset="-122"/>
                  <a:ea typeface="微软雅黑" panose="020B0503020204020204" pitchFamily="34" charset="-122"/>
                </a:rPr>
                <a:t>相关技术还没有彻底被研究清楚</a:t>
              </a:r>
              <a:endParaRPr lang="en-US" altLang="zh-CN" sz="2400" dirty="0">
                <a:latin typeface="微软雅黑" panose="020B0503020204020204" pitchFamily="34" charset="-122"/>
                <a:ea typeface="微软雅黑" panose="020B0503020204020204" pitchFamily="34" charset="-122"/>
              </a:endParaRPr>
            </a:p>
          </p:txBody>
        </p:sp>
      </p:grpSp>
      <p:pic>
        <p:nvPicPr>
          <p:cNvPr id="8206"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8346" y="3245474"/>
            <a:ext cx="1182687"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5"/>
          <a:stretch>
            <a:fillRect/>
          </a:stretch>
        </p:blipFill>
        <p:spPr>
          <a:xfrm>
            <a:off x="1409056" y="181728"/>
            <a:ext cx="9223075" cy="6706965"/>
          </a:xfrm>
          <a:prstGeom prst="rect">
            <a:avLst/>
          </a:prstGeom>
        </p:spPr>
      </p:pic>
    </p:spTree>
    <p:extLst>
      <p:ext uri="{BB962C8B-B14F-4D97-AF65-F5344CB8AC3E}">
        <p14:creationId xmlns:p14="http://schemas.microsoft.com/office/powerpoint/2010/main" val="10684416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fade">
                                      <p:cBhvr>
                                        <p:cTn id="7" dur="1000"/>
                                        <p:tgtEl>
                                          <p:spTgt spid="8202"/>
                                        </p:tgtEl>
                                      </p:cBhvr>
                                    </p:animEffect>
                                    <p:anim calcmode="lin" valueType="num">
                                      <p:cBhvr>
                                        <p:cTn id="8" dur="1000" fill="hold"/>
                                        <p:tgtEl>
                                          <p:spTgt spid="8202"/>
                                        </p:tgtEl>
                                        <p:attrNameLst>
                                          <p:attrName>ppt_x</p:attrName>
                                        </p:attrNameLst>
                                      </p:cBhvr>
                                      <p:tavLst>
                                        <p:tav tm="0">
                                          <p:val>
                                            <p:strVal val="#ppt_x"/>
                                          </p:val>
                                        </p:tav>
                                        <p:tav tm="100000">
                                          <p:val>
                                            <p:strVal val="#ppt_x"/>
                                          </p:val>
                                        </p:tav>
                                      </p:tavLst>
                                    </p:anim>
                                    <p:anim calcmode="lin" valueType="num">
                                      <p:cBhvr>
                                        <p:cTn id="9" dur="1000" fill="hold"/>
                                        <p:tgtEl>
                                          <p:spTgt spid="820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204"/>
                                        </p:tgtEl>
                                        <p:attrNameLst>
                                          <p:attrName>style.visibility</p:attrName>
                                        </p:attrNameLst>
                                      </p:cBhvr>
                                      <p:to>
                                        <p:strVal val="visible"/>
                                      </p:to>
                                    </p:set>
                                    <p:animEffect transition="in" filter="fade">
                                      <p:cBhvr>
                                        <p:cTn id="14" dur="1000"/>
                                        <p:tgtEl>
                                          <p:spTgt spid="8204"/>
                                        </p:tgtEl>
                                      </p:cBhvr>
                                    </p:animEffect>
                                    <p:anim calcmode="lin" valueType="num">
                                      <p:cBhvr>
                                        <p:cTn id="15" dur="1000" fill="hold"/>
                                        <p:tgtEl>
                                          <p:spTgt spid="8204"/>
                                        </p:tgtEl>
                                        <p:attrNameLst>
                                          <p:attrName>ppt_x</p:attrName>
                                        </p:attrNameLst>
                                      </p:cBhvr>
                                      <p:tavLst>
                                        <p:tav tm="0">
                                          <p:val>
                                            <p:strVal val="#ppt_x"/>
                                          </p:val>
                                        </p:tav>
                                        <p:tav tm="100000">
                                          <p:val>
                                            <p:strVal val="#ppt_x"/>
                                          </p:val>
                                        </p:tav>
                                      </p:tavLst>
                                    </p:anim>
                                    <p:anim calcmode="lin" valueType="num">
                                      <p:cBhvr>
                                        <p:cTn id="16" dur="1000" fill="hold"/>
                                        <p:tgtEl>
                                          <p:spTgt spid="820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xit" presetSubtype="0" fill="hold" nodeType="clickEffect">
                                  <p:stCondLst>
                                    <p:cond delay="0"/>
                                  </p:stCondLst>
                                  <p:childTnLst>
                                    <p:anim calcmode="lin" valueType="num">
                                      <p:cBhvr>
                                        <p:cTn id="25" dur="1000"/>
                                        <p:tgtEl>
                                          <p:spTgt spid="2"/>
                                        </p:tgtEl>
                                        <p:attrNameLst>
                                          <p:attrName>ppt_w</p:attrName>
                                        </p:attrNameLst>
                                      </p:cBhvr>
                                      <p:tavLst>
                                        <p:tav tm="0">
                                          <p:val>
                                            <p:strVal val="ppt_w"/>
                                          </p:val>
                                        </p:tav>
                                        <p:tav tm="100000">
                                          <p:val>
                                            <p:fltVal val="0"/>
                                          </p:val>
                                        </p:tav>
                                      </p:tavLst>
                                    </p:anim>
                                    <p:anim calcmode="lin" valueType="num">
                                      <p:cBhvr>
                                        <p:cTn id="26" dur="1000"/>
                                        <p:tgtEl>
                                          <p:spTgt spid="2"/>
                                        </p:tgtEl>
                                        <p:attrNameLst>
                                          <p:attrName>ppt_h</p:attrName>
                                        </p:attrNameLst>
                                      </p:cBhvr>
                                      <p:tavLst>
                                        <p:tav tm="0">
                                          <p:val>
                                            <p:strVal val="ppt_h"/>
                                          </p:val>
                                        </p:tav>
                                        <p:tav tm="100000">
                                          <p:val>
                                            <p:fltVal val="0"/>
                                          </p:val>
                                        </p:tav>
                                      </p:tavLst>
                                    </p:anim>
                                    <p:anim calcmode="lin" valueType="num">
                                      <p:cBhvr>
                                        <p:cTn id="27" dur="1000"/>
                                        <p:tgtEl>
                                          <p:spTgt spid="2"/>
                                        </p:tgtEl>
                                        <p:attrNameLst>
                                          <p:attrName>style.rotation</p:attrName>
                                        </p:attrNameLst>
                                      </p:cBhvr>
                                      <p:tavLst>
                                        <p:tav tm="0">
                                          <p:val>
                                            <p:fltVal val="0"/>
                                          </p:val>
                                        </p:tav>
                                        <p:tav tm="100000">
                                          <p:val>
                                            <p:fltVal val="90"/>
                                          </p:val>
                                        </p:tav>
                                      </p:tavLst>
                                    </p:anim>
                                    <p:animEffect transition="out" filter="fade">
                                      <p:cBhvr>
                                        <p:cTn id="28" dur="1000"/>
                                        <p:tgtEl>
                                          <p:spTgt spid="2"/>
                                        </p:tgtEl>
                                      </p:cBhvr>
                                    </p:animEffect>
                                    <p:set>
                                      <p:cBhvr>
                                        <p:cTn id="29" dur="1" fill="hold">
                                          <p:stCondLst>
                                            <p:cond delay="999"/>
                                          </p:stCondLst>
                                        </p:cTn>
                                        <p:tgtEl>
                                          <p:spTgt spid="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203"/>
                                        </p:tgtEl>
                                        <p:attrNameLst>
                                          <p:attrName>style.visibility</p:attrName>
                                        </p:attrNameLst>
                                      </p:cBhvr>
                                      <p:to>
                                        <p:strVal val="visible"/>
                                      </p:to>
                                    </p:set>
                                    <p:animEffect transition="in" filter="fade">
                                      <p:cBhvr>
                                        <p:cTn id="34" dur="1000"/>
                                        <p:tgtEl>
                                          <p:spTgt spid="8203"/>
                                        </p:tgtEl>
                                      </p:cBhvr>
                                    </p:animEffect>
                                    <p:anim calcmode="lin" valueType="num">
                                      <p:cBhvr>
                                        <p:cTn id="35" dur="1000" fill="hold"/>
                                        <p:tgtEl>
                                          <p:spTgt spid="8203"/>
                                        </p:tgtEl>
                                        <p:attrNameLst>
                                          <p:attrName>ppt_x</p:attrName>
                                        </p:attrNameLst>
                                      </p:cBhvr>
                                      <p:tavLst>
                                        <p:tav tm="0">
                                          <p:val>
                                            <p:strVal val="#ppt_x"/>
                                          </p:val>
                                        </p:tav>
                                        <p:tav tm="100000">
                                          <p:val>
                                            <p:strVal val="#ppt_x"/>
                                          </p:val>
                                        </p:tav>
                                      </p:tavLst>
                                    </p:anim>
                                    <p:anim calcmode="lin" valueType="num">
                                      <p:cBhvr>
                                        <p:cTn id="36" dur="1000" fill="hold"/>
                                        <p:tgtEl>
                                          <p:spTgt spid="820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8205"/>
                                        </p:tgtEl>
                                        <p:attrNameLst>
                                          <p:attrName>style.visibility</p:attrName>
                                        </p:attrNameLst>
                                      </p:cBhvr>
                                      <p:to>
                                        <p:strVal val="visible"/>
                                      </p:to>
                                    </p:set>
                                    <p:animEffect transition="in" filter="fade">
                                      <p:cBhvr>
                                        <p:cTn id="41" dur="1000"/>
                                        <p:tgtEl>
                                          <p:spTgt spid="8205"/>
                                        </p:tgtEl>
                                      </p:cBhvr>
                                    </p:animEffect>
                                    <p:anim calcmode="lin" valueType="num">
                                      <p:cBhvr>
                                        <p:cTn id="42" dur="1000" fill="hold"/>
                                        <p:tgtEl>
                                          <p:spTgt spid="8205"/>
                                        </p:tgtEl>
                                        <p:attrNameLst>
                                          <p:attrName>ppt_x</p:attrName>
                                        </p:attrNameLst>
                                      </p:cBhvr>
                                      <p:tavLst>
                                        <p:tav tm="0">
                                          <p:val>
                                            <p:strVal val="#ppt_x"/>
                                          </p:val>
                                        </p:tav>
                                        <p:tav tm="100000">
                                          <p:val>
                                            <p:strVal val="#ppt_x"/>
                                          </p:val>
                                        </p:tav>
                                      </p:tavLst>
                                    </p:anim>
                                    <p:anim calcmode="lin" valueType="num">
                                      <p:cBhvr>
                                        <p:cTn id="43" dur="1000" fill="hold"/>
                                        <p:tgtEl>
                                          <p:spTgt spid="82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3" descr="Nipic_2531170_201403211041424570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963613"/>
            <a:ext cx="2635250"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35"/>
          <p:cNvSpPr txBox="1">
            <a:spLocks noChangeArrowheads="1"/>
          </p:cNvSpPr>
          <p:nvPr/>
        </p:nvSpPr>
        <p:spPr bwMode="auto">
          <a:xfrm>
            <a:off x="7334818" y="1586974"/>
            <a:ext cx="330268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zh-CN" altLang="en-US" sz="4000" dirty="0" smtClean="0">
                <a:latin typeface="微软雅黑" panose="020B0503020204020204" pitchFamily="34" charset="-122"/>
                <a:ea typeface="微软雅黑" panose="020B0503020204020204" pitchFamily="34" charset="-122"/>
                <a:cs typeface="Arial" panose="020B0604020202020204" pitchFamily="34" charset="0"/>
              </a:rPr>
              <a:t>传统水下信息</a:t>
            </a:r>
            <a:endParaRPr lang="en-US" altLang="zh-CN" sz="4000" dirty="0" smtClean="0">
              <a:latin typeface="微软雅黑" panose="020B0503020204020204" pitchFamily="34" charset="-122"/>
              <a:ea typeface="微软雅黑" panose="020B0503020204020204" pitchFamily="34" charset="-122"/>
              <a:cs typeface="Arial" panose="020B0604020202020204" pitchFamily="34" charset="0"/>
            </a:endParaRPr>
          </a:p>
          <a:p>
            <a:pPr algn="just" eaLnBrk="1" hangingPunct="1">
              <a:lnSpc>
                <a:spcPct val="100000"/>
              </a:lnSpc>
              <a:spcBef>
                <a:spcPct val="0"/>
              </a:spcBef>
              <a:buFontTx/>
              <a:buNone/>
            </a:pPr>
            <a:r>
              <a:rPr lang="zh-CN" altLang="en-US" sz="4000" dirty="0" smtClean="0">
                <a:latin typeface="微软雅黑" panose="020B0503020204020204" pitchFamily="34" charset="-122"/>
                <a:ea typeface="微软雅黑" panose="020B0503020204020204" pitchFamily="34" charset="-122"/>
                <a:cs typeface="Arial" panose="020B0604020202020204" pitchFamily="34" charset="0"/>
              </a:rPr>
              <a:t>采集领域调研</a:t>
            </a:r>
            <a:endParaRPr lang="zh-CN" altLang="en-US" sz="40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3557" name="组合 26"/>
          <p:cNvGrpSpPr>
            <a:grpSpLocks/>
          </p:cNvGrpSpPr>
          <p:nvPr/>
        </p:nvGrpSpPr>
        <p:grpSpPr bwMode="auto">
          <a:xfrm>
            <a:off x="10377488" y="1930400"/>
            <a:ext cx="1620837" cy="1603375"/>
            <a:chOff x="10376741" y="1930549"/>
            <a:chExt cx="1621389" cy="1603709"/>
          </a:xfrm>
        </p:grpSpPr>
        <p:grpSp>
          <p:nvGrpSpPr>
            <p:cNvPr id="23558" name="组合 21"/>
            <p:cNvGrpSpPr>
              <a:grpSpLocks/>
            </p:cNvGrpSpPr>
            <p:nvPr/>
          </p:nvGrpSpPr>
          <p:grpSpPr bwMode="auto">
            <a:xfrm>
              <a:off x="10376741" y="1930549"/>
              <a:ext cx="1621389" cy="1603709"/>
              <a:chOff x="1846665" y="1572773"/>
              <a:chExt cx="2969894" cy="2937510"/>
            </a:xfrm>
          </p:grpSpPr>
          <p:sp>
            <p:nvSpPr>
              <p:cNvPr id="23" name="Oval 27"/>
              <p:cNvSpPr>
                <a:spLocks noChangeArrowheads="1"/>
              </p:cNvSpPr>
              <p:nvPr/>
            </p:nvSpPr>
            <p:spPr bwMode="auto">
              <a:xfrm>
                <a:off x="2085187" y="1808356"/>
                <a:ext cx="2271780" cy="2274389"/>
              </a:xfrm>
              <a:prstGeom prst="ellipse">
                <a:avLst/>
              </a:prstGeom>
              <a:solidFill>
                <a:schemeClr val="tx1">
                  <a:lumMod val="85000"/>
                  <a:lumOff val="15000"/>
                </a:schemeClr>
              </a:solidFill>
              <a:ln>
                <a:noFill/>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a:p>
            </p:txBody>
          </p:sp>
          <p:pic>
            <p:nvPicPr>
              <p:cNvPr id="23561" name="Picture 39" descr="未标题-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665" y="1572773"/>
                <a:ext cx="2969894" cy="293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559" name="图片 2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55854" y="2308439"/>
              <a:ext cx="742881" cy="74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95093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7"/>
          <p:cNvSpPr txBox="1">
            <a:spLocks noChangeArrowheads="1"/>
          </p:cNvSpPr>
          <p:nvPr/>
        </p:nvSpPr>
        <p:spPr bwMode="auto">
          <a:xfrm>
            <a:off x="3173413" y="701850"/>
            <a:ext cx="62393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b="1" dirty="0" smtClean="0">
                <a:latin typeface="微软雅黑" panose="020B0503020204020204" pitchFamily="34" charset="-122"/>
                <a:ea typeface="微软雅黑" panose="020B0503020204020204" pitchFamily="34" charset="-122"/>
              </a:rPr>
              <a:t>水下机器人信息采集的意义</a:t>
            </a:r>
            <a:endParaRPr lang="zh-CN" altLang="en-US" sz="3600" b="1" dirty="0">
              <a:latin typeface="微软雅黑" panose="020B0503020204020204" pitchFamily="34" charset="-122"/>
              <a:ea typeface="微软雅黑" panose="020B0503020204020204" pitchFamily="34" charset="-122"/>
            </a:endParaRPr>
          </a:p>
        </p:txBody>
      </p:sp>
      <p:grpSp>
        <p:nvGrpSpPr>
          <p:cNvPr id="9219" name="组合 8"/>
          <p:cNvGrpSpPr>
            <a:grpSpLocks/>
          </p:cNvGrpSpPr>
          <p:nvPr/>
        </p:nvGrpSpPr>
        <p:grpSpPr bwMode="auto">
          <a:xfrm>
            <a:off x="6350" y="225425"/>
            <a:ext cx="419100" cy="525463"/>
            <a:chOff x="0" y="2508250"/>
            <a:chExt cx="419100" cy="1841500"/>
          </a:xfrm>
        </p:grpSpPr>
        <p:sp>
          <p:nvSpPr>
            <p:cNvPr id="10" name="矩形 9"/>
            <p:cNvSpPr/>
            <p:nvPr/>
          </p:nvSpPr>
          <p:spPr>
            <a:xfrm>
              <a:off x="0" y="2508250"/>
              <a:ext cx="215900" cy="184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34963" y="2508250"/>
              <a:ext cx="84137" cy="184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20" name="文本框 5"/>
          <p:cNvSpPr txBox="1">
            <a:spLocks noChangeArrowheads="1"/>
          </p:cNvSpPr>
          <p:nvPr/>
        </p:nvSpPr>
        <p:spPr bwMode="auto">
          <a:xfrm>
            <a:off x="9136063" y="4656138"/>
            <a:ext cx="20939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1400">
                <a:solidFill>
                  <a:schemeClr val="bg1"/>
                </a:solidFill>
                <a:latin typeface="微软雅黑" panose="020B0503020204020204" pitchFamily="34" charset="-122"/>
                <a:ea typeface="微软雅黑" panose="020B0503020204020204" pitchFamily="34" charset="-122"/>
              </a:rPr>
              <a:t>春种一粒粟</a:t>
            </a:r>
            <a:r>
              <a:rPr lang="en-US" altLang="zh-CN" sz="1400">
                <a:solidFill>
                  <a:schemeClr val="bg1"/>
                </a:solidFill>
                <a:latin typeface="微软雅黑" panose="020B0503020204020204" pitchFamily="34" charset="-122"/>
                <a:ea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rPr>
              <a:t>秋收万颗籽，点滴进步，成就价值</a:t>
            </a:r>
          </a:p>
        </p:txBody>
      </p:sp>
      <p:sp>
        <p:nvSpPr>
          <p:cNvPr id="9221" name="文本框 6"/>
          <p:cNvSpPr txBox="1">
            <a:spLocks noChangeArrowheads="1"/>
          </p:cNvSpPr>
          <p:nvPr/>
        </p:nvSpPr>
        <p:spPr bwMode="auto">
          <a:xfrm>
            <a:off x="5175250" y="4659313"/>
            <a:ext cx="2047875"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1400">
                <a:solidFill>
                  <a:schemeClr val="bg1"/>
                </a:solidFill>
                <a:latin typeface="微软雅黑" panose="020B0503020204020204" pitchFamily="34" charset="-122"/>
                <a:ea typeface="微软雅黑" panose="020B0503020204020204" pitchFamily="34" charset="-122"/>
              </a:rPr>
              <a:t>春种一粒粟</a:t>
            </a:r>
            <a:r>
              <a:rPr lang="en-US" altLang="zh-CN" sz="1400">
                <a:solidFill>
                  <a:schemeClr val="bg1"/>
                </a:solidFill>
                <a:latin typeface="微软雅黑" panose="020B0503020204020204" pitchFamily="34" charset="-122"/>
                <a:ea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rPr>
              <a:t>秋收万颗籽，点滴进步，成就价值</a:t>
            </a:r>
          </a:p>
        </p:txBody>
      </p:sp>
      <p:sp>
        <p:nvSpPr>
          <p:cNvPr id="9222" name="文本框 11"/>
          <p:cNvSpPr txBox="1">
            <a:spLocks noChangeArrowheads="1"/>
          </p:cNvSpPr>
          <p:nvPr/>
        </p:nvSpPr>
        <p:spPr bwMode="auto">
          <a:xfrm>
            <a:off x="1114425" y="4664075"/>
            <a:ext cx="208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1400">
                <a:solidFill>
                  <a:schemeClr val="bg1"/>
                </a:solidFill>
                <a:latin typeface="微软雅黑" panose="020B0503020204020204" pitchFamily="34" charset="-122"/>
                <a:ea typeface="微软雅黑" panose="020B0503020204020204" pitchFamily="34" charset="-122"/>
              </a:rPr>
              <a:t>春种一粒粟</a:t>
            </a:r>
            <a:r>
              <a:rPr lang="en-US" altLang="zh-CN" sz="1400">
                <a:solidFill>
                  <a:schemeClr val="bg1"/>
                </a:solidFill>
                <a:latin typeface="微软雅黑" panose="020B0503020204020204" pitchFamily="34" charset="-122"/>
                <a:ea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rPr>
              <a:t>秋收万颗籽，点滴进步，成就价值</a:t>
            </a:r>
          </a:p>
        </p:txBody>
      </p:sp>
      <p:sp>
        <p:nvSpPr>
          <p:cNvPr id="9223" name="文本框 12"/>
          <p:cNvSpPr txBox="1">
            <a:spLocks noChangeArrowheads="1"/>
          </p:cNvSpPr>
          <p:nvPr/>
        </p:nvSpPr>
        <p:spPr bwMode="auto">
          <a:xfrm>
            <a:off x="3173413" y="2300288"/>
            <a:ext cx="2035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1400">
                <a:solidFill>
                  <a:schemeClr val="bg1"/>
                </a:solidFill>
                <a:latin typeface="微软雅黑" panose="020B0503020204020204" pitchFamily="34" charset="-122"/>
                <a:ea typeface="微软雅黑" panose="020B0503020204020204" pitchFamily="34" charset="-122"/>
              </a:rPr>
              <a:t>春种一粒粟</a:t>
            </a:r>
            <a:r>
              <a:rPr lang="en-US" altLang="zh-CN" sz="1400">
                <a:solidFill>
                  <a:schemeClr val="bg1"/>
                </a:solidFill>
                <a:latin typeface="微软雅黑" panose="020B0503020204020204" pitchFamily="34" charset="-122"/>
                <a:ea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rPr>
              <a:t>秋收万颗籽，点滴进步，成就价值</a:t>
            </a:r>
          </a:p>
        </p:txBody>
      </p:sp>
      <p:sp>
        <p:nvSpPr>
          <p:cNvPr id="9224" name="文本框 13"/>
          <p:cNvSpPr txBox="1">
            <a:spLocks noChangeArrowheads="1"/>
          </p:cNvSpPr>
          <p:nvPr/>
        </p:nvSpPr>
        <p:spPr bwMode="auto">
          <a:xfrm>
            <a:off x="7121525" y="2341563"/>
            <a:ext cx="2038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1400">
                <a:solidFill>
                  <a:schemeClr val="bg1"/>
                </a:solidFill>
                <a:latin typeface="微软雅黑" panose="020B0503020204020204" pitchFamily="34" charset="-122"/>
                <a:ea typeface="微软雅黑" panose="020B0503020204020204" pitchFamily="34" charset="-122"/>
              </a:rPr>
              <a:t>春种一粒粟</a:t>
            </a:r>
            <a:r>
              <a:rPr lang="en-US" altLang="zh-CN" sz="1400">
                <a:solidFill>
                  <a:schemeClr val="bg1"/>
                </a:solidFill>
                <a:latin typeface="微软雅黑" panose="020B0503020204020204" pitchFamily="34" charset="-122"/>
                <a:ea typeface="微软雅黑" panose="020B0503020204020204" pitchFamily="34" charset="-122"/>
              </a:rPr>
              <a:t>,</a:t>
            </a:r>
            <a:r>
              <a:rPr lang="zh-CN" altLang="en-US" sz="1400">
                <a:solidFill>
                  <a:schemeClr val="bg1"/>
                </a:solidFill>
                <a:latin typeface="微软雅黑" panose="020B0503020204020204" pitchFamily="34" charset="-122"/>
                <a:ea typeface="微软雅黑" panose="020B0503020204020204" pitchFamily="34" charset="-122"/>
              </a:rPr>
              <a:t>秋收万颗籽，点滴进步，成就价值</a:t>
            </a:r>
          </a:p>
        </p:txBody>
      </p:sp>
      <p:cxnSp>
        <p:nvCxnSpPr>
          <p:cNvPr id="16" name="直接连接符 15"/>
          <p:cNvCxnSpPr/>
          <p:nvPr/>
        </p:nvCxnSpPr>
        <p:spPr>
          <a:xfrm rot="5400000">
            <a:off x="1835150" y="3184525"/>
            <a:ext cx="647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泪滴形 16"/>
          <p:cNvSpPr>
            <a:spLocks noChangeAspect="1"/>
          </p:cNvSpPr>
          <p:nvPr/>
        </p:nvSpPr>
        <p:spPr>
          <a:xfrm rot="8100000">
            <a:off x="1673225" y="1700213"/>
            <a:ext cx="971550" cy="97155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n w="0"/>
              <a:solidFill>
                <a:schemeClr val="tx1"/>
              </a:solidFill>
              <a:effectLst>
                <a:outerShdw blurRad="38100" dist="19050" dir="2700000" algn="tl" rotWithShape="0">
                  <a:schemeClr val="dk1">
                    <a:alpha val="40000"/>
                  </a:schemeClr>
                </a:outerShdw>
              </a:effectLst>
            </a:endParaRPr>
          </a:p>
        </p:txBody>
      </p:sp>
      <p:sp>
        <p:nvSpPr>
          <p:cNvPr id="18" name="Freeform 112"/>
          <p:cNvSpPr>
            <a:spLocks noChangeAspect="1" noEditPoints="1"/>
          </p:cNvSpPr>
          <p:nvPr/>
        </p:nvSpPr>
        <p:spPr bwMode="auto">
          <a:xfrm>
            <a:off x="3589570" y="1942844"/>
            <a:ext cx="333375" cy="395288"/>
          </a:xfrm>
          <a:custGeom>
            <a:avLst/>
            <a:gdLst>
              <a:gd name="T0" fmla="*/ 4 w 86"/>
              <a:gd name="T1" fmla="*/ 0 h 102"/>
              <a:gd name="T2" fmla="*/ 8 w 86"/>
              <a:gd name="T3" fmla="*/ 10 h 102"/>
              <a:gd name="T4" fmla="*/ 49 w 86"/>
              <a:gd name="T5" fmla="*/ 3 h 102"/>
              <a:gd name="T6" fmla="*/ 52 w 86"/>
              <a:gd name="T7" fmla="*/ 6 h 102"/>
              <a:gd name="T8" fmla="*/ 52 w 86"/>
              <a:gd name="T9" fmla="*/ 13 h 102"/>
              <a:gd name="T10" fmla="*/ 81 w 86"/>
              <a:gd name="T11" fmla="*/ 3 h 102"/>
              <a:gd name="T12" fmla="*/ 86 w 86"/>
              <a:gd name="T13" fmla="*/ 6 h 102"/>
              <a:gd name="T14" fmla="*/ 84 w 86"/>
              <a:gd name="T15" fmla="*/ 60 h 102"/>
              <a:gd name="T16" fmla="*/ 62 w 86"/>
              <a:gd name="T17" fmla="*/ 67 h 102"/>
              <a:gd name="T18" fmla="*/ 36 w 86"/>
              <a:gd name="T19" fmla="*/ 66 h 102"/>
              <a:gd name="T20" fmla="*/ 36 w 86"/>
              <a:gd name="T21" fmla="*/ 66 h 102"/>
              <a:gd name="T22" fmla="*/ 28 w 86"/>
              <a:gd name="T23" fmla="*/ 60 h 102"/>
              <a:gd name="T24" fmla="*/ 8 w 86"/>
              <a:gd name="T25" fmla="*/ 98 h 102"/>
              <a:gd name="T26" fmla="*/ 4 w 86"/>
              <a:gd name="T27" fmla="*/ 102 h 102"/>
              <a:gd name="T28" fmla="*/ 0 w 86"/>
              <a:gd name="T29" fmla="*/ 4 h 102"/>
              <a:gd name="T30" fmla="*/ 52 w 86"/>
              <a:gd name="T31" fmla="*/ 56 h 102"/>
              <a:gd name="T32" fmla="*/ 61 w 86"/>
              <a:gd name="T33" fmla="*/ 61 h 102"/>
              <a:gd name="T34" fmla="*/ 52 w 86"/>
              <a:gd name="T35" fmla="*/ 53 h 102"/>
              <a:gd name="T36" fmla="*/ 52 w 86"/>
              <a:gd name="T37" fmla="*/ 42 h 102"/>
              <a:gd name="T38" fmla="*/ 61 w 86"/>
              <a:gd name="T39" fmla="*/ 28 h 102"/>
              <a:gd name="T40" fmla="*/ 52 w 86"/>
              <a:gd name="T41" fmla="*/ 42 h 102"/>
              <a:gd name="T42" fmla="*/ 61 w 86"/>
              <a:gd name="T43" fmla="*/ 52 h 102"/>
              <a:gd name="T44" fmla="*/ 71 w 86"/>
              <a:gd name="T45" fmla="*/ 37 h 102"/>
              <a:gd name="T46" fmla="*/ 71 w 86"/>
              <a:gd name="T47" fmla="*/ 49 h 102"/>
              <a:gd name="T48" fmla="*/ 79 w 86"/>
              <a:gd name="T49" fmla="*/ 55 h 102"/>
              <a:gd name="T50" fmla="*/ 71 w 86"/>
              <a:gd name="T51" fmla="*/ 49 h 102"/>
              <a:gd name="T52" fmla="*/ 71 w 86"/>
              <a:gd name="T53" fmla="*/ 25 h 102"/>
              <a:gd name="T54" fmla="*/ 80 w 86"/>
              <a:gd name="T55" fmla="*/ 34 h 102"/>
              <a:gd name="T56" fmla="*/ 71 w 86"/>
              <a:gd name="T57" fmla="*/ 25 h 102"/>
              <a:gd name="T58" fmla="*/ 67 w 86"/>
              <a:gd name="T59" fmla="*/ 16 h 102"/>
              <a:gd name="T60" fmla="*/ 61 w 86"/>
              <a:gd name="T61" fmla="*/ 28 h 102"/>
              <a:gd name="T62" fmla="*/ 38 w 86"/>
              <a:gd name="T63" fmla="*/ 30 h 102"/>
              <a:gd name="T64" fmla="*/ 46 w 86"/>
              <a:gd name="T65" fmla="*/ 18 h 102"/>
              <a:gd name="T66" fmla="*/ 38 w 86"/>
              <a:gd name="T67" fmla="*/ 30 h 102"/>
              <a:gd name="T68" fmla="*/ 38 w 86"/>
              <a:gd name="T69" fmla="*/ 42 h 102"/>
              <a:gd name="T70" fmla="*/ 39 w 86"/>
              <a:gd name="T71" fmla="*/ 52 h 102"/>
              <a:gd name="T72" fmla="*/ 44 w 86"/>
              <a:gd name="T73" fmla="*/ 51 h 102"/>
              <a:gd name="T74" fmla="*/ 46 w 86"/>
              <a:gd name="T75" fmla="*/ 48 h 102"/>
              <a:gd name="T76" fmla="*/ 46 w 86"/>
              <a:gd name="T77" fmla="*/ 42 h 102"/>
              <a:gd name="T78" fmla="*/ 38 w 86"/>
              <a:gd name="T79" fmla="*/ 30 h 102"/>
              <a:gd name="T80" fmla="*/ 28 w 86"/>
              <a:gd name="T81" fmla="*/ 43 h 102"/>
              <a:gd name="T82" fmla="*/ 38 w 86"/>
              <a:gd name="T83" fmla="*/ 18 h 102"/>
              <a:gd name="T84" fmla="*/ 28 w 86"/>
              <a:gd name="T85" fmla="*/ 10 h 102"/>
              <a:gd name="T86" fmla="*/ 38 w 86"/>
              <a:gd name="T87" fmla="*/ 18 h 102"/>
              <a:gd name="T88" fmla="*/ 28 w 86"/>
              <a:gd name="T89" fmla="*/ 43 h 102"/>
              <a:gd name="T90" fmla="*/ 18 w 86"/>
              <a:gd name="T91" fmla="*/ 57 h 102"/>
              <a:gd name="T92" fmla="*/ 28 w 86"/>
              <a:gd name="T93" fmla="*/ 54 h 102"/>
              <a:gd name="T94" fmla="*/ 18 w 86"/>
              <a:gd name="T95" fmla="*/ 46 h 102"/>
              <a:gd name="T96" fmla="*/ 9 w 86"/>
              <a:gd name="T97" fmla="*/ 37 h 102"/>
              <a:gd name="T98" fmla="*/ 9 w 86"/>
              <a:gd name="T99" fmla="*/ 49 h 102"/>
              <a:gd name="T100" fmla="*/ 28 w 86"/>
              <a:gd name="T101" fmla="*/ 31 h 102"/>
              <a:gd name="T102" fmla="*/ 18 w 86"/>
              <a:gd name="T103" fmla="*/ 23 h 102"/>
              <a:gd name="T104" fmla="*/ 18 w 86"/>
              <a:gd name="T105" fmla="*/ 23 h 102"/>
              <a:gd name="T106" fmla="*/ 9 w 86"/>
              <a:gd name="T107" fmla="*/ 17 h 102"/>
              <a:gd name="T108" fmla="*/ 18 w 86"/>
              <a:gd name="T109" fmla="*/ 2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 h="102">
                <a:moveTo>
                  <a:pt x="4" y="0"/>
                </a:moveTo>
                <a:cubicBezTo>
                  <a:pt x="4" y="0"/>
                  <a:pt x="4" y="0"/>
                  <a:pt x="4" y="0"/>
                </a:cubicBezTo>
                <a:cubicBezTo>
                  <a:pt x="6" y="0"/>
                  <a:pt x="8" y="2"/>
                  <a:pt x="8" y="4"/>
                </a:cubicBezTo>
                <a:cubicBezTo>
                  <a:pt x="8" y="10"/>
                  <a:pt x="8" y="10"/>
                  <a:pt x="8" y="10"/>
                </a:cubicBezTo>
                <a:cubicBezTo>
                  <a:pt x="13" y="7"/>
                  <a:pt x="20" y="6"/>
                  <a:pt x="26" y="4"/>
                </a:cubicBezTo>
                <a:cubicBezTo>
                  <a:pt x="34" y="3"/>
                  <a:pt x="42" y="3"/>
                  <a:pt x="49" y="3"/>
                </a:cubicBezTo>
                <a:cubicBezTo>
                  <a:pt x="51" y="3"/>
                  <a:pt x="52" y="4"/>
                  <a:pt x="52" y="6"/>
                </a:cubicBezTo>
                <a:cubicBezTo>
                  <a:pt x="52" y="6"/>
                  <a:pt x="52" y="6"/>
                  <a:pt x="52" y="6"/>
                </a:cubicBezTo>
                <a:cubicBezTo>
                  <a:pt x="52" y="6"/>
                  <a:pt x="52" y="6"/>
                  <a:pt x="52" y="6"/>
                </a:cubicBezTo>
                <a:cubicBezTo>
                  <a:pt x="52" y="13"/>
                  <a:pt x="52" y="13"/>
                  <a:pt x="52" y="13"/>
                </a:cubicBezTo>
                <a:cubicBezTo>
                  <a:pt x="57" y="13"/>
                  <a:pt x="61" y="12"/>
                  <a:pt x="65" y="10"/>
                </a:cubicBezTo>
                <a:cubicBezTo>
                  <a:pt x="70" y="9"/>
                  <a:pt x="76" y="6"/>
                  <a:pt x="81" y="3"/>
                </a:cubicBezTo>
                <a:cubicBezTo>
                  <a:pt x="83" y="2"/>
                  <a:pt x="85" y="3"/>
                  <a:pt x="86" y="5"/>
                </a:cubicBezTo>
                <a:cubicBezTo>
                  <a:pt x="86" y="5"/>
                  <a:pt x="86" y="6"/>
                  <a:pt x="86" y="6"/>
                </a:cubicBezTo>
                <a:cubicBezTo>
                  <a:pt x="86" y="57"/>
                  <a:pt x="86" y="57"/>
                  <a:pt x="86" y="57"/>
                </a:cubicBezTo>
                <a:cubicBezTo>
                  <a:pt x="86" y="58"/>
                  <a:pt x="85" y="59"/>
                  <a:pt x="84" y="60"/>
                </a:cubicBezTo>
                <a:cubicBezTo>
                  <a:pt x="84" y="60"/>
                  <a:pt x="84" y="60"/>
                  <a:pt x="84" y="60"/>
                </a:cubicBezTo>
                <a:cubicBezTo>
                  <a:pt x="78" y="64"/>
                  <a:pt x="70" y="66"/>
                  <a:pt x="62" y="67"/>
                </a:cubicBezTo>
                <a:cubicBezTo>
                  <a:pt x="55" y="69"/>
                  <a:pt x="47" y="69"/>
                  <a:pt x="39" y="69"/>
                </a:cubicBezTo>
                <a:cubicBezTo>
                  <a:pt x="38" y="69"/>
                  <a:pt x="36" y="68"/>
                  <a:pt x="36" y="66"/>
                </a:cubicBezTo>
                <a:cubicBezTo>
                  <a:pt x="36" y="66"/>
                  <a:pt x="36" y="66"/>
                  <a:pt x="36" y="66"/>
                </a:cubicBezTo>
                <a:cubicBezTo>
                  <a:pt x="36" y="66"/>
                  <a:pt x="36" y="66"/>
                  <a:pt x="36" y="66"/>
                </a:cubicBezTo>
                <a:cubicBezTo>
                  <a:pt x="36" y="59"/>
                  <a:pt x="36" y="59"/>
                  <a:pt x="36" y="59"/>
                </a:cubicBezTo>
                <a:cubicBezTo>
                  <a:pt x="34" y="59"/>
                  <a:pt x="31" y="59"/>
                  <a:pt x="28" y="60"/>
                </a:cubicBezTo>
                <a:cubicBezTo>
                  <a:pt x="22" y="62"/>
                  <a:pt x="15" y="65"/>
                  <a:pt x="8" y="68"/>
                </a:cubicBezTo>
                <a:cubicBezTo>
                  <a:pt x="8" y="98"/>
                  <a:pt x="8" y="98"/>
                  <a:pt x="8" y="98"/>
                </a:cubicBezTo>
                <a:cubicBezTo>
                  <a:pt x="8" y="100"/>
                  <a:pt x="6" y="102"/>
                  <a:pt x="4" y="102"/>
                </a:cubicBezTo>
                <a:cubicBezTo>
                  <a:pt x="4" y="102"/>
                  <a:pt x="4" y="102"/>
                  <a:pt x="4" y="102"/>
                </a:cubicBezTo>
                <a:cubicBezTo>
                  <a:pt x="1" y="102"/>
                  <a:pt x="0" y="100"/>
                  <a:pt x="0" y="98"/>
                </a:cubicBezTo>
                <a:cubicBezTo>
                  <a:pt x="0" y="4"/>
                  <a:pt x="0" y="4"/>
                  <a:pt x="0" y="4"/>
                </a:cubicBezTo>
                <a:cubicBezTo>
                  <a:pt x="0" y="2"/>
                  <a:pt x="1" y="0"/>
                  <a:pt x="4" y="0"/>
                </a:cubicBezTo>
                <a:close/>
                <a:moveTo>
                  <a:pt x="52" y="56"/>
                </a:moveTo>
                <a:cubicBezTo>
                  <a:pt x="52" y="62"/>
                  <a:pt x="52" y="62"/>
                  <a:pt x="52" y="62"/>
                </a:cubicBezTo>
                <a:cubicBezTo>
                  <a:pt x="55" y="62"/>
                  <a:pt x="58" y="62"/>
                  <a:pt x="61" y="61"/>
                </a:cubicBezTo>
                <a:cubicBezTo>
                  <a:pt x="61" y="52"/>
                  <a:pt x="61" y="52"/>
                  <a:pt x="61" y="52"/>
                </a:cubicBezTo>
                <a:cubicBezTo>
                  <a:pt x="52" y="53"/>
                  <a:pt x="52" y="53"/>
                  <a:pt x="52" y="53"/>
                </a:cubicBezTo>
                <a:cubicBezTo>
                  <a:pt x="52" y="56"/>
                  <a:pt x="52" y="56"/>
                  <a:pt x="52" y="56"/>
                </a:cubicBezTo>
                <a:close/>
                <a:moveTo>
                  <a:pt x="52" y="42"/>
                </a:moveTo>
                <a:cubicBezTo>
                  <a:pt x="61" y="40"/>
                  <a:pt x="61" y="40"/>
                  <a:pt x="61" y="40"/>
                </a:cubicBezTo>
                <a:cubicBezTo>
                  <a:pt x="61" y="28"/>
                  <a:pt x="61" y="28"/>
                  <a:pt x="61" y="28"/>
                </a:cubicBezTo>
                <a:cubicBezTo>
                  <a:pt x="52" y="30"/>
                  <a:pt x="52" y="30"/>
                  <a:pt x="52" y="30"/>
                </a:cubicBezTo>
                <a:cubicBezTo>
                  <a:pt x="52" y="42"/>
                  <a:pt x="52" y="42"/>
                  <a:pt x="52" y="42"/>
                </a:cubicBezTo>
                <a:close/>
                <a:moveTo>
                  <a:pt x="61" y="40"/>
                </a:moveTo>
                <a:cubicBezTo>
                  <a:pt x="61" y="52"/>
                  <a:pt x="61" y="52"/>
                  <a:pt x="61" y="52"/>
                </a:cubicBezTo>
                <a:cubicBezTo>
                  <a:pt x="71" y="49"/>
                  <a:pt x="71" y="49"/>
                  <a:pt x="71" y="49"/>
                </a:cubicBezTo>
                <a:cubicBezTo>
                  <a:pt x="71" y="37"/>
                  <a:pt x="71" y="37"/>
                  <a:pt x="71" y="37"/>
                </a:cubicBezTo>
                <a:cubicBezTo>
                  <a:pt x="61" y="40"/>
                  <a:pt x="61" y="40"/>
                  <a:pt x="61" y="40"/>
                </a:cubicBezTo>
                <a:close/>
                <a:moveTo>
                  <a:pt x="71" y="49"/>
                </a:moveTo>
                <a:cubicBezTo>
                  <a:pt x="71" y="59"/>
                  <a:pt x="71" y="59"/>
                  <a:pt x="71" y="59"/>
                </a:cubicBezTo>
                <a:cubicBezTo>
                  <a:pt x="74" y="58"/>
                  <a:pt x="77" y="57"/>
                  <a:pt x="79" y="55"/>
                </a:cubicBezTo>
                <a:cubicBezTo>
                  <a:pt x="80" y="46"/>
                  <a:pt x="80" y="46"/>
                  <a:pt x="80" y="46"/>
                </a:cubicBezTo>
                <a:cubicBezTo>
                  <a:pt x="71" y="49"/>
                  <a:pt x="71" y="49"/>
                  <a:pt x="71" y="49"/>
                </a:cubicBezTo>
                <a:close/>
                <a:moveTo>
                  <a:pt x="80" y="23"/>
                </a:moveTo>
                <a:cubicBezTo>
                  <a:pt x="71" y="25"/>
                  <a:pt x="71" y="25"/>
                  <a:pt x="71" y="25"/>
                </a:cubicBezTo>
                <a:cubicBezTo>
                  <a:pt x="71" y="37"/>
                  <a:pt x="71" y="37"/>
                  <a:pt x="71" y="37"/>
                </a:cubicBezTo>
                <a:cubicBezTo>
                  <a:pt x="80" y="34"/>
                  <a:pt x="80" y="34"/>
                  <a:pt x="80" y="34"/>
                </a:cubicBezTo>
                <a:cubicBezTo>
                  <a:pt x="80" y="23"/>
                  <a:pt x="80" y="23"/>
                  <a:pt x="80" y="23"/>
                </a:cubicBezTo>
                <a:close/>
                <a:moveTo>
                  <a:pt x="71" y="25"/>
                </a:moveTo>
                <a:cubicBezTo>
                  <a:pt x="71" y="15"/>
                  <a:pt x="71" y="15"/>
                  <a:pt x="71" y="15"/>
                </a:cubicBezTo>
                <a:cubicBezTo>
                  <a:pt x="70" y="15"/>
                  <a:pt x="68" y="16"/>
                  <a:pt x="67" y="16"/>
                </a:cubicBezTo>
                <a:cubicBezTo>
                  <a:pt x="65" y="17"/>
                  <a:pt x="63" y="17"/>
                  <a:pt x="61" y="18"/>
                </a:cubicBezTo>
                <a:cubicBezTo>
                  <a:pt x="61" y="28"/>
                  <a:pt x="61" y="28"/>
                  <a:pt x="61" y="28"/>
                </a:cubicBezTo>
                <a:cubicBezTo>
                  <a:pt x="71" y="25"/>
                  <a:pt x="71" y="25"/>
                  <a:pt x="71" y="25"/>
                </a:cubicBezTo>
                <a:close/>
                <a:moveTo>
                  <a:pt x="38" y="30"/>
                </a:moveTo>
                <a:cubicBezTo>
                  <a:pt x="46" y="30"/>
                  <a:pt x="46" y="30"/>
                  <a:pt x="46" y="30"/>
                </a:cubicBezTo>
                <a:cubicBezTo>
                  <a:pt x="46" y="18"/>
                  <a:pt x="46" y="18"/>
                  <a:pt x="46" y="18"/>
                </a:cubicBezTo>
                <a:cubicBezTo>
                  <a:pt x="38" y="18"/>
                  <a:pt x="38" y="18"/>
                  <a:pt x="38" y="18"/>
                </a:cubicBezTo>
                <a:cubicBezTo>
                  <a:pt x="38" y="30"/>
                  <a:pt x="38" y="30"/>
                  <a:pt x="38" y="30"/>
                </a:cubicBezTo>
                <a:close/>
                <a:moveTo>
                  <a:pt x="46" y="42"/>
                </a:moveTo>
                <a:cubicBezTo>
                  <a:pt x="38" y="42"/>
                  <a:pt x="38" y="42"/>
                  <a:pt x="38" y="42"/>
                </a:cubicBezTo>
                <a:cubicBezTo>
                  <a:pt x="38" y="52"/>
                  <a:pt x="38" y="52"/>
                  <a:pt x="38" y="52"/>
                </a:cubicBezTo>
                <a:cubicBezTo>
                  <a:pt x="38" y="52"/>
                  <a:pt x="38" y="52"/>
                  <a:pt x="39" y="52"/>
                </a:cubicBezTo>
                <a:cubicBezTo>
                  <a:pt x="39" y="52"/>
                  <a:pt x="39" y="52"/>
                  <a:pt x="39" y="52"/>
                </a:cubicBezTo>
                <a:cubicBezTo>
                  <a:pt x="41" y="52"/>
                  <a:pt x="42" y="52"/>
                  <a:pt x="44" y="51"/>
                </a:cubicBezTo>
                <a:cubicBezTo>
                  <a:pt x="45" y="51"/>
                  <a:pt x="46" y="51"/>
                  <a:pt x="46" y="51"/>
                </a:cubicBezTo>
                <a:cubicBezTo>
                  <a:pt x="46" y="48"/>
                  <a:pt x="46" y="48"/>
                  <a:pt x="46" y="48"/>
                </a:cubicBezTo>
                <a:cubicBezTo>
                  <a:pt x="46" y="45"/>
                  <a:pt x="46" y="45"/>
                  <a:pt x="46" y="45"/>
                </a:cubicBezTo>
                <a:cubicBezTo>
                  <a:pt x="46" y="42"/>
                  <a:pt x="46" y="42"/>
                  <a:pt x="46" y="42"/>
                </a:cubicBezTo>
                <a:close/>
                <a:moveTo>
                  <a:pt x="38" y="42"/>
                </a:moveTo>
                <a:cubicBezTo>
                  <a:pt x="38" y="30"/>
                  <a:pt x="38" y="30"/>
                  <a:pt x="38" y="30"/>
                </a:cubicBezTo>
                <a:cubicBezTo>
                  <a:pt x="28" y="31"/>
                  <a:pt x="28" y="31"/>
                  <a:pt x="28" y="31"/>
                </a:cubicBezTo>
                <a:cubicBezTo>
                  <a:pt x="28" y="43"/>
                  <a:pt x="28" y="43"/>
                  <a:pt x="28" y="43"/>
                </a:cubicBezTo>
                <a:cubicBezTo>
                  <a:pt x="38" y="42"/>
                  <a:pt x="38" y="42"/>
                  <a:pt x="38" y="42"/>
                </a:cubicBezTo>
                <a:close/>
                <a:moveTo>
                  <a:pt x="38" y="18"/>
                </a:moveTo>
                <a:cubicBezTo>
                  <a:pt x="38" y="9"/>
                  <a:pt x="38" y="9"/>
                  <a:pt x="38" y="9"/>
                </a:cubicBezTo>
                <a:cubicBezTo>
                  <a:pt x="34" y="10"/>
                  <a:pt x="31" y="10"/>
                  <a:pt x="28" y="10"/>
                </a:cubicBezTo>
                <a:cubicBezTo>
                  <a:pt x="28" y="20"/>
                  <a:pt x="28" y="20"/>
                  <a:pt x="28" y="20"/>
                </a:cubicBezTo>
                <a:cubicBezTo>
                  <a:pt x="38" y="18"/>
                  <a:pt x="38" y="18"/>
                  <a:pt x="38" y="18"/>
                </a:cubicBezTo>
                <a:close/>
                <a:moveTo>
                  <a:pt x="28" y="54"/>
                </a:moveTo>
                <a:cubicBezTo>
                  <a:pt x="28" y="43"/>
                  <a:pt x="28" y="43"/>
                  <a:pt x="28" y="43"/>
                </a:cubicBezTo>
                <a:cubicBezTo>
                  <a:pt x="18" y="46"/>
                  <a:pt x="18" y="46"/>
                  <a:pt x="18" y="46"/>
                </a:cubicBezTo>
                <a:cubicBezTo>
                  <a:pt x="18" y="57"/>
                  <a:pt x="18" y="57"/>
                  <a:pt x="18" y="57"/>
                </a:cubicBezTo>
                <a:cubicBezTo>
                  <a:pt x="21" y="56"/>
                  <a:pt x="24" y="55"/>
                  <a:pt x="27" y="54"/>
                </a:cubicBezTo>
                <a:cubicBezTo>
                  <a:pt x="27" y="54"/>
                  <a:pt x="27" y="54"/>
                  <a:pt x="28" y="54"/>
                </a:cubicBezTo>
                <a:close/>
                <a:moveTo>
                  <a:pt x="9" y="49"/>
                </a:moveTo>
                <a:cubicBezTo>
                  <a:pt x="18" y="46"/>
                  <a:pt x="18" y="46"/>
                  <a:pt x="18" y="46"/>
                </a:cubicBezTo>
                <a:cubicBezTo>
                  <a:pt x="18" y="35"/>
                  <a:pt x="18" y="35"/>
                  <a:pt x="18" y="35"/>
                </a:cubicBezTo>
                <a:cubicBezTo>
                  <a:pt x="9" y="37"/>
                  <a:pt x="9" y="37"/>
                  <a:pt x="9" y="37"/>
                </a:cubicBezTo>
                <a:cubicBezTo>
                  <a:pt x="9" y="40"/>
                  <a:pt x="9" y="40"/>
                  <a:pt x="9" y="40"/>
                </a:cubicBezTo>
                <a:cubicBezTo>
                  <a:pt x="9" y="43"/>
                  <a:pt x="9" y="46"/>
                  <a:pt x="9" y="49"/>
                </a:cubicBezTo>
                <a:close/>
                <a:moveTo>
                  <a:pt x="18" y="35"/>
                </a:moveTo>
                <a:cubicBezTo>
                  <a:pt x="28" y="31"/>
                  <a:pt x="28" y="31"/>
                  <a:pt x="28" y="31"/>
                </a:cubicBezTo>
                <a:cubicBezTo>
                  <a:pt x="28" y="20"/>
                  <a:pt x="28" y="20"/>
                  <a:pt x="28" y="20"/>
                </a:cubicBezTo>
                <a:cubicBezTo>
                  <a:pt x="18" y="23"/>
                  <a:pt x="18" y="23"/>
                  <a:pt x="18" y="23"/>
                </a:cubicBezTo>
                <a:cubicBezTo>
                  <a:pt x="18" y="35"/>
                  <a:pt x="18" y="35"/>
                  <a:pt x="18" y="35"/>
                </a:cubicBezTo>
                <a:close/>
                <a:moveTo>
                  <a:pt x="18" y="23"/>
                </a:moveTo>
                <a:cubicBezTo>
                  <a:pt x="18" y="13"/>
                  <a:pt x="18" y="13"/>
                  <a:pt x="18" y="13"/>
                </a:cubicBezTo>
                <a:cubicBezTo>
                  <a:pt x="15" y="14"/>
                  <a:pt x="12" y="15"/>
                  <a:pt x="9" y="17"/>
                </a:cubicBezTo>
                <a:cubicBezTo>
                  <a:pt x="9" y="20"/>
                  <a:pt x="9" y="22"/>
                  <a:pt x="9" y="25"/>
                </a:cubicBezTo>
                <a:lnTo>
                  <a:pt x="18" y="23"/>
                </a:lnTo>
                <a:close/>
              </a:path>
            </a:pathLst>
          </a:custGeom>
          <a:solidFill>
            <a:schemeClr val="tx1">
              <a:lumMod val="75000"/>
              <a:lumOff val="2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19" name="任意多边形 18"/>
          <p:cNvSpPr/>
          <p:nvPr/>
        </p:nvSpPr>
        <p:spPr>
          <a:xfrm>
            <a:off x="1239838" y="3506788"/>
            <a:ext cx="1908175" cy="431800"/>
          </a:xfrm>
          <a:custGeom>
            <a:avLst/>
            <a:gdLst>
              <a:gd name="connsiteX0" fmla="*/ 0 w 1908000"/>
              <a:gd name="connsiteY0" fmla="*/ 0 h 432000"/>
              <a:gd name="connsiteX1" fmla="*/ 1692000 w 1908000"/>
              <a:gd name="connsiteY1" fmla="*/ 0 h 432000"/>
              <a:gd name="connsiteX2" fmla="*/ 1908000 w 1908000"/>
              <a:gd name="connsiteY2" fmla="*/ 216000 h 432000"/>
              <a:gd name="connsiteX3" fmla="*/ 1692000 w 1908000"/>
              <a:gd name="connsiteY3" fmla="*/ 432000 h 432000"/>
              <a:gd name="connsiteX4" fmla="*/ 0 w 1908000"/>
              <a:gd name="connsiteY4" fmla="*/ 432000 h 432000"/>
              <a:gd name="connsiteX5" fmla="*/ 0 w 1908000"/>
              <a:gd name="connsiteY5" fmla="*/ 428710 h 432000"/>
              <a:gd name="connsiteX6" fmla="*/ 212710 w 1908000"/>
              <a:gd name="connsiteY6" fmla="*/ 216000 h 432000"/>
              <a:gd name="connsiteX7" fmla="*/ 0 w 1908000"/>
              <a:gd name="connsiteY7" fmla="*/ 3290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8000" h="432000">
                <a:moveTo>
                  <a:pt x="0" y="0"/>
                </a:moveTo>
                <a:lnTo>
                  <a:pt x="1692000" y="0"/>
                </a:lnTo>
                <a:lnTo>
                  <a:pt x="1908000" y="216000"/>
                </a:lnTo>
                <a:lnTo>
                  <a:pt x="1692000" y="432000"/>
                </a:lnTo>
                <a:lnTo>
                  <a:pt x="0" y="432000"/>
                </a:lnTo>
                <a:lnTo>
                  <a:pt x="0" y="428710"/>
                </a:lnTo>
                <a:lnTo>
                  <a:pt x="212710" y="216000"/>
                </a:lnTo>
                <a:lnTo>
                  <a:pt x="0" y="32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n w="0"/>
              <a:solidFill>
                <a:schemeClr val="tx1"/>
              </a:solidFill>
              <a:effectLst>
                <a:outerShdw blurRad="38100" dist="19050" dir="2700000" algn="tl" rotWithShape="0">
                  <a:schemeClr val="dk1">
                    <a:alpha val="40000"/>
                  </a:schemeClr>
                </a:outerShdw>
              </a:effectLst>
            </a:endParaRPr>
          </a:p>
        </p:txBody>
      </p:sp>
      <p:sp>
        <p:nvSpPr>
          <p:cNvPr id="20" name="文本框 19"/>
          <p:cNvSpPr txBox="1"/>
          <p:nvPr/>
        </p:nvSpPr>
        <p:spPr>
          <a:xfrm>
            <a:off x="2115812" y="2646363"/>
            <a:ext cx="3347640" cy="3015697"/>
          </a:xfrm>
          <a:prstGeom prst="rect">
            <a:avLst/>
          </a:prstGeom>
          <a:noFill/>
        </p:spPr>
        <p:txBody>
          <a:bodyPr wrap="square">
            <a:spAutoFit/>
          </a:bodyPr>
          <a:lstStyle/>
          <a:p>
            <a:pPr algn="ctr">
              <a:lnSpc>
                <a:spcPct val="120000"/>
              </a:lnSpc>
              <a:defRPr/>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海洋是人类发展的四大战略空间</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陆、海、空</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、天</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中继陆地之后的第</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大空间</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是生物资源</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、能源</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、水资源</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和金属资源的战略性开发基地</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是最现实、</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最有</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发展潜力的空间</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对我国经济与社会发展产生</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着直接</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、巨大的支撑作用</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rot="5400000">
            <a:off x="3797300" y="4237038"/>
            <a:ext cx="647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5845175" y="3184525"/>
            <a:ext cx="647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7788275" y="4237038"/>
            <a:ext cx="647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泪滴形 34"/>
          <p:cNvSpPr>
            <a:spLocks noChangeAspect="1"/>
          </p:cNvSpPr>
          <p:nvPr/>
        </p:nvSpPr>
        <p:spPr>
          <a:xfrm rot="13500000" flipV="1">
            <a:off x="7626350" y="4762500"/>
            <a:ext cx="971550" cy="97155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n w="0"/>
              <a:solidFill>
                <a:schemeClr val="tx1"/>
              </a:solidFill>
              <a:effectLst>
                <a:outerShdw blurRad="38100" dist="19050" dir="2700000" algn="tl" rotWithShape="0">
                  <a:schemeClr val="dk1">
                    <a:alpha val="40000"/>
                  </a:schemeClr>
                </a:outerShdw>
              </a:effectLst>
            </a:endParaRPr>
          </a:p>
        </p:txBody>
      </p:sp>
      <p:sp>
        <p:nvSpPr>
          <p:cNvPr id="37" name="任意多边形 36"/>
          <p:cNvSpPr/>
          <p:nvPr/>
        </p:nvSpPr>
        <p:spPr>
          <a:xfrm>
            <a:off x="7196138" y="3506788"/>
            <a:ext cx="1908175" cy="431800"/>
          </a:xfrm>
          <a:custGeom>
            <a:avLst/>
            <a:gdLst>
              <a:gd name="connsiteX0" fmla="*/ 0 w 1908000"/>
              <a:gd name="connsiteY0" fmla="*/ 0 h 432000"/>
              <a:gd name="connsiteX1" fmla="*/ 1692000 w 1908000"/>
              <a:gd name="connsiteY1" fmla="*/ 0 h 432000"/>
              <a:gd name="connsiteX2" fmla="*/ 1908000 w 1908000"/>
              <a:gd name="connsiteY2" fmla="*/ 216000 h 432000"/>
              <a:gd name="connsiteX3" fmla="*/ 1692000 w 1908000"/>
              <a:gd name="connsiteY3" fmla="*/ 432000 h 432000"/>
              <a:gd name="connsiteX4" fmla="*/ 0 w 1908000"/>
              <a:gd name="connsiteY4" fmla="*/ 432000 h 432000"/>
              <a:gd name="connsiteX5" fmla="*/ 0 w 1908000"/>
              <a:gd name="connsiteY5" fmla="*/ 428710 h 432000"/>
              <a:gd name="connsiteX6" fmla="*/ 212710 w 1908000"/>
              <a:gd name="connsiteY6" fmla="*/ 216000 h 432000"/>
              <a:gd name="connsiteX7" fmla="*/ 0 w 1908000"/>
              <a:gd name="connsiteY7" fmla="*/ 3290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8000" h="432000">
                <a:moveTo>
                  <a:pt x="0" y="0"/>
                </a:moveTo>
                <a:lnTo>
                  <a:pt x="1692000" y="0"/>
                </a:lnTo>
                <a:lnTo>
                  <a:pt x="1908000" y="216000"/>
                </a:lnTo>
                <a:lnTo>
                  <a:pt x="1692000" y="432000"/>
                </a:lnTo>
                <a:lnTo>
                  <a:pt x="0" y="432000"/>
                </a:lnTo>
                <a:lnTo>
                  <a:pt x="0" y="428710"/>
                </a:lnTo>
                <a:lnTo>
                  <a:pt x="212710" y="216000"/>
                </a:lnTo>
                <a:lnTo>
                  <a:pt x="0" y="32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n w="0"/>
              <a:solidFill>
                <a:schemeClr val="tx1"/>
              </a:solidFill>
              <a:effectLst>
                <a:outerShdw blurRad="38100" dist="19050" dir="2700000" algn="tl" rotWithShape="0">
                  <a:schemeClr val="dk1">
                    <a:alpha val="40000"/>
                  </a:schemeClr>
                </a:outerShdw>
              </a:effectLst>
            </a:endParaRPr>
          </a:p>
        </p:txBody>
      </p:sp>
      <p:cxnSp>
        <p:nvCxnSpPr>
          <p:cNvPr id="40" name="直接连接符 39"/>
          <p:cNvCxnSpPr/>
          <p:nvPr/>
        </p:nvCxnSpPr>
        <p:spPr>
          <a:xfrm rot="5400000">
            <a:off x="9796463" y="3197225"/>
            <a:ext cx="647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泪滴形 40"/>
          <p:cNvSpPr>
            <a:spLocks noChangeAspect="1"/>
          </p:cNvSpPr>
          <p:nvPr/>
        </p:nvSpPr>
        <p:spPr>
          <a:xfrm rot="8100000">
            <a:off x="9632950" y="1700213"/>
            <a:ext cx="973138" cy="97155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n w="0"/>
              <a:solidFill>
                <a:schemeClr val="tx1"/>
              </a:solidFill>
              <a:effectLst>
                <a:outerShdw blurRad="38100" dist="19050" dir="2700000" algn="tl" rotWithShape="0">
                  <a:schemeClr val="dk1">
                    <a:alpha val="40000"/>
                  </a:schemeClr>
                </a:outerShdw>
              </a:effectLst>
            </a:endParaRPr>
          </a:p>
        </p:txBody>
      </p:sp>
      <p:sp>
        <p:nvSpPr>
          <p:cNvPr id="42" name="Freeform 196"/>
          <p:cNvSpPr>
            <a:spLocks noChangeAspect="1" noEditPoints="1"/>
          </p:cNvSpPr>
          <p:nvPr/>
        </p:nvSpPr>
        <p:spPr bwMode="auto">
          <a:xfrm>
            <a:off x="8315325" y="2019401"/>
            <a:ext cx="373062" cy="503238"/>
          </a:xfrm>
          <a:custGeom>
            <a:avLst/>
            <a:gdLst>
              <a:gd name="T0" fmla="*/ 15 w 83"/>
              <a:gd name="T1" fmla="*/ 35 h 112"/>
              <a:gd name="T2" fmla="*/ 38 w 83"/>
              <a:gd name="T3" fmla="*/ 78 h 112"/>
              <a:gd name="T4" fmla="*/ 80 w 83"/>
              <a:gd name="T5" fmla="*/ 55 h 112"/>
              <a:gd name="T6" fmla="*/ 58 w 83"/>
              <a:gd name="T7" fmla="*/ 13 h 112"/>
              <a:gd name="T8" fmla="*/ 34 w 83"/>
              <a:gd name="T9" fmla="*/ 68 h 112"/>
              <a:gd name="T10" fmla="*/ 46 w 83"/>
              <a:gd name="T11" fmla="*/ 72 h 112"/>
              <a:gd name="T12" fmla="*/ 34 w 83"/>
              <a:gd name="T13" fmla="*/ 68 h 112"/>
              <a:gd name="T14" fmla="*/ 56 w 83"/>
              <a:gd name="T15" fmla="*/ 61 h 112"/>
              <a:gd name="T16" fmla="*/ 62 w 83"/>
              <a:gd name="T17" fmla="*/ 60 h 112"/>
              <a:gd name="T18" fmla="*/ 51 w 83"/>
              <a:gd name="T19" fmla="*/ 66 h 112"/>
              <a:gd name="T20" fmla="*/ 69 w 83"/>
              <a:gd name="T21" fmla="*/ 52 h 112"/>
              <a:gd name="T22" fmla="*/ 73 w 83"/>
              <a:gd name="T23" fmla="*/ 53 h 112"/>
              <a:gd name="T24" fmla="*/ 69 w 83"/>
              <a:gd name="T25" fmla="*/ 52 h 112"/>
              <a:gd name="T26" fmla="*/ 54 w 83"/>
              <a:gd name="T27" fmla="*/ 24 h 112"/>
              <a:gd name="T28" fmla="*/ 56 w 83"/>
              <a:gd name="T29" fmla="*/ 20 h 112"/>
              <a:gd name="T30" fmla="*/ 46 w 83"/>
              <a:gd name="T31" fmla="*/ 27 h 112"/>
              <a:gd name="T32" fmla="*/ 33 w 83"/>
              <a:gd name="T33" fmla="*/ 33 h 112"/>
              <a:gd name="T34" fmla="*/ 35 w 83"/>
              <a:gd name="T35" fmla="*/ 22 h 112"/>
              <a:gd name="T36" fmla="*/ 46 w 83"/>
              <a:gd name="T37" fmla="*/ 27 h 112"/>
              <a:gd name="T38" fmla="*/ 21 w 83"/>
              <a:gd name="T39" fmla="*/ 44 h 112"/>
              <a:gd name="T40" fmla="*/ 25 w 83"/>
              <a:gd name="T41" fmla="*/ 32 h 112"/>
              <a:gd name="T42" fmla="*/ 33 w 83"/>
              <a:gd name="T43" fmla="*/ 60 h 112"/>
              <a:gd name="T44" fmla="*/ 27 w 83"/>
              <a:gd name="T45" fmla="*/ 49 h 112"/>
              <a:gd name="T46" fmla="*/ 32 w 83"/>
              <a:gd name="T47" fmla="*/ 54 h 112"/>
              <a:gd name="T48" fmla="*/ 33 w 83"/>
              <a:gd name="T49" fmla="*/ 60 h 112"/>
              <a:gd name="T50" fmla="*/ 43 w 83"/>
              <a:gd name="T51" fmla="*/ 36 h 112"/>
              <a:gd name="T52" fmla="*/ 57 w 83"/>
              <a:gd name="T53" fmla="*/ 41 h 112"/>
              <a:gd name="T54" fmla="*/ 52 w 83"/>
              <a:gd name="T55" fmla="*/ 54 h 112"/>
              <a:gd name="T56" fmla="*/ 39 w 83"/>
              <a:gd name="T57" fmla="*/ 50 h 112"/>
              <a:gd name="T58" fmla="*/ 60 w 83"/>
              <a:gd name="T59" fmla="*/ 31 h 112"/>
              <a:gd name="T60" fmla="*/ 71 w 83"/>
              <a:gd name="T61" fmla="*/ 33 h 112"/>
              <a:gd name="T62" fmla="*/ 66 w 83"/>
              <a:gd name="T63" fmla="*/ 44 h 112"/>
              <a:gd name="T64" fmla="*/ 60 w 83"/>
              <a:gd name="T65" fmla="*/ 31 h 112"/>
              <a:gd name="T66" fmla="*/ 71 w 83"/>
              <a:gd name="T67" fmla="*/ 112 h 112"/>
              <a:gd name="T68" fmla="*/ 30 w 83"/>
              <a:gd name="T69" fmla="*/ 104 h 112"/>
              <a:gd name="T70" fmla="*/ 44 w 83"/>
              <a:gd name="T71" fmla="*/ 93 h 112"/>
              <a:gd name="T72" fmla="*/ 0 w 83"/>
              <a:gd name="T73" fmla="*/ 45 h 112"/>
              <a:gd name="T74" fmla="*/ 32 w 83"/>
              <a:gd name="T75" fmla="*/ 0 h 112"/>
              <a:gd name="T76" fmla="*/ 21 w 83"/>
              <a:gd name="T77" fmla="*/ 18 h 112"/>
              <a:gd name="T78" fmla="*/ 21 w 83"/>
              <a:gd name="T79" fmla="*/ 72 h 112"/>
              <a:gd name="T80" fmla="*/ 72 w 83"/>
              <a:gd name="T81" fmla="*/ 75 h 112"/>
              <a:gd name="T82" fmla="*/ 56 w 83"/>
              <a:gd name="T83" fmla="*/ 92 h 112"/>
              <a:gd name="T84" fmla="*/ 71 w 83"/>
              <a:gd name="T85"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 h="112">
                <a:moveTo>
                  <a:pt x="32" y="15"/>
                </a:moveTo>
                <a:cubicBezTo>
                  <a:pt x="24" y="20"/>
                  <a:pt x="18" y="27"/>
                  <a:pt x="15" y="35"/>
                </a:cubicBezTo>
                <a:cubicBezTo>
                  <a:pt x="13" y="44"/>
                  <a:pt x="13" y="53"/>
                  <a:pt x="18" y="61"/>
                </a:cubicBezTo>
                <a:cubicBezTo>
                  <a:pt x="22" y="69"/>
                  <a:pt x="29" y="75"/>
                  <a:pt x="38" y="78"/>
                </a:cubicBezTo>
                <a:cubicBezTo>
                  <a:pt x="46" y="80"/>
                  <a:pt x="55" y="80"/>
                  <a:pt x="63" y="75"/>
                </a:cubicBezTo>
                <a:cubicBezTo>
                  <a:pt x="72" y="71"/>
                  <a:pt x="77" y="64"/>
                  <a:pt x="80" y="55"/>
                </a:cubicBezTo>
                <a:cubicBezTo>
                  <a:pt x="83" y="47"/>
                  <a:pt x="82" y="38"/>
                  <a:pt x="78" y="30"/>
                </a:cubicBezTo>
                <a:cubicBezTo>
                  <a:pt x="73" y="21"/>
                  <a:pt x="66" y="16"/>
                  <a:pt x="58" y="13"/>
                </a:cubicBezTo>
                <a:cubicBezTo>
                  <a:pt x="50" y="10"/>
                  <a:pt x="40" y="11"/>
                  <a:pt x="32" y="15"/>
                </a:cubicBezTo>
                <a:close/>
                <a:moveTo>
                  <a:pt x="34" y="68"/>
                </a:moveTo>
                <a:cubicBezTo>
                  <a:pt x="36" y="68"/>
                  <a:pt x="39" y="67"/>
                  <a:pt x="41" y="67"/>
                </a:cubicBezTo>
                <a:cubicBezTo>
                  <a:pt x="43" y="69"/>
                  <a:pt x="45" y="70"/>
                  <a:pt x="46" y="72"/>
                </a:cubicBezTo>
                <a:cubicBezTo>
                  <a:pt x="44" y="71"/>
                  <a:pt x="42" y="71"/>
                  <a:pt x="40" y="70"/>
                </a:cubicBezTo>
                <a:cubicBezTo>
                  <a:pt x="38" y="70"/>
                  <a:pt x="36" y="69"/>
                  <a:pt x="34" y="68"/>
                </a:cubicBezTo>
                <a:close/>
                <a:moveTo>
                  <a:pt x="49" y="64"/>
                </a:moveTo>
                <a:cubicBezTo>
                  <a:pt x="51" y="63"/>
                  <a:pt x="54" y="62"/>
                  <a:pt x="56" y="61"/>
                </a:cubicBezTo>
                <a:cubicBezTo>
                  <a:pt x="58" y="60"/>
                  <a:pt x="60" y="59"/>
                  <a:pt x="62" y="57"/>
                </a:cubicBezTo>
                <a:cubicBezTo>
                  <a:pt x="62" y="58"/>
                  <a:pt x="62" y="59"/>
                  <a:pt x="62" y="60"/>
                </a:cubicBezTo>
                <a:cubicBezTo>
                  <a:pt x="63" y="64"/>
                  <a:pt x="62" y="68"/>
                  <a:pt x="60" y="69"/>
                </a:cubicBezTo>
                <a:cubicBezTo>
                  <a:pt x="58" y="70"/>
                  <a:pt x="55" y="68"/>
                  <a:pt x="51" y="66"/>
                </a:cubicBezTo>
                <a:cubicBezTo>
                  <a:pt x="51" y="65"/>
                  <a:pt x="50" y="65"/>
                  <a:pt x="49" y="64"/>
                </a:cubicBezTo>
                <a:close/>
                <a:moveTo>
                  <a:pt x="69" y="52"/>
                </a:moveTo>
                <a:cubicBezTo>
                  <a:pt x="71" y="50"/>
                  <a:pt x="73" y="49"/>
                  <a:pt x="74" y="47"/>
                </a:cubicBezTo>
                <a:cubicBezTo>
                  <a:pt x="74" y="49"/>
                  <a:pt x="73" y="51"/>
                  <a:pt x="73" y="53"/>
                </a:cubicBezTo>
                <a:cubicBezTo>
                  <a:pt x="72" y="55"/>
                  <a:pt x="71" y="57"/>
                  <a:pt x="70" y="59"/>
                </a:cubicBezTo>
                <a:cubicBezTo>
                  <a:pt x="70" y="57"/>
                  <a:pt x="70" y="55"/>
                  <a:pt x="69" y="52"/>
                </a:cubicBezTo>
                <a:close/>
                <a:moveTo>
                  <a:pt x="61" y="23"/>
                </a:moveTo>
                <a:cubicBezTo>
                  <a:pt x="59" y="23"/>
                  <a:pt x="57" y="23"/>
                  <a:pt x="54" y="24"/>
                </a:cubicBezTo>
                <a:cubicBezTo>
                  <a:pt x="53" y="22"/>
                  <a:pt x="51" y="20"/>
                  <a:pt x="49" y="19"/>
                </a:cubicBezTo>
                <a:cubicBezTo>
                  <a:pt x="51" y="19"/>
                  <a:pt x="53" y="20"/>
                  <a:pt x="56" y="20"/>
                </a:cubicBezTo>
                <a:cubicBezTo>
                  <a:pt x="58" y="21"/>
                  <a:pt x="60" y="22"/>
                  <a:pt x="61" y="23"/>
                </a:cubicBezTo>
                <a:close/>
                <a:moveTo>
                  <a:pt x="46" y="27"/>
                </a:moveTo>
                <a:cubicBezTo>
                  <a:pt x="44" y="27"/>
                  <a:pt x="42" y="28"/>
                  <a:pt x="39" y="30"/>
                </a:cubicBezTo>
                <a:cubicBezTo>
                  <a:pt x="37" y="31"/>
                  <a:pt x="35" y="32"/>
                  <a:pt x="33" y="33"/>
                </a:cubicBezTo>
                <a:cubicBezTo>
                  <a:pt x="33" y="33"/>
                  <a:pt x="33" y="32"/>
                  <a:pt x="33" y="31"/>
                </a:cubicBezTo>
                <a:cubicBezTo>
                  <a:pt x="33" y="26"/>
                  <a:pt x="34" y="23"/>
                  <a:pt x="35" y="22"/>
                </a:cubicBezTo>
                <a:cubicBezTo>
                  <a:pt x="37" y="21"/>
                  <a:pt x="41" y="22"/>
                  <a:pt x="44" y="25"/>
                </a:cubicBezTo>
                <a:cubicBezTo>
                  <a:pt x="45" y="25"/>
                  <a:pt x="46" y="26"/>
                  <a:pt x="46" y="27"/>
                </a:cubicBezTo>
                <a:close/>
                <a:moveTo>
                  <a:pt x="26" y="39"/>
                </a:moveTo>
                <a:cubicBezTo>
                  <a:pt x="24" y="40"/>
                  <a:pt x="23" y="42"/>
                  <a:pt x="21" y="44"/>
                </a:cubicBezTo>
                <a:cubicBezTo>
                  <a:pt x="22" y="42"/>
                  <a:pt x="22" y="40"/>
                  <a:pt x="23" y="38"/>
                </a:cubicBezTo>
                <a:cubicBezTo>
                  <a:pt x="23" y="35"/>
                  <a:pt x="24" y="33"/>
                  <a:pt x="25" y="32"/>
                </a:cubicBezTo>
                <a:cubicBezTo>
                  <a:pt x="25" y="34"/>
                  <a:pt x="26" y="36"/>
                  <a:pt x="26" y="39"/>
                </a:cubicBezTo>
                <a:close/>
                <a:moveTo>
                  <a:pt x="33" y="60"/>
                </a:moveTo>
                <a:cubicBezTo>
                  <a:pt x="29" y="60"/>
                  <a:pt x="25" y="60"/>
                  <a:pt x="24" y="58"/>
                </a:cubicBezTo>
                <a:cubicBezTo>
                  <a:pt x="23" y="56"/>
                  <a:pt x="25" y="52"/>
                  <a:pt x="27" y="49"/>
                </a:cubicBezTo>
                <a:cubicBezTo>
                  <a:pt x="28" y="48"/>
                  <a:pt x="28" y="48"/>
                  <a:pt x="29" y="47"/>
                </a:cubicBezTo>
                <a:cubicBezTo>
                  <a:pt x="30" y="49"/>
                  <a:pt x="31" y="51"/>
                  <a:pt x="32" y="54"/>
                </a:cubicBezTo>
                <a:cubicBezTo>
                  <a:pt x="33" y="56"/>
                  <a:pt x="34" y="58"/>
                  <a:pt x="36" y="60"/>
                </a:cubicBezTo>
                <a:cubicBezTo>
                  <a:pt x="35" y="60"/>
                  <a:pt x="34" y="60"/>
                  <a:pt x="33" y="60"/>
                </a:cubicBezTo>
                <a:close/>
                <a:moveTo>
                  <a:pt x="35" y="41"/>
                </a:moveTo>
                <a:cubicBezTo>
                  <a:pt x="37" y="40"/>
                  <a:pt x="40" y="38"/>
                  <a:pt x="43" y="36"/>
                </a:cubicBezTo>
                <a:cubicBezTo>
                  <a:pt x="46" y="35"/>
                  <a:pt x="49" y="34"/>
                  <a:pt x="52" y="33"/>
                </a:cubicBezTo>
                <a:cubicBezTo>
                  <a:pt x="53" y="35"/>
                  <a:pt x="55" y="38"/>
                  <a:pt x="57" y="41"/>
                </a:cubicBezTo>
                <a:cubicBezTo>
                  <a:pt x="58" y="44"/>
                  <a:pt x="59" y="46"/>
                  <a:pt x="60" y="49"/>
                </a:cubicBezTo>
                <a:cubicBezTo>
                  <a:pt x="58" y="51"/>
                  <a:pt x="55" y="53"/>
                  <a:pt x="52" y="54"/>
                </a:cubicBezTo>
                <a:cubicBezTo>
                  <a:pt x="49" y="56"/>
                  <a:pt x="47" y="57"/>
                  <a:pt x="44" y="58"/>
                </a:cubicBezTo>
                <a:cubicBezTo>
                  <a:pt x="42" y="56"/>
                  <a:pt x="40" y="53"/>
                  <a:pt x="39" y="50"/>
                </a:cubicBezTo>
                <a:cubicBezTo>
                  <a:pt x="37" y="47"/>
                  <a:pt x="36" y="44"/>
                  <a:pt x="35" y="41"/>
                </a:cubicBezTo>
                <a:close/>
                <a:moveTo>
                  <a:pt x="60" y="31"/>
                </a:moveTo>
                <a:cubicBezTo>
                  <a:pt x="60" y="31"/>
                  <a:pt x="61" y="31"/>
                  <a:pt x="62" y="31"/>
                </a:cubicBezTo>
                <a:cubicBezTo>
                  <a:pt x="67" y="30"/>
                  <a:pt x="70" y="31"/>
                  <a:pt x="71" y="33"/>
                </a:cubicBezTo>
                <a:cubicBezTo>
                  <a:pt x="72" y="35"/>
                  <a:pt x="71" y="38"/>
                  <a:pt x="68" y="42"/>
                </a:cubicBezTo>
                <a:cubicBezTo>
                  <a:pt x="68" y="43"/>
                  <a:pt x="67" y="43"/>
                  <a:pt x="66" y="44"/>
                </a:cubicBezTo>
                <a:cubicBezTo>
                  <a:pt x="66" y="42"/>
                  <a:pt x="65" y="39"/>
                  <a:pt x="63" y="37"/>
                </a:cubicBezTo>
                <a:cubicBezTo>
                  <a:pt x="62" y="35"/>
                  <a:pt x="61" y="33"/>
                  <a:pt x="60" y="31"/>
                </a:cubicBezTo>
                <a:close/>
                <a:moveTo>
                  <a:pt x="71" y="104"/>
                </a:moveTo>
                <a:cubicBezTo>
                  <a:pt x="71" y="112"/>
                  <a:pt x="71" y="112"/>
                  <a:pt x="71" y="112"/>
                </a:cubicBezTo>
                <a:cubicBezTo>
                  <a:pt x="30" y="112"/>
                  <a:pt x="30" y="112"/>
                  <a:pt x="30" y="112"/>
                </a:cubicBezTo>
                <a:cubicBezTo>
                  <a:pt x="30" y="104"/>
                  <a:pt x="30" y="104"/>
                  <a:pt x="30" y="104"/>
                </a:cubicBezTo>
                <a:cubicBezTo>
                  <a:pt x="44" y="104"/>
                  <a:pt x="44" y="104"/>
                  <a:pt x="44" y="104"/>
                </a:cubicBezTo>
                <a:cubicBezTo>
                  <a:pt x="44" y="93"/>
                  <a:pt x="44" y="93"/>
                  <a:pt x="44" y="93"/>
                </a:cubicBezTo>
                <a:cubicBezTo>
                  <a:pt x="32" y="92"/>
                  <a:pt x="22" y="87"/>
                  <a:pt x="14" y="79"/>
                </a:cubicBezTo>
                <a:cubicBezTo>
                  <a:pt x="5" y="71"/>
                  <a:pt x="0" y="59"/>
                  <a:pt x="0" y="45"/>
                </a:cubicBezTo>
                <a:cubicBezTo>
                  <a:pt x="0" y="32"/>
                  <a:pt x="5" y="20"/>
                  <a:pt x="14" y="12"/>
                </a:cubicBezTo>
                <a:cubicBezTo>
                  <a:pt x="19" y="7"/>
                  <a:pt x="25" y="3"/>
                  <a:pt x="32" y="0"/>
                </a:cubicBezTo>
                <a:cubicBezTo>
                  <a:pt x="37" y="9"/>
                  <a:pt x="37" y="9"/>
                  <a:pt x="37" y="9"/>
                </a:cubicBezTo>
                <a:cubicBezTo>
                  <a:pt x="31" y="11"/>
                  <a:pt x="25" y="14"/>
                  <a:pt x="21" y="18"/>
                </a:cubicBezTo>
                <a:cubicBezTo>
                  <a:pt x="14" y="25"/>
                  <a:pt x="9" y="35"/>
                  <a:pt x="9" y="45"/>
                </a:cubicBezTo>
                <a:cubicBezTo>
                  <a:pt x="9" y="56"/>
                  <a:pt x="14" y="65"/>
                  <a:pt x="21" y="72"/>
                </a:cubicBezTo>
                <a:cubicBezTo>
                  <a:pt x="27" y="79"/>
                  <a:pt x="37" y="84"/>
                  <a:pt x="48" y="84"/>
                </a:cubicBezTo>
                <a:cubicBezTo>
                  <a:pt x="57" y="84"/>
                  <a:pt x="65" y="80"/>
                  <a:pt x="72" y="75"/>
                </a:cubicBezTo>
                <a:cubicBezTo>
                  <a:pt x="76" y="83"/>
                  <a:pt x="76" y="83"/>
                  <a:pt x="76" y="83"/>
                </a:cubicBezTo>
                <a:cubicBezTo>
                  <a:pt x="70" y="88"/>
                  <a:pt x="63" y="91"/>
                  <a:pt x="56" y="92"/>
                </a:cubicBezTo>
                <a:cubicBezTo>
                  <a:pt x="56" y="104"/>
                  <a:pt x="56" y="104"/>
                  <a:pt x="56" y="104"/>
                </a:cubicBezTo>
                <a:lnTo>
                  <a:pt x="71" y="104"/>
                </a:lnTo>
                <a:close/>
              </a:path>
            </a:pathLst>
          </a:custGeom>
          <a:solidFill>
            <a:schemeClr val="tx1">
              <a:lumMod val="75000"/>
              <a:lumOff val="25000"/>
            </a:schemeClr>
          </a:solidFill>
          <a:ln>
            <a:noFill/>
          </a:ln>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任意多边形 42"/>
          <p:cNvSpPr/>
          <p:nvPr/>
        </p:nvSpPr>
        <p:spPr>
          <a:xfrm>
            <a:off x="9180513" y="3506788"/>
            <a:ext cx="1908175" cy="431800"/>
          </a:xfrm>
          <a:custGeom>
            <a:avLst/>
            <a:gdLst>
              <a:gd name="connsiteX0" fmla="*/ 0 w 1908000"/>
              <a:gd name="connsiteY0" fmla="*/ 0 h 432000"/>
              <a:gd name="connsiteX1" fmla="*/ 1692000 w 1908000"/>
              <a:gd name="connsiteY1" fmla="*/ 0 h 432000"/>
              <a:gd name="connsiteX2" fmla="*/ 1908000 w 1908000"/>
              <a:gd name="connsiteY2" fmla="*/ 216000 h 432000"/>
              <a:gd name="connsiteX3" fmla="*/ 1692000 w 1908000"/>
              <a:gd name="connsiteY3" fmla="*/ 432000 h 432000"/>
              <a:gd name="connsiteX4" fmla="*/ 0 w 1908000"/>
              <a:gd name="connsiteY4" fmla="*/ 432000 h 432000"/>
              <a:gd name="connsiteX5" fmla="*/ 0 w 1908000"/>
              <a:gd name="connsiteY5" fmla="*/ 428710 h 432000"/>
              <a:gd name="connsiteX6" fmla="*/ 212710 w 1908000"/>
              <a:gd name="connsiteY6" fmla="*/ 216000 h 432000"/>
              <a:gd name="connsiteX7" fmla="*/ 0 w 1908000"/>
              <a:gd name="connsiteY7" fmla="*/ 3290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8000" h="432000">
                <a:moveTo>
                  <a:pt x="0" y="0"/>
                </a:moveTo>
                <a:lnTo>
                  <a:pt x="1692000" y="0"/>
                </a:lnTo>
                <a:lnTo>
                  <a:pt x="1908000" y="216000"/>
                </a:lnTo>
                <a:lnTo>
                  <a:pt x="1692000" y="432000"/>
                </a:lnTo>
                <a:lnTo>
                  <a:pt x="0" y="432000"/>
                </a:lnTo>
                <a:lnTo>
                  <a:pt x="0" y="428710"/>
                </a:lnTo>
                <a:lnTo>
                  <a:pt x="212710" y="216000"/>
                </a:lnTo>
                <a:lnTo>
                  <a:pt x="0" y="32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n w="0"/>
              <a:solidFill>
                <a:schemeClr val="tx1"/>
              </a:solidFill>
              <a:effectLst>
                <a:outerShdw blurRad="38100" dist="19050" dir="2700000" algn="tl" rotWithShape="0">
                  <a:schemeClr val="dk1">
                    <a:alpha val="40000"/>
                  </a:schemeClr>
                </a:outerShdw>
              </a:effectLst>
            </a:endParaRPr>
          </a:p>
        </p:txBody>
      </p:sp>
      <p:sp>
        <p:nvSpPr>
          <p:cNvPr id="44" name="文本框 43"/>
          <p:cNvSpPr txBox="1"/>
          <p:nvPr/>
        </p:nvSpPr>
        <p:spPr>
          <a:xfrm>
            <a:off x="6654799" y="3279940"/>
            <a:ext cx="4403952" cy="683264"/>
          </a:xfrm>
          <a:prstGeom prst="rect">
            <a:avLst/>
          </a:prstGeom>
          <a:noFill/>
        </p:spPr>
        <p:txBody>
          <a:bodyPr wrap="square">
            <a:spAutoFit/>
          </a:bodyPr>
          <a:lstStyle/>
          <a:p>
            <a:pPr algn="ctr" eaLnBrk="1" fontAlgn="auto" hangingPunct="1">
              <a:lnSpc>
                <a:spcPct val="120000"/>
              </a:lnSpc>
              <a:spcBef>
                <a:spcPts val="0"/>
              </a:spcBef>
              <a:spcAft>
                <a:spcPts val="0"/>
              </a:spcAft>
              <a:defRPr/>
            </a:pPr>
            <a:r>
              <a:rPr lang="zh-CN" altLang="en-US" sz="3200" dirty="0" smtClean="0">
                <a:solidFill>
                  <a:schemeClr val="tx1">
                    <a:lumMod val="85000"/>
                    <a:lumOff val="15000"/>
                  </a:schemeClr>
                </a:solidFill>
                <a:latin typeface="微软雅黑" panose="020B0503020204020204" pitchFamily="34" charset="-122"/>
                <a:ea typeface="微软雅黑" panose="020B0503020204020204" pitchFamily="34" charset="-122"/>
              </a:rPr>
              <a:t>减少不必要的人员伤亡</a:t>
            </a:r>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0269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anim calcmode="lin" valueType="num">
                                      <p:cBhvr>
                                        <p:cTn id="15" dur="1000" fill="hold"/>
                                        <p:tgtEl>
                                          <p:spTgt spid="44"/>
                                        </p:tgtEl>
                                        <p:attrNameLst>
                                          <p:attrName>ppt_x</p:attrName>
                                        </p:attrNameLst>
                                      </p:cBhvr>
                                      <p:tavLst>
                                        <p:tav tm="0">
                                          <p:val>
                                            <p:strVal val="#ppt_x"/>
                                          </p:val>
                                        </p:tav>
                                        <p:tav tm="100000">
                                          <p:val>
                                            <p:strVal val="#ppt_x"/>
                                          </p:val>
                                        </p:tav>
                                      </p:tavLst>
                                    </p:anim>
                                    <p:anim calcmode="lin" valueType="num">
                                      <p:cBhvr>
                                        <p:cTn id="1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959</Words>
  <Application>Microsoft Office PowerPoint</Application>
  <PresentationFormat>宽屏</PresentationFormat>
  <Paragraphs>96</Paragraphs>
  <Slides>13</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等线 Light</vt:lpstr>
      <vt:lpstr>宋体</vt:lpstr>
      <vt:lpstr>微软雅黑</vt:lpstr>
      <vt:lpstr>Arial</vt:lpstr>
      <vt:lpstr>Calibri</vt:lpstr>
      <vt:lpstr>Office 主题​​</vt:lpstr>
      <vt:lpstr>PowerPoint 演示文稿</vt:lpstr>
      <vt:lpstr>PowerPoint 演示文稿</vt:lpstr>
      <vt:lpstr>传统的空中信息采集领域调研 （无人机）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mycomputer</dc:creator>
  <cp:lastModifiedBy>mycomputer</cp:lastModifiedBy>
  <cp:revision>12</cp:revision>
  <dcterms:created xsi:type="dcterms:W3CDTF">2017-10-26T13:51:59Z</dcterms:created>
  <dcterms:modified xsi:type="dcterms:W3CDTF">2017-10-26T15:40:10Z</dcterms:modified>
</cp:coreProperties>
</file>