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16"/>
  </p:handoutMasterIdLst>
  <p:sldIdLst>
    <p:sldId id="256" r:id="rId3"/>
    <p:sldId id="312" r:id="rId4"/>
    <p:sldId id="313" r:id="rId5"/>
    <p:sldId id="259" r:id="rId6"/>
    <p:sldId id="262" r:id="rId7"/>
    <p:sldId id="314" r:id="rId8"/>
    <p:sldId id="315" r:id="rId9"/>
    <p:sldId id="338" r:id="rId10"/>
    <p:sldId id="317" r:id="rId11"/>
    <p:sldId id="275" r:id="rId12"/>
    <p:sldId id="309" r:id="rId13"/>
    <p:sldId id="319" r:id="rId14"/>
    <p:sldId id="311" r:id="rId15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5DE"/>
    <a:srgbClr val="E7E5E3"/>
    <a:srgbClr val="3F5146"/>
    <a:srgbClr val="58514C"/>
    <a:srgbClr val="5D5453"/>
    <a:srgbClr val="605655"/>
    <a:srgbClr val="FFFFFF"/>
    <a:srgbClr val="29425D"/>
    <a:srgbClr val="D6D6D4"/>
    <a:srgbClr val="4C57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5" autoAdjust="0"/>
    <p:restoredTop sz="94660"/>
  </p:normalViewPr>
  <p:slideViewPr>
    <p:cSldViewPr snapToGrid="0" showGuides="1">
      <p:cViewPr>
        <p:scale>
          <a:sx n="73" d="100"/>
          <a:sy n="73" d="100"/>
        </p:scale>
        <p:origin x="936" y="734"/>
      </p:cViewPr>
      <p:guideLst>
        <p:guide orient="horz" pos="3140"/>
        <p:guide orient="horz" pos="117"/>
        <p:guide pos="2880"/>
        <p:guide pos="215"/>
        <p:guide orient="horz" pos="2490"/>
        <p:guide orient="horz" pos="1617"/>
        <p:guide orient="horz" pos="2952"/>
        <p:guide pos="551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17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&#24037;&#20316;&#31807;1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&#24037;&#20316;&#31807;1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sz="900" b="1">
                <a:solidFill>
                  <a:srgbClr val="FF0000"/>
                </a:solidFill>
              </a:rPr>
              <a:t>谷歌的人工智能系统</a:t>
            </a:r>
            <a:endParaRPr sz="900" b="1">
              <a:solidFill>
                <a:srgbClr val="FF0000"/>
              </a:solidFill>
            </a:endParaRPr>
          </a:p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sz="900" b="1">
                <a:solidFill>
                  <a:srgbClr val="FF0000"/>
                </a:solidFill>
              </a:rPr>
              <a:t>在乳腺癌上的应用</a:t>
            </a:r>
            <a:endParaRPr sz="900" b="1">
              <a:solidFill>
                <a:srgbClr val="FF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[工作簿1]Sheet1!$A$2:$A$3</c:f>
              <c:strCache>
                <c:ptCount val="2"/>
                <c:pt idx="0">
                  <c:v>无时间约束的病理专家诊断</c:v>
                </c:pt>
                <c:pt idx="1">
                  <c:v>病例图像定位诊断</c:v>
                </c:pt>
              </c:strCache>
            </c:strRef>
          </c:cat>
          <c:val>
            <c:numRef>
              <c:f>[工作簿1]Sheet1!$B$2:$B$3</c:f>
              <c:numCache>
                <c:formatCode>0%</c:formatCode>
                <c:ptCount val="2"/>
                <c:pt idx="0">
                  <c:v>0.73</c:v>
                </c:pt>
                <c:pt idx="1">
                  <c:v>0.89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0"/>
        <c:axId val="180018781"/>
        <c:axId val="692631810"/>
      </c:barChart>
      <c:catAx>
        <c:axId val="180018781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92631810"/>
        <c:crosses val="autoZero"/>
        <c:auto val="1"/>
        <c:lblAlgn val="ctr"/>
        <c:lblOffset val="100"/>
        <c:noMultiLvlLbl val="0"/>
      </c:catAx>
      <c:valAx>
        <c:axId val="69263181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8001878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sz="900" b="1">
                <a:solidFill>
                  <a:srgbClr val="FF0000"/>
                </a:solidFill>
              </a:rPr>
              <a:t>IBM的Watson给出的总体治疗建议</a:t>
            </a:r>
            <a:endParaRPr sz="900" b="1">
              <a:solidFill>
                <a:srgbClr val="FF0000"/>
              </a:solidFill>
            </a:endParaRPr>
          </a:p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sz="900" b="1">
                <a:solidFill>
                  <a:srgbClr val="FF0000"/>
                </a:solidFill>
              </a:rPr>
              <a:t>在肺癌病例上的应用</a:t>
            </a:r>
            <a:endParaRPr sz="900" b="1">
              <a:solidFill>
                <a:srgbClr val="FF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elete val="1"/>
          </c:dLbls>
          <c:cat>
            <c:strRef>
              <c:f>[工作簿1]Sheet1!$B$1:$B$2</c:f>
              <c:strCache>
                <c:ptCount val="2"/>
                <c:pt idx="0">
                  <c:v>一致</c:v>
                </c:pt>
                <c:pt idx="1">
                  <c:v>不一致</c:v>
                </c:pt>
              </c:strCache>
            </c:strRef>
          </c:cat>
          <c:val>
            <c:numRef>
              <c:f>[工作簿1]Sheet1!$C$1:$C$2</c:f>
              <c:numCache>
                <c:formatCode>0.00%</c:formatCode>
                <c:ptCount val="2"/>
                <c:pt idx="0">
                  <c:v>0.964</c:v>
                </c:pt>
                <c:pt idx="1">
                  <c:v>0.036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sz="900" b="1">
                <a:solidFill>
                  <a:srgbClr val="FF0000"/>
                </a:solidFill>
              </a:rPr>
              <a:t>结核病诊断比对</a:t>
            </a:r>
            <a:endParaRPr sz="900" b="1">
              <a:solidFill>
                <a:srgbClr val="FF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80313545553015"/>
                  <c:y val="0.00599400599400599"/>
                </c:manualLayout>
              </c:layout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077709068534833"/>
                  <c:y val="0.00599400599400599"/>
                </c:manualLayout>
              </c:layout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0514724576309937"/>
                  <c:y val="0.00599400599400599"/>
                </c:manualLayout>
              </c:layout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[工作簿1]Sheet1!$B$1:$B$3</c:f>
              <c:strCache>
                <c:ptCount val="3"/>
                <c:pt idx="0">
                  <c:v>Shahaboddin Shamshirband等人2014年采用混合机器学习方法</c:v>
                </c:pt>
                <c:pt idx="1">
                  <c:v>Sangheum Hwang等在2016年基于深卷积神经网络的自动结核筛查的计算机辅助诊断系统</c:v>
                </c:pt>
                <c:pt idx="2">
                  <c:v>传统诊断结核病检测</c:v>
                </c:pt>
              </c:strCache>
            </c:strRef>
          </c:cat>
          <c:val>
            <c:numRef>
              <c:f>[工作簿1]Sheet1!$C$1:$C$3</c:f>
              <c:numCache>
                <c:formatCode>0.00%</c:formatCode>
                <c:ptCount val="3"/>
                <c:pt idx="0">
                  <c:v>0.9914</c:v>
                </c:pt>
                <c:pt idx="1">
                  <c:v>0.96</c:v>
                </c:pt>
                <c:pt idx="2" c:formatCode="0%">
                  <c:v>0.9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82"/>
        <c:overlap val="0"/>
        <c:axId val="352457670"/>
        <c:axId val="682165314"/>
      </c:barChart>
      <c:catAx>
        <c:axId val="352457670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82165314"/>
        <c:crosses val="autoZero"/>
        <c:auto val="1"/>
        <c:lblAlgn val="ctr"/>
        <c:lblOffset val="100"/>
        <c:noMultiLvlLbl val="0"/>
      </c:catAx>
      <c:valAx>
        <c:axId val="68216531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2457670"/>
        <c:crosses val="autoZero"/>
        <c:crossBetween val="between"/>
        <c:majorUnit val="0.04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F3274-3290-4181-A3D6-F344031D04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5B35DD-C200-40EA-A2F9-66EC3D0DA1B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3608-8456-420F-A1F2-CA6BEC75EE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1225-4A82-495A-AC25-EE2300CE73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3608-8456-420F-A1F2-CA6BEC75EE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1225-4A82-495A-AC25-EE2300CE73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3608-8456-420F-A1F2-CA6BEC75EE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1225-4A82-495A-AC25-EE2300CE73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3608-8456-420F-A1F2-CA6BEC75EE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1225-4A82-495A-AC25-EE2300CE73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3608-8456-420F-A1F2-CA6BEC75EE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1225-4A82-495A-AC25-EE2300CE73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30079" y="1243574"/>
            <a:ext cx="2708088" cy="1750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3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3214390" y="3140107"/>
            <a:ext cx="2708088" cy="1750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121279" y="1243573"/>
            <a:ext cx="2708088" cy="1750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5" name="矩形 4"/>
          <p:cNvSpPr/>
          <p:nvPr userDrawn="1"/>
        </p:nvSpPr>
        <p:spPr>
          <a:xfrm>
            <a:off x="3225679" y="1243572"/>
            <a:ext cx="2708088" cy="17509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330079" y="3140107"/>
            <a:ext cx="2708088" cy="17509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6121279" y="3140107"/>
            <a:ext cx="2708088" cy="17509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76864" y="1312717"/>
            <a:ext cx="1919488" cy="1955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3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2508821" y="1312717"/>
            <a:ext cx="1919488" cy="1955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972736" y="1312717"/>
            <a:ext cx="1919488" cy="1955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4740778" y="1312717"/>
            <a:ext cx="1919488" cy="1955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23076" y="1350579"/>
            <a:ext cx="2094296" cy="1354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3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2416723" y="2838550"/>
            <a:ext cx="2094296" cy="1354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4632948" y="1350577"/>
            <a:ext cx="2094296" cy="1354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5" name="矩形 4"/>
          <p:cNvSpPr/>
          <p:nvPr userDrawn="1"/>
        </p:nvSpPr>
        <p:spPr>
          <a:xfrm>
            <a:off x="2428012" y="1350577"/>
            <a:ext cx="2094296" cy="1354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223076" y="2838550"/>
            <a:ext cx="2094296" cy="1354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4632948" y="2838549"/>
            <a:ext cx="2094296" cy="1354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6826595" y="2838550"/>
            <a:ext cx="2094296" cy="1354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9" name="矩形 8"/>
          <p:cNvSpPr/>
          <p:nvPr userDrawn="1"/>
        </p:nvSpPr>
        <p:spPr>
          <a:xfrm>
            <a:off x="6837884" y="1350577"/>
            <a:ext cx="2094296" cy="1354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3608-8456-420F-A1F2-CA6BEC75EE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1225-4A82-495A-AC25-EE2300CE73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3608-8456-420F-A1F2-CA6BEC75EE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1225-4A82-495A-AC25-EE2300CE73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3608-8456-420F-A1F2-CA6BEC75EE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1225-4A82-495A-AC25-EE2300CE73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3608-8456-420F-A1F2-CA6BEC75EE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1225-4A82-495A-AC25-EE2300CE73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6E5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23608-8456-420F-A1F2-CA6BEC75EE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E1225-4A82-495A-AC25-EE2300CE73D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slow">
    <p:wipe dir="r"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5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10" descr="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"/>
          <p:cNvSpPr/>
          <p:nvPr/>
        </p:nvSpPr>
        <p:spPr bwMode="auto">
          <a:xfrm>
            <a:off x="2861144" y="631298"/>
            <a:ext cx="3464882" cy="3880904"/>
          </a:xfrm>
          <a:custGeom>
            <a:avLst/>
            <a:gdLst>
              <a:gd name="T0" fmla="*/ 266 w 470"/>
              <a:gd name="T1" fmla="*/ 516 h 526"/>
              <a:gd name="T2" fmla="*/ 204 w 470"/>
              <a:gd name="T3" fmla="*/ 516 h 526"/>
              <a:gd name="T4" fmla="*/ 31 w 470"/>
              <a:gd name="T5" fmla="*/ 416 h 526"/>
              <a:gd name="T6" fmla="*/ 0 w 470"/>
              <a:gd name="T7" fmla="*/ 362 h 526"/>
              <a:gd name="T8" fmla="*/ 0 w 470"/>
              <a:gd name="T9" fmla="*/ 163 h 526"/>
              <a:gd name="T10" fmla="*/ 31 w 470"/>
              <a:gd name="T11" fmla="*/ 109 h 526"/>
              <a:gd name="T12" fmla="*/ 204 w 470"/>
              <a:gd name="T13" fmla="*/ 10 h 526"/>
              <a:gd name="T14" fmla="*/ 266 w 470"/>
              <a:gd name="T15" fmla="*/ 10 h 526"/>
              <a:gd name="T16" fmla="*/ 439 w 470"/>
              <a:gd name="T17" fmla="*/ 109 h 526"/>
              <a:gd name="T18" fmla="*/ 470 w 470"/>
              <a:gd name="T19" fmla="*/ 163 h 526"/>
              <a:gd name="T20" fmla="*/ 470 w 470"/>
              <a:gd name="T21" fmla="*/ 362 h 526"/>
              <a:gd name="T22" fmla="*/ 439 w 470"/>
              <a:gd name="T23" fmla="*/ 416 h 526"/>
              <a:gd name="T24" fmla="*/ 266 w 470"/>
              <a:gd name="T25" fmla="*/ 516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70" h="526">
                <a:moveTo>
                  <a:pt x="266" y="516"/>
                </a:moveTo>
                <a:cubicBezTo>
                  <a:pt x="249" y="526"/>
                  <a:pt x="221" y="526"/>
                  <a:pt x="204" y="516"/>
                </a:cubicBezTo>
                <a:cubicBezTo>
                  <a:pt x="31" y="416"/>
                  <a:pt x="31" y="416"/>
                  <a:pt x="31" y="416"/>
                </a:cubicBezTo>
                <a:cubicBezTo>
                  <a:pt x="14" y="406"/>
                  <a:pt x="0" y="382"/>
                  <a:pt x="0" y="362"/>
                </a:cubicBezTo>
                <a:cubicBezTo>
                  <a:pt x="0" y="163"/>
                  <a:pt x="0" y="163"/>
                  <a:pt x="0" y="163"/>
                </a:cubicBezTo>
                <a:cubicBezTo>
                  <a:pt x="0" y="143"/>
                  <a:pt x="14" y="119"/>
                  <a:pt x="31" y="109"/>
                </a:cubicBezTo>
                <a:cubicBezTo>
                  <a:pt x="204" y="10"/>
                  <a:pt x="204" y="10"/>
                  <a:pt x="204" y="10"/>
                </a:cubicBezTo>
                <a:cubicBezTo>
                  <a:pt x="221" y="0"/>
                  <a:pt x="249" y="0"/>
                  <a:pt x="266" y="10"/>
                </a:cubicBezTo>
                <a:cubicBezTo>
                  <a:pt x="439" y="109"/>
                  <a:pt x="439" y="109"/>
                  <a:pt x="439" y="109"/>
                </a:cubicBezTo>
                <a:cubicBezTo>
                  <a:pt x="456" y="119"/>
                  <a:pt x="470" y="143"/>
                  <a:pt x="470" y="163"/>
                </a:cubicBezTo>
                <a:cubicBezTo>
                  <a:pt x="470" y="362"/>
                  <a:pt x="470" y="362"/>
                  <a:pt x="470" y="362"/>
                </a:cubicBezTo>
                <a:cubicBezTo>
                  <a:pt x="470" y="382"/>
                  <a:pt x="456" y="406"/>
                  <a:pt x="439" y="416"/>
                </a:cubicBezTo>
                <a:lnTo>
                  <a:pt x="266" y="5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sym typeface="Arial" panose="020B0604020202020204" pitchFamily="34" charset="0"/>
            </a:endParaRPr>
          </a:p>
        </p:txBody>
      </p:sp>
      <p:sp>
        <p:nvSpPr>
          <p:cNvPr id="24" name="Freeform 5"/>
          <p:cNvSpPr/>
          <p:nvPr/>
        </p:nvSpPr>
        <p:spPr bwMode="auto">
          <a:xfrm rot="1828729">
            <a:off x="2223514" y="561950"/>
            <a:ext cx="4686696" cy="4124350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文本框 6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2760527" y="2279362"/>
            <a:ext cx="3594590" cy="6134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zh-CN" sz="320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Calibri" panose="020F0502020204030204" pitchFamily="34" charset="0"/>
              </a:rPr>
              <a:t>产业前沿第三组</a:t>
            </a:r>
            <a:endParaRPr lang="zh-CN" altLang="zh-CN" sz="320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8" name="TextBox 46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2861144" y="2864137"/>
            <a:ext cx="3387255" cy="2971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defTabSz="521970"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defTabSz="521970"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defTabSz="521970"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defTabSz="521970"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defTabSz="521970"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28800" indent="457200" defTabSz="52197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86000" indent="457200" defTabSz="52197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743200" indent="457200" defTabSz="52197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200400" indent="457200" defTabSz="52197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900">
                <a:solidFill>
                  <a:schemeClr val="bg1"/>
                </a:solidFill>
                <a:latin typeface="Calibri Light" panose="020F0302020204030204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第六次展示</a:t>
            </a:r>
            <a:endParaRPr lang="zh-CN" altLang="en-US" sz="900">
              <a:solidFill>
                <a:schemeClr val="bg1"/>
              </a:solidFill>
              <a:latin typeface="Calibri Light" panose="020F0302020204030204"/>
              <a:ea typeface="微软雅黑" panose="020B0503020204020204" pitchFamily="34" charset="-122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9" name="文本框 8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3596638" y="1498440"/>
            <a:ext cx="1922368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en-US" altLang="zh-CN" sz="540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Calibri" panose="020F0502020204030204" pitchFamily="34" charset="0"/>
              </a:rPr>
              <a:t>2017</a:t>
            </a:r>
            <a:endParaRPr lang="en-US" altLang="zh-CN" sz="540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421201" y="2853627"/>
            <a:ext cx="27324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矩形 82" descr="e7d195523061f1c09e9d68d7cf438b91ef959ecb14fc25d26BBA7F7DBC18E55DFF4014AF651F0BF2569D4B6C1DA7F1A4683A481403BD872FC687266AD13265C1DE7C373772FD8728ABDD69ADD03BFF5BE2862BC891DBB79EEA6ABFDA2705539C423D9E6A869863D43AC2EBED1DD1EB162B64448B75509C01D19FA967F443D1B5FCE830C8A5DF52D02B41DCFFF314BA0C"/>
          <p:cNvSpPr/>
          <p:nvPr/>
        </p:nvSpPr>
        <p:spPr>
          <a:xfrm>
            <a:off x="2837654" y="463908"/>
            <a:ext cx="4457436" cy="417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chemeClr val="accent1"/>
                </a:solidFill>
                <a:latin typeface="+mj-lt"/>
                <a:ea typeface="微软雅黑" panose="020B0503020204020204" pitchFamily="34" charset="-122"/>
              </a:rPr>
              <a:t>关于中国人工智能论文发表情况</a:t>
            </a:r>
            <a:endParaRPr lang="zh-CN" altLang="en-US" sz="2000">
              <a:solidFill>
                <a:schemeClr val="accent1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1371600" y="250825"/>
            <a:ext cx="844550" cy="844550"/>
          </a:xfrm>
          <a:prstGeom prst="ellipse">
            <a:avLst/>
          </a:prstGeom>
          <a:noFill/>
          <a:ln w="104775">
            <a:solidFill>
              <a:schemeClr val="bg1"/>
            </a:solidFill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2" name="图片 1" descr="深度学习论文发表数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2160" y="1341120"/>
            <a:ext cx="2940050" cy="1841500"/>
          </a:xfrm>
          <a:prstGeom prst="rect">
            <a:avLst/>
          </a:prstGeom>
        </p:spPr>
      </p:pic>
      <p:pic>
        <p:nvPicPr>
          <p:cNvPr id="4" name="图片 3" descr="深度学习被引文章数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440" y="1341120"/>
            <a:ext cx="3074035" cy="1841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37310" y="3272155"/>
            <a:ext cx="1809115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深度学习论文发表数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124450" y="3272155"/>
            <a:ext cx="1897380" cy="2971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深度学习被引文章数量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149350" y="3933825"/>
            <a:ext cx="6022340" cy="710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tx1"/>
                </a:solidFill>
              </a:rPr>
              <a:t>美国发布的《国家人工智能研究与发展策略规划》中提到从2013年到2015年，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SCI收录的人工智能方向论文，涉及“深度学习”的论文数量增长了约6倍。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rgbClr val="FF0000"/>
                </a:solidFill>
              </a:rPr>
              <a:t>中国学者的论文发表数量从2014年开始超过美国，并大幅度领先于其他国家。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439670" y="4865370"/>
            <a:ext cx="2625090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600"/>
              <a:t>http://www.caict.ac.cn/kxyj/qwfb/ztbg/201611/P020161102381492504518.pdf</a:t>
            </a:r>
            <a:endParaRPr lang="zh-CN" altLang="en-US" sz="60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18"/>
          <p:cNvSpPr/>
          <p:nvPr/>
        </p:nvSpPr>
        <p:spPr bwMode="auto">
          <a:xfrm>
            <a:off x="364490" y="476885"/>
            <a:ext cx="1376680" cy="688975"/>
          </a:xfrm>
          <a:custGeom>
            <a:avLst/>
            <a:gdLst>
              <a:gd name="T0" fmla="*/ 342 w 684"/>
              <a:gd name="T1" fmla="*/ 37 h 341"/>
              <a:gd name="T2" fmla="*/ 647 w 684"/>
              <a:gd name="T3" fmla="*/ 341 h 341"/>
              <a:gd name="T4" fmla="*/ 684 w 684"/>
              <a:gd name="T5" fmla="*/ 341 h 341"/>
              <a:gd name="T6" fmla="*/ 342 w 684"/>
              <a:gd name="T7" fmla="*/ 0 h 341"/>
              <a:gd name="T8" fmla="*/ 0 w 684"/>
              <a:gd name="T9" fmla="*/ 341 h 341"/>
              <a:gd name="T10" fmla="*/ 37 w 684"/>
              <a:gd name="T11" fmla="*/ 341 h 341"/>
              <a:gd name="T12" fmla="*/ 342 w 684"/>
              <a:gd name="T13" fmla="*/ 37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4" h="341">
                <a:moveTo>
                  <a:pt x="342" y="37"/>
                </a:moveTo>
                <a:cubicBezTo>
                  <a:pt x="511" y="37"/>
                  <a:pt x="647" y="173"/>
                  <a:pt x="647" y="341"/>
                </a:cubicBezTo>
                <a:cubicBezTo>
                  <a:pt x="684" y="341"/>
                  <a:pt x="684" y="341"/>
                  <a:pt x="684" y="341"/>
                </a:cubicBezTo>
                <a:cubicBezTo>
                  <a:pt x="684" y="153"/>
                  <a:pt x="531" y="0"/>
                  <a:pt x="342" y="0"/>
                </a:cubicBezTo>
                <a:cubicBezTo>
                  <a:pt x="153" y="0"/>
                  <a:pt x="0" y="153"/>
                  <a:pt x="0" y="341"/>
                </a:cubicBezTo>
                <a:cubicBezTo>
                  <a:pt x="37" y="341"/>
                  <a:pt x="37" y="341"/>
                  <a:pt x="37" y="341"/>
                </a:cubicBezTo>
                <a:cubicBezTo>
                  <a:pt x="37" y="173"/>
                  <a:pt x="174" y="37"/>
                  <a:pt x="342" y="37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/>
          <a:lstStyle/>
          <a:p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Freeform 22"/>
          <p:cNvSpPr/>
          <p:nvPr/>
        </p:nvSpPr>
        <p:spPr bwMode="auto">
          <a:xfrm>
            <a:off x="1285875" y="1917700"/>
            <a:ext cx="1445260" cy="724535"/>
          </a:xfrm>
          <a:custGeom>
            <a:avLst/>
            <a:gdLst>
              <a:gd name="T0" fmla="*/ 342 w 684"/>
              <a:gd name="T1" fmla="*/ 305 h 342"/>
              <a:gd name="T2" fmla="*/ 37 w 684"/>
              <a:gd name="T3" fmla="*/ 0 h 342"/>
              <a:gd name="T4" fmla="*/ 0 w 684"/>
              <a:gd name="T5" fmla="*/ 0 h 342"/>
              <a:gd name="T6" fmla="*/ 342 w 684"/>
              <a:gd name="T7" fmla="*/ 342 h 342"/>
              <a:gd name="T8" fmla="*/ 684 w 684"/>
              <a:gd name="T9" fmla="*/ 0 h 342"/>
              <a:gd name="T10" fmla="*/ 647 w 684"/>
              <a:gd name="T11" fmla="*/ 0 h 342"/>
              <a:gd name="T12" fmla="*/ 342 w 684"/>
              <a:gd name="T13" fmla="*/ 305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4" h="342">
                <a:moveTo>
                  <a:pt x="342" y="305"/>
                </a:moveTo>
                <a:cubicBezTo>
                  <a:pt x="174" y="305"/>
                  <a:pt x="37" y="169"/>
                  <a:pt x="3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9"/>
                  <a:pt x="153" y="342"/>
                  <a:pt x="342" y="342"/>
                </a:cubicBezTo>
                <a:cubicBezTo>
                  <a:pt x="531" y="342"/>
                  <a:pt x="684" y="189"/>
                  <a:pt x="684" y="0"/>
                </a:cubicBezTo>
                <a:cubicBezTo>
                  <a:pt x="647" y="0"/>
                  <a:pt x="647" y="0"/>
                  <a:pt x="647" y="0"/>
                </a:cubicBezTo>
                <a:cubicBezTo>
                  <a:pt x="647" y="169"/>
                  <a:pt x="510" y="305"/>
                  <a:pt x="342" y="305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/>
          <a:lstStyle/>
          <a:p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Freeform 26"/>
          <p:cNvSpPr/>
          <p:nvPr/>
        </p:nvSpPr>
        <p:spPr bwMode="auto">
          <a:xfrm>
            <a:off x="2190750" y="476885"/>
            <a:ext cx="1396365" cy="700405"/>
          </a:xfrm>
          <a:custGeom>
            <a:avLst/>
            <a:gdLst>
              <a:gd name="T0" fmla="*/ 341 w 683"/>
              <a:gd name="T1" fmla="*/ 37 h 341"/>
              <a:gd name="T2" fmla="*/ 646 w 683"/>
              <a:gd name="T3" fmla="*/ 341 h 341"/>
              <a:gd name="T4" fmla="*/ 683 w 683"/>
              <a:gd name="T5" fmla="*/ 341 h 341"/>
              <a:gd name="T6" fmla="*/ 341 w 683"/>
              <a:gd name="T7" fmla="*/ 0 h 341"/>
              <a:gd name="T8" fmla="*/ 0 w 683"/>
              <a:gd name="T9" fmla="*/ 341 h 341"/>
              <a:gd name="T10" fmla="*/ 37 w 683"/>
              <a:gd name="T11" fmla="*/ 341 h 341"/>
              <a:gd name="T12" fmla="*/ 341 w 683"/>
              <a:gd name="T13" fmla="*/ 37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3" h="341">
                <a:moveTo>
                  <a:pt x="341" y="37"/>
                </a:moveTo>
                <a:cubicBezTo>
                  <a:pt x="510" y="37"/>
                  <a:pt x="646" y="173"/>
                  <a:pt x="646" y="341"/>
                </a:cubicBezTo>
                <a:cubicBezTo>
                  <a:pt x="683" y="341"/>
                  <a:pt x="683" y="341"/>
                  <a:pt x="683" y="341"/>
                </a:cubicBezTo>
                <a:cubicBezTo>
                  <a:pt x="683" y="153"/>
                  <a:pt x="530" y="0"/>
                  <a:pt x="341" y="0"/>
                </a:cubicBezTo>
                <a:cubicBezTo>
                  <a:pt x="153" y="0"/>
                  <a:pt x="0" y="153"/>
                  <a:pt x="0" y="341"/>
                </a:cubicBezTo>
                <a:cubicBezTo>
                  <a:pt x="37" y="341"/>
                  <a:pt x="37" y="341"/>
                  <a:pt x="37" y="341"/>
                </a:cubicBezTo>
                <a:cubicBezTo>
                  <a:pt x="37" y="173"/>
                  <a:pt x="173" y="37"/>
                  <a:pt x="341" y="37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/>
          <a:lstStyle/>
          <a:p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17340" y="296545"/>
            <a:ext cx="3758565" cy="5029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麦肯锡《中国人工智能的未来之路》中提到中国论文质量有待提高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741170" y="4832350"/>
            <a:ext cx="5661660" cy="274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600"/>
              <a:t>https://www.sogou.com/sie?hdq=AQxRG-0000&amp;query=</a:t>
            </a:r>
            <a:endParaRPr lang="zh-CN" altLang="en-US" sz="600"/>
          </a:p>
          <a:p>
            <a:pPr algn="l"/>
            <a:r>
              <a:rPr lang="zh-CN" altLang="en-US" sz="600"/>
              <a:t>%E3%80%8A%E4%B8%AD%E5%9B%BD%E4%BA%BA%E5%B7%A5%E6%99%BA%E8%83%BD%E7%9A%84%E6%9C%AA%E6%9D%A5%E4%B9%8B%E8%B7%AF%E3%80%8B&amp;ie=utf8</a:t>
            </a:r>
            <a:endParaRPr lang="zh-CN" altLang="en-US" sz="600"/>
          </a:p>
        </p:txBody>
      </p:sp>
      <p:pic>
        <p:nvPicPr>
          <p:cNvPr id="4" name="图片 3" descr="麦肯锡《中国人工智能的未来之路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7345" y="1149350"/>
            <a:ext cx="3677920" cy="2844800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中国人工智能行业政策变化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265" y="241300"/>
            <a:ext cx="3098165" cy="428117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521075" y="4843145"/>
            <a:ext cx="2102485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600"/>
              <a:t>http://zhengce.chinabaogao.com/it/2017/0R329314R017.html</a:t>
            </a:r>
            <a:endParaRPr lang="zh-CN" altLang="en-US" sz="600"/>
          </a:p>
        </p:txBody>
      </p:sp>
      <p:sp>
        <p:nvSpPr>
          <p:cNvPr id="11" name="文本框 10"/>
          <p:cNvSpPr txBox="1"/>
          <p:nvPr/>
        </p:nvSpPr>
        <p:spPr>
          <a:xfrm>
            <a:off x="3910330" y="368300"/>
            <a:ext cx="3184525" cy="2019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600" b="1"/>
              <a:t>《新一代人工智能发展规划》</a:t>
            </a:r>
            <a:endParaRPr lang="zh-CN" altLang="en-US" sz="1600" b="1"/>
          </a:p>
          <a:p>
            <a:pPr algn="ctr"/>
            <a:r>
              <a:rPr lang="zh-CN" altLang="en-US" sz="1600" b="1"/>
              <a:t>提到六个重要任务</a:t>
            </a:r>
            <a:endParaRPr lang="zh-CN" altLang="en-US" sz="1600" b="1"/>
          </a:p>
          <a:p>
            <a:pPr algn="ctr"/>
            <a:endParaRPr lang="zh-CN" altLang="en-US"/>
          </a:p>
          <a:p>
            <a:pPr algn="l"/>
            <a:r>
              <a:rPr lang="zh-CN" altLang="en-US"/>
              <a:t>（1）构建开放协同的人工智能科创体系</a:t>
            </a:r>
            <a:endParaRPr lang="zh-CN" altLang="en-US"/>
          </a:p>
          <a:p>
            <a:pPr algn="l"/>
            <a:r>
              <a:rPr lang="zh-CN" altLang="en-US"/>
              <a:t>（2）培育高端智能经济</a:t>
            </a:r>
            <a:endParaRPr lang="zh-CN" altLang="en-US"/>
          </a:p>
          <a:p>
            <a:pPr algn="l"/>
            <a:r>
              <a:rPr lang="zh-CN" altLang="en-US"/>
              <a:t>（3）建设安全便捷的智能社会</a:t>
            </a:r>
            <a:endParaRPr lang="zh-CN" altLang="en-US"/>
          </a:p>
          <a:p>
            <a:pPr algn="l"/>
            <a:r>
              <a:rPr lang="zh-CN" altLang="en-US"/>
              <a:t>（4）加强人工智能军民融合</a:t>
            </a:r>
            <a:endParaRPr lang="zh-CN" altLang="en-US"/>
          </a:p>
          <a:p>
            <a:pPr algn="l"/>
            <a:r>
              <a:rPr lang="zh-CN" altLang="en-US"/>
              <a:t>（5）构建安全高效的智能化设施</a:t>
            </a:r>
            <a:endParaRPr lang="zh-CN" altLang="en-US"/>
          </a:p>
          <a:p>
            <a:pPr algn="l"/>
            <a:r>
              <a:rPr lang="zh-CN" altLang="en-US"/>
              <a:t>（6）前瞻布局新一代人工智能项目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979670" y="2990850"/>
            <a:ext cx="3870325" cy="1158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600" b="1"/>
              <a:t>政策盲点</a:t>
            </a:r>
            <a:endParaRPr lang="zh-CN" altLang="en-US" sz="1600" b="1"/>
          </a:p>
          <a:p>
            <a:pPr algn="l"/>
            <a:endParaRPr lang="zh-CN" altLang="en-US"/>
          </a:p>
          <a:p>
            <a:pPr algn="l"/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）监管范围与责任确定范围没有明确</a:t>
            </a:r>
            <a:endParaRPr lang="zh-CN" altLang="en-US"/>
          </a:p>
          <a:p>
            <a:pPr algn="l"/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）数据合理、合法的应用流程及范围没有界定</a:t>
            </a:r>
            <a:endParaRPr lang="zh-CN" altLang="en-US"/>
          </a:p>
          <a:p>
            <a:pPr algn="l"/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）数据、人才、技术还没有全面打通</a:t>
            </a:r>
            <a:endParaRPr lang="zh-CN" alt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5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1837501" y="2168192"/>
            <a:ext cx="5468995" cy="10156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en-US" altLang="zh-CN" sz="6000" b="1">
                <a:solidFill>
                  <a:schemeClr val="accent1"/>
                </a:solidFill>
                <a:latin typeface="Arial" panose="020B0604020202020204"/>
                <a:ea typeface="微软雅黑" panose="020B0503020204020204" pitchFamily="34" charset="-122"/>
                <a:sym typeface="Calibri" panose="020F0502020204030204" pitchFamily="34" charset="0"/>
              </a:rPr>
              <a:t>THANK </a:t>
            </a:r>
            <a:r>
              <a:rPr lang="en-US" altLang="zh-CN" sz="6000" b="1" smtClean="0">
                <a:solidFill>
                  <a:schemeClr val="accent1"/>
                </a:solidFill>
                <a:latin typeface="Arial" panose="020B0604020202020204"/>
                <a:ea typeface="微软雅黑" panose="020B0503020204020204" pitchFamily="34" charset="-122"/>
                <a:sym typeface="Calibri" panose="020F0502020204030204" pitchFamily="34" charset="0"/>
              </a:rPr>
              <a:t>YOU</a:t>
            </a:r>
            <a:endParaRPr lang="en-US" altLang="zh-CN" sz="6000" b="1">
              <a:solidFill>
                <a:schemeClr val="accent1"/>
              </a:solidFill>
              <a:latin typeface="Arial" panose="020B0604020202020204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444343" y="3129177"/>
            <a:ext cx="27324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形标注 1"/>
          <p:cNvSpPr/>
          <p:nvPr/>
        </p:nvSpPr>
        <p:spPr>
          <a:xfrm>
            <a:off x="6436661" y="1075911"/>
            <a:ext cx="1886601" cy="1264023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i="1" smtClean="0">
                <a:latin typeface="+mj-lt"/>
              </a:rPr>
              <a:t>End</a:t>
            </a:r>
            <a:r>
              <a:rPr lang="zh-CN" altLang="en-US" sz="2800" b="1" i="1" smtClean="0">
                <a:latin typeface="+mj-lt"/>
              </a:rPr>
              <a:t>！</a:t>
            </a:r>
            <a:endParaRPr lang="zh-CN" altLang="en-US" sz="2800" b="1" i="1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5112448" y="1261934"/>
            <a:ext cx="79248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可信度</a:t>
            </a:r>
            <a:endParaRPr lang="zh-CN" altLang="en-US" sz="1600">
              <a:solidFill>
                <a:schemeClr val="accent1"/>
              </a:solidFill>
              <a:latin typeface="+mj-ea"/>
              <a:ea typeface="+mj-ea"/>
              <a:sym typeface="Calibri" panose="020F0502020204030204" pitchFamily="34" charset="0"/>
            </a:endParaRPr>
          </a:p>
        </p:txBody>
      </p:sp>
      <p:sp>
        <p:nvSpPr>
          <p:cNvPr id="17" name="TextBox 46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5115336" y="1615302"/>
            <a:ext cx="3329910" cy="7315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defTabSz="521970"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defTabSz="521970"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defTabSz="521970"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defTabSz="521970"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defTabSz="521970"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28800" indent="457200" defTabSz="52197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86000" indent="457200" defTabSz="52197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743200" indent="457200" defTabSz="52197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200400" indent="457200" defTabSz="52197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在一些疾病上对于人工智能辅助诊断和传统诊断可信度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的分析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/>
              <a:ea typeface="微软雅黑" panose="020B0503020204020204" pitchFamily="34" charset="-122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22" name="文本框 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5112448" y="2345444"/>
            <a:ext cx="140208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社会认可程度</a:t>
            </a:r>
            <a:endParaRPr lang="zh-CN" altLang="en-US" sz="1600">
              <a:solidFill>
                <a:schemeClr val="accent1"/>
              </a:solidFill>
              <a:latin typeface="+mj-ea"/>
              <a:ea typeface="+mj-ea"/>
              <a:sym typeface="Calibri" panose="020F0502020204030204" pitchFamily="34" charset="0"/>
            </a:endParaRPr>
          </a:p>
        </p:txBody>
      </p:sp>
      <p:sp>
        <p:nvSpPr>
          <p:cNvPr id="23" name="TextBox 46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5115336" y="2698812"/>
            <a:ext cx="3329910" cy="4114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defTabSz="521970"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defTabSz="521970"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defTabSz="521970"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defTabSz="521970"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defTabSz="521970"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28800" indent="457200" defTabSz="52197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86000" indent="457200" defTabSz="52197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743200" indent="457200" defTabSz="52197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200400" indent="457200" defTabSz="52197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关于社会的接受与理解程度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/>
              <a:ea typeface="微软雅黑" panose="020B0503020204020204" pitchFamily="34" charset="-122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25" name="文本框 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5112448" y="3345584"/>
            <a:ext cx="99568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政策影响</a:t>
            </a:r>
            <a:endParaRPr lang="zh-CN" altLang="en-US" sz="1600">
              <a:solidFill>
                <a:schemeClr val="accent1"/>
              </a:solidFill>
              <a:latin typeface="+mj-ea"/>
              <a:ea typeface="+mj-ea"/>
              <a:sym typeface="Calibri" panose="020F0502020204030204" pitchFamily="34" charset="0"/>
            </a:endParaRPr>
          </a:p>
        </p:txBody>
      </p:sp>
      <p:sp>
        <p:nvSpPr>
          <p:cNvPr id="26" name="TextBox 46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5115336" y="3698952"/>
            <a:ext cx="3329910" cy="7315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defTabSz="521970"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defTabSz="521970"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defTabSz="521970"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defTabSz="521970"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defTabSz="521970"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28800" indent="457200" defTabSz="52197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86000" indent="457200" defTabSz="52197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743200" indent="457200" defTabSz="52197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200400" indent="457200" defTabSz="52197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探讨国家政策对人工智能辅助诊断的促进与限制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/>
              <a:ea typeface="微软雅黑" panose="020B0503020204020204" pitchFamily="34" charset="-122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5222496" y="1615302"/>
            <a:ext cx="17175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5222496" y="2698812"/>
            <a:ext cx="17175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5222496" y="3698952"/>
            <a:ext cx="17175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0" descr="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"/>
          <p:cNvSpPr/>
          <p:nvPr/>
        </p:nvSpPr>
        <p:spPr bwMode="auto">
          <a:xfrm>
            <a:off x="1141243" y="1434197"/>
            <a:ext cx="2049171" cy="2295211"/>
          </a:xfrm>
          <a:custGeom>
            <a:avLst/>
            <a:gdLst>
              <a:gd name="T0" fmla="*/ 266 w 470"/>
              <a:gd name="T1" fmla="*/ 516 h 526"/>
              <a:gd name="T2" fmla="*/ 204 w 470"/>
              <a:gd name="T3" fmla="*/ 516 h 526"/>
              <a:gd name="T4" fmla="*/ 31 w 470"/>
              <a:gd name="T5" fmla="*/ 416 h 526"/>
              <a:gd name="T6" fmla="*/ 0 w 470"/>
              <a:gd name="T7" fmla="*/ 362 h 526"/>
              <a:gd name="T8" fmla="*/ 0 w 470"/>
              <a:gd name="T9" fmla="*/ 163 h 526"/>
              <a:gd name="T10" fmla="*/ 31 w 470"/>
              <a:gd name="T11" fmla="*/ 109 h 526"/>
              <a:gd name="T12" fmla="*/ 204 w 470"/>
              <a:gd name="T13" fmla="*/ 10 h 526"/>
              <a:gd name="T14" fmla="*/ 266 w 470"/>
              <a:gd name="T15" fmla="*/ 10 h 526"/>
              <a:gd name="T16" fmla="*/ 439 w 470"/>
              <a:gd name="T17" fmla="*/ 109 h 526"/>
              <a:gd name="T18" fmla="*/ 470 w 470"/>
              <a:gd name="T19" fmla="*/ 163 h 526"/>
              <a:gd name="T20" fmla="*/ 470 w 470"/>
              <a:gd name="T21" fmla="*/ 362 h 526"/>
              <a:gd name="T22" fmla="*/ 439 w 470"/>
              <a:gd name="T23" fmla="*/ 416 h 526"/>
              <a:gd name="T24" fmla="*/ 266 w 470"/>
              <a:gd name="T25" fmla="*/ 516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70" h="526">
                <a:moveTo>
                  <a:pt x="266" y="516"/>
                </a:moveTo>
                <a:cubicBezTo>
                  <a:pt x="249" y="526"/>
                  <a:pt x="221" y="526"/>
                  <a:pt x="204" y="516"/>
                </a:cubicBezTo>
                <a:cubicBezTo>
                  <a:pt x="31" y="416"/>
                  <a:pt x="31" y="416"/>
                  <a:pt x="31" y="416"/>
                </a:cubicBezTo>
                <a:cubicBezTo>
                  <a:pt x="14" y="406"/>
                  <a:pt x="0" y="382"/>
                  <a:pt x="0" y="362"/>
                </a:cubicBezTo>
                <a:cubicBezTo>
                  <a:pt x="0" y="163"/>
                  <a:pt x="0" y="163"/>
                  <a:pt x="0" y="163"/>
                </a:cubicBezTo>
                <a:cubicBezTo>
                  <a:pt x="0" y="143"/>
                  <a:pt x="14" y="119"/>
                  <a:pt x="31" y="109"/>
                </a:cubicBezTo>
                <a:cubicBezTo>
                  <a:pt x="204" y="10"/>
                  <a:pt x="204" y="10"/>
                  <a:pt x="204" y="10"/>
                </a:cubicBezTo>
                <a:cubicBezTo>
                  <a:pt x="221" y="0"/>
                  <a:pt x="249" y="0"/>
                  <a:pt x="266" y="10"/>
                </a:cubicBezTo>
                <a:cubicBezTo>
                  <a:pt x="439" y="109"/>
                  <a:pt x="439" y="109"/>
                  <a:pt x="439" y="109"/>
                </a:cubicBezTo>
                <a:cubicBezTo>
                  <a:pt x="456" y="119"/>
                  <a:pt x="470" y="143"/>
                  <a:pt x="470" y="163"/>
                </a:cubicBezTo>
                <a:cubicBezTo>
                  <a:pt x="470" y="362"/>
                  <a:pt x="470" y="362"/>
                  <a:pt x="470" y="362"/>
                </a:cubicBezTo>
                <a:cubicBezTo>
                  <a:pt x="470" y="382"/>
                  <a:pt x="456" y="406"/>
                  <a:pt x="439" y="416"/>
                </a:cubicBezTo>
                <a:lnTo>
                  <a:pt x="266" y="5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sym typeface="Arial" panose="020B0604020202020204" pitchFamily="34" charset="0"/>
            </a:endParaRPr>
          </a:p>
        </p:txBody>
      </p:sp>
      <p:sp>
        <p:nvSpPr>
          <p:cNvPr id="21" name="Freeform 5"/>
          <p:cNvSpPr/>
          <p:nvPr/>
        </p:nvSpPr>
        <p:spPr bwMode="auto">
          <a:xfrm rot="1828729">
            <a:off x="779946" y="1362210"/>
            <a:ext cx="2771766" cy="2439187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4661452" y="1236137"/>
            <a:ext cx="400304" cy="40030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prstClr val="white"/>
                </a:solidFill>
                <a:latin typeface="+mj-lt"/>
              </a:rPr>
              <a:t>1</a:t>
            </a:r>
            <a:endParaRPr lang="zh-CN" altLang="en-US" sz="12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4661452" y="2311579"/>
            <a:ext cx="400304" cy="40030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prstClr val="white"/>
                </a:solidFill>
                <a:latin typeface="+mj-lt"/>
              </a:rPr>
              <a:t>2</a:t>
            </a:r>
            <a:endParaRPr lang="zh-CN" altLang="en-US" sz="12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4661452" y="3311431"/>
            <a:ext cx="400304" cy="40030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prstClr val="white"/>
                </a:solidFill>
                <a:latin typeface="+mj-lt"/>
              </a:rPr>
              <a:t>3</a:t>
            </a:r>
            <a:endParaRPr lang="zh-CN" altLang="en-US" sz="12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41" name="文本框 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1087126" y="2325393"/>
            <a:ext cx="2011680" cy="48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  <a:sym typeface="Calibri" panose="020F0502020204030204" pitchFamily="34" charset="0"/>
              </a:rPr>
              <a:t>产业限制因素</a:t>
            </a:r>
            <a:endParaRPr lang="zh-CN" altLang="en-US" sz="2400" b="1">
              <a:solidFill>
                <a:schemeClr val="bg1"/>
              </a:solidFill>
              <a:latin typeface="+mj-ea"/>
              <a:ea typeface="+mj-ea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3663195" y="1942508"/>
            <a:ext cx="1402080" cy="61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可信度</a:t>
            </a:r>
            <a:endParaRPr lang="zh-CN" altLang="en-US" sz="3200">
              <a:solidFill>
                <a:schemeClr val="accent1"/>
              </a:solidFill>
              <a:latin typeface="+mj-ea"/>
              <a:ea typeface="+mj-ea"/>
              <a:sym typeface="Calibri" panose="020F0502020204030204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762479" y="2549516"/>
            <a:ext cx="27324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2336800" y="0"/>
            <a:ext cx="0" cy="51435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363021" y="1597971"/>
            <a:ext cx="1947558" cy="1947558"/>
            <a:chOff x="1363021" y="1739238"/>
            <a:chExt cx="1947558" cy="1947558"/>
          </a:xfrm>
        </p:grpSpPr>
        <p:sp>
          <p:nvSpPr>
            <p:cNvPr id="2" name="椭圆 1"/>
            <p:cNvSpPr/>
            <p:nvPr/>
          </p:nvSpPr>
          <p:spPr>
            <a:xfrm>
              <a:off x="1363021" y="1739238"/>
              <a:ext cx="1947558" cy="19475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>
              <a:spLocks noChangeArrowheads="1"/>
            </p:cNvSpPr>
            <p:nvPr/>
          </p:nvSpPr>
          <p:spPr bwMode="auto">
            <a:xfrm>
              <a:off x="1821275" y="2159019"/>
              <a:ext cx="1031051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6600">
                  <a:solidFill>
                    <a:schemeClr val="bg1"/>
                  </a:solidFill>
                  <a:latin typeface="+mj-ea"/>
                  <a:ea typeface="+mj-ea"/>
                  <a:sym typeface="Calibri" panose="020F0502020204030204" pitchFamily="34" charset="0"/>
                </a:rPr>
                <a:t>壹</a:t>
              </a:r>
              <a:endParaRPr lang="zh-CN" altLang="en-US" sz="6600">
                <a:solidFill>
                  <a:schemeClr val="bg1"/>
                </a:solidFill>
                <a:latin typeface="+mj-ea"/>
                <a:ea typeface="+mj-ea"/>
                <a:sym typeface="Calibri" panose="020F0502020204030204" pitchFamily="34" charset="0"/>
              </a:endParaRPr>
            </a:p>
          </p:txBody>
        </p:sp>
      </p:grpSp>
      <p:sp>
        <p:nvSpPr>
          <p:cNvPr id="3" name="椭圆 2"/>
          <p:cNvSpPr/>
          <p:nvPr/>
        </p:nvSpPr>
        <p:spPr>
          <a:xfrm>
            <a:off x="1472409" y="1707359"/>
            <a:ext cx="1728781" cy="172878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图表 10"/>
          <p:cNvGraphicFramePr/>
          <p:nvPr/>
        </p:nvGraphicFramePr>
        <p:xfrm>
          <a:off x="342265" y="199390"/>
          <a:ext cx="2740660" cy="1644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452755" y="2016760"/>
            <a:ext cx="2519045" cy="2146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600">
                <a:solidFill>
                  <a:schemeClr val="tx1"/>
                </a:solidFill>
              </a:rPr>
              <a:t>http://www.360doc.com/content/17/0314/14/16436572_636778406.shtm</a:t>
            </a:r>
            <a:r>
              <a:rPr lang="zh-CN" altLang="en-US" sz="800">
                <a:solidFill>
                  <a:schemeClr val="tx1"/>
                </a:solidFill>
              </a:rPr>
              <a:t>l</a:t>
            </a:r>
            <a:endParaRPr lang="zh-CN" altLang="en-US" sz="800">
              <a:solidFill>
                <a:schemeClr val="tx1"/>
              </a:solidFill>
            </a:endParaRPr>
          </a:p>
        </p:txBody>
      </p:sp>
      <p:graphicFrame>
        <p:nvGraphicFramePr>
          <p:cNvPr id="19" name="图表 18"/>
          <p:cNvGraphicFramePr/>
          <p:nvPr/>
        </p:nvGraphicFramePr>
        <p:xfrm>
          <a:off x="3290570" y="199390"/>
          <a:ext cx="2743835" cy="1645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4406265" y="1344930"/>
            <a:ext cx="5137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rgbClr val="FFFF00"/>
                </a:solidFill>
              </a:rPr>
              <a:t>96.4%</a:t>
            </a:r>
            <a:endParaRPr lang="en-US" altLang="zh-CN" sz="900">
              <a:solidFill>
                <a:srgbClr val="FFFF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392805" y="2016760"/>
            <a:ext cx="2540000" cy="3663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600"/>
              <a:t>Somashekhar S P, Sepúlveda M J, Norden A D, et al. Early experience with IBM Watson for Oncology (WFO) cognitive computing system for lung and colorectal cancer treatment[J]. 2017.</a:t>
            </a:r>
            <a:endParaRPr lang="zh-CN" altLang="en-US" sz="600"/>
          </a:p>
        </p:txBody>
      </p:sp>
      <p:sp>
        <p:nvSpPr>
          <p:cNvPr id="25" name="文本框 24"/>
          <p:cNvSpPr txBox="1"/>
          <p:nvPr/>
        </p:nvSpPr>
        <p:spPr>
          <a:xfrm>
            <a:off x="6034405" y="3222625"/>
            <a:ext cx="2540000" cy="4578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600"/>
              <a:t>Shahaboddin Shamshirband, Somayeh Hessam, Hossein Javidnia,Mohsen Amiribesheli, Shaghayegh Vahdat, Dalibor Petković, et al.Tuberculosis disease diagnosis using artificial immune recognition system.Int J Med Sci, 11 (5) (2014), pp. 508-514, 10.7150/ijms.8249</a:t>
            </a:r>
            <a:endParaRPr lang="zh-CN" altLang="en-US" sz="600"/>
          </a:p>
        </p:txBody>
      </p:sp>
      <p:sp>
        <p:nvSpPr>
          <p:cNvPr id="26" name="文本框 25"/>
          <p:cNvSpPr txBox="1"/>
          <p:nvPr/>
        </p:nvSpPr>
        <p:spPr>
          <a:xfrm>
            <a:off x="6031865" y="3834130"/>
            <a:ext cx="2540000" cy="4578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600"/>
              <a:t>S. Hwang, Hyo-Eun Km, Jihoon Jeong, Hee-Jin KimA novel approach for tuberculosis screening based on deep convolutional neural networks.Proc SPIE 9785, Med Imaging (2016), p. 97852W, 10.1117/12.2216198.Computer-Aided Diagnosis</a:t>
            </a:r>
            <a:endParaRPr lang="zh-CN" altLang="en-US" sz="600"/>
          </a:p>
        </p:txBody>
      </p:sp>
      <p:sp>
        <p:nvSpPr>
          <p:cNvPr id="27" name="文本框 26"/>
          <p:cNvSpPr txBox="1"/>
          <p:nvPr/>
        </p:nvSpPr>
        <p:spPr>
          <a:xfrm>
            <a:off x="6034405" y="4446270"/>
            <a:ext cx="2540000" cy="1835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600"/>
              <a:t>https://wenku.baidu.com/view/210142575727a5e9856a61b0.html</a:t>
            </a:r>
            <a:endParaRPr lang="zh-CN" altLang="en-US" sz="600"/>
          </a:p>
        </p:txBody>
      </p:sp>
      <p:graphicFrame>
        <p:nvGraphicFramePr>
          <p:cNvPr id="29" name="图表 28"/>
          <p:cNvGraphicFramePr/>
          <p:nvPr/>
        </p:nvGraphicFramePr>
        <p:xfrm>
          <a:off x="182245" y="2898140"/>
          <a:ext cx="5849620" cy="1906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4" name="文本框 33"/>
          <p:cNvSpPr txBox="1"/>
          <p:nvPr/>
        </p:nvSpPr>
        <p:spPr>
          <a:xfrm>
            <a:off x="2704465" y="845185"/>
            <a:ext cx="805180" cy="2146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89%</a:t>
            </a:r>
            <a:endParaRPr lang="en-US" altLang="zh-CN" sz="800"/>
          </a:p>
        </p:txBody>
      </p:sp>
      <p:sp>
        <p:nvSpPr>
          <p:cNvPr id="35" name="文本框 34"/>
          <p:cNvSpPr txBox="1"/>
          <p:nvPr/>
        </p:nvSpPr>
        <p:spPr>
          <a:xfrm>
            <a:off x="2494915" y="1242695"/>
            <a:ext cx="357505" cy="2146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800"/>
              <a:t>73%</a:t>
            </a:r>
            <a:endParaRPr lang="en-US" altLang="zh-CN" sz="80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/>
          <p:nvPr/>
        </p:nvSpPr>
        <p:spPr>
          <a:xfrm>
            <a:off x="2502248" y="798914"/>
            <a:ext cx="3969324" cy="384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00" b="1">
                <a:solidFill>
                  <a:schemeClr val="accent1"/>
                </a:solidFill>
                <a:latin typeface="+mj-lt"/>
                <a:ea typeface="+mj-ea"/>
                <a:sym typeface="Calibri" panose="020F0502020204030204" pitchFamily="34" charset="0"/>
              </a:rPr>
              <a:t>判断人工智能辅助诊断可信度参数</a:t>
            </a:r>
            <a:r>
              <a:rPr lang="en-US" altLang="zh-CN" sz="1800" b="1">
                <a:solidFill>
                  <a:schemeClr val="accent1"/>
                </a:solidFill>
                <a:latin typeface="+mj-lt"/>
                <a:ea typeface="+mj-ea"/>
                <a:sym typeface="Calibri" panose="020F0502020204030204" pitchFamily="34" charset="0"/>
              </a:rPr>
              <a:t> </a:t>
            </a:r>
            <a:endParaRPr lang="en-US" altLang="zh-CN" sz="1800" b="1">
              <a:solidFill>
                <a:schemeClr val="accent1"/>
              </a:solidFill>
              <a:latin typeface="+mj-lt"/>
              <a:ea typeface="+mj-ea"/>
              <a:sym typeface="Calibri" panose="020F0502020204030204" pitchFamily="34" charset="0"/>
            </a:endParaRPr>
          </a:p>
        </p:txBody>
      </p:sp>
      <p:cxnSp>
        <p:nvCxnSpPr>
          <p:cNvPr id="9" name="直接连接符 8" descr="e7d195523061f1c09e9d68d7cf438b91ef959ecb14fc25d26BBA7F7DBC18E55DFF4014AF651F0BF2569D4B6C1DA7F1A4683A481403BD872FC687266AD13265C1DE7C373772FD8728ABDD69ADD03BFF5BE2862BC891DBB79E9CE98C9F39EBFB98FA5B31B5505EBC7D120A4F1DD826DB4D66FA01FD02F768AE3D84ADB7DD6E81DC411D9A3D48D278362461AE574825276F"/>
          <p:cNvCxnSpPr/>
          <p:nvPr/>
        </p:nvCxnSpPr>
        <p:spPr>
          <a:xfrm>
            <a:off x="4359648" y="1281252"/>
            <a:ext cx="254524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/>
          <p:nvPr/>
        </p:nvSpPr>
        <p:spPr>
          <a:xfrm>
            <a:off x="2247900" y="1710690"/>
            <a:ext cx="6226810" cy="2731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schemeClr val="accent3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真阳性：要评估的技术判定为有病（阳性）且金标准也判定为有病的病例数（用a来表示）。</a:t>
            </a:r>
            <a:endParaRPr lang="en-US" altLang="zh-CN" sz="1050">
              <a:solidFill>
                <a:schemeClr val="accent3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pitchFamily="34" charset="0"/>
            </a:endParaRPr>
          </a:p>
          <a:p>
            <a:pPr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schemeClr val="accent3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假阳性：要评估的技术判定为有病（阳性）而金标准判定为无病（阴性）的病例数（用b来表示）。</a:t>
            </a:r>
            <a:endParaRPr lang="en-US" altLang="zh-CN" sz="1050">
              <a:solidFill>
                <a:schemeClr val="accent3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pitchFamily="34" charset="0"/>
            </a:endParaRPr>
          </a:p>
          <a:p>
            <a:pPr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schemeClr val="accent3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假阴性：要评估的技术判定为无病（阴性）而金标准判定为有病（阳性）的病例数（用c来表示）。</a:t>
            </a:r>
            <a:endParaRPr lang="en-US" altLang="zh-CN" sz="1050">
              <a:solidFill>
                <a:schemeClr val="accent3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pitchFamily="34" charset="0"/>
            </a:endParaRPr>
          </a:p>
          <a:p>
            <a:pPr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schemeClr val="accent3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真阴性：要评估的技术判定为无病（阴性）且金标准也判定为无病的病例数（用d来表示）。</a:t>
            </a:r>
            <a:endParaRPr lang="en-US" altLang="zh-CN" sz="1050">
              <a:solidFill>
                <a:schemeClr val="accent3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pitchFamily="34" charset="0"/>
            </a:endParaRPr>
          </a:p>
          <a:p>
            <a:pPr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schemeClr val="accent3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根据以上四个数值就可以得出这种方法的敏感性、特异性、阴性预测值和阳性预测值。</a:t>
            </a:r>
            <a:endParaRPr lang="en-US" altLang="zh-CN" sz="1050">
              <a:solidFill>
                <a:schemeClr val="accent3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pitchFamily="34" charset="0"/>
            </a:endParaRPr>
          </a:p>
          <a:p>
            <a:pPr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schemeClr val="accent3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敏感性=a/(a+c)</a:t>
            </a:r>
            <a:endParaRPr lang="en-US" altLang="zh-CN" sz="1050">
              <a:solidFill>
                <a:schemeClr val="accent3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pitchFamily="34" charset="0"/>
            </a:endParaRPr>
          </a:p>
          <a:p>
            <a:pPr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schemeClr val="accent3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敏感性也称真阳性率，反应某种方法判定某病变的漏诊率。敏感性一般以百分数表示，敏感性越高，则漏诊率越低。用来筛查某种疾病的方法必须敏感性高，这样才能减少漏诊。</a:t>
            </a:r>
            <a:endParaRPr lang="en-US" altLang="zh-CN" sz="1050">
              <a:solidFill>
                <a:schemeClr val="accent3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pitchFamily="34" charset="0"/>
            </a:endParaRPr>
          </a:p>
          <a:p>
            <a:pPr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schemeClr val="accent3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特异性= d/(b+d)</a:t>
            </a:r>
            <a:endParaRPr lang="en-US" altLang="zh-CN" sz="1050">
              <a:solidFill>
                <a:schemeClr val="accent3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pitchFamily="34" charset="0"/>
            </a:endParaRPr>
          </a:p>
          <a:p>
            <a:pPr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schemeClr val="accent3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特异性也称真阴性率，反应某种方法判定某病变的误诊率。特异性一般也以百分数表示，特异性越高，则误诊率越低。用来筛查某种疾病的方法并不一定要求特异性特别高，在一个合理的范围即可接受。</a:t>
            </a:r>
            <a:endParaRPr lang="en-US" altLang="zh-CN" sz="1050">
              <a:solidFill>
                <a:schemeClr val="accent3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14" name="文本框 13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2502627" y="544937"/>
            <a:ext cx="184731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6600">
              <a:solidFill>
                <a:schemeClr val="bg1"/>
              </a:solidFill>
              <a:latin typeface="+mj-ea"/>
              <a:ea typeface="+mj-ea"/>
              <a:sym typeface="Calibri" panose="020F0502020204030204" pitchFamily="34" charset="0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6896100" y="0"/>
            <a:ext cx="2247900" cy="1790700"/>
          </a:xfrm>
          <a:custGeom>
            <a:avLst/>
            <a:gdLst>
              <a:gd name="connsiteX0" fmla="*/ 31561 w 2247900"/>
              <a:gd name="connsiteY0" fmla="*/ 0 h 1790700"/>
              <a:gd name="connsiteX1" fmla="*/ 2247900 w 2247900"/>
              <a:gd name="connsiteY1" fmla="*/ 0 h 1790700"/>
              <a:gd name="connsiteX2" fmla="*/ 2247900 w 2247900"/>
              <a:gd name="connsiteY2" fmla="*/ 1578717 h 1790700"/>
              <a:gd name="connsiteX3" fmla="*/ 2194168 w 2247900"/>
              <a:gd name="connsiteY3" fmla="*/ 1611360 h 1790700"/>
              <a:gd name="connsiteX4" fmla="*/ 1485900 w 2247900"/>
              <a:gd name="connsiteY4" fmla="*/ 1790700 h 1790700"/>
              <a:gd name="connsiteX5" fmla="*/ 0 w 2247900"/>
              <a:gd name="connsiteY5" fmla="*/ 304800 h 1790700"/>
              <a:gd name="connsiteX6" fmla="*/ 30189 w 2247900"/>
              <a:gd name="connsiteY6" fmla="*/ 5339 h 179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47900" h="1790700">
                <a:moveTo>
                  <a:pt x="31561" y="0"/>
                </a:moveTo>
                <a:lnTo>
                  <a:pt x="2247900" y="0"/>
                </a:lnTo>
                <a:lnTo>
                  <a:pt x="2247900" y="1578717"/>
                </a:lnTo>
                <a:lnTo>
                  <a:pt x="2194168" y="1611360"/>
                </a:lnTo>
                <a:cubicBezTo>
                  <a:pt x="1983626" y="1725733"/>
                  <a:pt x="1742350" y="1790700"/>
                  <a:pt x="1485900" y="1790700"/>
                </a:cubicBezTo>
                <a:cubicBezTo>
                  <a:pt x="665260" y="1790700"/>
                  <a:pt x="0" y="1125440"/>
                  <a:pt x="0" y="304800"/>
                </a:cubicBezTo>
                <a:cubicBezTo>
                  <a:pt x="0" y="202220"/>
                  <a:pt x="10395" y="102068"/>
                  <a:pt x="30189" y="533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 rot="10800000">
            <a:off x="0" y="3359468"/>
            <a:ext cx="2247900" cy="1790700"/>
          </a:xfrm>
          <a:custGeom>
            <a:avLst/>
            <a:gdLst>
              <a:gd name="connsiteX0" fmla="*/ 31561 w 2247900"/>
              <a:gd name="connsiteY0" fmla="*/ 0 h 1790700"/>
              <a:gd name="connsiteX1" fmla="*/ 2247900 w 2247900"/>
              <a:gd name="connsiteY1" fmla="*/ 0 h 1790700"/>
              <a:gd name="connsiteX2" fmla="*/ 2247900 w 2247900"/>
              <a:gd name="connsiteY2" fmla="*/ 1578717 h 1790700"/>
              <a:gd name="connsiteX3" fmla="*/ 2194168 w 2247900"/>
              <a:gd name="connsiteY3" fmla="*/ 1611360 h 1790700"/>
              <a:gd name="connsiteX4" fmla="*/ 1485900 w 2247900"/>
              <a:gd name="connsiteY4" fmla="*/ 1790700 h 1790700"/>
              <a:gd name="connsiteX5" fmla="*/ 0 w 2247900"/>
              <a:gd name="connsiteY5" fmla="*/ 304800 h 1790700"/>
              <a:gd name="connsiteX6" fmla="*/ 30189 w 2247900"/>
              <a:gd name="connsiteY6" fmla="*/ 5339 h 179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47900" h="1790700">
                <a:moveTo>
                  <a:pt x="31561" y="0"/>
                </a:moveTo>
                <a:lnTo>
                  <a:pt x="2247900" y="0"/>
                </a:lnTo>
                <a:lnTo>
                  <a:pt x="2247900" y="1578717"/>
                </a:lnTo>
                <a:lnTo>
                  <a:pt x="2194168" y="1611360"/>
                </a:lnTo>
                <a:cubicBezTo>
                  <a:pt x="1983626" y="1725733"/>
                  <a:pt x="1742350" y="1790700"/>
                  <a:pt x="1485900" y="1790700"/>
                </a:cubicBezTo>
                <a:cubicBezTo>
                  <a:pt x="665260" y="1790700"/>
                  <a:pt x="0" y="1125440"/>
                  <a:pt x="0" y="304800"/>
                </a:cubicBezTo>
                <a:cubicBezTo>
                  <a:pt x="0" y="202220"/>
                  <a:pt x="10395" y="102068"/>
                  <a:pt x="30189" y="533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3663195" y="1942508"/>
            <a:ext cx="2621280" cy="61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>
                <a:solidFill>
                  <a:srgbClr val="3F514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社会认可程度</a:t>
            </a:r>
            <a:endParaRPr lang="zh-CN" altLang="en-US" sz="3200">
              <a:solidFill>
                <a:srgbClr val="3F514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762479" y="2549516"/>
            <a:ext cx="27324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2336800" y="0"/>
            <a:ext cx="0" cy="51435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363021" y="1597971"/>
            <a:ext cx="1947558" cy="1947558"/>
            <a:chOff x="1363021" y="1739238"/>
            <a:chExt cx="1947558" cy="1947558"/>
          </a:xfrm>
        </p:grpSpPr>
        <p:sp>
          <p:nvSpPr>
            <p:cNvPr id="2" name="椭圆 1"/>
            <p:cNvSpPr/>
            <p:nvPr/>
          </p:nvSpPr>
          <p:spPr>
            <a:xfrm>
              <a:off x="1363021" y="1739238"/>
              <a:ext cx="1947558" cy="19475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微软雅黑 Light"/>
                <a:cs typeface="+mn-cs"/>
              </a:endParaRPr>
            </a:p>
          </p:txBody>
        </p:sp>
        <p:sp>
          <p:nvSpPr>
            <p:cNvPr id="11" name="文本框 10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>
              <a:spLocks noChangeArrowheads="1"/>
            </p:cNvSpPr>
            <p:nvPr/>
          </p:nvSpPr>
          <p:spPr bwMode="auto">
            <a:xfrm>
              <a:off x="1821275" y="2159019"/>
              <a:ext cx="1031051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5143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6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Calibri" panose="020F0502020204030204" pitchFamily="34" charset="0"/>
                </a:rPr>
                <a:t>贰</a:t>
              </a:r>
              <a:endParaRPr kumimoji="0" lang="zh-CN" altLang="en-US" sz="6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endParaRPr>
            </a:p>
          </p:txBody>
        </p:sp>
      </p:grpSp>
      <p:sp>
        <p:nvSpPr>
          <p:cNvPr id="12" name="椭圆 11"/>
          <p:cNvSpPr/>
          <p:nvPr/>
        </p:nvSpPr>
        <p:spPr>
          <a:xfrm>
            <a:off x="1472409" y="1707359"/>
            <a:ext cx="1728781" cy="172878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Nation_incom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6605" y="416560"/>
            <a:ext cx="3910965" cy="2232660"/>
          </a:xfrm>
          <a:prstGeom prst="rect">
            <a:avLst/>
          </a:prstGeom>
        </p:spPr>
      </p:pic>
      <p:pic>
        <p:nvPicPr>
          <p:cNvPr id="3" name="图片 2" descr="500px-Disease_cos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555" y="83185"/>
            <a:ext cx="2700655" cy="49771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76605" y="2866390"/>
            <a:ext cx="4047490" cy="1190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rgbClr val="00B050"/>
                </a:solidFill>
              </a:rPr>
              <a:t>人工智能辅助诊断的费用一般是比较高的，IBM的waston癌症诊断系统单次诊断需要患者额外缴纳4500元诊断费</a:t>
            </a:r>
            <a:endParaRPr lang="zh-CN" altLang="en-US" sz="1200">
              <a:solidFill>
                <a:srgbClr val="00B050"/>
              </a:solidFill>
            </a:endParaRPr>
          </a:p>
          <a:p>
            <a:r>
              <a:rPr lang="zh-CN" altLang="en-US" sz="1200">
                <a:solidFill>
                  <a:srgbClr val="0070C0"/>
                </a:solidFill>
              </a:rPr>
              <a:t>2015年的人均国民可支配收入21966元，而一些严重疾病的治疗费用相对较高。而根据中国保监会所规定的25类重大疾病医疗康复费用一览表可知，比较重大的疾病花费往往到了20～30万，这远远超过了人均可支配收入</a:t>
            </a:r>
            <a:endParaRPr lang="zh-CN" altLang="en-US" sz="1200">
              <a:solidFill>
                <a:srgbClr val="FFFF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0205" y="4693920"/>
            <a:ext cx="4860925" cy="3663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600"/>
              <a:t>http://xw.xinhuanet.com/news/647255 新华网新闻</a:t>
            </a:r>
            <a:endParaRPr lang="zh-CN" altLang="en-US" sz="600"/>
          </a:p>
          <a:p>
            <a:pPr algn="l"/>
            <a:r>
              <a:rPr lang="zh-CN" altLang="en-US" sz="600"/>
              <a:t>http://www.360doc.com/content/16/0406/13/16534268_548285618.shtml http://www.360doc.com/content/16/0406/13/16534268_548285618.shtml</a:t>
            </a:r>
            <a:endParaRPr lang="zh-CN" altLang="en-US" sz="600"/>
          </a:p>
          <a:p>
            <a:pPr algn="l"/>
            <a:r>
              <a:rPr lang="zh-CN" altLang="en-US" sz="600"/>
              <a:t>http://www.g-medon.com/Item.aspx?id=52449 环球医学资讯</a:t>
            </a:r>
            <a:endParaRPr lang="zh-CN" altLang="en-US" sz="60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/>
          <p:nvPr/>
        </p:nvGraphicFramePr>
        <p:xfrm>
          <a:off x="239395" y="1042035"/>
          <a:ext cx="8665210" cy="380428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28265"/>
                <a:gridCol w="6036945"/>
              </a:tblGrid>
              <a:tr h="5156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中国电子科技集团公司第五十五所职工医院院长张健燕：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350">
                          <a:sym typeface="+mn-ea"/>
                        </a:rPr>
                        <a:t> 人工智能增加了基层医生的自信心。</a:t>
                      </a:r>
                      <a:endParaRPr lang="zh-CN" altLang="en-US" sz="135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162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青岛市市立医院党委书记丁华民：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帮助地市级医院增加影响力与竞争力。</a:t>
                      </a:r>
                      <a:endParaRPr lang="zh-CN" altLang="en-US"/>
                    </a:p>
                  </a:txBody>
                  <a:tcPr/>
                </a:tc>
              </a:tr>
              <a:tr h="5156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协和系医生集团主任朱颖：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希望人工智能可以帮助我们做决策。</a:t>
                      </a:r>
                      <a:endParaRPr lang="zh-CN" altLang="en-US"/>
                    </a:p>
                  </a:txBody>
                  <a:tcPr/>
                </a:tc>
              </a:tr>
              <a:tr h="5162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哥伦比亚大学皮肤科诊所主治医师Lindsey Bordone博士：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如果人工智能帮助我做出更准确的判断，我很欢迎。</a:t>
                      </a:r>
                      <a:endParaRPr lang="zh-CN" altLang="en-US"/>
                    </a:p>
                  </a:txBody>
                  <a:tcPr/>
                </a:tc>
              </a:tr>
              <a:tr h="5156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长征医院影像科医生刘凯：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人工智能确实可以减少漏诊，企业在研发产品时多了解医生的真是需求。</a:t>
                      </a:r>
                      <a:endParaRPr lang="zh-CN" altLang="en-US"/>
                    </a:p>
                  </a:txBody>
                  <a:tcPr/>
                </a:tc>
              </a:tr>
              <a:tr h="5162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浙江省中医院乳腺外科主治医师顾锡冬：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人工智能确实在科研、教学、诊断、治疗等领域帮助我们。</a:t>
                      </a:r>
                      <a:endParaRPr lang="zh-CN" altLang="en-US"/>
                    </a:p>
                  </a:txBody>
                  <a:tcPr/>
                </a:tc>
              </a:tr>
              <a:tr h="5156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浙江省人民医院放射科龚向阳：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解决医生因疲劳、情绪引发的误诊问题，同时提高医生的效率。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116455" y="518160"/>
            <a:ext cx="426466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医生们的真实感受和态度是——有所期待，比较欢迎。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416175" y="4876165"/>
            <a:ext cx="4311650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600"/>
              <a:t>http://www.sohu.com/a/142476305_114778 &lt;nowiki&gt;[3]. 【36氪】医疗人工智能的真实使用反馈，7类医生如何看待它的价值？</a:t>
            </a:r>
            <a:endParaRPr lang="zh-CN" altLang="en-US" sz="60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3663195" y="1942508"/>
            <a:ext cx="1808480" cy="61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>
                <a:solidFill>
                  <a:srgbClr val="3F514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政策影响</a:t>
            </a:r>
            <a:endParaRPr lang="zh-CN" altLang="en-US" sz="3200">
              <a:solidFill>
                <a:srgbClr val="3F514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762479" y="2549516"/>
            <a:ext cx="27324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2336800" y="0"/>
            <a:ext cx="0" cy="51435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363021" y="1597971"/>
            <a:ext cx="1947558" cy="1947558"/>
            <a:chOff x="1363021" y="1739238"/>
            <a:chExt cx="1947558" cy="1947558"/>
          </a:xfrm>
        </p:grpSpPr>
        <p:sp>
          <p:nvSpPr>
            <p:cNvPr id="2" name="椭圆 1"/>
            <p:cNvSpPr/>
            <p:nvPr/>
          </p:nvSpPr>
          <p:spPr>
            <a:xfrm>
              <a:off x="1363021" y="1739238"/>
              <a:ext cx="1947558" cy="19475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微软雅黑 Light"/>
                <a:cs typeface="+mn-cs"/>
              </a:endParaRPr>
            </a:p>
          </p:txBody>
        </p:sp>
        <p:sp>
          <p:nvSpPr>
            <p:cNvPr id="11" name="文本框 10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>
              <a:spLocks noChangeArrowheads="1"/>
            </p:cNvSpPr>
            <p:nvPr/>
          </p:nvSpPr>
          <p:spPr bwMode="auto">
            <a:xfrm>
              <a:off x="1821275" y="2159019"/>
              <a:ext cx="1031051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660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叁</a:t>
              </a:r>
              <a:endParaRPr lang="zh-CN" altLang="en-US" sz="66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12" name="椭圆 11"/>
          <p:cNvSpPr/>
          <p:nvPr/>
        </p:nvSpPr>
        <p:spPr>
          <a:xfrm>
            <a:off x="1472409" y="1707359"/>
            <a:ext cx="1728781" cy="172878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素雅商业计划书5">
      <a:dk1>
        <a:sysClr val="windowText" lastClr="000000"/>
      </a:dk1>
      <a:lt1>
        <a:sysClr val="window" lastClr="FFFFFF"/>
      </a:lt1>
      <a:dk2>
        <a:srgbClr val="44546A"/>
      </a:dk2>
      <a:lt2>
        <a:srgbClr val="E6E5DE"/>
      </a:lt2>
      <a:accent1>
        <a:srgbClr val="3F5146"/>
      </a:accent1>
      <a:accent2>
        <a:srgbClr val="E7E5E3"/>
      </a:accent2>
      <a:accent3>
        <a:srgbClr val="393939"/>
      </a:accent3>
      <a:accent4>
        <a:srgbClr val="262626"/>
      </a:accent4>
      <a:accent5>
        <a:srgbClr val="4472C4"/>
      </a:accent5>
      <a:accent6>
        <a:srgbClr val="70AD47"/>
      </a:accent6>
      <a:hlink>
        <a:srgbClr val="262626"/>
      </a:hlink>
      <a:folHlink>
        <a:srgbClr val="954F72"/>
      </a:folHlink>
    </a:clrScheme>
    <a:fontScheme name="标准3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2752</Words>
  <Application>WPS 演示</Application>
  <PresentationFormat>全屏显示(16:9)</PresentationFormat>
  <Paragraphs>145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Arial</vt:lpstr>
      <vt:lpstr>Calibri</vt:lpstr>
      <vt:lpstr>Calibri Light</vt:lpstr>
      <vt:lpstr>方正兰亭黑_GBK</vt:lpstr>
      <vt:lpstr>Gill Sans</vt:lpstr>
      <vt:lpstr>微软雅黑 Light</vt:lpstr>
      <vt:lpstr>Microsoft YaHei UI</vt:lpstr>
      <vt:lpstr>Calibri Light</vt:lpstr>
      <vt:lpstr>微软雅黑 Light</vt:lpstr>
      <vt:lpstr>黑体</vt:lpstr>
      <vt:lpstr>方正宋刻本秀楷简体</vt:lpstr>
      <vt:lpstr>Calibri</vt:lpstr>
      <vt:lpstr>Segoe Print</vt:lpstr>
      <vt:lpstr>微软雅黑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熊猫哒哒</dc:creator>
  <cp:lastModifiedBy>Administrator</cp:lastModifiedBy>
  <cp:revision>317</cp:revision>
  <dcterms:created xsi:type="dcterms:W3CDTF">2017-06-24T07:30:00Z</dcterms:created>
  <dcterms:modified xsi:type="dcterms:W3CDTF">2017-11-02T18:30:04Z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2052-10.1.0.6156</vt:lpwstr>
  </property>
</Properties>
</file>