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64" r:id="rId2"/>
  </p:sldMasterIdLst>
  <p:notesMasterIdLst>
    <p:notesMasterId r:id="rId17"/>
  </p:notesMasterIdLst>
  <p:handoutMasterIdLst>
    <p:handoutMasterId r:id="rId18"/>
  </p:handoutMasterIdLst>
  <p:sldIdLst>
    <p:sldId id="256" r:id="rId3"/>
    <p:sldId id="266" r:id="rId4"/>
    <p:sldId id="274" r:id="rId5"/>
    <p:sldId id="265" r:id="rId6"/>
    <p:sldId id="267" r:id="rId7"/>
    <p:sldId id="264" r:id="rId8"/>
    <p:sldId id="257" r:id="rId9"/>
    <p:sldId id="261" r:id="rId10"/>
    <p:sldId id="269" r:id="rId11"/>
    <p:sldId id="270" r:id="rId12"/>
    <p:sldId id="271" r:id="rId13"/>
    <p:sldId id="272" r:id="rId14"/>
    <p:sldId id="273" r:id="rId15"/>
    <p:sldId id="262" r:id="rId16"/>
  </p:sldIdLst>
  <p:sldSz cx="9144000" cy="6858000" type="screen4x3"/>
  <p:notesSz cx="6997700" cy="92837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作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p:cViewPr varScale="1">
        <p:scale>
          <a:sx n="75" d="100"/>
          <a:sy n="75" d="100"/>
        </p:scale>
        <p:origin x="749" y="29"/>
      </p:cViewPr>
      <p:guideLst>
        <p:guide orient="horz" pos="2160"/>
        <p:guide pos="2880"/>
      </p:guideLst>
    </p:cSldViewPr>
  </p:slideViewPr>
  <p:outlineViewPr>
    <p:cViewPr>
      <p:scale>
        <a:sx n="1" d="1"/>
        <a:sy n="1" d="1"/>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1DCEE5-248E-496F-86F6-E709CAD4C4BC}" type="doc">
      <dgm:prSet loTypeId="urn:microsoft.com/office/officeart/2005/8/layout/vList4#11" loCatId="process" qsTypeId="urn:microsoft.com/office/officeart/2005/8/quickstyle/simple2#5" qsCatId="simple" csTypeId="urn:microsoft.com/office/officeart/2005/8/colors/accent1_2" csCatId="accent1" phldr="1"/>
      <dgm:spPr/>
      <dgm:t>
        <a:bodyPr/>
        <a:lstStyle/>
        <a:p>
          <a:endParaRPr lang="zh-CN"/>
        </a:p>
      </dgm:t>
    </dgm:pt>
    <dgm:pt modelId="{B2951EE1-3465-4C95-87EB-379D6C8BC820}">
      <dgm:prSet phldrT="[文本]" custT="1"/>
      <dgm:spPr/>
      <dgm:t>
        <a:bodyPr/>
        <a:lstStyle/>
        <a:p>
          <a:r>
            <a:rPr lang="zh-CN" altLang="en-US" sz="3600" dirty="0" smtClean="0"/>
            <a:t>材料</a:t>
          </a:r>
          <a:endParaRPr lang="zh-CN" altLang="en-US" sz="3600" dirty="0"/>
        </a:p>
      </dgm:t>
    </dgm:pt>
    <dgm:pt modelId="{19242C52-8ABC-4DF0-B626-0C7A98BA35F7}" type="parTrans" cxnId="{79258257-9463-4FA3-97ED-5A9F01CAA77D}">
      <dgm:prSet/>
      <dgm:spPr/>
      <dgm:t>
        <a:bodyPr/>
        <a:lstStyle/>
        <a:p>
          <a:endParaRPr lang="zh-CN" altLang="en-US"/>
        </a:p>
      </dgm:t>
    </dgm:pt>
    <dgm:pt modelId="{D9450A57-D831-4363-8A6B-F17FAC5233E4}" type="sibTrans" cxnId="{79258257-9463-4FA3-97ED-5A9F01CAA77D}">
      <dgm:prSet/>
      <dgm:spPr/>
      <dgm:t>
        <a:bodyPr/>
        <a:lstStyle/>
        <a:p>
          <a:endParaRPr lang="zh-CN" altLang="en-US"/>
        </a:p>
      </dgm:t>
    </dgm:pt>
    <dgm:pt modelId="{ABE55376-B9C6-487C-AD38-9BD25390EE75}">
      <dgm:prSet phldrT="[文本]" custT="1"/>
      <dgm:spPr/>
      <dgm:t>
        <a:bodyPr/>
        <a:lstStyle/>
        <a:p>
          <a:r>
            <a:rPr lang="zh-CN" altLang="en-US" sz="3600" dirty="0" smtClean="0"/>
            <a:t>动力能源</a:t>
          </a:r>
          <a:endParaRPr lang="zh-CN" altLang="en-US" sz="3600" dirty="0"/>
        </a:p>
      </dgm:t>
    </dgm:pt>
    <dgm:pt modelId="{13CB3BBD-D724-44CD-A73C-F6550C8E925B}" type="parTrans" cxnId="{1C717A0B-9EA4-4517-A88F-A6A584D1F7F5}">
      <dgm:prSet/>
      <dgm:spPr/>
      <dgm:t>
        <a:bodyPr/>
        <a:lstStyle/>
        <a:p>
          <a:endParaRPr lang="zh-CN" altLang="en-US"/>
        </a:p>
      </dgm:t>
    </dgm:pt>
    <dgm:pt modelId="{0023D312-6DDD-433D-B3E7-2502D31B05D0}" type="sibTrans" cxnId="{1C717A0B-9EA4-4517-A88F-A6A584D1F7F5}">
      <dgm:prSet/>
      <dgm:spPr/>
      <dgm:t>
        <a:bodyPr/>
        <a:lstStyle/>
        <a:p>
          <a:endParaRPr lang="zh-CN" altLang="en-US"/>
        </a:p>
      </dgm:t>
    </dgm:pt>
    <dgm:pt modelId="{9EF412E8-EB21-49C9-8153-F1009AB26693}">
      <dgm:prSet phldrT="[文本]" custT="1"/>
      <dgm:spPr/>
      <dgm:t>
        <a:bodyPr/>
        <a:lstStyle/>
        <a:p>
          <a:r>
            <a:rPr lang="zh-CN" altLang="en-US" sz="3600" dirty="0" smtClean="0"/>
            <a:t>控制部分</a:t>
          </a:r>
          <a:endParaRPr lang="zh-CN" altLang="en-US" sz="3600" dirty="0"/>
        </a:p>
      </dgm:t>
    </dgm:pt>
    <dgm:pt modelId="{103CCF25-8720-451E-9C2D-7477383EDC18}" type="parTrans" cxnId="{6410A7FF-36FD-402A-BEEC-7E0F864DF72C}">
      <dgm:prSet/>
      <dgm:spPr/>
      <dgm:t>
        <a:bodyPr/>
        <a:lstStyle/>
        <a:p>
          <a:endParaRPr lang="zh-CN" altLang="en-US"/>
        </a:p>
      </dgm:t>
    </dgm:pt>
    <dgm:pt modelId="{4E5D6CB8-FC1E-4307-A290-D1737A514288}" type="sibTrans" cxnId="{6410A7FF-36FD-402A-BEEC-7E0F864DF72C}">
      <dgm:prSet/>
      <dgm:spPr/>
      <dgm:t>
        <a:bodyPr/>
        <a:lstStyle/>
        <a:p>
          <a:endParaRPr lang="zh-CN" altLang="en-US"/>
        </a:p>
      </dgm:t>
    </dgm:pt>
    <dgm:pt modelId="{0DE5694B-977D-45C1-BBD9-C66FFE47B0A7}" type="pres">
      <dgm:prSet presAssocID="{FF1DCEE5-248E-496F-86F6-E709CAD4C4BC}" presName="linear" presStyleCnt="0">
        <dgm:presLayoutVars>
          <dgm:dir/>
        </dgm:presLayoutVars>
      </dgm:prSet>
      <dgm:spPr/>
      <dgm:t>
        <a:bodyPr/>
        <a:lstStyle/>
        <a:p>
          <a:endParaRPr lang="zh-CN"/>
        </a:p>
      </dgm:t>
    </dgm:pt>
    <dgm:pt modelId="{A06F924B-9523-4EF2-B943-DE3F6E7F425B}" type="pres">
      <dgm:prSet presAssocID="{B2951EE1-3465-4C95-87EB-379D6C8BC820}" presName="comp" presStyleCnt="0"/>
      <dgm:spPr/>
    </dgm:pt>
    <dgm:pt modelId="{080BA1B3-864A-4094-A1EB-BE104C105375}" type="pres">
      <dgm:prSet presAssocID="{B2951EE1-3465-4C95-87EB-379D6C8BC820}" presName="box" presStyleLbl="node1" presStyleIdx="0" presStyleCnt="3"/>
      <dgm:spPr/>
      <dgm:t>
        <a:bodyPr/>
        <a:lstStyle/>
        <a:p>
          <a:endParaRPr lang="zh-CN"/>
        </a:p>
      </dgm:t>
    </dgm:pt>
    <dgm:pt modelId="{A00F4661-E89F-4303-85BA-4DF8943FFAF6}" type="pres">
      <dgm:prSet presAssocID="{B2951EE1-3465-4C95-87EB-379D6C8BC820}" presName="img" presStyleLbl="fgImgPlace1" presStyleIdx="0" presStyleCnt="3" custScaleX="73227" custScaleY="66452"/>
      <dgm:spPr>
        <a:prstGeom prst="cloudCallout">
          <a:avLst/>
        </a:prstGeom>
      </dgm:spPr>
      <dgm:t>
        <a:bodyPr/>
        <a:lstStyle/>
        <a:p>
          <a:endParaRPr lang="zh-CN" altLang="en-US"/>
        </a:p>
      </dgm:t>
    </dgm:pt>
    <dgm:pt modelId="{F5CE92A6-D6E2-4C83-BD6D-39023ACA6A13}" type="pres">
      <dgm:prSet presAssocID="{B2951EE1-3465-4C95-87EB-379D6C8BC820}" presName="text" presStyleLbl="node1" presStyleIdx="0" presStyleCnt="3">
        <dgm:presLayoutVars>
          <dgm:bulletEnabled val="1"/>
        </dgm:presLayoutVars>
      </dgm:prSet>
      <dgm:spPr/>
      <dgm:t>
        <a:bodyPr/>
        <a:lstStyle/>
        <a:p>
          <a:endParaRPr lang="zh-CN"/>
        </a:p>
      </dgm:t>
    </dgm:pt>
    <dgm:pt modelId="{D95F5219-62C3-4DA6-A79F-783CBBC617E2}" type="pres">
      <dgm:prSet presAssocID="{D9450A57-D831-4363-8A6B-F17FAC5233E4}" presName="spacer" presStyleCnt="0"/>
      <dgm:spPr/>
    </dgm:pt>
    <dgm:pt modelId="{454C198D-3EB6-497A-8554-D9B8354F0224}" type="pres">
      <dgm:prSet presAssocID="{ABE55376-B9C6-487C-AD38-9BD25390EE75}" presName="comp" presStyleCnt="0"/>
      <dgm:spPr/>
    </dgm:pt>
    <dgm:pt modelId="{ED3CAE9F-9BA5-4417-8E04-D6DC8D037D63}" type="pres">
      <dgm:prSet presAssocID="{ABE55376-B9C6-487C-AD38-9BD25390EE75}" presName="box" presStyleLbl="node1" presStyleIdx="1" presStyleCnt="3"/>
      <dgm:spPr/>
      <dgm:t>
        <a:bodyPr/>
        <a:lstStyle/>
        <a:p>
          <a:endParaRPr lang="zh-CN"/>
        </a:p>
      </dgm:t>
    </dgm:pt>
    <dgm:pt modelId="{6443A8E1-54BA-4ED5-B2B0-31AE9653C854}" type="pres">
      <dgm:prSet presAssocID="{ABE55376-B9C6-487C-AD38-9BD25390EE75}" presName="img" presStyleLbl="fgImgPlace1" presStyleIdx="1" presStyleCnt="3"/>
      <dgm:spPr>
        <a:prstGeom prst="lightningBolt">
          <a:avLst/>
        </a:prstGeom>
      </dgm:spPr>
      <dgm:t>
        <a:bodyPr/>
        <a:lstStyle/>
        <a:p>
          <a:endParaRPr lang="zh-CN" altLang="en-US"/>
        </a:p>
      </dgm:t>
    </dgm:pt>
    <dgm:pt modelId="{34A2078B-FB29-4513-93A0-D950E5CF8E39}" type="pres">
      <dgm:prSet presAssocID="{ABE55376-B9C6-487C-AD38-9BD25390EE75}" presName="text" presStyleLbl="node1" presStyleIdx="1" presStyleCnt="3">
        <dgm:presLayoutVars>
          <dgm:bulletEnabled val="1"/>
        </dgm:presLayoutVars>
      </dgm:prSet>
      <dgm:spPr/>
      <dgm:t>
        <a:bodyPr/>
        <a:lstStyle/>
        <a:p>
          <a:endParaRPr lang="zh-CN"/>
        </a:p>
      </dgm:t>
    </dgm:pt>
    <dgm:pt modelId="{1CC2C39E-5496-4DD4-B61A-A9CE2CB7971A}" type="pres">
      <dgm:prSet presAssocID="{0023D312-6DDD-433D-B3E7-2502D31B05D0}" presName="spacer" presStyleCnt="0"/>
      <dgm:spPr/>
    </dgm:pt>
    <dgm:pt modelId="{82D71D39-FA6E-4CA2-9F81-D7F41ADF1717}" type="pres">
      <dgm:prSet presAssocID="{9EF412E8-EB21-49C9-8153-F1009AB26693}" presName="comp" presStyleCnt="0"/>
      <dgm:spPr/>
    </dgm:pt>
    <dgm:pt modelId="{E2A0C760-2FC2-4B8F-B245-C561B7CA9AFE}" type="pres">
      <dgm:prSet presAssocID="{9EF412E8-EB21-49C9-8153-F1009AB26693}" presName="box" presStyleLbl="node1" presStyleIdx="2" presStyleCnt="3"/>
      <dgm:spPr/>
      <dgm:t>
        <a:bodyPr/>
        <a:lstStyle/>
        <a:p>
          <a:endParaRPr lang="zh-CN"/>
        </a:p>
      </dgm:t>
    </dgm:pt>
    <dgm:pt modelId="{04F4DB84-4462-4CC1-99BE-BD3D4342C5BD}" type="pres">
      <dgm:prSet presAssocID="{9EF412E8-EB21-49C9-8153-F1009AB26693}" presName="img" presStyleLbl="fgImgPlace1" presStyleIdx="2" presStyleCnt="3"/>
      <dgm:spPr>
        <a:prstGeom prst="quadArrow">
          <a:avLst/>
        </a:prstGeom>
      </dgm:spPr>
      <dgm:t>
        <a:bodyPr/>
        <a:lstStyle/>
        <a:p>
          <a:endParaRPr lang="zh-CN" altLang="en-US"/>
        </a:p>
      </dgm:t>
    </dgm:pt>
    <dgm:pt modelId="{B164C1F9-18F4-4C25-B720-90F66DE81081}" type="pres">
      <dgm:prSet presAssocID="{9EF412E8-EB21-49C9-8153-F1009AB26693}" presName="text" presStyleLbl="node1" presStyleIdx="2" presStyleCnt="3">
        <dgm:presLayoutVars>
          <dgm:bulletEnabled val="1"/>
        </dgm:presLayoutVars>
      </dgm:prSet>
      <dgm:spPr/>
      <dgm:t>
        <a:bodyPr/>
        <a:lstStyle/>
        <a:p>
          <a:endParaRPr lang="zh-CN"/>
        </a:p>
      </dgm:t>
    </dgm:pt>
  </dgm:ptLst>
  <dgm:cxnLst>
    <dgm:cxn modelId="{6410A7FF-36FD-402A-BEEC-7E0F864DF72C}" srcId="{FF1DCEE5-248E-496F-86F6-E709CAD4C4BC}" destId="{9EF412E8-EB21-49C9-8153-F1009AB26693}" srcOrd="2" destOrd="0" parTransId="{103CCF25-8720-451E-9C2D-7477383EDC18}" sibTransId="{4E5D6CB8-FC1E-4307-A290-D1737A514288}"/>
    <dgm:cxn modelId="{505710C6-0FD4-496E-BC16-AAF04898C737}" type="presOf" srcId="{B2951EE1-3465-4C95-87EB-379D6C8BC820}" destId="{080BA1B3-864A-4094-A1EB-BE104C105375}" srcOrd="0" destOrd="0" presId="urn:microsoft.com/office/officeart/2005/8/layout/vList4#11"/>
    <dgm:cxn modelId="{39F28B73-F122-46D6-991E-F10827FFB425}" type="presOf" srcId="{ABE55376-B9C6-487C-AD38-9BD25390EE75}" destId="{34A2078B-FB29-4513-93A0-D950E5CF8E39}" srcOrd="1" destOrd="0" presId="urn:microsoft.com/office/officeart/2005/8/layout/vList4#11"/>
    <dgm:cxn modelId="{B81DE397-9199-41AB-99BA-F4D35F4C6EDE}" type="presOf" srcId="{B2951EE1-3465-4C95-87EB-379D6C8BC820}" destId="{F5CE92A6-D6E2-4C83-BD6D-39023ACA6A13}" srcOrd="1" destOrd="0" presId="urn:microsoft.com/office/officeart/2005/8/layout/vList4#11"/>
    <dgm:cxn modelId="{349D5678-64FF-48B5-8170-56E31F08E3E9}" type="presOf" srcId="{ABE55376-B9C6-487C-AD38-9BD25390EE75}" destId="{ED3CAE9F-9BA5-4417-8E04-D6DC8D037D63}" srcOrd="0" destOrd="0" presId="urn:microsoft.com/office/officeart/2005/8/layout/vList4#11"/>
    <dgm:cxn modelId="{851AC8EA-56E2-440F-8951-B067CA29E553}" type="presOf" srcId="{9EF412E8-EB21-49C9-8153-F1009AB26693}" destId="{E2A0C760-2FC2-4B8F-B245-C561B7CA9AFE}" srcOrd="0" destOrd="0" presId="urn:microsoft.com/office/officeart/2005/8/layout/vList4#11"/>
    <dgm:cxn modelId="{1C717A0B-9EA4-4517-A88F-A6A584D1F7F5}" srcId="{FF1DCEE5-248E-496F-86F6-E709CAD4C4BC}" destId="{ABE55376-B9C6-487C-AD38-9BD25390EE75}" srcOrd="1" destOrd="0" parTransId="{13CB3BBD-D724-44CD-A73C-F6550C8E925B}" sibTransId="{0023D312-6DDD-433D-B3E7-2502D31B05D0}"/>
    <dgm:cxn modelId="{79258257-9463-4FA3-97ED-5A9F01CAA77D}" srcId="{FF1DCEE5-248E-496F-86F6-E709CAD4C4BC}" destId="{B2951EE1-3465-4C95-87EB-379D6C8BC820}" srcOrd="0" destOrd="0" parTransId="{19242C52-8ABC-4DF0-B626-0C7A98BA35F7}" sibTransId="{D9450A57-D831-4363-8A6B-F17FAC5233E4}"/>
    <dgm:cxn modelId="{17332A93-08DF-4ACC-8785-C5CFAB944913}" type="presOf" srcId="{9EF412E8-EB21-49C9-8153-F1009AB26693}" destId="{B164C1F9-18F4-4C25-B720-90F66DE81081}" srcOrd="1" destOrd="0" presId="urn:microsoft.com/office/officeart/2005/8/layout/vList4#11"/>
    <dgm:cxn modelId="{D7A7C0BC-C24B-474F-9DB0-F5B5F446A4A4}" type="presOf" srcId="{FF1DCEE5-248E-496F-86F6-E709CAD4C4BC}" destId="{0DE5694B-977D-45C1-BBD9-C66FFE47B0A7}" srcOrd="0" destOrd="0" presId="urn:microsoft.com/office/officeart/2005/8/layout/vList4#11"/>
    <dgm:cxn modelId="{8F5EEA9B-FBEC-47CC-9554-5D0F69386E8E}" type="presParOf" srcId="{0DE5694B-977D-45C1-BBD9-C66FFE47B0A7}" destId="{A06F924B-9523-4EF2-B943-DE3F6E7F425B}" srcOrd="0" destOrd="0" presId="urn:microsoft.com/office/officeart/2005/8/layout/vList4#11"/>
    <dgm:cxn modelId="{81102E2F-38CF-43CE-A872-9BC3BE3AE9F8}" type="presParOf" srcId="{A06F924B-9523-4EF2-B943-DE3F6E7F425B}" destId="{080BA1B3-864A-4094-A1EB-BE104C105375}" srcOrd="0" destOrd="0" presId="urn:microsoft.com/office/officeart/2005/8/layout/vList4#11"/>
    <dgm:cxn modelId="{CB892702-AD1C-4832-9F63-6BBAEA97D0B8}" type="presParOf" srcId="{A06F924B-9523-4EF2-B943-DE3F6E7F425B}" destId="{A00F4661-E89F-4303-85BA-4DF8943FFAF6}" srcOrd="1" destOrd="0" presId="urn:microsoft.com/office/officeart/2005/8/layout/vList4#11"/>
    <dgm:cxn modelId="{ED95D23A-D6AB-43F4-826C-39F3D52938ED}" type="presParOf" srcId="{A06F924B-9523-4EF2-B943-DE3F6E7F425B}" destId="{F5CE92A6-D6E2-4C83-BD6D-39023ACA6A13}" srcOrd="2" destOrd="0" presId="urn:microsoft.com/office/officeart/2005/8/layout/vList4#11"/>
    <dgm:cxn modelId="{48F50FED-3AEC-4575-BD32-E70892521A7C}" type="presParOf" srcId="{0DE5694B-977D-45C1-BBD9-C66FFE47B0A7}" destId="{D95F5219-62C3-4DA6-A79F-783CBBC617E2}" srcOrd="1" destOrd="0" presId="urn:microsoft.com/office/officeart/2005/8/layout/vList4#11"/>
    <dgm:cxn modelId="{1784806B-B128-42D9-BAC3-9E7B33D65EF5}" type="presParOf" srcId="{0DE5694B-977D-45C1-BBD9-C66FFE47B0A7}" destId="{454C198D-3EB6-497A-8554-D9B8354F0224}" srcOrd="2" destOrd="0" presId="urn:microsoft.com/office/officeart/2005/8/layout/vList4#11"/>
    <dgm:cxn modelId="{A90E0BAD-56E9-4EAC-BE7D-DDD7761A086C}" type="presParOf" srcId="{454C198D-3EB6-497A-8554-D9B8354F0224}" destId="{ED3CAE9F-9BA5-4417-8E04-D6DC8D037D63}" srcOrd="0" destOrd="0" presId="urn:microsoft.com/office/officeart/2005/8/layout/vList4#11"/>
    <dgm:cxn modelId="{5149EDC5-B9EB-4721-BBEF-11C7FFB2E680}" type="presParOf" srcId="{454C198D-3EB6-497A-8554-D9B8354F0224}" destId="{6443A8E1-54BA-4ED5-B2B0-31AE9653C854}" srcOrd="1" destOrd="0" presId="urn:microsoft.com/office/officeart/2005/8/layout/vList4#11"/>
    <dgm:cxn modelId="{650A7D26-2C7F-4CFE-B00B-0AEFBE4EC2D1}" type="presParOf" srcId="{454C198D-3EB6-497A-8554-D9B8354F0224}" destId="{34A2078B-FB29-4513-93A0-D950E5CF8E39}" srcOrd="2" destOrd="0" presId="urn:microsoft.com/office/officeart/2005/8/layout/vList4#11"/>
    <dgm:cxn modelId="{3552628C-5E19-47BB-AD15-A15AB403E41B}" type="presParOf" srcId="{0DE5694B-977D-45C1-BBD9-C66FFE47B0A7}" destId="{1CC2C39E-5496-4DD4-B61A-A9CE2CB7971A}" srcOrd="3" destOrd="0" presId="urn:microsoft.com/office/officeart/2005/8/layout/vList4#11"/>
    <dgm:cxn modelId="{0945259A-F918-4B86-8926-7AF51ECAE957}" type="presParOf" srcId="{0DE5694B-977D-45C1-BBD9-C66FFE47B0A7}" destId="{82D71D39-FA6E-4CA2-9F81-D7F41ADF1717}" srcOrd="4" destOrd="0" presId="urn:microsoft.com/office/officeart/2005/8/layout/vList4#11"/>
    <dgm:cxn modelId="{91C26F0D-AD7F-432C-AF8A-50EFD3FF9524}" type="presParOf" srcId="{82D71D39-FA6E-4CA2-9F81-D7F41ADF1717}" destId="{E2A0C760-2FC2-4B8F-B245-C561B7CA9AFE}" srcOrd="0" destOrd="0" presId="urn:microsoft.com/office/officeart/2005/8/layout/vList4#11"/>
    <dgm:cxn modelId="{D33E415B-47EB-4F2D-9958-ADBAB63C457B}" type="presParOf" srcId="{82D71D39-FA6E-4CA2-9F81-D7F41ADF1717}" destId="{04F4DB84-4462-4CC1-99BE-BD3D4342C5BD}" srcOrd="1" destOrd="0" presId="urn:microsoft.com/office/officeart/2005/8/layout/vList4#11"/>
    <dgm:cxn modelId="{2FE568C8-68B7-47EE-B407-791121315F83}" type="presParOf" srcId="{82D71D39-FA6E-4CA2-9F81-D7F41ADF1717}" destId="{B164C1F9-18F4-4C25-B720-90F66DE81081}" srcOrd="2" destOrd="0" presId="urn:microsoft.com/office/officeart/2005/8/layout/vList4#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947A84-FE35-4F4D-924A-3E5E12DC8F5E}"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zh-CN" altLang="en-US"/>
        </a:p>
      </dgm:t>
    </dgm:pt>
    <dgm:pt modelId="{B49333E9-154B-4946-B35A-F02AEF4DF51D}">
      <dgm:prSet phldrT="[文本]"/>
      <dgm:spPr/>
      <dgm:t>
        <a:bodyPr/>
        <a:lstStyle/>
        <a:p>
          <a:r>
            <a:rPr lang="zh-CN" dirty="0" smtClean="0"/>
            <a:t>人体与机体全面信息融合</a:t>
          </a:r>
          <a:endParaRPr lang="zh-CN" altLang="en-US" dirty="0"/>
        </a:p>
      </dgm:t>
    </dgm:pt>
    <dgm:pt modelId="{F0637B80-DDA4-40E7-8497-5055328D972D}" type="parTrans" cxnId="{544F958E-F609-453F-B3AF-82DA5DC975CD}">
      <dgm:prSet/>
      <dgm:spPr/>
      <dgm:t>
        <a:bodyPr/>
        <a:lstStyle/>
        <a:p>
          <a:endParaRPr lang="zh-CN" altLang="en-US"/>
        </a:p>
      </dgm:t>
    </dgm:pt>
    <dgm:pt modelId="{FC146CC5-2DBF-4D41-BB36-494EC6CE98A4}" type="sibTrans" cxnId="{544F958E-F609-453F-B3AF-82DA5DC975CD}">
      <dgm:prSet/>
      <dgm:spPr/>
      <dgm:t>
        <a:bodyPr/>
        <a:lstStyle/>
        <a:p>
          <a:endParaRPr lang="zh-CN" altLang="en-US"/>
        </a:p>
      </dgm:t>
    </dgm:pt>
    <dgm:pt modelId="{AC53AB05-F2DE-43B2-93F7-A4AA92A1A386}">
      <dgm:prSet phldrT="[文本]"/>
      <dgm:spPr/>
      <dgm:t>
        <a:bodyPr/>
        <a:lstStyle/>
        <a:p>
          <a:r>
            <a:rPr lang="zh-CN" altLang="zh-CN" dirty="0" smtClean="0"/>
            <a:t>脑电、肌电、运动姿态等多种生物信息检测</a:t>
          </a:r>
          <a:endParaRPr lang="zh-CN" altLang="en-US" dirty="0"/>
        </a:p>
      </dgm:t>
    </dgm:pt>
    <dgm:pt modelId="{F8068EC3-8F26-45EC-AB61-BB5C32E073A9}" type="parTrans" cxnId="{ACEFD1C9-E5D6-4566-AF0C-D035E3D9DC58}">
      <dgm:prSet/>
      <dgm:spPr/>
      <dgm:t>
        <a:bodyPr/>
        <a:lstStyle/>
        <a:p>
          <a:endParaRPr lang="zh-CN" altLang="en-US"/>
        </a:p>
      </dgm:t>
    </dgm:pt>
    <dgm:pt modelId="{875557B8-E7AF-498D-B1DB-417E44365AA6}" type="sibTrans" cxnId="{ACEFD1C9-E5D6-4566-AF0C-D035E3D9DC58}">
      <dgm:prSet/>
      <dgm:spPr/>
      <dgm:t>
        <a:bodyPr/>
        <a:lstStyle/>
        <a:p>
          <a:endParaRPr lang="zh-CN" altLang="en-US"/>
        </a:p>
      </dgm:t>
    </dgm:pt>
    <dgm:pt modelId="{BDDC032B-AB2B-464B-946F-6C7A8F16C25B}">
      <dgm:prSet phldrT="[文本]"/>
      <dgm:spPr/>
      <dgm:t>
        <a:bodyPr/>
        <a:lstStyle/>
        <a:p>
          <a:r>
            <a:rPr lang="zh-CN" altLang="zh-CN" dirty="0" smtClean="0"/>
            <a:t>解码与模式识别要求</a:t>
          </a:r>
          <a:endParaRPr lang="zh-CN" altLang="en-US" dirty="0"/>
        </a:p>
      </dgm:t>
    </dgm:pt>
    <dgm:pt modelId="{0B5F45D0-3630-4A63-9005-2E5D5DAEAB2A}" type="parTrans" cxnId="{530DB781-FEB2-4196-8D78-FE12AA56B54C}">
      <dgm:prSet/>
      <dgm:spPr/>
      <dgm:t>
        <a:bodyPr/>
        <a:lstStyle/>
        <a:p>
          <a:endParaRPr lang="zh-CN" altLang="en-US"/>
        </a:p>
      </dgm:t>
    </dgm:pt>
    <dgm:pt modelId="{09610987-4F05-4A4C-B88E-79B7FA507569}" type="sibTrans" cxnId="{530DB781-FEB2-4196-8D78-FE12AA56B54C}">
      <dgm:prSet/>
      <dgm:spPr/>
      <dgm:t>
        <a:bodyPr/>
        <a:lstStyle/>
        <a:p>
          <a:endParaRPr lang="zh-CN" altLang="en-US"/>
        </a:p>
      </dgm:t>
    </dgm:pt>
    <dgm:pt modelId="{4D123B55-D8B8-40F6-A12E-AFDE967608EE}">
      <dgm:prSet phldrT="[文本]"/>
      <dgm:spPr/>
      <dgm:t>
        <a:bodyPr/>
        <a:lstStyle/>
        <a:p>
          <a:r>
            <a:rPr lang="zh-CN" altLang="zh-CN" dirty="0" smtClean="0"/>
            <a:t>及时反馈机体运行状态与各种人机交互参数信息</a:t>
          </a:r>
          <a:endParaRPr lang="zh-CN" altLang="en-US" dirty="0"/>
        </a:p>
      </dgm:t>
    </dgm:pt>
    <dgm:pt modelId="{0CF1FC17-8BF6-42AD-A206-EB60732EB915}" type="parTrans" cxnId="{1AB54E34-5627-4CB3-A706-EAC48ECE423B}">
      <dgm:prSet/>
      <dgm:spPr/>
      <dgm:t>
        <a:bodyPr/>
        <a:lstStyle/>
        <a:p>
          <a:endParaRPr lang="zh-CN" altLang="en-US"/>
        </a:p>
      </dgm:t>
    </dgm:pt>
    <dgm:pt modelId="{7059D4C5-A661-422E-98F9-35A088455215}" type="sibTrans" cxnId="{1AB54E34-5627-4CB3-A706-EAC48ECE423B}">
      <dgm:prSet/>
      <dgm:spPr/>
      <dgm:t>
        <a:bodyPr/>
        <a:lstStyle/>
        <a:p>
          <a:endParaRPr lang="zh-CN" altLang="en-US"/>
        </a:p>
      </dgm:t>
    </dgm:pt>
    <dgm:pt modelId="{CC622446-A95C-4685-890C-5BF6EA738E3B}" type="pres">
      <dgm:prSet presAssocID="{5C947A84-FE35-4F4D-924A-3E5E12DC8F5E}" presName="Name0" presStyleCnt="0">
        <dgm:presLayoutVars>
          <dgm:chPref val="1"/>
          <dgm:dir/>
          <dgm:animOne val="branch"/>
          <dgm:animLvl val="lvl"/>
          <dgm:resizeHandles val="exact"/>
        </dgm:presLayoutVars>
      </dgm:prSet>
      <dgm:spPr/>
      <dgm:t>
        <a:bodyPr/>
        <a:lstStyle/>
        <a:p>
          <a:endParaRPr lang="zh-CN" altLang="en-US"/>
        </a:p>
      </dgm:t>
    </dgm:pt>
    <dgm:pt modelId="{5402D1FB-9D42-4238-967E-A3A72584A707}" type="pres">
      <dgm:prSet presAssocID="{B49333E9-154B-4946-B35A-F02AEF4DF51D}" presName="root1" presStyleCnt="0"/>
      <dgm:spPr/>
    </dgm:pt>
    <dgm:pt modelId="{AF83CFF8-3A31-452B-AB8A-6433AE3FFEF1}" type="pres">
      <dgm:prSet presAssocID="{B49333E9-154B-4946-B35A-F02AEF4DF51D}" presName="LevelOneTextNode" presStyleLbl="node0" presStyleIdx="0" presStyleCnt="1" custAng="5400000" custLinFactNeighborX="-86610" custLinFactNeighborY="-730">
        <dgm:presLayoutVars>
          <dgm:chPref val="3"/>
        </dgm:presLayoutVars>
      </dgm:prSet>
      <dgm:spPr/>
      <dgm:t>
        <a:bodyPr/>
        <a:lstStyle/>
        <a:p>
          <a:endParaRPr lang="zh-CN" altLang="en-US"/>
        </a:p>
      </dgm:t>
    </dgm:pt>
    <dgm:pt modelId="{34A0B557-1723-4308-81A5-26E956F4E07F}" type="pres">
      <dgm:prSet presAssocID="{B49333E9-154B-4946-B35A-F02AEF4DF51D}" presName="level2hierChild" presStyleCnt="0"/>
      <dgm:spPr/>
    </dgm:pt>
    <dgm:pt modelId="{0A5220AF-4CB6-4725-9031-7C9BC797C628}" type="pres">
      <dgm:prSet presAssocID="{F8068EC3-8F26-45EC-AB61-BB5C32E073A9}" presName="conn2-1" presStyleLbl="parChTrans1D2" presStyleIdx="0" presStyleCnt="3"/>
      <dgm:spPr/>
      <dgm:t>
        <a:bodyPr/>
        <a:lstStyle/>
        <a:p>
          <a:endParaRPr lang="zh-CN" altLang="en-US"/>
        </a:p>
      </dgm:t>
    </dgm:pt>
    <dgm:pt modelId="{2324A66D-1940-4535-B0E3-661AF61B3D49}" type="pres">
      <dgm:prSet presAssocID="{F8068EC3-8F26-45EC-AB61-BB5C32E073A9}" presName="connTx" presStyleLbl="parChTrans1D2" presStyleIdx="0" presStyleCnt="3"/>
      <dgm:spPr/>
      <dgm:t>
        <a:bodyPr/>
        <a:lstStyle/>
        <a:p>
          <a:endParaRPr lang="zh-CN" altLang="en-US"/>
        </a:p>
      </dgm:t>
    </dgm:pt>
    <dgm:pt modelId="{FF4CBBBA-D99D-4C2A-BDA1-B7DBD09DBF6F}" type="pres">
      <dgm:prSet presAssocID="{AC53AB05-F2DE-43B2-93F7-A4AA92A1A386}" presName="root2" presStyleCnt="0"/>
      <dgm:spPr/>
    </dgm:pt>
    <dgm:pt modelId="{70F09DBC-E383-4252-A1E0-D570D2E1E8BE}" type="pres">
      <dgm:prSet presAssocID="{AC53AB05-F2DE-43B2-93F7-A4AA92A1A386}" presName="LevelTwoTextNode" presStyleLbl="node2" presStyleIdx="0" presStyleCnt="3" custLinFactNeighborX="53973" custLinFactNeighborY="-10342">
        <dgm:presLayoutVars>
          <dgm:chPref val="3"/>
        </dgm:presLayoutVars>
      </dgm:prSet>
      <dgm:spPr/>
      <dgm:t>
        <a:bodyPr/>
        <a:lstStyle/>
        <a:p>
          <a:endParaRPr lang="zh-CN" altLang="en-US"/>
        </a:p>
      </dgm:t>
    </dgm:pt>
    <dgm:pt modelId="{8F754337-FEDD-4E12-BAA9-D6BA2311F544}" type="pres">
      <dgm:prSet presAssocID="{AC53AB05-F2DE-43B2-93F7-A4AA92A1A386}" presName="level3hierChild" presStyleCnt="0"/>
      <dgm:spPr/>
    </dgm:pt>
    <dgm:pt modelId="{F0D22014-FE7A-4813-9F09-A4CB0CAADA0C}" type="pres">
      <dgm:prSet presAssocID="{0B5F45D0-3630-4A63-9005-2E5D5DAEAB2A}" presName="conn2-1" presStyleLbl="parChTrans1D2" presStyleIdx="1" presStyleCnt="3"/>
      <dgm:spPr/>
      <dgm:t>
        <a:bodyPr/>
        <a:lstStyle/>
        <a:p>
          <a:endParaRPr lang="zh-CN" altLang="en-US"/>
        </a:p>
      </dgm:t>
    </dgm:pt>
    <dgm:pt modelId="{39186EE7-4254-4B85-8250-49EA74F13435}" type="pres">
      <dgm:prSet presAssocID="{0B5F45D0-3630-4A63-9005-2E5D5DAEAB2A}" presName="connTx" presStyleLbl="parChTrans1D2" presStyleIdx="1" presStyleCnt="3"/>
      <dgm:spPr/>
      <dgm:t>
        <a:bodyPr/>
        <a:lstStyle/>
        <a:p>
          <a:endParaRPr lang="zh-CN" altLang="en-US"/>
        </a:p>
      </dgm:t>
    </dgm:pt>
    <dgm:pt modelId="{C61EC272-8BA8-4DF0-8656-8814E8F0C6E2}" type="pres">
      <dgm:prSet presAssocID="{BDDC032B-AB2B-464B-946F-6C7A8F16C25B}" presName="root2" presStyleCnt="0"/>
      <dgm:spPr/>
    </dgm:pt>
    <dgm:pt modelId="{23717466-92EF-4641-9DF6-69BCDD5160F0}" type="pres">
      <dgm:prSet presAssocID="{BDDC032B-AB2B-464B-946F-6C7A8F16C25B}" presName="LevelTwoTextNode" presStyleLbl="node2" presStyleIdx="1" presStyleCnt="3" custLinFactNeighborX="80378" custLinFactNeighborY="-3845">
        <dgm:presLayoutVars>
          <dgm:chPref val="3"/>
        </dgm:presLayoutVars>
      </dgm:prSet>
      <dgm:spPr/>
      <dgm:t>
        <a:bodyPr/>
        <a:lstStyle/>
        <a:p>
          <a:endParaRPr lang="zh-CN" altLang="en-US"/>
        </a:p>
      </dgm:t>
    </dgm:pt>
    <dgm:pt modelId="{55E6E98A-2489-4A6D-A0C5-06388B89008E}" type="pres">
      <dgm:prSet presAssocID="{BDDC032B-AB2B-464B-946F-6C7A8F16C25B}" presName="level3hierChild" presStyleCnt="0"/>
      <dgm:spPr/>
    </dgm:pt>
    <dgm:pt modelId="{A584DDB1-8BFB-4A56-869C-A1DC4399DCB8}" type="pres">
      <dgm:prSet presAssocID="{0CF1FC17-8BF6-42AD-A206-EB60732EB915}" presName="conn2-1" presStyleLbl="parChTrans1D2" presStyleIdx="2" presStyleCnt="3"/>
      <dgm:spPr/>
      <dgm:t>
        <a:bodyPr/>
        <a:lstStyle/>
        <a:p>
          <a:endParaRPr lang="zh-CN" altLang="en-US"/>
        </a:p>
      </dgm:t>
    </dgm:pt>
    <dgm:pt modelId="{2452A99C-7A6F-4547-BAFE-E7A06B86E0B3}" type="pres">
      <dgm:prSet presAssocID="{0CF1FC17-8BF6-42AD-A206-EB60732EB915}" presName="connTx" presStyleLbl="parChTrans1D2" presStyleIdx="2" presStyleCnt="3"/>
      <dgm:spPr/>
      <dgm:t>
        <a:bodyPr/>
        <a:lstStyle/>
        <a:p>
          <a:endParaRPr lang="zh-CN" altLang="en-US"/>
        </a:p>
      </dgm:t>
    </dgm:pt>
    <dgm:pt modelId="{3D75BBDE-DAB9-4316-A54D-2F894800E028}" type="pres">
      <dgm:prSet presAssocID="{4D123B55-D8B8-40F6-A12E-AFDE967608EE}" presName="root2" presStyleCnt="0"/>
      <dgm:spPr/>
    </dgm:pt>
    <dgm:pt modelId="{BD40765C-1837-41EA-A6AD-DB3B34DC3FD8}" type="pres">
      <dgm:prSet presAssocID="{4D123B55-D8B8-40F6-A12E-AFDE967608EE}" presName="LevelTwoTextNode" presStyleLbl="node2" presStyleIdx="2" presStyleCnt="3" custLinFactNeighborX="62958" custLinFactNeighborY="-9190">
        <dgm:presLayoutVars>
          <dgm:chPref val="3"/>
        </dgm:presLayoutVars>
      </dgm:prSet>
      <dgm:spPr/>
      <dgm:t>
        <a:bodyPr/>
        <a:lstStyle/>
        <a:p>
          <a:endParaRPr lang="zh-CN" altLang="en-US"/>
        </a:p>
      </dgm:t>
    </dgm:pt>
    <dgm:pt modelId="{0E997DF9-2191-4070-AFDA-6ECAB440DAEE}" type="pres">
      <dgm:prSet presAssocID="{4D123B55-D8B8-40F6-A12E-AFDE967608EE}" presName="level3hierChild" presStyleCnt="0"/>
      <dgm:spPr/>
    </dgm:pt>
  </dgm:ptLst>
  <dgm:cxnLst>
    <dgm:cxn modelId="{C3D68D2B-F991-4A59-AB9E-551EB2747AB4}" type="presOf" srcId="{F8068EC3-8F26-45EC-AB61-BB5C32E073A9}" destId="{2324A66D-1940-4535-B0E3-661AF61B3D49}" srcOrd="1" destOrd="0" presId="urn:microsoft.com/office/officeart/2008/layout/HorizontalMultiLevelHierarchy"/>
    <dgm:cxn modelId="{3A535DC1-7BC9-444B-AE55-90C527407349}" type="presOf" srcId="{B49333E9-154B-4946-B35A-F02AEF4DF51D}" destId="{AF83CFF8-3A31-452B-AB8A-6433AE3FFEF1}" srcOrd="0" destOrd="0" presId="urn:microsoft.com/office/officeart/2008/layout/HorizontalMultiLevelHierarchy"/>
    <dgm:cxn modelId="{544F958E-F609-453F-B3AF-82DA5DC975CD}" srcId="{5C947A84-FE35-4F4D-924A-3E5E12DC8F5E}" destId="{B49333E9-154B-4946-B35A-F02AEF4DF51D}" srcOrd="0" destOrd="0" parTransId="{F0637B80-DDA4-40E7-8497-5055328D972D}" sibTransId="{FC146CC5-2DBF-4D41-BB36-494EC6CE98A4}"/>
    <dgm:cxn modelId="{ACEFD1C9-E5D6-4566-AF0C-D035E3D9DC58}" srcId="{B49333E9-154B-4946-B35A-F02AEF4DF51D}" destId="{AC53AB05-F2DE-43B2-93F7-A4AA92A1A386}" srcOrd="0" destOrd="0" parTransId="{F8068EC3-8F26-45EC-AB61-BB5C32E073A9}" sibTransId="{875557B8-E7AF-498D-B1DB-417E44365AA6}"/>
    <dgm:cxn modelId="{530DB781-FEB2-4196-8D78-FE12AA56B54C}" srcId="{B49333E9-154B-4946-B35A-F02AEF4DF51D}" destId="{BDDC032B-AB2B-464B-946F-6C7A8F16C25B}" srcOrd="1" destOrd="0" parTransId="{0B5F45D0-3630-4A63-9005-2E5D5DAEAB2A}" sibTransId="{09610987-4F05-4A4C-B88E-79B7FA507569}"/>
    <dgm:cxn modelId="{67608013-FB16-47DC-9FA1-0867046B0746}" type="presOf" srcId="{BDDC032B-AB2B-464B-946F-6C7A8F16C25B}" destId="{23717466-92EF-4641-9DF6-69BCDD5160F0}" srcOrd="0" destOrd="0" presId="urn:microsoft.com/office/officeart/2008/layout/HorizontalMultiLevelHierarchy"/>
    <dgm:cxn modelId="{760B2350-D6E8-47F5-8191-2A6FEC4814B1}" type="presOf" srcId="{0CF1FC17-8BF6-42AD-A206-EB60732EB915}" destId="{2452A99C-7A6F-4547-BAFE-E7A06B86E0B3}" srcOrd="1" destOrd="0" presId="urn:microsoft.com/office/officeart/2008/layout/HorizontalMultiLevelHierarchy"/>
    <dgm:cxn modelId="{753CDB9F-D085-4871-9326-1D0BB097A21A}" type="presOf" srcId="{4D123B55-D8B8-40F6-A12E-AFDE967608EE}" destId="{BD40765C-1837-41EA-A6AD-DB3B34DC3FD8}" srcOrd="0" destOrd="0" presId="urn:microsoft.com/office/officeart/2008/layout/HorizontalMultiLevelHierarchy"/>
    <dgm:cxn modelId="{25DE4DE4-0E3A-44E9-8C1B-93E0D159CB87}" type="presOf" srcId="{0B5F45D0-3630-4A63-9005-2E5D5DAEAB2A}" destId="{39186EE7-4254-4B85-8250-49EA74F13435}" srcOrd="1" destOrd="0" presId="urn:microsoft.com/office/officeart/2008/layout/HorizontalMultiLevelHierarchy"/>
    <dgm:cxn modelId="{556F300A-D669-4A10-B407-3D80160D0E04}" type="presOf" srcId="{0B5F45D0-3630-4A63-9005-2E5D5DAEAB2A}" destId="{F0D22014-FE7A-4813-9F09-A4CB0CAADA0C}" srcOrd="0" destOrd="0" presId="urn:microsoft.com/office/officeart/2008/layout/HorizontalMultiLevelHierarchy"/>
    <dgm:cxn modelId="{1AB54E34-5627-4CB3-A706-EAC48ECE423B}" srcId="{B49333E9-154B-4946-B35A-F02AEF4DF51D}" destId="{4D123B55-D8B8-40F6-A12E-AFDE967608EE}" srcOrd="2" destOrd="0" parTransId="{0CF1FC17-8BF6-42AD-A206-EB60732EB915}" sibTransId="{7059D4C5-A661-422E-98F9-35A088455215}"/>
    <dgm:cxn modelId="{008704B9-41D8-4932-A21D-54D4D7A3E4A7}" type="presOf" srcId="{0CF1FC17-8BF6-42AD-A206-EB60732EB915}" destId="{A584DDB1-8BFB-4A56-869C-A1DC4399DCB8}" srcOrd="0" destOrd="0" presId="urn:microsoft.com/office/officeart/2008/layout/HorizontalMultiLevelHierarchy"/>
    <dgm:cxn modelId="{8A7D5956-3A27-4C7F-94F9-75342CEFB6D7}" type="presOf" srcId="{F8068EC3-8F26-45EC-AB61-BB5C32E073A9}" destId="{0A5220AF-4CB6-4725-9031-7C9BC797C628}" srcOrd="0" destOrd="0" presId="urn:microsoft.com/office/officeart/2008/layout/HorizontalMultiLevelHierarchy"/>
    <dgm:cxn modelId="{FEF3DCF7-CBDB-486C-99B7-A8B324973AAE}" type="presOf" srcId="{AC53AB05-F2DE-43B2-93F7-A4AA92A1A386}" destId="{70F09DBC-E383-4252-A1E0-D570D2E1E8BE}" srcOrd="0" destOrd="0" presId="urn:microsoft.com/office/officeart/2008/layout/HorizontalMultiLevelHierarchy"/>
    <dgm:cxn modelId="{694274C9-3043-4467-9C51-10AD6603B953}" type="presOf" srcId="{5C947A84-FE35-4F4D-924A-3E5E12DC8F5E}" destId="{CC622446-A95C-4685-890C-5BF6EA738E3B}" srcOrd="0" destOrd="0" presId="urn:microsoft.com/office/officeart/2008/layout/HorizontalMultiLevelHierarchy"/>
    <dgm:cxn modelId="{B8C509AE-C4A9-4CC8-A9E3-9ED08CE5BB96}" type="presParOf" srcId="{CC622446-A95C-4685-890C-5BF6EA738E3B}" destId="{5402D1FB-9D42-4238-967E-A3A72584A707}" srcOrd="0" destOrd="0" presId="urn:microsoft.com/office/officeart/2008/layout/HorizontalMultiLevelHierarchy"/>
    <dgm:cxn modelId="{0F9F96B5-E015-4C4B-9FC3-643987278B1F}" type="presParOf" srcId="{5402D1FB-9D42-4238-967E-A3A72584A707}" destId="{AF83CFF8-3A31-452B-AB8A-6433AE3FFEF1}" srcOrd="0" destOrd="0" presId="urn:microsoft.com/office/officeart/2008/layout/HorizontalMultiLevelHierarchy"/>
    <dgm:cxn modelId="{AD0BB668-0694-4905-9628-B85C93F408A0}" type="presParOf" srcId="{5402D1FB-9D42-4238-967E-A3A72584A707}" destId="{34A0B557-1723-4308-81A5-26E956F4E07F}" srcOrd="1" destOrd="0" presId="urn:microsoft.com/office/officeart/2008/layout/HorizontalMultiLevelHierarchy"/>
    <dgm:cxn modelId="{5C7D3C98-9660-456B-BA12-1E58F22AE7EF}" type="presParOf" srcId="{34A0B557-1723-4308-81A5-26E956F4E07F}" destId="{0A5220AF-4CB6-4725-9031-7C9BC797C628}" srcOrd="0" destOrd="0" presId="urn:microsoft.com/office/officeart/2008/layout/HorizontalMultiLevelHierarchy"/>
    <dgm:cxn modelId="{681C5F78-A69E-4BE0-B1C2-6989EA889FCC}" type="presParOf" srcId="{0A5220AF-4CB6-4725-9031-7C9BC797C628}" destId="{2324A66D-1940-4535-B0E3-661AF61B3D49}" srcOrd="0" destOrd="0" presId="urn:microsoft.com/office/officeart/2008/layout/HorizontalMultiLevelHierarchy"/>
    <dgm:cxn modelId="{953CB4E0-3C78-420C-8DBF-E4B91D88CA62}" type="presParOf" srcId="{34A0B557-1723-4308-81A5-26E956F4E07F}" destId="{FF4CBBBA-D99D-4C2A-BDA1-B7DBD09DBF6F}" srcOrd="1" destOrd="0" presId="urn:microsoft.com/office/officeart/2008/layout/HorizontalMultiLevelHierarchy"/>
    <dgm:cxn modelId="{6F77DA1F-5619-4963-B132-9FC786A5C1D2}" type="presParOf" srcId="{FF4CBBBA-D99D-4C2A-BDA1-B7DBD09DBF6F}" destId="{70F09DBC-E383-4252-A1E0-D570D2E1E8BE}" srcOrd="0" destOrd="0" presId="urn:microsoft.com/office/officeart/2008/layout/HorizontalMultiLevelHierarchy"/>
    <dgm:cxn modelId="{6FD9040F-FDA9-4803-965D-2CC2BA55D8A5}" type="presParOf" srcId="{FF4CBBBA-D99D-4C2A-BDA1-B7DBD09DBF6F}" destId="{8F754337-FEDD-4E12-BAA9-D6BA2311F544}" srcOrd="1" destOrd="0" presId="urn:microsoft.com/office/officeart/2008/layout/HorizontalMultiLevelHierarchy"/>
    <dgm:cxn modelId="{3D8CC0F4-F42A-4D19-A50E-8BA12D1C9B84}" type="presParOf" srcId="{34A0B557-1723-4308-81A5-26E956F4E07F}" destId="{F0D22014-FE7A-4813-9F09-A4CB0CAADA0C}" srcOrd="2" destOrd="0" presId="urn:microsoft.com/office/officeart/2008/layout/HorizontalMultiLevelHierarchy"/>
    <dgm:cxn modelId="{F03910E2-7474-4A6B-836A-C5D1011274B7}" type="presParOf" srcId="{F0D22014-FE7A-4813-9F09-A4CB0CAADA0C}" destId="{39186EE7-4254-4B85-8250-49EA74F13435}" srcOrd="0" destOrd="0" presId="urn:microsoft.com/office/officeart/2008/layout/HorizontalMultiLevelHierarchy"/>
    <dgm:cxn modelId="{D96F8A47-2A00-454A-8D79-DBA3016801D8}" type="presParOf" srcId="{34A0B557-1723-4308-81A5-26E956F4E07F}" destId="{C61EC272-8BA8-4DF0-8656-8814E8F0C6E2}" srcOrd="3" destOrd="0" presId="urn:microsoft.com/office/officeart/2008/layout/HorizontalMultiLevelHierarchy"/>
    <dgm:cxn modelId="{0ABCE8DB-D641-4FC5-A9CE-8F1558E8FB19}" type="presParOf" srcId="{C61EC272-8BA8-4DF0-8656-8814E8F0C6E2}" destId="{23717466-92EF-4641-9DF6-69BCDD5160F0}" srcOrd="0" destOrd="0" presId="urn:microsoft.com/office/officeart/2008/layout/HorizontalMultiLevelHierarchy"/>
    <dgm:cxn modelId="{E0DF2757-CA4A-4A70-B16B-FB87E339FB46}" type="presParOf" srcId="{C61EC272-8BA8-4DF0-8656-8814E8F0C6E2}" destId="{55E6E98A-2489-4A6D-A0C5-06388B89008E}" srcOrd="1" destOrd="0" presId="urn:microsoft.com/office/officeart/2008/layout/HorizontalMultiLevelHierarchy"/>
    <dgm:cxn modelId="{D3F30028-ED5C-4DD8-91ED-C18F94F3ED2F}" type="presParOf" srcId="{34A0B557-1723-4308-81A5-26E956F4E07F}" destId="{A584DDB1-8BFB-4A56-869C-A1DC4399DCB8}" srcOrd="4" destOrd="0" presId="urn:microsoft.com/office/officeart/2008/layout/HorizontalMultiLevelHierarchy"/>
    <dgm:cxn modelId="{7755B5F2-607F-483D-B3E1-464C76E5FA15}" type="presParOf" srcId="{A584DDB1-8BFB-4A56-869C-A1DC4399DCB8}" destId="{2452A99C-7A6F-4547-BAFE-E7A06B86E0B3}" srcOrd="0" destOrd="0" presId="urn:microsoft.com/office/officeart/2008/layout/HorizontalMultiLevelHierarchy"/>
    <dgm:cxn modelId="{7A966459-997B-441A-ADA2-5975247F1CA0}" type="presParOf" srcId="{34A0B557-1723-4308-81A5-26E956F4E07F}" destId="{3D75BBDE-DAB9-4316-A54D-2F894800E028}" srcOrd="5" destOrd="0" presId="urn:microsoft.com/office/officeart/2008/layout/HorizontalMultiLevelHierarchy"/>
    <dgm:cxn modelId="{423DE397-E27C-4663-927A-A81E9CDCAC32}" type="presParOf" srcId="{3D75BBDE-DAB9-4316-A54D-2F894800E028}" destId="{BD40765C-1837-41EA-A6AD-DB3B34DC3FD8}" srcOrd="0" destOrd="0" presId="urn:microsoft.com/office/officeart/2008/layout/HorizontalMultiLevelHierarchy"/>
    <dgm:cxn modelId="{EB055439-DAA9-4369-B86A-401F54B2B247}" type="presParOf" srcId="{3D75BBDE-DAB9-4316-A54D-2F894800E028}" destId="{0E997DF9-2191-4070-AFDA-6ECAB440DAEE}"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0BA1B3-864A-4094-A1EB-BE104C105375}">
      <dsp:nvSpPr>
        <dsp:cNvPr id="0" name=""/>
        <dsp:cNvSpPr/>
      </dsp:nvSpPr>
      <dsp:spPr>
        <a:xfrm>
          <a:off x="0" y="0"/>
          <a:ext cx="8183562" cy="1308695"/>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56032" tIns="127000" rIns="256032" bIns="127000" numCol="1" spcCol="1270" anchor="ctr" anchorCtr="0">
          <a:noAutofit/>
        </a:bodyPr>
        <a:lstStyle/>
        <a:p>
          <a:pPr lvl="0" algn="l" defTabSz="1600200">
            <a:lnSpc>
              <a:spcPct val="90000"/>
            </a:lnSpc>
            <a:spcBef>
              <a:spcPct val="0"/>
            </a:spcBef>
            <a:spcAft>
              <a:spcPct val="35000"/>
            </a:spcAft>
          </a:pPr>
          <a:r>
            <a:rPr lang="zh-CN" altLang="en-US" sz="3600" kern="1200" dirty="0" smtClean="0"/>
            <a:t>材料</a:t>
          </a:r>
          <a:endParaRPr lang="zh-CN" altLang="en-US" sz="3600" kern="1200" dirty="0"/>
        </a:p>
      </dsp:txBody>
      <dsp:txXfrm>
        <a:off x="1767581" y="0"/>
        <a:ext cx="5728493" cy="1308695"/>
      </dsp:txXfrm>
    </dsp:sp>
    <dsp:sp modelId="{A00F4661-E89F-4303-85BA-4DF8943FFAF6}">
      <dsp:nvSpPr>
        <dsp:cNvPr id="0" name=""/>
        <dsp:cNvSpPr/>
      </dsp:nvSpPr>
      <dsp:spPr>
        <a:xfrm>
          <a:off x="349968" y="306485"/>
          <a:ext cx="1198515" cy="695723"/>
        </a:xfrm>
        <a:prstGeom prst="cloudCallout">
          <a:avLst/>
        </a:prstGeom>
        <a:solidFill>
          <a:schemeClr val="accent1">
            <a:tint val="50000"/>
            <a:hueOff val="0"/>
            <a:satOff val="0"/>
            <a:lumOff val="0"/>
            <a:alphaOff val="0"/>
          </a:schemeClr>
        </a:solid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dsp:style>
    </dsp:sp>
    <dsp:sp modelId="{ED3CAE9F-9BA5-4417-8E04-D6DC8D037D63}">
      <dsp:nvSpPr>
        <dsp:cNvPr id="0" name=""/>
        <dsp:cNvSpPr/>
      </dsp:nvSpPr>
      <dsp:spPr>
        <a:xfrm>
          <a:off x="0" y="1439564"/>
          <a:ext cx="8183562" cy="1308695"/>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56032" tIns="127000" rIns="256032" bIns="127000" numCol="1" spcCol="1270" anchor="ctr" anchorCtr="0">
          <a:noAutofit/>
        </a:bodyPr>
        <a:lstStyle/>
        <a:p>
          <a:pPr lvl="0" algn="l" defTabSz="1600200">
            <a:lnSpc>
              <a:spcPct val="90000"/>
            </a:lnSpc>
            <a:spcBef>
              <a:spcPct val="0"/>
            </a:spcBef>
            <a:spcAft>
              <a:spcPct val="35000"/>
            </a:spcAft>
          </a:pPr>
          <a:r>
            <a:rPr lang="zh-CN" altLang="en-US" sz="3600" kern="1200" dirty="0" smtClean="0"/>
            <a:t>动力能源</a:t>
          </a:r>
          <a:endParaRPr lang="zh-CN" altLang="en-US" sz="3600" kern="1200" dirty="0"/>
        </a:p>
      </dsp:txBody>
      <dsp:txXfrm>
        <a:off x="1767581" y="1439564"/>
        <a:ext cx="5728493" cy="1308695"/>
      </dsp:txXfrm>
    </dsp:sp>
    <dsp:sp modelId="{6443A8E1-54BA-4ED5-B2B0-31AE9653C854}">
      <dsp:nvSpPr>
        <dsp:cNvPr id="0" name=""/>
        <dsp:cNvSpPr/>
      </dsp:nvSpPr>
      <dsp:spPr>
        <a:xfrm>
          <a:off x="130869" y="1570434"/>
          <a:ext cx="1636712" cy="1046956"/>
        </a:xfrm>
        <a:prstGeom prst="lightningBolt">
          <a:avLst/>
        </a:prstGeom>
        <a:solidFill>
          <a:schemeClr val="accent1">
            <a:tint val="50000"/>
            <a:hueOff val="0"/>
            <a:satOff val="0"/>
            <a:lumOff val="0"/>
            <a:alphaOff val="0"/>
          </a:schemeClr>
        </a:solid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dsp:style>
    </dsp:sp>
    <dsp:sp modelId="{E2A0C760-2FC2-4B8F-B245-C561B7CA9AFE}">
      <dsp:nvSpPr>
        <dsp:cNvPr id="0" name=""/>
        <dsp:cNvSpPr/>
      </dsp:nvSpPr>
      <dsp:spPr>
        <a:xfrm>
          <a:off x="0" y="2879129"/>
          <a:ext cx="8183562" cy="1308695"/>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56032" tIns="127000" rIns="256032" bIns="127000" numCol="1" spcCol="1270" anchor="ctr" anchorCtr="0">
          <a:noAutofit/>
        </a:bodyPr>
        <a:lstStyle/>
        <a:p>
          <a:pPr lvl="0" algn="l" defTabSz="1600200">
            <a:lnSpc>
              <a:spcPct val="90000"/>
            </a:lnSpc>
            <a:spcBef>
              <a:spcPct val="0"/>
            </a:spcBef>
            <a:spcAft>
              <a:spcPct val="35000"/>
            </a:spcAft>
          </a:pPr>
          <a:r>
            <a:rPr lang="zh-CN" altLang="en-US" sz="3600" kern="1200" dirty="0" smtClean="0"/>
            <a:t>控制部分</a:t>
          </a:r>
          <a:endParaRPr lang="zh-CN" altLang="en-US" sz="3600" kern="1200" dirty="0"/>
        </a:p>
      </dsp:txBody>
      <dsp:txXfrm>
        <a:off x="1767581" y="2879129"/>
        <a:ext cx="5728493" cy="1308695"/>
      </dsp:txXfrm>
    </dsp:sp>
    <dsp:sp modelId="{04F4DB84-4462-4CC1-99BE-BD3D4342C5BD}">
      <dsp:nvSpPr>
        <dsp:cNvPr id="0" name=""/>
        <dsp:cNvSpPr/>
      </dsp:nvSpPr>
      <dsp:spPr>
        <a:xfrm>
          <a:off x="130869" y="3009999"/>
          <a:ext cx="1636712" cy="1046956"/>
        </a:xfrm>
        <a:prstGeom prst="quadArrow">
          <a:avLst/>
        </a:prstGeom>
        <a:solidFill>
          <a:schemeClr val="accent1">
            <a:tint val="50000"/>
            <a:hueOff val="0"/>
            <a:satOff val="0"/>
            <a:lumOff val="0"/>
            <a:alphaOff val="0"/>
          </a:schemeClr>
        </a:solid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84DDB1-8BFB-4A56-869C-A1DC4399DCB8}">
      <dsp:nvSpPr>
        <dsp:cNvPr id="0" name=""/>
        <dsp:cNvSpPr/>
      </dsp:nvSpPr>
      <dsp:spPr>
        <a:xfrm>
          <a:off x="1466809" y="1322814"/>
          <a:ext cx="1291329" cy="610366"/>
        </a:xfrm>
        <a:custGeom>
          <a:avLst/>
          <a:gdLst/>
          <a:ahLst/>
          <a:cxnLst/>
          <a:rect l="0" t="0" r="0" b="0"/>
          <a:pathLst>
            <a:path>
              <a:moveTo>
                <a:pt x="0" y="0"/>
              </a:moveTo>
              <a:lnTo>
                <a:pt x="645664" y="0"/>
              </a:lnTo>
              <a:lnTo>
                <a:pt x="645664" y="610366"/>
              </a:lnTo>
              <a:lnTo>
                <a:pt x="1291329" y="610366"/>
              </a:lnTo>
            </a:path>
          </a:pathLst>
        </a:custGeom>
        <a:noFill/>
        <a:ln w="425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076766" y="1592289"/>
        <a:ext cx="71415" cy="71415"/>
      </dsp:txXfrm>
    </dsp:sp>
    <dsp:sp modelId="{F0D22014-FE7A-4813-9F09-A4CB0CAADA0C}">
      <dsp:nvSpPr>
        <dsp:cNvPr id="0" name=""/>
        <dsp:cNvSpPr/>
      </dsp:nvSpPr>
      <dsp:spPr>
        <a:xfrm>
          <a:off x="1466809" y="1277079"/>
          <a:ext cx="1291329" cy="91440"/>
        </a:xfrm>
        <a:custGeom>
          <a:avLst/>
          <a:gdLst/>
          <a:ahLst/>
          <a:cxnLst/>
          <a:rect l="0" t="0" r="0" b="0"/>
          <a:pathLst>
            <a:path>
              <a:moveTo>
                <a:pt x="0" y="45734"/>
              </a:moveTo>
              <a:lnTo>
                <a:pt x="645664" y="45734"/>
              </a:lnTo>
              <a:lnTo>
                <a:pt x="645664" y="45720"/>
              </a:lnTo>
              <a:lnTo>
                <a:pt x="1291329" y="45720"/>
              </a:lnTo>
            </a:path>
          </a:pathLst>
        </a:custGeom>
        <a:noFill/>
        <a:ln w="425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080191" y="1290516"/>
        <a:ext cx="64566" cy="64566"/>
      </dsp:txXfrm>
    </dsp:sp>
    <dsp:sp modelId="{0A5220AF-4CB6-4725-9031-7C9BC797C628}">
      <dsp:nvSpPr>
        <dsp:cNvPr id="0" name=""/>
        <dsp:cNvSpPr/>
      </dsp:nvSpPr>
      <dsp:spPr>
        <a:xfrm>
          <a:off x="1466809" y="652011"/>
          <a:ext cx="1237704" cy="670803"/>
        </a:xfrm>
        <a:custGeom>
          <a:avLst/>
          <a:gdLst/>
          <a:ahLst/>
          <a:cxnLst/>
          <a:rect l="0" t="0" r="0" b="0"/>
          <a:pathLst>
            <a:path>
              <a:moveTo>
                <a:pt x="0" y="670803"/>
              </a:moveTo>
              <a:lnTo>
                <a:pt x="618852" y="670803"/>
              </a:lnTo>
              <a:lnTo>
                <a:pt x="618852" y="0"/>
              </a:lnTo>
              <a:lnTo>
                <a:pt x="1237704" y="0"/>
              </a:lnTo>
            </a:path>
          </a:pathLst>
        </a:custGeom>
        <a:noFill/>
        <a:ln w="425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050467" y="952217"/>
        <a:ext cx="70389" cy="70389"/>
      </dsp:txXfrm>
    </dsp:sp>
    <dsp:sp modelId="{AF83CFF8-3A31-452B-AB8A-6433AE3FFEF1}">
      <dsp:nvSpPr>
        <dsp:cNvPr id="0" name=""/>
        <dsp:cNvSpPr/>
      </dsp:nvSpPr>
      <dsp:spPr>
        <a:xfrm>
          <a:off x="-130662" y="1067756"/>
          <a:ext cx="2684828" cy="510117"/>
        </a:xfrm>
        <a:prstGeom prst="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kern="1200" dirty="0" smtClean="0"/>
            <a:t>人体与机体全面信息融合</a:t>
          </a:r>
          <a:endParaRPr lang="zh-CN" altLang="en-US" sz="1900" kern="1200" dirty="0"/>
        </a:p>
      </dsp:txBody>
      <dsp:txXfrm>
        <a:off x="-130662" y="1067756"/>
        <a:ext cx="2684828" cy="510117"/>
      </dsp:txXfrm>
    </dsp:sp>
    <dsp:sp modelId="{70F09DBC-E383-4252-A1E0-D570D2E1E8BE}">
      <dsp:nvSpPr>
        <dsp:cNvPr id="0" name=""/>
        <dsp:cNvSpPr/>
      </dsp:nvSpPr>
      <dsp:spPr>
        <a:xfrm>
          <a:off x="2704514" y="396952"/>
          <a:ext cx="1673184" cy="510117"/>
        </a:xfrm>
        <a:prstGeom prst="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t>脑电、肌电、运动姿态等多种生物信息检测</a:t>
          </a:r>
          <a:endParaRPr lang="zh-CN" altLang="en-US" sz="1100" kern="1200" dirty="0"/>
        </a:p>
      </dsp:txBody>
      <dsp:txXfrm>
        <a:off x="2704514" y="396952"/>
        <a:ext cx="1673184" cy="510117"/>
      </dsp:txXfrm>
    </dsp:sp>
    <dsp:sp modelId="{23717466-92EF-4641-9DF6-69BCDD5160F0}">
      <dsp:nvSpPr>
        <dsp:cNvPr id="0" name=""/>
        <dsp:cNvSpPr/>
      </dsp:nvSpPr>
      <dsp:spPr>
        <a:xfrm>
          <a:off x="2758139" y="1067741"/>
          <a:ext cx="1673184" cy="510117"/>
        </a:xfrm>
        <a:prstGeom prst="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t>解码与模式识别要求</a:t>
          </a:r>
          <a:endParaRPr lang="zh-CN" altLang="en-US" sz="1100" kern="1200" dirty="0"/>
        </a:p>
      </dsp:txBody>
      <dsp:txXfrm>
        <a:off x="2758139" y="1067741"/>
        <a:ext cx="1673184" cy="510117"/>
      </dsp:txXfrm>
    </dsp:sp>
    <dsp:sp modelId="{BD40765C-1837-41EA-A6AD-DB3B34DC3FD8}">
      <dsp:nvSpPr>
        <dsp:cNvPr id="0" name=""/>
        <dsp:cNvSpPr/>
      </dsp:nvSpPr>
      <dsp:spPr>
        <a:xfrm>
          <a:off x="2758139" y="1678122"/>
          <a:ext cx="1673184" cy="510117"/>
        </a:xfrm>
        <a:prstGeom prst="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t>及时反馈机体运行状态与各种人机交互参数信息</a:t>
          </a:r>
          <a:endParaRPr lang="zh-CN" altLang="en-US" sz="1100" kern="1200" dirty="0"/>
        </a:p>
      </dsp:txBody>
      <dsp:txXfrm>
        <a:off x="2758139" y="1678122"/>
        <a:ext cx="1673184" cy="510117"/>
      </dsp:txXfrm>
    </dsp:sp>
  </dsp:spTree>
</dsp:drawing>
</file>

<file path=ppt/diagrams/layout1.xml><?xml version="1.0" encoding="utf-8"?>
<dgm:layoutDef xmlns:dgm="http://schemas.openxmlformats.org/drawingml/2006/diagram" xmlns:a="http://schemas.openxmlformats.org/drawingml/2006/main" uniqueId="urn:microsoft.com/office/officeart/2005/8/layout/vList4#11" minVer="12.0">
  <dgm:title val=""/>
  <dgm:desc val=""/>
  <dgm:catLst>
    <dgm:cat type="process" pri="94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varLst>
    <dgm:alg type="lin">
      <dgm:param type="linDir" val="fromT"/>
      <dgm:param type="vertAlign" val="t"/>
    </dgm:alg>
    <dgm:shape xmlns:r="http://schemas.openxmlformats.org/officeDocument/2006/relationships" r:blip="">
      <dgm:adjLst/>
    </dgm:shape>
    <dgm:constrLst>
      <dgm:constr type="w" for="ch" forName="comp" refType="w"/>
      <dgm:constr type="h" for="ch" forName="comp" refType="h"/>
      <dgm:constr type="h" for="ch" forName="spacer" refType="h" refFor="ch" refForName="comp" op="equ" fact="0.1"/>
      <dgm:constr type="primFontSz" for="des" forName="text" op="equ" val="100"/>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w" for="ch" forName="text" refType="w" fact="0.7"/>
              <dgm:constr type="l" for="ch" forName="text" refType="r" refFor="ch" refForName="img"/>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w" for="ch" forName="text" refType="w" fact="0.7"/>
              <dgm:constr type="l" for="ch" forName="text" refType="w" fact="0.02"/>
            </dgm:constrLst>
          </dgm:else>
        </dgm:choose>
        <dgm:ruleLst/>
        <dgm:layoutNode name="box" styleLbl="node1">
          <dgm:alg type="sp"/>
          <dgm:shape xmlns:r="http://schemas.openxmlformats.org/officeDocument/2006/relationships" type="roundRect" r:blip="">
            <dgm:adjLst/>
          </dgm:shape>
          <dgm:presOf axis="desOrSelf" ptType="node"/>
          <dgm:constrLst/>
          <dgm:ruleLst/>
        </dgm:layoutNode>
        <dgm:layoutNode name="img" styleLbl="fgImgPlace1">
          <dgm:alg type="sp"/>
          <dgm:shape xmlns:r="http://schemas.openxmlformats.org/officeDocument/2006/relationships" type="roundRect" r:blip="" blipPhldr="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val="10"/>
            <dgm:constr type="bMarg" val="10"/>
          </dgm:constrLst>
          <dgm:ruleLst>
            <dgm:rule type="primFontSz" val="36" fact="NaN" max="NaN"/>
            <dgm:rule type="primFontSz" val="2" fact="NaN" max="NaN"/>
          </dgm:ruleLst>
        </dgm:layoutNode>
      </dgm:layoutNode>
      <dgm:forEach name="Name4" axis="followSib" ptType="sibTrans" cnt="1">
        <dgm:layoutNode name="spacer">
          <dgm:alg type="sp"/>
          <dgm:shape xmlns:r="http://schemas.openxmlformats.org/officeDocument/2006/relationships" r:blip="">
            <dgm:adjLst/>
          </dgm:shape>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5">
  <dgm:title val="Simple 2"/>
  <dgm:desc val="Simple 2"/>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032337" cy="464185"/>
          </a:xfrm>
          <a:prstGeom prst="rect">
            <a:avLst/>
          </a:prstGeom>
        </p:spPr>
        <p:txBody>
          <a:bodyPr vert="horz"/>
          <a:lstStyle/>
          <a:p>
            <a:endParaRPr lang="zh-CN"/>
          </a:p>
        </p:txBody>
      </p:sp>
      <p:sp>
        <p:nvSpPr>
          <p:cNvPr id="3" name="Rectangle 3"/>
          <p:cNvSpPr>
            <a:spLocks noGrp="1"/>
          </p:cNvSpPr>
          <p:nvPr>
            <p:ph type="dt" sz="quarter" idx="1"/>
          </p:nvPr>
        </p:nvSpPr>
        <p:spPr>
          <a:xfrm>
            <a:off x="3963744" y="0"/>
            <a:ext cx="3032337" cy="464185"/>
          </a:xfrm>
          <a:prstGeom prst="rect">
            <a:avLst/>
          </a:prstGeom>
        </p:spPr>
        <p:txBody>
          <a:bodyPr vert="horz"/>
          <a:lstStyle/>
          <a:p>
            <a:fld id="{3739F75B-3842-4986-B379-A25F65D2E2D9}" type="datetimeFigureOut">
              <a:rPr lang="en-US" altLang="zh-CN" smtClean="0"/>
              <a:pPr/>
              <a:t>10/27/2017</a:t>
            </a:fld>
            <a:endParaRPr lang="zh-CN"/>
          </a:p>
        </p:txBody>
      </p:sp>
      <p:sp>
        <p:nvSpPr>
          <p:cNvPr id="4" name="Rectangle 4"/>
          <p:cNvSpPr>
            <a:spLocks noGrp="1"/>
          </p:cNvSpPr>
          <p:nvPr>
            <p:ph type="ftr" sz="quarter" idx="2"/>
          </p:nvPr>
        </p:nvSpPr>
        <p:spPr>
          <a:xfrm>
            <a:off x="0" y="8817904"/>
            <a:ext cx="3032337" cy="464185"/>
          </a:xfrm>
          <a:prstGeom prst="rect">
            <a:avLst/>
          </a:prstGeom>
        </p:spPr>
        <p:txBody>
          <a:bodyPr vert="horz"/>
          <a:lstStyle/>
          <a:p>
            <a:endParaRPr lang="zh-CN"/>
          </a:p>
        </p:txBody>
      </p:sp>
      <p:sp>
        <p:nvSpPr>
          <p:cNvPr id="5" name="Rectangle 5"/>
          <p:cNvSpPr>
            <a:spLocks noGrp="1"/>
          </p:cNvSpPr>
          <p:nvPr>
            <p:ph type="sldNum" sz="quarter" idx="3"/>
          </p:nvPr>
        </p:nvSpPr>
        <p:spPr>
          <a:xfrm>
            <a:off x="3963744" y="8817904"/>
            <a:ext cx="3032337" cy="464185"/>
          </a:xfrm>
          <a:prstGeom prst="rect">
            <a:avLst/>
          </a:prstGeom>
        </p:spPr>
        <p:txBody>
          <a:bodyPr vert="horz"/>
          <a:lstStyle/>
          <a:p>
            <a:fld id="{75F11ED1-D598-4A47-B7BF-1BC22F958D8E}" type="slidenum">
              <a:rPr lang="zh-CN" smtClean="0"/>
              <a:pPr/>
              <a:t>‹#›</a:t>
            </a:fld>
            <a:endParaRPr 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032337" cy="464185"/>
          </a:xfrm>
          <a:prstGeom prst="rect">
            <a:avLst/>
          </a:prstGeom>
        </p:spPr>
        <p:txBody>
          <a:bodyPr vert="horz"/>
          <a:lstStyle/>
          <a:p>
            <a:endParaRPr lang="zh-CN"/>
          </a:p>
        </p:txBody>
      </p:sp>
      <p:sp>
        <p:nvSpPr>
          <p:cNvPr id="3" name="Rectangle 3"/>
          <p:cNvSpPr>
            <a:spLocks noGrp="1"/>
          </p:cNvSpPr>
          <p:nvPr>
            <p:ph type="dt" idx="1"/>
          </p:nvPr>
        </p:nvSpPr>
        <p:spPr>
          <a:xfrm>
            <a:off x="3963744" y="0"/>
            <a:ext cx="3032337" cy="464185"/>
          </a:xfrm>
          <a:prstGeom prst="rect">
            <a:avLst/>
          </a:prstGeom>
        </p:spPr>
        <p:txBody>
          <a:bodyPr vert="horz"/>
          <a:lstStyle/>
          <a:p>
            <a:fld id="{866387FC-CCBE-45D6-8023-B2729909DF51}" type="datetimeFigureOut">
              <a:pPr/>
              <a:t>2017/10/27</a:t>
            </a:fld>
            <a:endParaRPr lang="zh-CN"/>
          </a:p>
        </p:txBody>
      </p:sp>
      <p:sp>
        <p:nvSpPr>
          <p:cNvPr id="4" name="Rectangle 4"/>
          <p:cNvSpPr>
            <a:spLocks noGrp="1" noRot="1" noChangeAspect="1"/>
          </p:cNvSpPr>
          <p:nvPr>
            <p:ph type="sldImg" idx="2"/>
          </p:nvPr>
        </p:nvSpPr>
        <p:spPr>
          <a:xfrm>
            <a:off x="1177925" y="696913"/>
            <a:ext cx="4641850" cy="3481387"/>
          </a:xfrm>
          <a:prstGeom prst="rect">
            <a:avLst/>
          </a:prstGeom>
          <a:noFill/>
          <a:ln w="12700">
            <a:solidFill>
              <a:prstClr val="black"/>
            </a:solidFill>
          </a:ln>
        </p:spPr>
        <p:txBody>
          <a:bodyPr vert="horz" anchor="ctr"/>
          <a:lstStyle/>
          <a:p>
            <a:endParaRPr lang="zh-CN"/>
          </a:p>
        </p:txBody>
      </p:sp>
      <p:sp>
        <p:nvSpPr>
          <p:cNvPr id="5" name="Rectangle 5"/>
          <p:cNvSpPr>
            <a:spLocks noGrp="1"/>
          </p:cNvSpPr>
          <p:nvPr>
            <p:ph type="body" sz="quarter" idx="3"/>
          </p:nvPr>
        </p:nvSpPr>
        <p:spPr>
          <a:xfrm>
            <a:off x="699770" y="4409758"/>
            <a:ext cx="5598160" cy="4177665"/>
          </a:xfrm>
          <a:prstGeom prst="rect">
            <a:avLst/>
          </a:prstGeom>
        </p:spPr>
        <p:txBody>
          <a:bodyPr vert="horz">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Rectangle 6"/>
          <p:cNvSpPr>
            <a:spLocks noGrp="1"/>
          </p:cNvSpPr>
          <p:nvPr>
            <p:ph type="ftr" sz="quarter" idx="4"/>
          </p:nvPr>
        </p:nvSpPr>
        <p:spPr>
          <a:xfrm>
            <a:off x="0" y="8817904"/>
            <a:ext cx="3032337" cy="464185"/>
          </a:xfrm>
          <a:prstGeom prst="rect">
            <a:avLst/>
          </a:prstGeom>
        </p:spPr>
        <p:txBody>
          <a:bodyPr vert="horz"/>
          <a:lstStyle/>
          <a:p>
            <a:endParaRPr lang="zh-CN"/>
          </a:p>
        </p:txBody>
      </p:sp>
      <p:sp>
        <p:nvSpPr>
          <p:cNvPr id="7" name="Rectangle 7"/>
          <p:cNvSpPr>
            <a:spLocks noGrp="1"/>
          </p:cNvSpPr>
          <p:nvPr>
            <p:ph type="sldNum" sz="quarter" idx="5"/>
          </p:nvPr>
        </p:nvSpPr>
        <p:spPr>
          <a:xfrm>
            <a:off x="3963744" y="8817904"/>
            <a:ext cx="3032337" cy="464185"/>
          </a:xfrm>
          <a:prstGeom prst="rect">
            <a:avLst/>
          </a:prstGeom>
        </p:spPr>
        <p:txBody>
          <a:bodyPr vert="horz"/>
          <a:lstStyle/>
          <a:p>
            <a:fld id="{BE1686F5-D9B0-4B87-9E68-28AD15F2A4F1}" type="slidenum">
              <a:pPr/>
              <a:t>‹#›</a:t>
            </a:fld>
            <a:endParaRPr lang="zh-CN"/>
          </a:p>
        </p:txBody>
      </p:sp>
    </p:spTree>
  </p:cSld>
  <p:clrMap bg1="lt1" tx1="dk1" bg2="lt2" tx2="dk2" accent1="accent1" accent2="accent2" accent3="accent3" accent4="accent4" accent5="accent5" accent6="accent6" hlink="hlink" folHlink="folHlink"/>
  <p:notesStyle>
    <a:lvl1pPr marL="0" algn="l" rtl="0" latinLnBrk="0">
      <a:defRPr lang="zh-CN" sz="1200" kern="1200">
        <a:solidFill>
          <a:schemeClr val="tx1"/>
        </a:solidFill>
        <a:latin typeface="+mn-lt"/>
        <a:ea typeface="+mn-ea"/>
        <a:cs typeface="+mn-cs"/>
      </a:defRPr>
    </a:lvl1pPr>
    <a:lvl2pPr marL="457200" algn="l" rtl="0">
      <a:defRPr lang="zh-CN" sz="1200" kern="1200">
        <a:solidFill>
          <a:schemeClr val="tx1"/>
        </a:solidFill>
        <a:latin typeface="+mn-lt"/>
        <a:ea typeface="+mn-ea"/>
        <a:cs typeface="+mn-cs"/>
      </a:defRPr>
    </a:lvl2pPr>
    <a:lvl3pPr marL="914400" algn="l" rtl="0">
      <a:defRPr lang="zh-CN" sz="1200" kern="1200">
        <a:solidFill>
          <a:schemeClr val="tx1"/>
        </a:solidFill>
        <a:latin typeface="+mn-lt"/>
        <a:ea typeface="+mn-ea"/>
        <a:cs typeface="+mn-cs"/>
      </a:defRPr>
    </a:lvl3pPr>
    <a:lvl4pPr marL="1371600" algn="l" rtl="0">
      <a:defRPr lang="zh-CN" sz="1200" kern="1200">
        <a:solidFill>
          <a:schemeClr val="tx1"/>
        </a:solidFill>
        <a:latin typeface="+mn-lt"/>
        <a:ea typeface="+mn-ea"/>
        <a:cs typeface="+mn-cs"/>
      </a:defRPr>
    </a:lvl4pPr>
    <a:lvl5pPr marL="1828800" algn="l" rtl="0">
      <a:defRPr lang="zh-CN" sz="1200" kern="1200">
        <a:solidFill>
          <a:schemeClr val="tx1"/>
        </a:solidFill>
        <a:latin typeface="+mn-lt"/>
        <a:ea typeface="+mn-ea"/>
        <a:cs typeface="+mn-cs"/>
      </a:defRPr>
    </a:lvl5pPr>
    <a:lvl6pPr marL="2286000" algn="l" rtl="0">
      <a:defRPr lang="zh-CN" sz="1200" kern="1200">
        <a:solidFill>
          <a:schemeClr val="tx1"/>
        </a:solidFill>
        <a:latin typeface="+mn-lt"/>
        <a:ea typeface="+mn-ea"/>
        <a:cs typeface="+mn-cs"/>
      </a:defRPr>
    </a:lvl6pPr>
    <a:lvl7pPr marL="2743200" algn="l" rtl="0">
      <a:defRPr lang="zh-CN" sz="1200" kern="1200">
        <a:solidFill>
          <a:schemeClr val="tx1"/>
        </a:solidFill>
        <a:latin typeface="+mn-lt"/>
        <a:ea typeface="+mn-ea"/>
        <a:cs typeface="+mn-cs"/>
      </a:defRPr>
    </a:lvl7pPr>
    <a:lvl8pPr marL="3200400" algn="l" rtl="0">
      <a:defRPr lang="zh-CN" sz="1200" kern="1200">
        <a:solidFill>
          <a:schemeClr val="tx1"/>
        </a:solidFill>
        <a:latin typeface="+mn-lt"/>
        <a:ea typeface="+mn-ea"/>
        <a:cs typeface="+mn-cs"/>
      </a:defRPr>
    </a:lvl8pPr>
    <a:lvl9pPr marL="3657600" algn="l" rtl="0">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txBody>
          <a:bodyPr/>
          <a:lstStyle/>
          <a:p>
            <a:endParaRPr lang="zh-CN"/>
          </a:p>
        </p:txBody>
      </p:sp>
      <p:sp>
        <p:nvSpPr>
          <p:cNvPr id="3" name="Rectangle 3"/>
          <p:cNvSpPr>
            <a:spLocks noGrp="1"/>
          </p:cNvSpPr>
          <p:nvPr>
            <p:ph type="body" idx="1"/>
          </p:nvPr>
        </p:nvSpPr>
        <p:spPr/>
        <p:txBody>
          <a:bodyPr/>
          <a:lstStyle/>
          <a:p>
            <a:endParaRPr lang="zh-CN"/>
          </a:p>
        </p:txBody>
      </p:sp>
      <p:sp>
        <p:nvSpPr>
          <p:cNvPr id="4" name="Rectangle 4"/>
          <p:cNvSpPr>
            <a:spLocks noGrp="1"/>
          </p:cNvSpPr>
          <p:nvPr>
            <p:ph type="dt" idx="10"/>
          </p:nvPr>
        </p:nvSpPr>
        <p:spPr/>
        <p:txBody>
          <a:bodyPr/>
          <a:lstStyle/>
          <a:p>
            <a:fld id="{866387FC-CCBE-45D6-8023-B2729909DF51}" type="datetimeFigureOut">
              <a:rPr lang="en-US" altLang="zh-CN" smtClean="0"/>
              <a:pPr/>
              <a:t>10/27/2017</a:t>
            </a:fld>
            <a:endParaRPr lang="zh-CN"/>
          </a:p>
        </p:txBody>
      </p:sp>
      <p:sp>
        <p:nvSpPr>
          <p:cNvPr id="5" name="Rectangle 5"/>
          <p:cNvSpPr>
            <a:spLocks noGrp="1"/>
          </p:cNvSpPr>
          <p:nvPr>
            <p:ph type="ftr" sz="quarter" idx="11"/>
          </p:nvPr>
        </p:nvSpPr>
        <p:spPr/>
        <p:txBody>
          <a:bodyPr/>
          <a:lstStyle/>
          <a:p>
            <a:endParaRPr lang="zh-CN"/>
          </a:p>
        </p:txBody>
      </p:sp>
      <p:sp>
        <p:nvSpPr>
          <p:cNvPr id="6" name="Rectangle 6"/>
          <p:cNvSpPr>
            <a:spLocks noGrp="1"/>
          </p:cNvSpPr>
          <p:nvPr>
            <p:ph type="sldNum" sz="quarter" idx="12"/>
          </p:nvPr>
        </p:nvSpPr>
        <p:spPr/>
        <p:txBody>
          <a:bodyPr/>
          <a:lstStyle/>
          <a:p>
            <a:fld id="{BE1686F5-D9B0-4B87-9E68-28AD15F2A4F1}" type="slidenum">
              <a:rPr lang="zh-CN" smtClean="0"/>
              <a:pPr/>
              <a:t>1</a:t>
            </a:fld>
            <a:endParaRPr lang="zh-CN"/>
          </a:p>
        </p:txBody>
      </p:sp>
      <p:sp>
        <p:nvSpPr>
          <p:cNvPr id="7" name="Rectangle 7"/>
          <p:cNvSpPr>
            <a:spLocks noGrp="1"/>
          </p:cNvSpPr>
          <p:nvPr>
            <p:ph type="hdr" sz="quarter" idx="13"/>
          </p:nvPr>
        </p:nvSpPr>
        <p:spPr/>
        <p:txBody>
          <a:bodyPr/>
          <a:lstStyle/>
          <a:p>
            <a:endParaRPr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txBody>
          <a:bodyPr/>
          <a:lstStyle/>
          <a:p>
            <a:endParaRPr lang="zh-CN"/>
          </a:p>
        </p:txBody>
      </p:sp>
      <p:sp>
        <p:nvSpPr>
          <p:cNvPr id="3" name="Rectangle 3"/>
          <p:cNvSpPr>
            <a:spLocks noGrp="1"/>
          </p:cNvSpPr>
          <p:nvPr>
            <p:ph type="body" idx="1"/>
          </p:nvPr>
        </p:nvSpPr>
        <p:spPr/>
        <p:txBody>
          <a:bodyPr/>
          <a:lstStyle/>
          <a:p>
            <a:endParaRPr lang="zh-CN"/>
          </a:p>
        </p:txBody>
      </p:sp>
      <p:sp>
        <p:nvSpPr>
          <p:cNvPr id="4" name="Rectangle 4"/>
          <p:cNvSpPr>
            <a:spLocks noGrp="1"/>
          </p:cNvSpPr>
          <p:nvPr>
            <p:ph type="dt" idx="10"/>
          </p:nvPr>
        </p:nvSpPr>
        <p:spPr/>
        <p:txBody>
          <a:bodyPr/>
          <a:lstStyle/>
          <a:p>
            <a:fld id="{866387FC-CCBE-45D6-8023-B2729909DF51}" type="datetimeFigureOut">
              <a:rPr lang="en-US" altLang="zh-CN" smtClean="0"/>
              <a:pPr/>
              <a:t>10/27/2017</a:t>
            </a:fld>
            <a:endParaRPr lang="zh-CN"/>
          </a:p>
        </p:txBody>
      </p:sp>
      <p:sp>
        <p:nvSpPr>
          <p:cNvPr id="5" name="Rectangle 5"/>
          <p:cNvSpPr>
            <a:spLocks noGrp="1"/>
          </p:cNvSpPr>
          <p:nvPr>
            <p:ph type="ftr" sz="quarter" idx="11"/>
          </p:nvPr>
        </p:nvSpPr>
        <p:spPr/>
        <p:txBody>
          <a:bodyPr/>
          <a:lstStyle/>
          <a:p>
            <a:endParaRPr lang="zh-CN"/>
          </a:p>
        </p:txBody>
      </p:sp>
      <p:sp>
        <p:nvSpPr>
          <p:cNvPr id="6" name="Rectangle 6"/>
          <p:cNvSpPr>
            <a:spLocks noGrp="1"/>
          </p:cNvSpPr>
          <p:nvPr>
            <p:ph type="sldNum" sz="quarter" idx="12"/>
          </p:nvPr>
        </p:nvSpPr>
        <p:spPr/>
        <p:txBody>
          <a:bodyPr/>
          <a:lstStyle/>
          <a:p>
            <a:fld id="{BE1686F5-D9B0-4B87-9E68-28AD15F2A4F1}" type="slidenum">
              <a:rPr lang="en-US" altLang="zh-CN" smtClean="0"/>
              <a:pPr/>
              <a:t>6</a:t>
            </a:fld>
            <a:endParaRPr lang="zh-CN"/>
          </a:p>
        </p:txBody>
      </p:sp>
      <p:sp>
        <p:nvSpPr>
          <p:cNvPr id="7" name="Rectangle 7"/>
          <p:cNvSpPr>
            <a:spLocks noGrp="1"/>
          </p:cNvSpPr>
          <p:nvPr>
            <p:ph type="hdr" sz="quarter" idx="13"/>
          </p:nvPr>
        </p:nvSpPr>
        <p:spPr/>
        <p:txBody>
          <a:bodyPr/>
          <a:lstStyle/>
          <a:p>
            <a:endParaRPr lang="zh-CN"/>
          </a:p>
        </p:txBody>
      </p:sp>
    </p:spTree>
    <p:extLst>
      <p:ext uri="{BB962C8B-B14F-4D97-AF65-F5344CB8AC3E}">
        <p14:creationId xmlns:p14="http://schemas.microsoft.com/office/powerpoint/2010/main" val="2249995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txBody>
          <a:bodyPr/>
          <a:lstStyle/>
          <a:p>
            <a:endParaRPr lang="zh-CN"/>
          </a:p>
        </p:txBody>
      </p:sp>
      <p:sp>
        <p:nvSpPr>
          <p:cNvPr id="3" name="Rectangle 3"/>
          <p:cNvSpPr>
            <a:spLocks noGrp="1"/>
          </p:cNvSpPr>
          <p:nvPr>
            <p:ph type="body" idx="1"/>
          </p:nvPr>
        </p:nvSpPr>
        <p:spPr/>
        <p:txBody>
          <a:bodyPr/>
          <a:lstStyle/>
          <a:p>
            <a:endParaRPr lang="zh-CN"/>
          </a:p>
        </p:txBody>
      </p:sp>
      <p:sp>
        <p:nvSpPr>
          <p:cNvPr id="4" name="Rectangle 4"/>
          <p:cNvSpPr>
            <a:spLocks noGrp="1"/>
          </p:cNvSpPr>
          <p:nvPr>
            <p:ph type="dt" idx="10"/>
          </p:nvPr>
        </p:nvSpPr>
        <p:spPr/>
        <p:txBody>
          <a:bodyPr/>
          <a:lstStyle/>
          <a:p>
            <a:fld id="{866387FC-CCBE-45D6-8023-B2729909DF51}" type="datetimeFigureOut">
              <a:rPr lang="en-US" altLang="zh-CN" smtClean="0"/>
              <a:pPr/>
              <a:t>10/27/2017</a:t>
            </a:fld>
            <a:endParaRPr lang="zh-CN"/>
          </a:p>
        </p:txBody>
      </p:sp>
      <p:sp>
        <p:nvSpPr>
          <p:cNvPr id="5" name="Rectangle 5"/>
          <p:cNvSpPr>
            <a:spLocks noGrp="1"/>
          </p:cNvSpPr>
          <p:nvPr>
            <p:ph type="ftr" sz="quarter" idx="11"/>
          </p:nvPr>
        </p:nvSpPr>
        <p:spPr/>
        <p:txBody>
          <a:bodyPr/>
          <a:lstStyle/>
          <a:p>
            <a:endParaRPr lang="zh-CN"/>
          </a:p>
        </p:txBody>
      </p:sp>
      <p:sp>
        <p:nvSpPr>
          <p:cNvPr id="6" name="Rectangle 6"/>
          <p:cNvSpPr>
            <a:spLocks noGrp="1"/>
          </p:cNvSpPr>
          <p:nvPr>
            <p:ph type="sldNum" sz="quarter" idx="12"/>
          </p:nvPr>
        </p:nvSpPr>
        <p:spPr/>
        <p:txBody>
          <a:bodyPr/>
          <a:lstStyle/>
          <a:p>
            <a:fld id="{BE1686F5-D9B0-4B87-9E68-28AD15F2A4F1}" type="slidenum">
              <a:rPr lang="en-US" altLang="zh-CN" smtClean="0"/>
              <a:pPr/>
              <a:t>7</a:t>
            </a:fld>
            <a:endParaRPr lang="zh-CN"/>
          </a:p>
        </p:txBody>
      </p:sp>
      <p:sp>
        <p:nvSpPr>
          <p:cNvPr id="7" name="Rectangle 7"/>
          <p:cNvSpPr>
            <a:spLocks noGrp="1"/>
          </p:cNvSpPr>
          <p:nvPr>
            <p:ph type="hdr" sz="quarter" idx="13"/>
          </p:nvPr>
        </p:nvSpPr>
        <p:spPr/>
        <p:txBody>
          <a:bodyPr/>
          <a:lstStyle/>
          <a:p>
            <a:endParaRPr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txBody>
          <a:bodyPr/>
          <a:lstStyle/>
          <a:p>
            <a:endParaRPr lang="zh-CN"/>
          </a:p>
        </p:txBody>
      </p:sp>
      <p:sp>
        <p:nvSpPr>
          <p:cNvPr id="3" name="Rectangle 3"/>
          <p:cNvSpPr>
            <a:spLocks noGrp="1"/>
          </p:cNvSpPr>
          <p:nvPr>
            <p:ph type="body" idx="1"/>
          </p:nvPr>
        </p:nvSpPr>
        <p:spPr/>
        <p:txBody>
          <a:bodyPr/>
          <a:lstStyle/>
          <a:p>
            <a:endParaRPr lang="zh-CN"/>
          </a:p>
        </p:txBody>
      </p:sp>
      <p:sp>
        <p:nvSpPr>
          <p:cNvPr id="4" name="Rectangle 4"/>
          <p:cNvSpPr>
            <a:spLocks noGrp="1"/>
          </p:cNvSpPr>
          <p:nvPr>
            <p:ph type="dt" idx="10"/>
          </p:nvPr>
        </p:nvSpPr>
        <p:spPr/>
        <p:txBody>
          <a:bodyPr/>
          <a:lstStyle/>
          <a:p>
            <a:fld id="{866387FC-CCBE-45D6-8023-B2729909DF51}" type="datetimeFigureOut">
              <a:rPr lang="en-US" altLang="zh-CN" smtClean="0"/>
              <a:pPr/>
              <a:t>10/27/2017</a:t>
            </a:fld>
            <a:endParaRPr lang="zh-CN"/>
          </a:p>
        </p:txBody>
      </p:sp>
      <p:sp>
        <p:nvSpPr>
          <p:cNvPr id="5" name="Rectangle 5"/>
          <p:cNvSpPr>
            <a:spLocks noGrp="1"/>
          </p:cNvSpPr>
          <p:nvPr>
            <p:ph type="ftr" sz="quarter" idx="11"/>
          </p:nvPr>
        </p:nvSpPr>
        <p:spPr/>
        <p:txBody>
          <a:bodyPr/>
          <a:lstStyle/>
          <a:p>
            <a:endParaRPr lang="zh-CN"/>
          </a:p>
        </p:txBody>
      </p:sp>
      <p:sp>
        <p:nvSpPr>
          <p:cNvPr id="6" name="Rectangle 6"/>
          <p:cNvSpPr>
            <a:spLocks noGrp="1"/>
          </p:cNvSpPr>
          <p:nvPr>
            <p:ph type="sldNum" sz="quarter" idx="12"/>
          </p:nvPr>
        </p:nvSpPr>
        <p:spPr/>
        <p:txBody>
          <a:bodyPr/>
          <a:lstStyle/>
          <a:p>
            <a:fld id="{BE1686F5-D9B0-4B87-9E68-28AD15F2A4F1}" type="slidenum">
              <a:rPr lang="en-US" altLang="zh-CN" smtClean="0"/>
              <a:pPr/>
              <a:t>8</a:t>
            </a:fld>
            <a:endParaRPr lang="zh-CN"/>
          </a:p>
        </p:txBody>
      </p:sp>
      <p:sp>
        <p:nvSpPr>
          <p:cNvPr id="7" name="Rectangle 7"/>
          <p:cNvSpPr>
            <a:spLocks noGrp="1"/>
          </p:cNvSpPr>
          <p:nvPr>
            <p:ph type="hdr" sz="quarter" idx="13"/>
          </p:nvPr>
        </p:nvSpPr>
        <p:spPr/>
        <p:txBody>
          <a:bodyPr/>
          <a:lstStyle/>
          <a:p>
            <a:endParaRPr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txBody>
          <a:bodyPr/>
          <a:lstStyle/>
          <a:p>
            <a:endParaRPr lang="zh-CN"/>
          </a:p>
        </p:txBody>
      </p:sp>
      <p:sp>
        <p:nvSpPr>
          <p:cNvPr id="3" name="Rectangle 3"/>
          <p:cNvSpPr>
            <a:spLocks noGrp="1"/>
          </p:cNvSpPr>
          <p:nvPr>
            <p:ph type="body" idx="1"/>
          </p:nvPr>
        </p:nvSpPr>
        <p:spPr/>
        <p:txBody>
          <a:bodyPr/>
          <a:lstStyle/>
          <a:p>
            <a:endParaRPr lang="zh-CN"/>
          </a:p>
        </p:txBody>
      </p:sp>
      <p:sp>
        <p:nvSpPr>
          <p:cNvPr id="4" name="Rectangle 4"/>
          <p:cNvSpPr>
            <a:spLocks noGrp="1"/>
          </p:cNvSpPr>
          <p:nvPr>
            <p:ph type="dt" idx="10"/>
          </p:nvPr>
        </p:nvSpPr>
        <p:spPr/>
        <p:txBody>
          <a:bodyPr/>
          <a:lstStyle/>
          <a:p>
            <a:fld id="{866387FC-CCBE-45D6-8023-B2729909DF51}" type="datetimeFigureOut">
              <a:rPr lang="en-US" altLang="zh-CN" smtClean="0"/>
              <a:pPr/>
              <a:t>10/27/2017</a:t>
            </a:fld>
            <a:endParaRPr lang="zh-CN"/>
          </a:p>
        </p:txBody>
      </p:sp>
      <p:sp>
        <p:nvSpPr>
          <p:cNvPr id="5" name="Rectangle 5"/>
          <p:cNvSpPr>
            <a:spLocks noGrp="1"/>
          </p:cNvSpPr>
          <p:nvPr>
            <p:ph type="ftr" sz="quarter" idx="11"/>
          </p:nvPr>
        </p:nvSpPr>
        <p:spPr/>
        <p:txBody>
          <a:bodyPr/>
          <a:lstStyle/>
          <a:p>
            <a:endParaRPr lang="zh-CN"/>
          </a:p>
        </p:txBody>
      </p:sp>
      <p:sp>
        <p:nvSpPr>
          <p:cNvPr id="6" name="Rectangle 6"/>
          <p:cNvSpPr>
            <a:spLocks noGrp="1"/>
          </p:cNvSpPr>
          <p:nvPr>
            <p:ph type="sldNum" sz="quarter" idx="12"/>
          </p:nvPr>
        </p:nvSpPr>
        <p:spPr/>
        <p:txBody>
          <a:bodyPr/>
          <a:lstStyle/>
          <a:p>
            <a:fld id="{BE1686F5-D9B0-4B87-9E68-28AD15F2A4F1}" type="slidenum">
              <a:rPr lang="en-US" altLang="zh-CN" smtClean="0"/>
              <a:pPr/>
              <a:t>14</a:t>
            </a:fld>
            <a:endParaRPr lang="zh-CN"/>
          </a:p>
        </p:txBody>
      </p:sp>
      <p:sp>
        <p:nvSpPr>
          <p:cNvPr id="7" name="Rectangle 7"/>
          <p:cNvSpPr>
            <a:spLocks noGrp="1"/>
          </p:cNvSpPr>
          <p:nvPr>
            <p:ph type="hdr" sz="quarter" idx="13"/>
          </p:nvPr>
        </p:nvSpPr>
        <p:spPr/>
        <p:txBody>
          <a:bodyPr/>
          <a:lstStyle/>
          <a:p>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4" name="Rounded Rectangle 13"/>
          <p:cNvSpPr/>
          <p:nvPr/>
        </p:nvSpPr>
        <p:spPr>
          <a:xfrm>
            <a:off x="320045" y="6060478"/>
            <a:ext cx="8503920" cy="457200"/>
          </a:xfrm>
          <a:prstGeom prst="roundRect">
            <a:avLst>
              <a:gd name="adj" fmla="val 33334"/>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a:outerShdw blurRad="76200" dist="50800" dir="5400000" algn="tl">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100000" t="350000" r="100000" b="100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5" name="Shape 4"/>
          <p:cNvSpPr>
            <a:spLocks noGrp="1"/>
          </p:cNvSpPr>
          <p:nvPr>
            <p:ph type="ctrTitle"/>
          </p:nvPr>
        </p:nvSpPr>
        <p:spPr>
          <a:xfrm>
            <a:off x="722376" y="1820206"/>
            <a:ext cx="7772400" cy="1828800"/>
          </a:xfrm>
        </p:spPr>
        <p:txBody>
          <a:bodyPr lIns="45720" rIns="45720" bIns="45720"/>
          <a:lstStyle>
            <a:lvl1pPr algn="r" latinLnBrk="0">
              <a:defRPr lang="zh-CN" sz="4500" b="1">
                <a:solidFill>
                  <a:schemeClr val="accent1">
                    <a:tint val="88000"/>
                    <a:satMod val="150000"/>
                  </a:schemeClr>
                </a:solidFill>
                <a:effectLst>
                  <a:outerShdw blurRad="53975" dist="22860" dir="5400000" algn="tl" rotWithShape="0">
                    <a:srgbClr val="000000">
                      <a:alpha val="55000"/>
                    </a:srgbClr>
                  </a:outerShdw>
                </a:effectLst>
              </a:defRPr>
            </a:lvl1pPr>
          </a:lstStyle>
          <a:p>
            <a:r>
              <a:rPr lang="zh-CN" altLang="en-US" smtClean="0"/>
              <a:t>单击此处编辑母版标题样式</a:t>
            </a:r>
            <a:endParaRPr lang="zh-CN"/>
          </a:p>
        </p:txBody>
      </p:sp>
      <p:sp>
        <p:nvSpPr>
          <p:cNvPr id="20" name="Shape 19"/>
          <p:cNvSpPr>
            <a:spLocks noGrp="1"/>
          </p:cNvSpPr>
          <p:nvPr>
            <p:ph type="subTitle" idx="1"/>
          </p:nvPr>
        </p:nvSpPr>
        <p:spPr>
          <a:xfrm>
            <a:off x="722376" y="3685032"/>
            <a:ext cx="7772400" cy="914400"/>
          </a:xfrm>
        </p:spPr>
        <p:txBody>
          <a:bodyPr lIns="182880" tIns="0"/>
          <a:lstStyle>
            <a:lvl1pPr marL="36576" indent="0" algn="r" latinLnBrk="0">
              <a:spcBef>
                <a:spcPts val="0"/>
              </a:spcBef>
              <a:buNone/>
              <a:defRPr lang="zh-CN"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单击以编辑母版副标题样式</a:t>
            </a:r>
            <a:endParaRPr lang="zh-CN"/>
          </a:p>
        </p:txBody>
      </p:sp>
      <p:sp>
        <p:nvSpPr>
          <p:cNvPr id="19" name="Shape 18"/>
          <p:cNvSpPr>
            <a:spLocks noGrp="1"/>
          </p:cNvSpPr>
          <p:nvPr>
            <p:ph type="dt" sz="half" idx="10"/>
          </p:nvPr>
        </p:nvSpPr>
        <p:spPr/>
        <p:txBody>
          <a:bodyPr/>
          <a:lstStyle/>
          <a:p>
            <a:fld id="{633EFA78-DE0E-433D-8CFA-D9FBF0D95DCD}" type="datetime1">
              <a:pPr/>
              <a:t>2017/10/27</a:t>
            </a:fld>
            <a:endParaRPr lang="zh-CN"/>
          </a:p>
        </p:txBody>
      </p:sp>
      <p:sp>
        <p:nvSpPr>
          <p:cNvPr id="8" name="Shape 7"/>
          <p:cNvSpPr>
            <a:spLocks noGrp="1"/>
          </p:cNvSpPr>
          <p:nvPr>
            <p:ph type="ftr" sz="quarter" idx="11"/>
          </p:nvPr>
        </p:nvSpPr>
        <p:spPr/>
        <p:txBody>
          <a:bodyPr/>
          <a:lstStyle/>
          <a:p>
            <a:endParaRPr lang="zh-CN"/>
          </a:p>
        </p:txBody>
      </p:sp>
      <p:sp>
        <p:nvSpPr>
          <p:cNvPr id="11" name="Shape 10"/>
          <p:cNvSpPr>
            <a:spLocks noGrp="1"/>
          </p:cNvSpPr>
          <p:nvPr>
            <p:ph type="sldNum" sz="quarter" idx="12"/>
          </p:nvPr>
        </p:nvSpPr>
        <p:spPr/>
        <p:txBody>
          <a:bodyPr/>
          <a:lstStyle/>
          <a:p>
            <a:fld id="{E7F13AF2-DCC4-4842-96BC-1B9869901C37}" type="slidenum">
              <a:pPr/>
              <a:t>‹#›</a:t>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Shape 1"/>
          <p:cNvSpPr>
            <a:spLocks noGrp="1"/>
          </p:cNvSpPr>
          <p:nvPr>
            <p:ph type="title"/>
          </p:nvPr>
        </p:nvSpPr>
        <p:spPr>
          <a:xfrm>
            <a:off x="502920" y="4983480"/>
            <a:ext cx="8183880" cy="1051560"/>
          </a:xfrm>
        </p:spPr>
        <p:txBody>
          <a:bodyPr/>
          <a:lstStyle/>
          <a:p>
            <a:r>
              <a:rPr lang="zh-CN" altLang="en-US" smtClean="0"/>
              <a:t>单击此处编辑母版标题样式</a:t>
            </a:r>
            <a:endParaRPr lang="zh-CN"/>
          </a:p>
        </p:txBody>
      </p:sp>
      <p:sp>
        <p:nvSpPr>
          <p:cNvPr id="3" name="Shape 2"/>
          <p:cNvSpPr>
            <a:spLocks noGrp="1"/>
          </p:cNvSpPr>
          <p:nvPr>
            <p:ph idx="1"/>
          </p:nvPr>
        </p:nvSpPr>
        <p:spPr>
          <a:xfrm>
            <a:off x="502920" y="530352"/>
            <a:ext cx="8183880" cy="418795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Shape 3"/>
          <p:cNvSpPr>
            <a:spLocks noGrp="1"/>
          </p:cNvSpPr>
          <p:nvPr>
            <p:ph type="dt" sz="half" idx="10"/>
          </p:nvPr>
        </p:nvSpPr>
        <p:spPr/>
        <p:txBody>
          <a:bodyPr/>
          <a:lstStyle/>
          <a:p>
            <a:fld id="{4427F9C6-20A9-45D8-B666-D95AD1AA535F}" type="datetime1">
              <a:pPr/>
              <a:t>2017/10/27</a:t>
            </a:fld>
            <a:endParaRPr lang="zh-CN"/>
          </a:p>
        </p:txBody>
      </p:sp>
      <p:sp>
        <p:nvSpPr>
          <p:cNvPr id="5" name="Shape 4"/>
          <p:cNvSpPr>
            <a:spLocks noGrp="1"/>
          </p:cNvSpPr>
          <p:nvPr>
            <p:ph type="ftr" sz="quarter" idx="11"/>
          </p:nvPr>
        </p:nvSpPr>
        <p:spPr/>
        <p:txBody>
          <a:bodyPr/>
          <a:lstStyle/>
          <a:p>
            <a:endParaRPr lang="zh-CN"/>
          </a:p>
        </p:txBody>
      </p:sp>
      <p:sp>
        <p:nvSpPr>
          <p:cNvPr id="6" name="Shape 5"/>
          <p:cNvSpPr>
            <a:spLocks noGrp="1"/>
          </p:cNvSpPr>
          <p:nvPr>
            <p:ph type="sldNum" sz="quarter" idx="12"/>
          </p:nvPr>
        </p:nvSpPr>
        <p:spPr/>
        <p:txBody>
          <a:bodyPr/>
          <a:lstStyle/>
          <a:p>
            <a:fld id="{66C9E71F-78A0-4868-970E-5692D76DECFE}" type="slidenum">
              <a:pPr/>
              <a:t>‹#›</a:t>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zh-CN" altLang="en-US" smtClean="0"/>
              <a:t>单击此处编辑母版标题样式</a:t>
            </a:r>
            <a:endParaRPr lang="zh-CN"/>
          </a:p>
        </p:txBody>
      </p:sp>
      <p:sp>
        <p:nvSpPr>
          <p:cNvPr id="3" name="Shape 2"/>
          <p:cNvSpPr>
            <a:spLocks noGrp="1"/>
          </p:cNvSpPr>
          <p:nvPr>
            <p:ph type="dt" sz="half" idx="10"/>
          </p:nvPr>
        </p:nvSpPr>
        <p:spPr/>
        <p:txBody>
          <a:bodyPr/>
          <a:lstStyle/>
          <a:p>
            <a:fld id="{5AFB2161-9FCA-498A-A51E-7B90071250E8}" type="datetime1">
              <a:pPr/>
              <a:t>2017/10/27</a:t>
            </a:fld>
            <a:endParaRPr lang="zh-CN"/>
          </a:p>
        </p:txBody>
      </p:sp>
      <p:sp>
        <p:nvSpPr>
          <p:cNvPr id="4" name="Shape 3"/>
          <p:cNvSpPr>
            <a:spLocks noGrp="1"/>
          </p:cNvSpPr>
          <p:nvPr>
            <p:ph type="ftr" sz="quarter" idx="11"/>
          </p:nvPr>
        </p:nvSpPr>
        <p:spPr/>
        <p:txBody>
          <a:bodyPr/>
          <a:lstStyle/>
          <a:p>
            <a:endParaRPr lang="zh-CN"/>
          </a:p>
        </p:txBody>
      </p:sp>
      <p:sp>
        <p:nvSpPr>
          <p:cNvPr id="5" name="Shape 4"/>
          <p:cNvSpPr>
            <a:spLocks noGrp="1"/>
          </p:cNvSpPr>
          <p:nvPr>
            <p:ph type="sldNum" sz="quarter" idx="12"/>
          </p:nvPr>
        </p:nvSpPr>
        <p:spPr/>
        <p:txBody>
          <a:bodyPr/>
          <a:lstStyle/>
          <a:p>
            <a:fld id="{66C9E71F-78A0-4868-970E-5692D76DECFE}" type="slidenum">
              <a:pPr/>
              <a:t>‹#›</a:t>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Rounded Rectangle 9"/>
          <p:cNvSpPr/>
          <p:nvPr/>
        </p:nvSpPr>
        <p:spPr>
          <a:xfrm>
            <a:off x="320045" y="6060478"/>
            <a:ext cx="8503920" cy="457200"/>
          </a:xfrm>
          <a:prstGeom prst="roundRect">
            <a:avLst>
              <a:gd name="adj" fmla="val 33334"/>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a:outerShdw blurRad="76200" dist="50800" dir="5400000" algn="tl">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1" name="Rounded Rectangle 10"/>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2" name="Shape 1"/>
          <p:cNvSpPr>
            <a:spLocks noGrp="1"/>
          </p:cNvSpPr>
          <p:nvPr>
            <p:ph type="dt" sz="half" idx="10"/>
          </p:nvPr>
        </p:nvSpPr>
        <p:spPr/>
        <p:txBody>
          <a:bodyPr/>
          <a:lstStyle/>
          <a:p>
            <a:fld id="{9F5395AF-258B-4502-92DF-E211AA281B41}" type="datetime1">
              <a:pPr/>
              <a:t>2017/10/27</a:t>
            </a:fld>
            <a:endParaRPr lang="zh-CN"/>
          </a:p>
        </p:txBody>
      </p:sp>
      <p:sp>
        <p:nvSpPr>
          <p:cNvPr id="3" name="Shape 2"/>
          <p:cNvSpPr>
            <a:spLocks noGrp="1"/>
          </p:cNvSpPr>
          <p:nvPr>
            <p:ph type="ftr" sz="quarter" idx="11"/>
          </p:nvPr>
        </p:nvSpPr>
        <p:spPr/>
        <p:txBody>
          <a:bodyPr/>
          <a:lstStyle/>
          <a:p>
            <a:endParaRPr lang="zh-CN"/>
          </a:p>
        </p:txBody>
      </p:sp>
      <p:sp>
        <p:nvSpPr>
          <p:cNvPr id="4" name="Shape 3"/>
          <p:cNvSpPr>
            <a:spLocks noGrp="1"/>
          </p:cNvSpPr>
          <p:nvPr>
            <p:ph type="sldNum" sz="quarter" idx="12"/>
          </p:nvPr>
        </p:nvSpPr>
        <p:spPr/>
        <p:txBody>
          <a:bodyPr/>
          <a:lstStyle/>
          <a:p>
            <a:fld id="{66C9E71F-78A0-4868-970E-5692D76DECFE}" type="slidenum">
              <a:pPr/>
              <a:t>‹#›</a:t>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标题和两栏内容">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zh-CN" altLang="en-US" smtClean="0"/>
              <a:t>单击此处编辑母版标题样式</a:t>
            </a:r>
            <a:endParaRPr lang="zh-CN"/>
          </a:p>
        </p:txBody>
      </p:sp>
      <p:sp>
        <p:nvSpPr>
          <p:cNvPr id="3" name="Rectangle 3"/>
          <p:cNvSpPr>
            <a:spLocks noGrp="1"/>
          </p:cNvSpPr>
          <p:nvPr>
            <p:ph sz="half" idx="1"/>
          </p:nvPr>
        </p:nvSpPr>
        <p:spPr>
          <a:xfrm>
            <a:off x="457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Rectangle 4"/>
          <p:cNvSpPr>
            <a:spLocks noGrp="1"/>
          </p:cNvSpPr>
          <p:nvPr>
            <p:ph sz="half" idx="2"/>
          </p:nvPr>
        </p:nvSpPr>
        <p:spPr>
          <a:xfrm>
            <a:off x="4648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Rectangle 5"/>
          <p:cNvSpPr>
            <a:spLocks noGrp="1"/>
          </p:cNvSpPr>
          <p:nvPr>
            <p:ph type="dt" sz="half" idx="10"/>
          </p:nvPr>
        </p:nvSpPr>
        <p:spPr/>
        <p:txBody>
          <a:bodyPr/>
          <a:lstStyle/>
          <a:p>
            <a:fld id="{A1099F1B-DCEB-4336-9EB0-63F5002A04E3}" type="datetimeFigureOut">
              <a:pPr/>
              <a:t>2017/10/27</a:t>
            </a:fld>
            <a:endParaRPr lang="zh-CN"/>
          </a:p>
        </p:txBody>
      </p:sp>
      <p:sp>
        <p:nvSpPr>
          <p:cNvPr id="6" name="Rectangle 6"/>
          <p:cNvSpPr>
            <a:spLocks noGrp="1"/>
          </p:cNvSpPr>
          <p:nvPr>
            <p:ph type="ftr" sz="quarter" idx="11"/>
          </p:nvPr>
        </p:nvSpPr>
        <p:spPr/>
        <p:txBody>
          <a:bodyPr/>
          <a:lstStyle/>
          <a:p>
            <a:endParaRPr lang="zh-CN"/>
          </a:p>
        </p:txBody>
      </p:sp>
      <p:sp>
        <p:nvSpPr>
          <p:cNvPr id="7" name="Rectangle 7"/>
          <p:cNvSpPr>
            <a:spLocks noGrp="1"/>
          </p:cNvSpPr>
          <p:nvPr>
            <p:ph type="sldNum" sz="quarter" idx="12"/>
          </p:nvPr>
        </p:nvSpPr>
        <p:spPr/>
        <p:txBody>
          <a:bodyPr/>
          <a:lstStyle/>
          <a:p>
            <a:fld id="{F87E4FA9-8002-4F92-A4B5-7AC80F760C21}" type="slidenum">
              <a:pPr/>
              <a:t>‹#›</a:t>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zh-CN" altLang="en-US" smtClean="0"/>
              <a:t>单击此处编辑母版标题样式</a:t>
            </a:r>
            <a:endParaRPr lang="zh-CN"/>
          </a:p>
        </p:txBody>
      </p:sp>
      <p:sp>
        <p:nvSpPr>
          <p:cNvPr id="3" name="Rectangle 3"/>
          <p:cNvSpPr>
            <a:spLocks noGrp="1"/>
          </p:cNvSpPr>
          <p:nvPr>
            <p:ph type="body"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Rectangle 4"/>
          <p:cNvSpPr>
            <a:spLocks noGrp="1"/>
          </p:cNvSpPr>
          <p:nvPr>
            <p:ph type="dt" sz="half" idx="10"/>
          </p:nvPr>
        </p:nvSpPr>
        <p:spPr/>
        <p:txBody>
          <a:bodyPr/>
          <a:lstStyle/>
          <a:p>
            <a:fld id="{A1099F1B-DCEB-4336-9EB0-63F5002A04E3}" type="datetimeFigureOut">
              <a:pPr/>
              <a:t>2017/10/27</a:t>
            </a:fld>
            <a:endParaRPr lang="zh-CN"/>
          </a:p>
        </p:txBody>
      </p:sp>
      <p:sp>
        <p:nvSpPr>
          <p:cNvPr id="5" name="Rectangle 5"/>
          <p:cNvSpPr>
            <a:spLocks noGrp="1"/>
          </p:cNvSpPr>
          <p:nvPr>
            <p:ph type="ftr" sz="quarter" idx="11"/>
          </p:nvPr>
        </p:nvSpPr>
        <p:spPr/>
        <p:txBody>
          <a:bodyPr/>
          <a:lstStyle/>
          <a:p>
            <a:endParaRPr lang="zh-CN"/>
          </a:p>
        </p:txBody>
      </p:sp>
      <p:sp>
        <p:nvSpPr>
          <p:cNvPr id="6" name="Rectangle 6"/>
          <p:cNvSpPr>
            <a:spLocks noGrp="1"/>
          </p:cNvSpPr>
          <p:nvPr>
            <p:ph type="sldNum" sz="quarter" idx="12"/>
          </p:nvPr>
        </p:nvSpPr>
        <p:spPr/>
        <p:txBody>
          <a:bodyPr/>
          <a:lstStyle/>
          <a:p>
            <a:fld id="{F87E4FA9-8002-4F92-A4B5-7AC80F760C21}" type="slidenum">
              <a:pPr/>
              <a:t>‹#›</a:t>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ColTx" preserve="1">
  <p:cSld name="标题和两栏文本">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zh-CN" altLang="en-US" smtClean="0"/>
              <a:t>单击此处编辑母版标题样式</a:t>
            </a:r>
            <a:endParaRPr lang="zh-CN"/>
          </a:p>
        </p:txBody>
      </p:sp>
      <p:sp>
        <p:nvSpPr>
          <p:cNvPr id="3" name="Rectangle 3"/>
          <p:cNvSpPr>
            <a:spLocks noGrp="1"/>
          </p:cNvSpPr>
          <p:nvPr>
            <p:ph type="body" sz="half" idx="1"/>
          </p:nvPr>
        </p:nvSpPr>
        <p:spPr>
          <a:xfrm>
            <a:off x="457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Rectangle 4"/>
          <p:cNvSpPr>
            <a:spLocks noGrp="1"/>
          </p:cNvSpPr>
          <p:nvPr>
            <p:ph type="body" sz="half" idx="2"/>
          </p:nvPr>
        </p:nvSpPr>
        <p:spPr>
          <a:xfrm>
            <a:off x="4648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Rectangle 5"/>
          <p:cNvSpPr>
            <a:spLocks noGrp="1"/>
          </p:cNvSpPr>
          <p:nvPr>
            <p:ph type="dt" sz="half" idx="10"/>
          </p:nvPr>
        </p:nvSpPr>
        <p:spPr/>
        <p:txBody>
          <a:bodyPr/>
          <a:lstStyle/>
          <a:p>
            <a:fld id="{A1099F1B-DCEB-4336-9EB0-63F5002A04E3}" type="datetimeFigureOut">
              <a:pPr/>
              <a:t>2017/10/27</a:t>
            </a:fld>
            <a:endParaRPr lang="zh-CN"/>
          </a:p>
        </p:txBody>
      </p:sp>
      <p:sp>
        <p:nvSpPr>
          <p:cNvPr id="6" name="Rectangle 6"/>
          <p:cNvSpPr>
            <a:spLocks noGrp="1"/>
          </p:cNvSpPr>
          <p:nvPr>
            <p:ph type="ftr" sz="quarter" idx="11"/>
          </p:nvPr>
        </p:nvSpPr>
        <p:spPr/>
        <p:txBody>
          <a:bodyPr/>
          <a:lstStyle/>
          <a:p>
            <a:endParaRPr lang="zh-CN"/>
          </a:p>
        </p:txBody>
      </p:sp>
      <p:sp>
        <p:nvSpPr>
          <p:cNvPr id="7" name="Rectangle 7"/>
          <p:cNvSpPr>
            <a:spLocks noGrp="1"/>
          </p:cNvSpPr>
          <p:nvPr>
            <p:ph type="sldNum" sz="quarter" idx="12"/>
          </p:nvPr>
        </p:nvSpPr>
        <p:spPr/>
        <p:txBody>
          <a:bodyPr/>
          <a:lstStyle/>
          <a:p>
            <a:fld id="{F87E4FA9-8002-4F92-A4B5-7AC80F760C21}" type="slidenum">
              <a:pPr/>
              <a:t>‹#›</a:t>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ounded Rectangle 9"/>
          <p:cNvSpPr/>
          <p:nvPr/>
        </p:nvSpPr>
        <p:spPr>
          <a:xfrm>
            <a:off x="320045" y="6060478"/>
            <a:ext cx="8503920" cy="457200"/>
          </a:xfrm>
          <a:prstGeom prst="roundRect">
            <a:avLst>
              <a:gd name="adj" fmla="val 33334"/>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a:outerShdw blurRad="76200" dist="50800" dir="5400000" algn="tl">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100000" t="350000" r="100000" b="100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3" name="Rectangle 12"/>
          <p:cNvSpPr>
            <a:spLocks noGrp="1"/>
          </p:cNvSpPr>
          <p:nvPr>
            <p:ph type="title"/>
          </p:nvPr>
        </p:nvSpPr>
        <p:spPr>
          <a:xfrm>
            <a:off x="502920" y="4985590"/>
            <a:ext cx="8183880" cy="1051560"/>
          </a:xfrm>
          <a:prstGeom prst="rect">
            <a:avLst/>
          </a:prstGeom>
        </p:spPr>
        <p:txBody>
          <a:bodyPr vert="horz" anchor="b">
            <a:normAutofit/>
          </a:bodyPr>
          <a:lstStyle/>
          <a:p>
            <a:r>
              <a:rPr lang="zh-CN"/>
              <a:t>单击此处编辑母版标题样式</a:t>
            </a:r>
          </a:p>
        </p:txBody>
      </p:sp>
      <p:sp>
        <p:nvSpPr>
          <p:cNvPr id="4" name="Rectangle 3"/>
          <p:cNvSpPr>
            <a:spLocks noGrp="1"/>
          </p:cNvSpPr>
          <p:nvPr>
            <p:ph type="body" idx="1"/>
          </p:nvPr>
        </p:nvSpPr>
        <p:spPr>
          <a:xfrm>
            <a:off x="502920" y="530352"/>
            <a:ext cx="8183880" cy="4187952"/>
          </a:xfrm>
          <a:prstGeom prst="rect">
            <a:avLst/>
          </a:prstGeom>
        </p:spPr>
        <p:txBody>
          <a:bodyPr vert="horz" lIns="182880" tIns="9144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a:p>
            <a:pPr lvl="5"/>
            <a:r>
              <a:rPr lang="zh-CN"/>
              <a:t>第六级</a:t>
            </a:r>
          </a:p>
          <a:p>
            <a:pPr lvl="6"/>
            <a:r>
              <a:rPr lang="zh-CN"/>
              <a:t>第七级</a:t>
            </a:r>
          </a:p>
          <a:p>
            <a:pPr lvl="7"/>
            <a:r>
              <a:rPr lang="zh-CN"/>
              <a:t>第八级</a:t>
            </a:r>
          </a:p>
          <a:p>
            <a:pPr lvl="8"/>
            <a:r>
              <a:rPr lang="zh-CN"/>
              <a:t>第九级</a:t>
            </a:r>
          </a:p>
        </p:txBody>
      </p:sp>
      <p:sp>
        <p:nvSpPr>
          <p:cNvPr id="25" name="Rectangle 24"/>
          <p:cNvSpPr>
            <a:spLocks noGrp="1"/>
          </p:cNvSpPr>
          <p:nvPr>
            <p:ph type="dt" sz="half" idx="2"/>
          </p:nvPr>
        </p:nvSpPr>
        <p:spPr>
          <a:xfrm>
            <a:off x="3776328" y="6111875"/>
            <a:ext cx="2286000" cy="365125"/>
          </a:xfrm>
          <a:prstGeom prst="rect">
            <a:avLst/>
          </a:prstGeom>
        </p:spPr>
        <p:txBody>
          <a:bodyPr vert="horz" anchor="b"/>
          <a:lstStyle>
            <a:lvl1pPr algn="r" latinLnBrk="0">
              <a:defRPr lang="zh-CN" sz="1000">
                <a:solidFill>
                  <a:schemeClr val="bg2">
                    <a:shade val="50000"/>
                  </a:schemeClr>
                </a:solidFill>
              </a:defRPr>
            </a:lvl1pPr>
          </a:lstStyle>
          <a:p>
            <a:pPr algn="r"/>
            <a:fld id="{1BC102A9-C1B1-4354-89E4-F43472216A4F}" type="datetime1">
              <a:pPr algn="r"/>
              <a:t>2017/10/27</a:t>
            </a:fld>
            <a:endParaRPr lang="zh-CN" sz="1000">
              <a:solidFill>
                <a:schemeClr val="bg2">
                  <a:shade val="50000"/>
                </a:schemeClr>
              </a:solidFill>
            </a:endParaRPr>
          </a:p>
        </p:txBody>
      </p:sp>
      <p:sp>
        <p:nvSpPr>
          <p:cNvPr id="18" name="Rectangle 17"/>
          <p:cNvSpPr>
            <a:spLocks noGrp="1"/>
          </p:cNvSpPr>
          <p:nvPr>
            <p:ph type="ftr" sz="quarter" idx="3"/>
          </p:nvPr>
        </p:nvSpPr>
        <p:spPr>
          <a:xfrm>
            <a:off x="6062328" y="6111875"/>
            <a:ext cx="2286000" cy="365125"/>
          </a:xfrm>
          <a:prstGeom prst="rect">
            <a:avLst/>
          </a:prstGeom>
        </p:spPr>
        <p:txBody>
          <a:bodyPr vert="horz" anchor="b"/>
          <a:lstStyle>
            <a:lvl1pPr algn="l" latinLnBrk="0">
              <a:defRPr lang="zh-CN" sz="1000">
                <a:solidFill>
                  <a:schemeClr val="bg2">
                    <a:shade val="50000"/>
                  </a:schemeClr>
                </a:solidFill>
              </a:defRPr>
            </a:lvl1pPr>
          </a:lstStyle>
          <a:p>
            <a:pPr algn="l"/>
            <a:endParaRPr lang="zh-CN" sz="1000">
              <a:solidFill>
                <a:schemeClr val="bg2">
                  <a:shade val="50000"/>
                </a:schemeClr>
              </a:solidFill>
            </a:endParaRPr>
          </a:p>
        </p:txBody>
      </p:sp>
      <p:sp>
        <p:nvSpPr>
          <p:cNvPr id="5" name="Rectangle 4"/>
          <p:cNvSpPr>
            <a:spLocks noGrp="1"/>
          </p:cNvSpPr>
          <p:nvPr>
            <p:ph type="sldNum" sz="quarter" idx="4"/>
          </p:nvPr>
        </p:nvSpPr>
        <p:spPr>
          <a:xfrm>
            <a:off x="8348328" y="6111875"/>
            <a:ext cx="457200" cy="365125"/>
          </a:xfrm>
          <a:prstGeom prst="rect">
            <a:avLst/>
          </a:prstGeom>
        </p:spPr>
        <p:txBody>
          <a:bodyPr vert="horz" anchor="b"/>
          <a:lstStyle>
            <a:lvl1pPr algn="r" latinLnBrk="0">
              <a:defRPr lang="zh-CN" sz="1000">
                <a:solidFill>
                  <a:schemeClr val="bg2">
                    <a:shade val="50000"/>
                  </a:schemeClr>
                </a:solidFill>
              </a:defRPr>
            </a:lvl1pPr>
          </a:lstStyle>
          <a:p>
            <a:fld id="{E7F13AF2-DCC4-4842-96BC-1B9869901C37}" type="slidenum">
              <a:rPr lang="zh-CN" sz="1000">
                <a:solidFill>
                  <a:schemeClr val="bg2">
                    <a:shade val="50000"/>
                  </a:schemeClr>
                </a:solidFill>
              </a:rPr>
              <a:pPr/>
              <a:t>‹#›</a:t>
            </a:fld>
            <a:endParaRPr lang="zh-CN" sz="1000">
              <a:solidFill>
                <a:schemeClr val="bg2">
                  <a:shade val="50000"/>
                </a:schemeClr>
              </a:solidFill>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Lst>
  <p:txStyles>
    <p:titleStyle>
      <a:lvl1pPr algn="l" rtl="0" eaLnBrk="1" latinLnBrk="0" hangingPunct="1">
        <a:spcBef>
          <a:spcPct val="0"/>
        </a:spcBef>
        <a:buNone/>
        <a:defRPr lang="zh-CN"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p:titleStyle>
    <p:bodyStyle>
      <a:lvl1pPr marL="265176" indent="-265176" algn="l" rtl="0" eaLnBrk="1" latinLnBrk="0" hangingPunct="1">
        <a:spcBef>
          <a:spcPts val="250"/>
        </a:spcBef>
        <a:buClr>
          <a:schemeClr val="accent1"/>
        </a:buClr>
        <a:buSzPct val="80000"/>
        <a:buFont typeface="Wingdings 2"/>
        <a:buChar char=""/>
        <a:defRPr lang="zh-CN"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lang="zh-CN"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lang="zh-CN"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lang="zh-CN"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lang="zh-CN"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lang="zh-CN"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lang="zh-CN"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9pPr>
    </p:bodyStyle>
    <p:otherStyle>
      <a:lvl1pPr marL="0" algn="l" rtl="0" eaLnBrk="1" latinLnBrk="0" hangingPunct="1">
        <a:defRPr lang="zh-CN" kern="1200">
          <a:solidFill>
            <a:schemeClr val="tx1"/>
          </a:solidFill>
          <a:latin typeface="+mn-lt"/>
          <a:ea typeface="+mn-ea"/>
          <a:cs typeface="+mn-cs"/>
        </a:defRPr>
      </a:lvl1pPr>
      <a:lvl2pPr marL="457200" algn="l" rtl="0" eaLnBrk="1" hangingPunct="1">
        <a:defRPr lang="zh-CN" kern="1200">
          <a:solidFill>
            <a:schemeClr val="tx1"/>
          </a:solidFill>
          <a:latin typeface="+mn-lt"/>
          <a:ea typeface="+mn-ea"/>
          <a:cs typeface="+mn-cs"/>
        </a:defRPr>
      </a:lvl2pPr>
      <a:lvl3pPr marL="914400" algn="l" rtl="0" eaLnBrk="1" hangingPunct="1">
        <a:defRPr lang="zh-CN" kern="1200">
          <a:solidFill>
            <a:schemeClr val="tx1"/>
          </a:solidFill>
          <a:latin typeface="+mn-lt"/>
          <a:ea typeface="+mn-ea"/>
          <a:cs typeface="+mn-cs"/>
        </a:defRPr>
      </a:lvl3pPr>
      <a:lvl4pPr marL="1371600" algn="l" rtl="0" eaLnBrk="1" hangingPunct="1">
        <a:defRPr lang="zh-CN" kern="1200">
          <a:solidFill>
            <a:schemeClr val="tx1"/>
          </a:solidFill>
          <a:latin typeface="+mn-lt"/>
          <a:ea typeface="+mn-ea"/>
          <a:cs typeface="+mn-cs"/>
        </a:defRPr>
      </a:lvl4pPr>
      <a:lvl5pPr marL="1828800" algn="l" rtl="0" eaLnBrk="1" hangingPunct="1">
        <a:defRPr lang="zh-CN" kern="1200">
          <a:solidFill>
            <a:schemeClr val="tx1"/>
          </a:solidFill>
          <a:latin typeface="+mn-lt"/>
          <a:ea typeface="+mn-ea"/>
          <a:cs typeface="+mn-cs"/>
        </a:defRPr>
      </a:lvl5pPr>
      <a:lvl6pPr marL="2286000" algn="l" rtl="0" eaLnBrk="1" hangingPunct="1">
        <a:defRPr lang="zh-CN" kern="1200">
          <a:solidFill>
            <a:schemeClr val="tx1"/>
          </a:solidFill>
          <a:latin typeface="+mn-lt"/>
          <a:ea typeface="+mn-ea"/>
          <a:cs typeface="+mn-cs"/>
        </a:defRPr>
      </a:lvl6pPr>
      <a:lvl7pPr marL="2743200" algn="l" rtl="0" eaLnBrk="1" hangingPunct="1">
        <a:defRPr lang="zh-CN" kern="1200">
          <a:solidFill>
            <a:schemeClr val="tx1"/>
          </a:solidFill>
          <a:latin typeface="+mn-lt"/>
          <a:ea typeface="+mn-ea"/>
          <a:cs typeface="+mn-cs"/>
        </a:defRPr>
      </a:lvl7pPr>
      <a:lvl8pPr marL="3200400" algn="l" rtl="0" eaLnBrk="1" hangingPunct="1">
        <a:defRPr lang="zh-CN" kern="1200">
          <a:solidFill>
            <a:schemeClr val="tx1"/>
          </a:solidFill>
          <a:latin typeface="+mn-lt"/>
          <a:ea typeface="+mn-ea"/>
          <a:cs typeface="+mn-cs"/>
        </a:defRPr>
      </a:lvl8pPr>
      <a:lvl9pPr marL="3657600" algn="l" rtl="0" eaLnBrk="1" hangingPunct="1">
        <a:defRPr lang="zh-CN"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fftai.com/product/product.php" TargetMode="Externa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zhuanlan.zhihu.com/p/2569562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baike.sogou.com/v75921736.htm?fromTitle=Brunnstrom%E6%8A%80%E6%9C%AF" TargetMode="External"/><Relationship Id="rId4" Type="http://schemas.openxmlformats.org/officeDocument/2006/relationships/hyperlink" Target="http://www.fftai.com/product/product.php"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31532;&#20108;&#23567;&#32452;&#26426;&#26800;&#22806;&#39592;&#39612;&#20135;&#19994;&#35843;&#30740;&#25253;&#21578;V1.0.docx"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image" Target="../media/image2.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eeworld.com.cn/Io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nces.ed.gov/ipeds/trendgenerator/tganswer.aspx?sid=4&amp;qid=24" TargetMode="External"/><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www.8pu.com/gdp/ranking_2015.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ww.cast.org.cn/n200735/n203689/c411697/content.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ctrTitle"/>
          </p:nvPr>
        </p:nvSpPr>
        <p:spPr>
          <a:xfrm>
            <a:off x="611560" y="1916832"/>
            <a:ext cx="7772400" cy="1828800"/>
          </a:xfrm>
        </p:spPr>
        <p:txBody>
          <a:bodyPr/>
          <a:lstStyle/>
          <a:p>
            <a:r>
              <a:rPr lang="zh-CN" altLang="en-US" dirty="0" smtClean="0"/>
              <a:t>机械外骨骼</a:t>
            </a:r>
            <a:endParaRPr lang="zh-CN" dirty="0"/>
          </a:p>
        </p:txBody>
      </p:sp>
      <p:sp>
        <p:nvSpPr>
          <p:cNvPr id="3" name="Rectangle 3"/>
          <p:cNvSpPr>
            <a:spLocks noGrp="1"/>
          </p:cNvSpPr>
          <p:nvPr>
            <p:ph type="subTitle" idx="1"/>
          </p:nvPr>
        </p:nvSpPr>
        <p:spPr>
          <a:xfrm>
            <a:off x="741340" y="4077072"/>
            <a:ext cx="7772400" cy="914400"/>
          </a:xfrm>
        </p:spPr>
        <p:txBody>
          <a:bodyPr>
            <a:normAutofit lnSpcReduction="10000"/>
          </a:bodyPr>
          <a:lstStyle/>
          <a:p>
            <a:r>
              <a:rPr lang="zh-CN" altLang="en-US" dirty="0" smtClean="0"/>
              <a:t>产业分析报告 第</a:t>
            </a:r>
            <a:r>
              <a:rPr lang="en-US" altLang="zh-CN" dirty="0" smtClean="0"/>
              <a:t>5</a:t>
            </a:r>
            <a:r>
              <a:rPr lang="zh-CN" altLang="en-US" dirty="0" smtClean="0"/>
              <a:t>周小组汇报</a:t>
            </a:r>
            <a:endParaRPr lang="en-US" altLang="zh-CN" dirty="0" smtClean="0"/>
          </a:p>
          <a:p>
            <a:endParaRPr lang="en-US" altLang="zh-CN" dirty="0" smtClean="0"/>
          </a:p>
          <a:p>
            <a:r>
              <a:rPr lang="zh-CN" altLang="zh-CN" sz="1800" dirty="0" smtClean="0"/>
              <a:t>第二</a:t>
            </a:r>
            <a:r>
              <a:rPr lang="zh-CN" altLang="zh-CN" sz="1800" dirty="0"/>
              <a:t>小组：陈灵灵，刘畅，汤子汉，王星雪，向佳旋，杨松瑜，张晨</a:t>
            </a:r>
          </a:p>
          <a:p>
            <a:endParaRPr lang="zh-C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rotWithShape="1">
          <a:blip r:embed="rId2"/>
          <a:srcRect l="4748" t="13575" r="3791" b="7887"/>
          <a:stretch/>
        </p:blipFill>
        <p:spPr bwMode="auto">
          <a:xfrm>
            <a:off x="539552" y="692696"/>
            <a:ext cx="4896544" cy="3024336"/>
          </a:xfrm>
          <a:prstGeom prst="rect">
            <a:avLst/>
          </a:prstGeom>
          <a:ln>
            <a:noFill/>
          </a:ln>
          <a:extLst>
            <a:ext uri="{53640926-AAD7-44D8-BBD7-CCE9431645EC}">
              <a14:shadowObscured xmlns:a14="http://schemas.microsoft.com/office/drawing/2010/main"/>
            </a:ext>
          </a:extLst>
        </p:spPr>
      </p:pic>
      <p:sp>
        <p:nvSpPr>
          <p:cNvPr id="3" name="文本框 2"/>
          <p:cNvSpPr txBox="1"/>
          <p:nvPr/>
        </p:nvSpPr>
        <p:spPr>
          <a:xfrm>
            <a:off x="5652120" y="1268760"/>
            <a:ext cx="2973029" cy="677878"/>
          </a:xfrm>
          <a:prstGeom prst="rect">
            <a:avLst/>
          </a:prstGeom>
          <a:noFill/>
        </p:spPr>
        <p:txBody>
          <a:bodyPr wrap="square" rtlCol="0">
            <a:spAutoFit/>
          </a:bodyPr>
          <a:lstStyle/>
          <a:p>
            <a:pPr>
              <a:lnSpc>
                <a:spcPct val="150000"/>
              </a:lnSpc>
            </a:pPr>
            <a:r>
              <a:rPr lang="en-US" altLang="zh-CN" sz="1350" dirty="0" err="1"/>
              <a:t>Brunnstrom</a:t>
            </a:r>
            <a:r>
              <a:rPr lang="zh-CN" altLang="en-US" sz="1350" dirty="0"/>
              <a:t>提出的康复阶段，国产傅里叶智能外骨骼以此作为技术架构</a:t>
            </a:r>
          </a:p>
        </p:txBody>
      </p:sp>
      <p:sp>
        <p:nvSpPr>
          <p:cNvPr id="4" name="文本框 3"/>
          <p:cNvSpPr txBox="1"/>
          <p:nvPr/>
        </p:nvSpPr>
        <p:spPr>
          <a:xfrm>
            <a:off x="5436096" y="2132856"/>
            <a:ext cx="3240360" cy="261610"/>
          </a:xfrm>
          <a:prstGeom prst="rect">
            <a:avLst/>
          </a:prstGeom>
          <a:noFill/>
        </p:spPr>
        <p:txBody>
          <a:bodyPr wrap="square" rtlCol="0">
            <a:spAutoFit/>
          </a:bodyPr>
          <a:lstStyle/>
          <a:p>
            <a:r>
              <a:rPr lang="zh-CN" altLang="zh-CN" sz="1100" dirty="0"/>
              <a:t> </a:t>
            </a:r>
            <a:r>
              <a:rPr lang="en-US" altLang="zh-CN" sz="1100" u="sng" dirty="0">
                <a:hlinkClick r:id="rId3"/>
              </a:rPr>
              <a:t>http://www.fftai.com/product/product.php</a:t>
            </a:r>
            <a:endParaRPr lang="zh-CN" altLang="en-US" sz="1100" dirty="0"/>
          </a:p>
        </p:txBody>
      </p:sp>
      <p:sp>
        <p:nvSpPr>
          <p:cNvPr id="5" name="文本框 4"/>
          <p:cNvSpPr txBox="1"/>
          <p:nvPr/>
        </p:nvSpPr>
        <p:spPr>
          <a:xfrm>
            <a:off x="467544" y="3717032"/>
            <a:ext cx="8268802" cy="2677656"/>
          </a:xfrm>
          <a:prstGeom prst="rect">
            <a:avLst/>
          </a:prstGeom>
          <a:noFill/>
        </p:spPr>
        <p:txBody>
          <a:bodyPr wrap="square" rtlCol="0">
            <a:spAutoFit/>
          </a:bodyPr>
          <a:lstStyle/>
          <a:p>
            <a:pPr>
              <a:lnSpc>
                <a:spcPct val="150000"/>
              </a:lnSpc>
            </a:pPr>
            <a:r>
              <a:rPr lang="zh-CN" altLang="en-US" sz="1400" dirty="0"/>
              <a:t>控制技术未来发展展望：</a:t>
            </a:r>
            <a:endParaRPr lang="en-US" altLang="zh-CN" sz="1400" dirty="0"/>
          </a:p>
          <a:p>
            <a:pPr lvl="0">
              <a:lnSpc>
                <a:spcPct val="150000"/>
              </a:lnSpc>
            </a:pPr>
            <a:r>
              <a:rPr lang="en-US" altLang="zh-CN" sz="1400" dirty="0"/>
              <a:t>1.</a:t>
            </a:r>
            <a:r>
              <a:rPr lang="zh-CN" altLang="zh-CN" sz="1400" dirty="0"/>
              <a:t>提升信息检测识别效率</a:t>
            </a:r>
            <a:r>
              <a:rPr lang="en-US" altLang="zh-CN" sz="1400" dirty="0"/>
              <a:t>——</a:t>
            </a:r>
            <a:r>
              <a:rPr lang="zh-CN" altLang="zh-CN" sz="1400" dirty="0"/>
              <a:t>表面肌电</a:t>
            </a:r>
            <a:r>
              <a:rPr lang="en-US" altLang="zh-CN" sz="1400" dirty="0"/>
              <a:t> (</a:t>
            </a:r>
            <a:r>
              <a:rPr lang="en-US" altLang="zh-CN" sz="1400" dirty="0" err="1"/>
              <a:t>sEMG</a:t>
            </a:r>
            <a:r>
              <a:rPr lang="zh-CN" altLang="zh-CN" sz="1400" dirty="0"/>
              <a:t>）</a:t>
            </a:r>
            <a:r>
              <a:rPr lang="zh-CN" altLang="en-US" sz="1400" dirty="0"/>
              <a:t>？</a:t>
            </a:r>
            <a:r>
              <a:rPr lang="zh-CN" altLang="zh-CN" sz="1400" dirty="0"/>
              <a:t>近红外光谱</a:t>
            </a:r>
            <a:r>
              <a:rPr lang="en-US" altLang="zh-CN" sz="1400" dirty="0"/>
              <a:t> (NIRS)</a:t>
            </a:r>
            <a:r>
              <a:rPr lang="zh-CN" altLang="en-US" sz="1400" dirty="0"/>
              <a:t>？新软硬件控制算法</a:t>
            </a:r>
            <a:r>
              <a:rPr lang="en-US" altLang="zh-CN" sz="1400" dirty="0"/>
              <a:t>? </a:t>
            </a:r>
            <a:endParaRPr lang="zh-CN" altLang="zh-CN" sz="1400" dirty="0"/>
          </a:p>
          <a:p>
            <a:pPr lvl="0">
              <a:lnSpc>
                <a:spcPct val="150000"/>
              </a:lnSpc>
            </a:pPr>
            <a:r>
              <a:rPr lang="en-US" altLang="zh-CN" sz="1400" dirty="0"/>
              <a:t>2.</a:t>
            </a:r>
            <a:r>
              <a:rPr lang="zh-CN" altLang="zh-CN" sz="1400" dirty="0"/>
              <a:t>实现复杂</a:t>
            </a:r>
            <a:r>
              <a:rPr lang="en-US" altLang="zh-CN" sz="1400" dirty="0"/>
              <a:t>/</a:t>
            </a:r>
            <a:r>
              <a:rPr lang="zh-CN" altLang="zh-CN" sz="1400" dirty="0"/>
              <a:t>复合动作协调控制</a:t>
            </a:r>
            <a:r>
              <a:rPr lang="en-US" altLang="zh-CN" sz="1400" dirty="0"/>
              <a:t>——</a:t>
            </a:r>
            <a:r>
              <a:rPr lang="zh-CN" altLang="en-US" sz="1400" dirty="0"/>
              <a:t>手指微小的运动？</a:t>
            </a:r>
            <a:endParaRPr lang="zh-CN" altLang="zh-CN" sz="1400" dirty="0"/>
          </a:p>
          <a:p>
            <a:pPr lvl="0">
              <a:lnSpc>
                <a:spcPct val="150000"/>
              </a:lnSpc>
            </a:pPr>
            <a:r>
              <a:rPr lang="en-US" altLang="zh-CN" sz="1400" dirty="0"/>
              <a:t>3.</a:t>
            </a:r>
            <a:r>
              <a:rPr lang="zh-CN" altLang="zh-CN" sz="1400" dirty="0"/>
              <a:t>优先选择触觉反馈使相应更快</a:t>
            </a:r>
            <a:r>
              <a:rPr lang="en-US" altLang="zh-CN" sz="1400" dirty="0"/>
              <a:t>——</a:t>
            </a:r>
            <a:r>
              <a:rPr lang="zh-CN" altLang="en-US" sz="1400" dirty="0"/>
              <a:t>反馈直接由大脑相应部位感知？</a:t>
            </a:r>
            <a:endParaRPr lang="en-US" altLang="zh-CN" sz="1400" dirty="0"/>
          </a:p>
          <a:p>
            <a:pPr lvl="0">
              <a:lnSpc>
                <a:spcPct val="150000"/>
              </a:lnSpc>
            </a:pPr>
            <a:endParaRPr lang="en-US" altLang="zh-CN" sz="1400" dirty="0"/>
          </a:p>
          <a:p>
            <a:pPr>
              <a:lnSpc>
                <a:spcPct val="150000"/>
              </a:lnSpc>
            </a:pPr>
            <a:r>
              <a:rPr lang="zh-CN" altLang="zh-CN" sz="1100" dirty="0"/>
              <a:t>明东等</a:t>
            </a:r>
            <a:r>
              <a:rPr lang="en-US" altLang="zh-CN" sz="1100" dirty="0"/>
              <a:t>, </a:t>
            </a:r>
            <a:r>
              <a:rPr lang="zh-CN" altLang="zh-CN" sz="1100" dirty="0"/>
              <a:t>基于人机信息交互的助行外骨骼机器人技术进展</a:t>
            </a:r>
            <a:r>
              <a:rPr lang="en-US" altLang="zh-CN" sz="1100" dirty="0"/>
              <a:t>. </a:t>
            </a:r>
            <a:r>
              <a:rPr lang="zh-CN" altLang="zh-CN" sz="1100" dirty="0"/>
              <a:t>自动化学报</a:t>
            </a:r>
            <a:r>
              <a:rPr lang="en-US" altLang="zh-CN" sz="1100" dirty="0"/>
              <a:t>, 2017(07): </a:t>
            </a:r>
            <a:r>
              <a:rPr lang="zh-CN" altLang="zh-CN" sz="1100" dirty="0"/>
              <a:t>第</a:t>
            </a:r>
            <a:r>
              <a:rPr lang="en-US" altLang="zh-CN" sz="1100" dirty="0"/>
              <a:t>1089-1100</a:t>
            </a:r>
            <a:r>
              <a:rPr lang="zh-CN" altLang="zh-CN" sz="1100" dirty="0"/>
              <a:t>页</a:t>
            </a:r>
            <a:r>
              <a:rPr lang="en-US" altLang="zh-CN" sz="1100" dirty="0"/>
              <a:t>.</a:t>
            </a:r>
            <a:endParaRPr lang="zh-CN" altLang="en-US" sz="1100" dirty="0"/>
          </a:p>
          <a:p>
            <a:pPr lvl="0">
              <a:lnSpc>
                <a:spcPct val="150000"/>
              </a:lnSpc>
            </a:pPr>
            <a:endParaRPr lang="zh-CN" altLang="zh-CN" sz="1400" dirty="0"/>
          </a:p>
          <a:p>
            <a:pPr>
              <a:lnSpc>
                <a:spcPct val="150000"/>
              </a:lnSpc>
            </a:pPr>
            <a:endParaRPr lang="zh-CN" altLang="en-US" sz="1400" dirty="0"/>
          </a:p>
        </p:txBody>
      </p:sp>
    </p:spTree>
    <p:extLst>
      <p:ext uri="{BB962C8B-B14F-4D97-AF65-F5344CB8AC3E}">
        <p14:creationId xmlns:p14="http://schemas.microsoft.com/office/powerpoint/2010/main" val="15537482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620688"/>
            <a:ext cx="7886700" cy="2664296"/>
          </a:xfrm>
        </p:spPr>
        <p:txBody>
          <a:bodyPr>
            <a:noAutofit/>
          </a:bodyPr>
          <a:lstStyle/>
          <a:p>
            <a:pPr marL="0" indent="0">
              <a:lnSpc>
                <a:spcPct val="150000"/>
              </a:lnSpc>
              <a:buNone/>
            </a:pPr>
            <a:r>
              <a:rPr lang="en-US" altLang="zh-CN" sz="2400" b="1" dirty="0"/>
              <a:t>1.操作者控制</a:t>
            </a:r>
          </a:p>
          <a:p>
            <a:pPr marL="0" indent="0">
              <a:lnSpc>
                <a:spcPct val="150000"/>
              </a:lnSpc>
              <a:buNone/>
            </a:pPr>
            <a:r>
              <a:rPr lang="zh-CN" altLang="en-US" sz="1600" dirty="0" smtClean="0"/>
              <a:t>     命令</a:t>
            </a:r>
            <a:r>
              <a:rPr lang="zh-CN" altLang="en-US" sz="1600" dirty="0"/>
              <a:t>信号来自于穿戴者其他健康的肢体。</a:t>
            </a:r>
          </a:p>
          <a:p>
            <a:pPr marL="0" indent="0">
              <a:lnSpc>
                <a:spcPct val="150000"/>
              </a:lnSpc>
              <a:buNone/>
            </a:pPr>
            <a:r>
              <a:rPr lang="zh-CN" altLang="en-US" sz="1600" dirty="0"/>
              <a:t>缺点：操作者的上肢只能用来发布命令，而不能进行其他的活动，而且操作者的运动也变得很不自然。</a:t>
            </a:r>
          </a:p>
          <a:p>
            <a:pPr marL="0" indent="0">
              <a:lnSpc>
                <a:spcPct val="150000"/>
              </a:lnSpc>
              <a:buNone/>
            </a:pPr>
            <a:r>
              <a:rPr lang="zh-CN" altLang="en-US" sz="1600" dirty="0"/>
              <a:t>实例：海军航空工程学院开发的能量辅助骨骼服（NAEIES）采用上肢控制下肢的原理，通过测量上肢的运动信息，控制下肢膝关节的运动。</a:t>
            </a:r>
          </a:p>
          <a:p>
            <a:pPr marL="0" indent="0">
              <a:lnSpc>
                <a:spcPct val="150000"/>
              </a:lnSpc>
              <a:buNone/>
            </a:pPr>
            <a:endParaRPr lang="zh-CN" altLang="en-US" sz="1600" dirty="0"/>
          </a:p>
          <a:p>
            <a:pPr marL="0" indent="0">
              <a:lnSpc>
                <a:spcPct val="150000"/>
              </a:lnSpc>
              <a:buNone/>
            </a:pPr>
            <a:endParaRPr lang="zh-CN" altLang="en-US" sz="1600" dirty="0"/>
          </a:p>
          <a:p>
            <a:pPr marL="0" indent="0">
              <a:lnSpc>
                <a:spcPct val="150000"/>
              </a:lnSpc>
              <a:buNone/>
            </a:pPr>
            <a:endParaRPr lang="zh-CN" altLang="en-US" sz="2000" b="1" dirty="0"/>
          </a:p>
        </p:txBody>
      </p:sp>
      <p:sp>
        <p:nvSpPr>
          <p:cNvPr id="4" name="文本框 3"/>
          <p:cNvSpPr txBox="1"/>
          <p:nvPr/>
        </p:nvSpPr>
        <p:spPr>
          <a:xfrm>
            <a:off x="616949" y="6021288"/>
            <a:ext cx="7632218" cy="430887"/>
          </a:xfrm>
          <a:prstGeom prst="rect">
            <a:avLst/>
          </a:prstGeom>
          <a:noFill/>
        </p:spPr>
        <p:txBody>
          <a:bodyPr wrap="none" rtlCol="0">
            <a:spAutoFit/>
          </a:bodyPr>
          <a:lstStyle/>
          <a:p>
            <a:pPr algn="l"/>
            <a:r>
              <a:rPr lang="zh-CN" altLang="en-US" sz="1100" dirty="0" smtClean="0"/>
              <a:t>[</a:t>
            </a:r>
            <a:r>
              <a:rPr lang="zh-CN" altLang="en-US" sz="1100" dirty="0"/>
              <a:t>1] 杨智勇, 张静, 归丽华, 等. 外骨骼机器人控制方法综述[J]. 海军航空工程学院学报, 2009, (05): 520～526.</a:t>
            </a:r>
          </a:p>
          <a:p>
            <a:pPr algn="l"/>
            <a:r>
              <a:rPr lang="zh-CN" altLang="en-US" sz="1100" dirty="0"/>
              <a:t>[2] 归丽华, 杨智勇, 顾文锦, 等. 能量辅助骨骼服NAEIES的开发[J]. 海军航空工程学院学报, 2007, (04): 467～470</a:t>
            </a:r>
            <a:r>
              <a:rPr lang="zh-CN" altLang="en-US" sz="1100" dirty="0" smtClean="0"/>
              <a:t>.</a:t>
            </a:r>
            <a:endParaRPr lang="zh-CN" altLang="en-US" sz="1100" dirty="0"/>
          </a:p>
        </p:txBody>
      </p:sp>
      <p:sp>
        <p:nvSpPr>
          <p:cNvPr id="6" name="文本框 5"/>
          <p:cNvSpPr txBox="1"/>
          <p:nvPr/>
        </p:nvSpPr>
        <p:spPr>
          <a:xfrm>
            <a:off x="597537" y="3284984"/>
            <a:ext cx="6109335" cy="3083280"/>
          </a:xfrm>
          <a:prstGeom prst="rect">
            <a:avLst/>
          </a:prstGeom>
          <a:noFill/>
        </p:spPr>
        <p:txBody>
          <a:bodyPr wrap="square" rtlCol="0">
            <a:spAutoFit/>
          </a:bodyPr>
          <a:lstStyle/>
          <a:p>
            <a:pPr algn="l">
              <a:lnSpc>
                <a:spcPct val="150000"/>
              </a:lnSpc>
            </a:pPr>
            <a:r>
              <a:rPr lang="zh-CN" altLang="en-US" sz="2400" b="1" dirty="0" smtClean="0"/>
              <a:t>2</a:t>
            </a:r>
            <a:r>
              <a:rPr lang="zh-CN" altLang="en-US" sz="2400" b="1" dirty="0"/>
              <a:t>.主从控制</a:t>
            </a:r>
          </a:p>
          <a:p>
            <a:pPr algn="l">
              <a:lnSpc>
                <a:spcPct val="150000"/>
              </a:lnSpc>
            </a:pPr>
            <a:r>
              <a:rPr lang="zh-CN" altLang="en-US" dirty="0"/>
              <a:t>    内部的外骨骼是“主”，由操作者控制，为外部的“从”外骨骼提供命令。</a:t>
            </a:r>
          </a:p>
          <a:p>
            <a:pPr algn="l">
              <a:lnSpc>
                <a:spcPct val="150000"/>
              </a:lnSpc>
            </a:pPr>
            <a:r>
              <a:rPr lang="zh-CN" altLang="en-US" dirty="0"/>
              <a:t>    一个是内部的主外骨骼，穿戴在人身上用于记录人的关节角度和肢体环节的位置和方向；一个是外部的从外骨骼，用来模仿人的运动，同时背负负荷。</a:t>
            </a:r>
          </a:p>
          <a:p>
            <a:pPr>
              <a:lnSpc>
                <a:spcPct val="150000"/>
              </a:lnSpc>
            </a:pPr>
            <a:endParaRPr lang="zh-CN" altLang="en-US" dirty="0"/>
          </a:p>
        </p:txBody>
      </p:sp>
      <p:pic>
        <p:nvPicPr>
          <p:cNvPr id="7" name="图片 6"/>
          <p:cNvPicPr>
            <a:picLocks noChangeAspect="1"/>
          </p:cNvPicPr>
          <p:nvPr/>
        </p:nvPicPr>
        <p:blipFill>
          <a:blip r:embed="rId2"/>
          <a:stretch>
            <a:fillRect/>
          </a:stretch>
        </p:blipFill>
        <p:spPr>
          <a:xfrm>
            <a:off x="7009313" y="3789040"/>
            <a:ext cx="1395992" cy="1890000"/>
          </a:xfrm>
          <a:prstGeom prst="rect">
            <a:avLst/>
          </a:prstGeom>
        </p:spPr>
      </p:pic>
    </p:spTree>
    <p:extLst>
      <p:ext uri="{BB962C8B-B14F-4D97-AF65-F5344CB8AC3E}">
        <p14:creationId xmlns:p14="http://schemas.microsoft.com/office/powerpoint/2010/main" val="13955042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2204864"/>
            <a:ext cx="5929313" cy="4454366"/>
          </a:xfrm>
        </p:spPr>
        <p:txBody>
          <a:bodyPr>
            <a:normAutofit fontScale="92500"/>
          </a:bodyPr>
          <a:lstStyle/>
          <a:p>
            <a:pPr marL="0" indent="0">
              <a:lnSpc>
                <a:spcPct val="150000"/>
              </a:lnSpc>
              <a:buNone/>
            </a:pPr>
            <a:endParaRPr lang="en-US" altLang="zh-CN" sz="2400" b="1" dirty="0"/>
          </a:p>
          <a:p>
            <a:pPr marL="0" indent="0">
              <a:lnSpc>
                <a:spcPct val="150000"/>
              </a:lnSpc>
              <a:buNone/>
            </a:pPr>
            <a:r>
              <a:rPr lang="zh-CN" altLang="en-US" sz="1800" dirty="0"/>
              <a:t>缺点：</a:t>
            </a:r>
          </a:p>
          <a:p>
            <a:pPr>
              <a:lnSpc>
                <a:spcPct val="150000"/>
              </a:lnSpc>
            </a:pPr>
            <a:r>
              <a:rPr lang="zh-CN" altLang="en-US" sz="1800" dirty="0"/>
              <a:t>由于肌力力臂与 EMG 信号的强度，及肌力力臂与肌肉力间的关系都随个体的不同而不同，故任何基于 EMG 信号的控制器都是针对某个操作者的个性化设备；</a:t>
            </a:r>
          </a:p>
          <a:p>
            <a:pPr>
              <a:lnSpc>
                <a:spcPct val="150000"/>
              </a:lnSpc>
            </a:pPr>
            <a:r>
              <a:rPr lang="zh-CN" altLang="en-US" sz="1800" dirty="0"/>
              <a:t>在激烈运动下，容易脱落、易位，长时间运动后，人体出汗会影响传感器的测量。</a:t>
            </a:r>
          </a:p>
          <a:p>
            <a:pPr marL="0" indent="0">
              <a:lnSpc>
                <a:spcPct val="150000"/>
              </a:lnSpc>
              <a:buNone/>
            </a:pPr>
            <a:r>
              <a:rPr lang="zh-CN" altLang="en-US" sz="1800" dirty="0"/>
              <a:t>实例：HAL-5</a:t>
            </a:r>
          </a:p>
          <a:p>
            <a:pPr marL="0" indent="0">
              <a:lnSpc>
                <a:spcPct val="150000"/>
              </a:lnSpc>
              <a:buNone/>
            </a:pPr>
            <a:endParaRPr lang="zh-CN" altLang="en-US" sz="1800" dirty="0"/>
          </a:p>
          <a:p>
            <a:pPr marL="0" indent="0">
              <a:lnSpc>
                <a:spcPct val="150000"/>
              </a:lnSpc>
              <a:buNone/>
            </a:pPr>
            <a:r>
              <a:rPr lang="zh-CN" altLang="en-US" sz="1350" dirty="0"/>
              <a:t>https://en.wikipedia.org/wiki/HAL_(robot)</a:t>
            </a:r>
          </a:p>
        </p:txBody>
      </p:sp>
      <p:pic>
        <p:nvPicPr>
          <p:cNvPr id="4" name="图片 3"/>
          <p:cNvPicPr>
            <a:picLocks noChangeAspect="1"/>
          </p:cNvPicPr>
          <p:nvPr/>
        </p:nvPicPr>
        <p:blipFill>
          <a:blip r:embed="rId2"/>
          <a:stretch>
            <a:fillRect/>
          </a:stretch>
        </p:blipFill>
        <p:spPr>
          <a:xfrm>
            <a:off x="6396857" y="2996952"/>
            <a:ext cx="2172372" cy="2274759"/>
          </a:xfrm>
          <a:prstGeom prst="rect">
            <a:avLst/>
          </a:prstGeom>
        </p:spPr>
      </p:pic>
      <p:sp>
        <p:nvSpPr>
          <p:cNvPr id="5" name="文本框 4"/>
          <p:cNvSpPr txBox="1"/>
          <p:nvPr/>
        </p:nvSpPr>
        <p:spPr>
          <a:xfrm>
            <a:off x="611560" y="764704"/>
            <a:ext cx="8017193" cy="1995418"/>
          </a:xfrm>
          <a:prstGeom prst="rect">
            <a:avLst/>
          </a:prstGeom>
          <a:noFill/>
        </p:spPr>
        <p:txBody>
          <a:bodyPr wrap="square" rtlCol="0">
            <a:spAutoFit/>
          </a:bodyPr>
          <a:lstStyle/>
          <a:p>
            <a:pPr>
              <a:lnSpc>
                <a:spcPct val="150000"/>
              </a:lnSpc>
              <a:spcBef>
                <a:spcPts val="750"/>
              </a:spcBef>
              <a:buFont typeface="Arial" panose="020B0604020202020204" pitchFamily="34" charset="0"/>
            </a:pPr>
            <a:r>
              <a:rPr lang="en-US" altLang="zh-CN" sz="2400" b="1" dirty="0">
                <a:sym typeface="+mn-ea"/>
              </a:rPr>
              <a:t>3.</a:t>
            </a:r>
            <a:r>
              <a:rPr lang="zh-CN" altLang="en-US" sz="2400" b="1" dirty="0" smtClean="0">
                <a:sym typeface="+mn-ea"/>
              </a:rPr>
              <a:t>肌电控制</a:t>
            </a:r>
            <a:endParaRPr lang="zh-CN" altLang="en-US" dirty="0"/>
          </a:p>
          <a:p>
            <a:pPr>
              <a:lnSpc>
                <a:spcPct val="150000"/>
              </a:lnSpc>
              <a:spcBef>
                <a:spcPts val="750"/>
              </a:spcBef>
              <a:buFont typeface="Arial" panose="020B0604020202020204" pitchFamily="34" charset="0"/>
            </a:pPr>
            <a:r>
              <a:rPr lang="zh-CN" altLang="en-US" dirty="0">
                <a:sym typeface="+mn-ea"/>
              </a:rPr>
              <a:t>优点：人体表面肌肉电信号要超前于肌肉收缩或屈伸，所以可利用这个超前可以使控制器有充足的时间来对肌电信号进行处理并计算控制输出信号，抵消了控制系统中存在的延迟。</a:t>
            </a:r>
            <a:endParaRPr lang="zh-CN" altLang="en-US" sz="1350" dirty="0"/>
          </a:p>
        </p:txBody>
      </p:sp>
    </p:spTree>
    <p:extLst>
      <p:ext uri="{BB962C8B-B14F-4D97-AF65-F5344CB8AC3E}">
        <p14:creationId xmlns:p14="http://schemas.microsoft.com/office/powerpoint/2010/main" val="12842171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404664"/>
            <a:ext cx="5688632" cy="6264696"/>
          </a:xfrm>
        </p:spPr>
        <p:txBody>
          <a:bodyPr>
            <a:normAutofit lnSpcReduction="10000"/>
          </a:bodyPr>
          <a:lstStyle/>
          <a:p>
            <a:pPr marL="0" indent="0">
              <a:lnSpc>
                <a:spcPct val="170000"/>
              </a:lnSpc>
              <a:buNone/>
            </a:pPr>
            <a:endParaRPr lang="en-US" altLang="zh-CN" sz="2400" b="1" dirty="0" smtClean="0"/>
          </a:p>
          <a:p>
            <a:pPr marL="0" indent="0">
              <a:lnSpc>
                <a:spcPct val="170000"/>
              </a:lnSpc>
              <a:buNone/>
            </a:pPr>
            <a:r>
              <a:rPr lang="en-US" altLang="zh-CN" sz="2400" b="1" dirty="0" smtClean="0"/>
              <a:t>4. </a:t>
            </a:r>
            <a:r>
              <a:rPr lang="zh-CN" altLang="en-US" sz="2400" b="1" dirty="0" smtClean="0"/>
              <a:t>直接</a:t>
            </a:r>
            <a:r>
              <a:rPr lang="zh-CN" altLang="en-US" sz="2400" b="1" dirty="0"/>
              <a:t>力</a:t>
            </a:r>
            <a:r>
              <a:rPr lang="zh-CN" altLang="en-US" sz="2400" b="1" dirty="0" smtClean="0"/>
              <a:t>反馈控制</a:t>
            </a:r>
            <a:endParaRPr lang="zh-CN" altLang="en-US" dirty="0"/>
          </a:p>
          <a:p>
            <a:pPr>
              <a:lnSpc>
                <a:spcPct val="170000"/>
              </a:lnSpc>
            </a:pPr>
            <a:r>
              <a:rPr lang="zh-CN" altLang="en-US" sz="1800" dirty="0"/>
              <a:t>在机器人力控制系统中可以采用力传感器的反馈信息将机器与其周围环境之间的力维持在一个预先定义的水平</a:t>
            </a:r>
            <a:r>
              <a:rPr lang="zh-CN" altLang="en-US" sz="1800" dirty="0" smtClean="0"/>
              <a:t>。</a:t>
            </a:r>
            <a:endParaRPr lang="zh-CN" altLang="en-US" sz="1800" dirty="0"/>
          </a:p>
          <a:p>
            <a:pPr>
              <a:lnSpc>
                <a:spcPct val="170000"/>
              </a:lnSpc>
            </a:pPr>
            <a:r>
              <a:rPr lang="zh-CN" altLang="en-US" sz="1800" dirty="0"/>
              <a:t>控制的目标不是控制人和机器在接触点上的力达到一个预先设定的值，而是控制人施加在负荷上的力成比例的减小</a:t>
            </a:r>
            <a:r>
              <a:rPr lang="zh-CN" altLang="en-US" sz="1800" dirty="0" smtClean="0"/>
              <a:t>。</a:t>
            </a:r>
            <a:endParaRPr lang="zh-CN" altLang="en-US" sz="1800" dirty="0"/>
          </a:p>
          <a:p>
            <a:pPr>
              <a:lnSpc>
                <a:spcPct val="170000"/>
              </a:lnSpc>
            </a:pPr>
            <a:r>
              <a:rPr lang="zh-CN" altLang="en-US" sz="1800" dirty="0"/>
              <a:t>其多应用于于增强人的体力装置。</a:t>
            </a:r>
          </a:p>
          <a:p>
            <a:pPr marL="0" indent="0">
              <a:lnSpc>
                <a:spcPct val="170000"/>
              </a:lnSpc>
              <a:buNone/>
            </a:pPr>
            <a:endParaRPr lang="en-US" altLang="zh-CN" sz="1350" dirty="0" smtClean="0"/>
          </a:p>
          <a:p>
            <a:pPr marL="0" indent="0">
              <a:lnSpc>
                <a:spcPct val="170000"/>
              </a:lnSpc>
              <a:buNone/>
            </a:pPr>
            <a:endParaRPr lang="en-US" altLang="zh-CN" sz="1350" dirty="0"/>
          </a:p>
          <a:p>
            <a:pPr marL="0" indent="0">
              <a:lnSpc>
                <a:spcPct val="170000"/>
              </a:lnSpc>
              <a:buNone/>
            </a:pPr>
            <a:endParaRPr lang="en-US" altLang="zh-CN" sz="1350" dirty="0" smtClean="0"/>
          </a:p>
          <a:p>
            <a:pPr marL="0" indent="0">
              <a:lnSpc>
                <a:spcPct val="170000"/>
              </a:lnSpc>
              <a:buNone/>
            </a:pPr>
            <a:r>
              <a:rPr lang="zh-CN" altLang="en-US" sz="1350" dirty="0" smtClean="0"/>
              <a:t> </a:t>
            </a:r>
            <a:r>
              <a:rPr lang="zh-CN" altLang="en-US" sz="1350" dirty="0"/>
              <a:t>http://www.suitx.com/backx</a:t>
            </a:r>
          </a:p>
        </p:txBody>
      </p:sp>
      <p:pic>
        <p:nvPicPr>
          <p:cNvPr id="4" name="图片 3"/>
          <p:cNvPicPr>
            <a:picLocks noChangeAspect="1"/>
          </p:cNvPicPr>
          <p:nvPr/>
        </p:nvPicPr>
        <p:blipFill>
          <a:blip r:embed="rId2"/>
          <a:stretch>
            <a:fillRect/>
          </a:stretch>
        </p:blipFill>
        <p:spPr>
          <a:xfrm>
            <a:off x="6372200" y="1988840"/>
            <a:ext cx="2014679" cy="2430000"/>
          </a:xfrm>
          <a:prstGeom prst="rect">
            <a:avLst/>
          </a:prstGeom>
        </p:spPr>
      </p:pic>
    </p:spTree>
    <p:extLst>
      <p:ext uri="{BB962C8B-B14F-4D97-AF65-F5344CB8AC3E}">
        <p14:creationId xmlns:p14="http://schemas.microsoft.com/office/powerpoint/2010/main" val="36626812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a:xfrm>
            <a:off x="6084168" y="4797152"/>
            <a:ext cx="2736304" cy="1051560"/>
          </a:xfrm>
        </p:spPr>
        <p:txBody>
          <a:bodyPr/>
          <a:lstStyle/>
          <a:p>
            <a:r>
              <a:rPr lang="zh-CN" altLang="en-US" dirty="0" smtClean="0"/>
              <a:t>四 未来预期</a:t>
            </a:r>
            <a:endParaRPr lang="zh-CN" dirty="0"/>
          </a:p>
        </p:txBody>
      </p:sp>
      <p:sp>
        <p:nvSpPr>
          <p:cNvPr id="3" name="内容占位符 2"/>
          <p:cNvSpPr>
            <a:spLocks noGrp="1"/>
          </p:cNvSpPr>
          <p:nvPr>
            <p:ph idx="1"/>
          </p:nvPr>
        </p:nvSpPr>
        <p:spPr>
          <a:xfrm>
            <a:off x="502920" y="530352"/>
            <a:ext cx="8183880" cy="4842864"/>
          </a:xfrm>
        </p:spPr>
        <p:txBody>
          <a:bodyPr>
            <a:noAutofit/>
          </a:bodyPr>
          <a:lstStyle/>
          <a:p>
            <a:pPr marL="0" indent="0">
              <a:lnSpc>
                <a:spcPct val="170000"/>
              </a:lnSpc>
              <a:buNone/>
            </a:pPr>
            <a:r>
              <a:rPr lang="zh-CN" altLang="zh-CN" sz="1600" b="1" dirty="0"/>
              <a:t>未来展望：</a:t>
            </a:r>
          </a:p>
          <a:p>
            <a:pPr marL="0" lvl="0" indent="0">
              <a:lnSpc>
                <a:spcPct val="170000"/>
              </a:lnSpc>
              <a:buNone/>
            </a:pPr>
            <a:r>
              <a:rPr lang="en-US" altLang="zh-CN" sz="1100" dirty="0" smtClean="0"/>
              <a:t>1</a:t>
            </a:r>
            <a:r>
              <a:rPr lang="zh-CN" altLang="en-US" sz="1100" dirty="0" smtClean="0"/>
              <a:t>、</a:t>
            </a:r>
            <a:r>
              <a:rPr lang="zh-CN" altLang="zh-CN" sz="1100" dirty="0" smtClean="0"/>
              <a:t>提升</a:t>
            </a:r>
            <a:r>
              <a:rPr lang="zh-CN" altLang="zh-CN" sz="1100" dirty="0"/>
              <a:t>信息检测识别效率</a:t>
            </a:r>
          </a:p>
          <a:p>
            <a:pPr marL="0" indent="0">
              <a:lnSpc>
                <a:spcPct val="170000"/>
              </a:lnSpc>
              <a:buNone/>
            </a:pPr>
            <a:r>
              <a:rPr lang="zh-CN" altLang="zh-CN" sz="1100" dirty="0"/>
              <a:t>未来</a:t>
            </a:r>
            <a:r>
              <a:rPr lang="en-US" altLang="zh-CN" sz="1100" dirty="0"/>
              <a:t>, </a:t>
            </a:r>
            <a:r>
              <a:rPr lang="zh-CN" altLang="zh-CN" sz="1100" dirty="0"/>
              <a:t>随着生 物信号传感技术的不断发展</a:t>
            </a:r>
            <a:r>
              <a:rPr lang="en-US" altLang="zh-CN" sz="1100" dirty="0"/>
              <a:t>, </a:t>
            </a:r>
            <a:r>
              <a:rPr lang="zh-CN" altLang="zh-CN" sz="1100" dirty="0"/>
              <a:t>用于检测识别大脑运 动意图的生理信号种类将大大拓宽</a:t>
            </a:r>
            <a:r>
              <a:rPr lang="en-US" altLang="zh-CN" sz="1100" dirty="0"/>
              <a:t>, </a:t>
            </a:r>
            <a:r>
              <a:rPr lang="zh-CN" altLang="zh-CN" sz="1100" dirty="0"/>
              <a:t>已不限于头皮</a:t>
            </a:r>
            <a:r>
              <a:rPr lang="en-US" altLang="zh-CN" sz="1100" dirty="0"/>
              <a:t> (EEG)</a:t>
            </a:r>
            <a:r>
              <a:rPr lang="zh-CN" altLang="zh-CN" sz="1100" dirty="0"/>
              <a:t>、运动想象</a:t>
            </a:r>
            <a:r>
              <a:rPr lang="en-US" altLang="zh-CN" sz="1100" dirty="0"/>
              <a:t> (MI) </a:t>
            </a:r>
            <a:r>
              <a:rPr lang="zh-CN" altLang="zh-CN" sz="1100" dirty="0"/>
              <a:t>引发的事件相关去同步</a:t>
            </a:r>
            <a:r>
              <a:rPr lang="en-US" altLang="zh-CN" sz="1100" dirty="0"/>
              <a:t>/</a:t>
            </a:r>
            <a:r>
              <a:rPr lang="zh-CN" altLang="zh-CN" sz="1100" dirty="0"/>
              <a:t>同步</a:t>
            </a:r>
            <a:r>
              <a:rPr lang="en-US" altLang="zh-CN" sz="1100" dirty="0"/>
              <a:t>(ERD/ERS) </a:t>
            </a:r>
            <a:r>
              <a:rPr lang="zh-CN" altLang="zh-CN" sz="1100" dirty="0"/>
              <a:t>电位、皮层脑电</a:t>
            </a:r>
            <a:r>
              <a:rPr lang="en-US" altLang="zh-CN" sz="1100" dirty="0"/>
              <a:t>(</a:t>
            </a:r>
            <a:r>
              <a:rPr lang="en-US" altLang="zh-CN" sz="1100" dirty="0" err="1"/>
              <a:t>ECoG</a:t>
            </a:r>
            <a:r>
              <a:rPr lang="en-US" altLang="zh-CN" sz="1100" dirty="0"/>
              <a:t>) </a:t>
            </a:r>
            <a:r>
              <a:rPr lang="zh-CN" altLang="zh-CN" sz="1100" dirty="0"/>
              <a:t>或表 面肌电</a:t>
            </a:r>
            <a:r>
              <a:rPr lang="en-US" altLang="zh-CN" sz="1100" dirty="0"/>
              <a:t> (</a:t>
            </a:r>
            <a:r>
              <a:rPr lang="en-US" altLang="zh-CN" sz="1100" dirty="0" err="1"/>
              <a:t>sEMG</a:t>
            </a:r>
            <a:r>
              <a:rPr lang="zh-CN" altLang="zh-CN" sz="1100" dirty="0"/>
              <a:t>）或近红外光谱</a:t>
            </a:r>
            <a:r>
              <a:rPr lang="en-US" altLang="zh-CN" sz="1100" dirty="0"/>
              <a:t> (NIRS) </a:t>
            </a:r>
            <a:r>
              <a:rPr lang="zh-CN" altLang="zh-CN" sz="1100" dirty="0"/>
              <a:t>等</a:t>
            </a:r>
            <a:r>
              <a:rPr lang="en-US" altLang="zh-CN" sz="1100" dirty="0"/>
              <a:t>, </a:t>
            </a:r>
            <a:r>
              <a:rPr lang="zh-CN" altLang="zh-CN" sz="1100" dirty="0"/>
              <a:t>且采到的信号质量更高</a:t>
            </a:r>
            <a:r>
              <a:rPr lang="en-US" altLang="zh-CN" sz="1100" dirty="0"/>
              <a:t>. </a:t>
            </a:r>
            <a:r>
              <a:rPr lang="zh-CN" altLang="zh-CN" sz="1100" dirty="0"/>
              <a:t>同时</a:t>
            </a:r>
            <a:r>
              <a:rPr lang="en-US" altLang="zh-CN" sz="1100" dirty="0"/>
              <a:t>, </a:t>
            </a:r>
            <a:r>
              <a:rPr lang="zh-CN" altLang="zh-CN" sz="1100" dirty="0"/>
              <a:t>各种数据挖掘、信号处理、模式识别、机器学习等软硬件算法的改进与发展也将更大程度拓展各类生物信号检测识别能力、提高其质量</a:t>
            </a:r>
            <a:r>
              <a:rPr lang="en-US" altLang="zh-CN" sz="1100" dirty="0"/>
              <a:t>, </a:t>
            </a:r>
            <a:r>
              <a:rPr lang="zh-CN" altLang="zh-CN" sz="1100" dirty="0"/>
              <a:t>使目前难以企及的检测方案有可能实现突破。</a:t>
            </a:r>
          </a:p>
          <a:p>
            <a:pPr marL="0" lvl="0" indent="0">
              <a:lnSpc>
                <a:spcPct val="170000"/>
              </a:lnSpc>
              <a:buNone/>
            </a:pPr>
            <a:r>
              <a:rPr lang="en-US" altLang="zh-CN" sz="1100" dirty="0" smtClean="0"/>
              <a:t>2</a:t>
            </a:r>
            <a:r>
              <a:rPr lang="zh-CN" altLang="en-US" sz="1100" dirty="0" smtClean="0"/>
              <a:t>、</a:t>
            </a:r>
            <a:r>
              <a:rPr lang="zh-CN" altLang="zh-CN" sz="1100" dirty="0" smtClean="0"/>
              <a:t>实现</a:t>
            </a:r>
            <a:r>
              <a:rPr lang="zh-CN" altLang="zh-CN" sz="1100" dirty="0"/>
              <a:t>复杂</a:t>
            </a:r>
            <a:r>
              <a:rPr lang="en-US" altLang="zh-CN" sz="1100" dirty="0"/>
              <a:t>/</a:t>
            </a:r>
            <a:r>
              <a:rPr lang="zh-CN" altLang="zh-CN" sz="1100" dirty="0"/>
              <a:t>复合动作协调控制</a:t>
            </a:r>
          </a:p>
          <a:p>
            <a:pPr marL="0" indent="0">
              <a:lnSpc>
                <a:spcPct val="170000"/>
              </a:lnSpc>
              <a:buNone/>
            </a:pPr>
            <a:r>
              <a:rPr lang="zh-CN" altLang="zh-CN" sz="1100" dirty="0"/>
              <a:t>随着我国与世界康复医学水平不断提高</a:t>
            </a:r>
            <a:r>
              <a:rPr lang="en-US" altLang="zh-CN" sz="1100" dirty="0"/>
              <a:t>, </a:t>
            </a:r>
            <a:r>
              <a:rPr lang="zh-CN" altLang="zh-CN" sz="1100" dirty="0"/>
              <a:t>现代自动控制与机器人技术的快速发展和大量高科技公司的研究开发投入</a:t>
            </a:r>
            <a:r>
              <a:rPr lang="en-US" altLang="zh-CN" sz="1100" dirty="0"/>
              <a:t>, </a:t>
            </a:r>
            <a:r>
              <a:rPr lang="zh-CN" altLang="zh-CN" sz="1100" dirty="0"/>
              <a:t>外骨骼机器人服务性能水平也 将有大幅度提升</a:t>
            </a:r>
            <a:r>
              <a:rPr lang="en-US" altLang="zh-CN" sz="1100" dirty="0"/>
              <a:t>. </a:t>
            </a:r>
            <a:r>
              <a:rPr lang="zh-CN" altLang="zh-CN" sz="1100" dirty="0"/>
              <a:t>未来外骨骼机器人能够实现单肢体的复杂精细动作和多肢体的协调复合动作</a:t>
            </a:r>
          </a:p>
          <a:p>
            <a:pPr marL="0" lvl="0" indent="0">
              <a:lnSpc>
                <a:spcPct val="170000"/>
              </a:lnSpc>
              <a:buNone/>
            </a:pPr>
            <a:r>
              <a:rPr lang="en-US" altLang="zh-CN" sz="1100" dirty="0" smtClean="0"/>
              <a:t>3</a:t>
            </a:r>
            <a:r>
              <a:rPr lang="zh-CN" altLang="en-US" sz="1100" dirty="0" smtClean="0"/>
              <a:t>、</a:t>
            </a:r>
            <a:r>
              <a:rPr lang="zh-CN" altLang="zh-CN" sz="1100" dirty="0" smtClean="0"/>
              <a:t>优先</a:t>
            </a:r>
            <a:r>
              <a:rPr lang="zh-CN" altLang="zh-CN" sz="1100" dirty="0"/>
              <a:t>选择触觉反馈使相应更快</a:t>
            </a:r>
          </a:p>
          <a:p>
            <a:pPr marL="0" indent="0">
              <a:lnSpc>
                <a:spcPct val="170000"/>
              </a:lnSpc>
              <a:buNone/>
            </a:pPr>
            <a:r>
              <a:rPr lang="zh-CN" altLang="zh-CN" sz="1100" dirty="0"/>
              <a:t>目前常用的视觉反馈方式因其需较长的大脑信息处理过程而令反馈速度难 以满足需求</a:t>
            </a:r>
            <a:r>
              <a:rPr lang="en-US" altLang="zh-CN" sz="1100" dirty="0"/>
              <a:t>. </a:t>
            </a:r>
            <a:r>
              <a:rPr lang="zh-CN" altLang="zh-CN" sz="1100" dirty="0"/>
              <a:t>而触觉反馈方式显然具有比视觉反应更短的响应延迟</a:t>
            </a:r>
            <a:r>
              <a:rPr lang="en-US" altLang="zh-CN" sz="1100" dirty="0"/>
              <a:t>, </a:t>
            </a:r>
            <a:r>
              <a:rPr lang="zh-CN" altLang="zh-CN" sz="1100" dirty="0"/>
              <a:t>故其反馈速度更快</a:t>
            </a:r>
            <a:r>
              <a:rPr lang="en-US" altLang="zh-CN" sz="1100" dirty="0"/>
              <a:t>, </a:t>
            </a:r>
            <a:r>
              <a:rPr lang="zh-CN" altLang="zh-CN" sz="1100" dirty="0"/>
              <a:t>并已证实触觉 刺激反馈效果更优</a:t>
            </a:r>
            <a:r>
              <a:rPr lang="en-US" altLang="zh-CN" sz="1100" dirty="0"/>
              <a:t>. </a:t>
            </a:r>
            <a:r>
              <a:rPr lang="zh-CN" altLang="zh-CN" sz="1100" dirty="0"/>
              <a:t>因此可以预见未来外骨骼机器 人的信息反馈方式将优先选用触觉反馈</a:t>
            </a:r>
            <a:r>
              <a:rPr lang="en-US" altLang="zh-CN" sz="1100" dirty="0"/>
              <a:t>. [4]</a:t>
            </a:r>
            <a:endParaRPr lang="zh-CN" altLang="zh-CN" sz="1100" dirty="0"/>
          </a:p>
          <a:p>
            <a:pPr marL="0" indent="0">
              <a:lnSpc>
                <a:spcPct val="170000"/>
              </a:lnSpc>
              <a:buNone/>
            </a:pPr>
            <a:r>
              <a:rPr lang="zh-CN" altLang="zh-CN" sz="1100" dirty="0"/>
              <a:t>参考文献</a:t>
            </a:r>
          </a:p>
          <a:p>
            <a:pPr marL="0" indent="0">
              <a:lnSpc>
                <a:spcPct val="170000"/>
              </a:lnSpc>
              <a:buNone/>
            </a:pPr>
            <a:r>
              <a:rPr lang="en-US" altLang="zh-CN" sz="1100" dirty="0"/>
              <a:t>[1] </a:t>
            </a:r>
            <a:r>
              <a:rPr lang="en-US" altLang="zh-CN" sz="1100" u="sng" dirty="0">
                <a:hlinkClick r:id="rId3"/>
              </a:rPr>
              <a:t>https://zhuanlan.zhihu.com/p/25695621</a:t>
            </a:r>
            <a:endParaRPr lang="zh-CN" altLang="zh-CN" sz="1100" dirty="0"/>
          </a:p>
          <a:p>
            <a:pPr marL="0" indent="0">
              <a:lnSpc>
                <a:spcPct val="170000"/>
              </a:lnSpc>
              <a:buNone/>
            </a:pPr>
            <a:r>
              <a:rPr lang="en-US" altLang="zh-CN" sz="1100" dirty="0"/>
              <a:t>[2] </a:t>
            </a:r>
            <a:r>
              <a:rPr lang="en-US" altLang="zh-CN" sz="1100" u="sng" dirty="0">
                <a:hlinkClick r:id="rId4"/>
              </a:rPr>
              <a:t>http://www.fftai.com/product/product.php</a:t>
            </a:r>
            <a:endParaRPr lang="zh-CN" altLang="zh-CN" sz="1100" dirty="0"/>
          </a:p>
          <a:p>
            <a:pPr marL="0" indent="0">
              <a:lnSpc>
                <a:spcPct val="170000"/>
              </a:lnSpc>
              <a:buNone/>
            </a:pPr>
            <a:r>
              <a:rPr lang="en-US" altLang="zh-CN" sz="1100" dirty="0"/>
              <a:t>[3] </a:t>
            </a:r>
            <a:r>
              <a:rPr lang="en-US" altLang="zh-CN" sz="1100" u="sng" dirty="0">
                <a:hlinkClick r:id="rId5"/>
              </a:rPr>
              <a:t>http://baike.sogou.com/v75921736.htm?fromTitle=Brunnstrom%E6%8A%80%E6%9C%AF</a:t>
            </a:r>
            <a:endParaRPr lang="zh-CN" altLang="zh-CN" sz="1100" dirty="0"/>
          </a:p>
          <a:p>
            <a:pPr marL="0" indent="0">
              <a:lnSpc>
                <a:spcPct val="170000"/>
              </a:lnSpc>
              <a:buNone/>
            </a:pPr>
            <a:r>
              <a:rPr lang="en-US" altLang="zh-CN" sz="1100" dirty="0"/>
              <a:t>[4] </a:t>
            </a:r>
            <a:r>
              <a:rPr lang="zh-CN" altLang="zh-CN" sz="1100" dirty="0"/>
              <a:t>明东等</a:t>
            </a:r>
            <a:r>
              <a:rPr lang="en-US" altLang="zh-CN" sz="1100" dirty="0"/>
              <a:t>, </a:t>
            </a:r>
            <a:r>
              <a:rPr lang="zh-CN" altLang="zh-CN" sz="1100" dirty="0"/>
              <a:t>基于人机信息交互的助行外骨骼机器人技术进展</a:t>
            </a:r>
            <a:r>
              <a:rPr lang="en-US" altLang="zh-CN" sz="1100" dirty="0"/>
              <a:t>. </a:t>
            </a:r>
            <a:r>
              <a:rPr lang="zh-CN" altLang="zh-CN" sz="1100" dirty="0"/>
              <a:t>自动化学报</a:t>
            </a:r>
            <a:r>
              <a:rPr lang="en-US" altLang="zh-CN" sz="1100" dirty="0"/>
              <a:t>, 2017(07): </a:t>
            </a:r>
            <a:r>
              <a:rPr lang="zh-CN" altLang="zh-CN" sz="1100" dirty="0"/>
              <a:t>第</a:t>
            </a:r>
            <a:r>
              <a:rPr lang="en-US" altLang="zh-CN" sz="1100" dirty="0"/>
              <a:t>1089-1100</a:t>
            </a:r>
            <a:r>
              <a:rPr lang="zh-CN" altLang="zh-CN" sz="1100" dirty="0"/>
              <a:t>页</a:t>
            </a:r>
            <a:r>
              <a:rPr lang="en-US" altLang="zh-CN" sz="1100" dirty="0"/>
              <a:t>.</a:t>
            </a:r>
            <a:endParaRPr lang="zh-CN" altLang="zh-CN" sz="1100" dirty="0"/>
          </a:p>
          <a:p>
            <a:pPr marL="0" indent="0">
              <a:lnSpc>
                <a:spcPct val="170000"/>
              </a:lnSpc>
              <a:buNone/>
            </a:pPr>
            <a:endParaRPr lang="zh-CN" altLang="en-US" sz="11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hlinkClick r:id="rId3" action="ppaction://hlinkfile"/>
          </p:cNvPr>
          <p:cNvGraphicFramePr>
            <a:graphicFrameLocks noChangeAspect="1"/>
          </p:cNvGraphicFramePr>
          <p:nvPr>
            <p:extLst>
              <p:ext uri="{D42A27DB-BD31-4B8C-83A1-F6EECF244321}">
                <p14:modId xmlns:p14="http://schemas.microsoft.com/office/powerpoint/2010/main" val="943500014"/>
              </p:ext>
            </p:extLst>
          </p:nvPr>
        </p:nvGraphicFramePr>
        <p:xfrm>
          <a:off x="1115616" y="2708920"/>
          <a:ext cx="1822450" cy="3079750"/>
        </p:xfrm>
        <a:graphic>
          <a:graphicData uri="http://schemas.openxmlformats.org/presentationml/2006/ole">
            <mc:AlternateContent xmlns:mc="http://schemas.openxmlformats.org/markup-compatibility/2006">
              <mc:Choice xmlns:v="urn:schemas-microsoft-com:vml" Requires="v">
                <p:oleObj spid="_x0000_s1029" name="Document" r:id="rId4" imgW="5274753" imgH="8915720" progId="Word.Document.12">
                  <p:embed/>
                </p:oleObj>
              </mc:Choice>
              <mc:Fallback>
                <p:oleObj name="Document" r:id="rId4" imgW="5274753" imgH="8915720" progId="Word.Document.12">
                  <p:embed/>
                  <p:pic>
                    <p:nvPicPr>
                      <p:cNvPr id="0" name=""/>
                      <p:cNvPicPr/>
                      <p:nvPr/>
                    </p:nvPicPr>
                    <p:blipFill>
                      <a:blip r:embed="rId5"/>
                      <a:stretch>
                        <a:fillRect/>
                      </a:stretch>
                    </p:blipFill>
                    <p:spPr>
                      <a:xfrm>
                        <a:off x="1115616" y="2708920"/>
                        <a:ext cx="1822450" cy="3079750"/>
                      </a:xfrm>
                      <a:prstGeom prst="rect">
                        <a:avLst/>
                      </a:prstGeom>
                    </p:spPr>
                  </p:pic>
                </p:oleObj>
              </mc:Fallback>
            </mc:AlternateContent>
          </a:graphicData>
        </a:graphic>
      </p:graphicFrame>
      <p:sp>
        <p:nvSpPr>
          <p:cNvPr id="2" name="标题 1"/>
          <p:cNvSpPr>
            <a:spLocks noGrp="1"/>
          </p:cNvSpPr>
          <p:nvPr>
            <p:ph type="title"/>
          </p:nvPr>
        </p:nvSpPr>
        <p:spPr>
          <a:xfrm>
            <a:off x="611560" y="620688"/>
            <a:ext cx="3312368" cy="1872208"/>
          </a:xfrm>
        </p:spPr>
        <p:txBody>
          <a:bodyPr>
            <a:normAutofit fontScale="90000"/>
          </a:bodyPr>
          <a:lstStyle/>
          <a:p>
            <a:r>
              <a:rPr lang="zh-CN" altLang="en-US" dirty="0"/>
              <a:t>第二组 </a:t>
            </a:r>
            <a:r>
              <a:rPr lang="en-US" altLang="zh-CN" dirty="0" smtClean="0"/>
              <a:t/>
            </a:r>
            <a:br>
              <a:rPr lang="en-US" altLang="zh-CN" dirty="0" smtClean="0"/>
            </a:br>
            <a:r>
              <a:rPr lang="zh-CN" altLang="en-US" dirty="0" smtClean="0"/>
              <a:t>机械</a:t>
            </a:r>
            <a:r>
              <a:rPr lang="zh-CN" altLang="en-US" dirty="0"/>
              <a:t>外骨骼产业分析</a:t>
            </a:r>
            <a:r>
              <a:rPr lang="zh-CN" altLang="en-US" dirty="0" smtClean="0"/>
              <a:t>报告大纲</a:t>
            </a:r>
            <a:endParaRPr lang="zh-CN" altLang="en-US" dirty="0"/>
          </a:p>
        </p:txBody>
      </p:sp>
      <p:pic>
        <p:nvPicPr>
          <p:cNvPr id="6" name="内容占位符 5"/>
          <p:cNvPicPr>
            <a:picLocks noGrp="1" noChangeAspect="1"/>
          </p:cNvPicPr>
          <p:nvPr>
            <p:ph idx="1"/>
          </p:nvPr>
        </p:nvPicPr>
        <p:blipFill>
          <a:blip r:embed="rId6"/>
          <a:stretch>
            <a:fillRect/>
          </a:stretch>
        </p:blipFill>
        <p:spPr>
          <a:xfrm>
            <a:off x="3900972" y="303615"/>
            <a:ext cx="4536504" cy="6149721"/>
          </a:xfrm>
          <a:prstGeom prst="rect">
            <a:avLst/>
          </a:prstGeom>
        </p:spPr>
      </p:pic>
    </p:spTree>
    <p:extLst>
      <p:ext uri="{BB962C8B-B14F-4D97-AF65-F5344CB8AC3E}">
        <p14:creationId xmlns:p14="http://schemas.microsoft.com/office/powerpoint/2010/main" val="17246382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920" y="5157192"/>
            <a:ext cx="8183880" cy="1051560"/>
          </a:xfrm>
        </p:spPr>
        <p:txBody>
          <a:bodyPr/>
          <a:lstStyle/>
          <a:p>
            <a:r>
              <a:rPr lang="zh-CN" altLang="en-US" dirty="0" smtClean="0"/>
              <a:t>逻辑模型</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984566576"/>
              </p:ext>
            </p:extLst>
          </p:nvPr>
        </p:nvGraphicFramePr>
        <p:xfrm>
          <a:off x="683568" y="620688"/>
          <a:ext cx="7704856" cy="4847507"/>
        </p:xfrm>
        <a:graphic>
          <a:graphicData uri="http://schemas.openxmlformats.org/drawingml/2006/table">
            <a:tbl>
              <a:tblPr firstRow="1" firstCol="1" bandRow="1">
                <a:tableStyleId>{93296810-A885-4BE3-A3E7-6D5BEEA58F35}</a:tableStyleId>
              </a:tblPr>
              <a:tblGrid>
                <a:gridCol w="1308912">
                  <a:extLst>
                    <a:ext uri="{9D8B030D-6E8A-4147-A177-3AD203B41FA5}">
                      <a16:colId xmlns:a16="http://schemas.microsoft.com/office/drawing/2014/main" val="20000"/>
                    </a:ext>
                  </a:extLst>
                </a:gridCol>
                <a:gridCol w="1841883">
                  <a:extLst>
                    <a:ext uri="{9D8B030D-6E8A-4147-A177-3AD203B41FA5}">
                      <a16:colId xmlns:a16="http://schemas.microsoft.com/office/drawing/2014/main" val="20001"/>
                    </a:ext>
                  </a:extLst>
                </a:gridCol>
                <a:gridCol w="1767366">
                  <a:extLst>
                    <a:ext uri="{9D8B030D-6E8A-4147-A177-3AD203B41FA5}">
                      <a16:colId xmlns:a16="http://schemas.microsoft.com/office/drawing/2014/main" val="20002"/>
                    </a:ext>
                  </a:extLst>
                </a:gridCol>
                <a:gridCol w="2786695">
                  <a:extLst>
                    <a:ext uri="{9D8B030D-6E8A-4147-A177-3AD203B41FA5}">
                      <a16:colId xmlns:a16="http://schemas.microsoft.com/office/drawing/2014/main" val="20003"/>
                    </a:ext>
                  </a:extLst>
                </a:gridCol>
              </a:tblGrid>
              <a:tr h="854085">
                <a:tc>
                  <a:txBody>
                    <a:bodyPr/>
                    <a:lstStyle/>
                    <a:p>
                      <a:pPr algn="ctr">
                        <a:lnSpc>
                          <a:spcPts val="1900"/>
                        </a:lnSpc>
                        <a:spcAft>
                          <a:spcPts val="0"/>
                        </a:spcAft>
                      </a:pPr>
                      <a:r>
                        <a:rPr lang="zh-CN" sz="1100" b="0" kern="0" dirty="0">
                          <a:solidFill>
                            <a:srgbClr val="282828"/>
                          </a:solidFill>
                          <a:effectLst/>
                          <a:latin typeface="+mn-ea"/>
                          <a:ea typeface="+mn-ea"/>
                        </a:rPr>
                        <a:t>背景</a:t>
                      </a:r>
                      <a:endParaRPr lang="zh-CN" sz="1100" b="0" kern="100" dirty="0">
                        <a:solidFill>
                          <a:srgbClr val="282828"/>
                        </a:solidFill>
                        <a:effectLst/>
                        <a:latin typeface="+mn-ea"/>
                        <a:ea typeface="+mn-ea"/>
                        <a:cs typeface="Times New Roman"/>
                      </a:endParaRPr>
                    </a:p>
                  </a:txBody>
                  <a:tcPr marL="27270" marR="2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C044"/>
                    </a:solidFill>
                  </a:tcPr>
                </a:tc>
                <a:tc gridSpan="3">
                  <a:txBody>
                    <a:bodyPr/>
                    <a:lstStyle/>
                    <a:p>
                      <a:pPr algn="just">
                        <a:lnSpc>
                          <a:spcPts val="1900"/>
                        </a:lnSpc>
                        <a:spcAft>
                          <a:spcPts val="0"/>
                        </a:spcAft>
                      </a:pPr>
                      <a:r>
                        <a:rPr lang="zh-CN" altLang="en-US" sz="1100" b="0" kern="0" dirty="0" smtClean="0">
                          <a:solidFill>
                            <a:srgbClr val="282828"/>
                          </a:solidFill>
                          <a:effectLst/>
                          <a:latin typeface="+mn-ea"/>
                          <a:ea typeface="+mn-ea"/>
                          <a:cs typeface="+mn-cs"/>
                        </a:rPr>
                        <a:t>近年来，计算能力的大幅进步促进了</a:t>
                      </a:r>
                      <a:r>
                        <a:rPr lang="en-US" altLang="zh-CN" sz="1100" b="0" kern="0" dirty="0" smtClean="0">
                          <a:solidFill>
                            <a:srgbClr val="282828"/>
                          </a:solidFill>
                          <a:effectLst/>
                          <a:latin typeface="+mn-ea"/>
                          <a:ea typeface="+mn-ea"/>
                          <a:cs typeface="+mn-cs"/>
                        </a:rPr>
                        <a:t>AI</a:t>
                      </a:r>
                      <a:r>
                        <a:rPr lang="zh-CN" altLang="en-US" sz="1100" b="0" kern="0" dirty="0" smtClean="0">
                          <a:solidFill>
                            <a:srgbClr val="282828"/>
                          </a:solidFill>
                          <a:effectLst/>
                          <a:latin typeface="+mn-ea"/>
                          <a:ea typeface="+mn-ea"/>
                          <a:cs typeface="+mn-cs"/>
                        </a:rPr>
                        <a:t>技术发展，谷歌母公司</a:t>
                      </a:r>
                      <a:r>
                        <a:rPr lang="en-US" altLang="zh-CN" sz="1100" b="0" kern="0" dirty="0" smtClean="0">
                          <a:solidFill>
                            <a:srgbClr val="282828"/>
                          </a:solidFill>
                          <a:effectLst/>
                          <a:latin typeface="+mn-ea"/>
                          <a:ea typeface="+mn-ea"/>
                          <a:cs typeface="+mn-cs"/>
                        </a:rPr>
                        <a:t>Alphabet</a:t>
                      </a:r>
                      <a:r>
                        <a:rPr lang="zh-CN" altLang="en-US" sz="1100" b="0" kern="0" dirty="0" smtClean="0">
                          <a:solidFill>
                            <a:srgbClr val="282828"/>
                          </a:solidFill>
                          <a:effectLst/>
                          <a:latin typeface="+mn-ea"/>
                          <a:ea typeface="+mn-ea"/>
                          <a:cs typeface="+mn-cs"/>
                        </a:rPr>
                        <a:t>、亚马逊、苹果、</a:t>
                      </a:r>
                      <a:r>
                        <a:rPr lang="en-US" altLang="zh-CN" sz="1100" b="0" kern="0" dirty="0" smtClean="0">
                          <a:solidFill>
                            <a:srgbClr val="282828"/>
                          </a:solidFill>
                          <a:effectLst/>
                          <a:latin typeface="+mn-ea"/>
                          <a:ea typeface="+mn-ea"/>
                          <a:cs typeface="+mn-cs"/>
                        </a:rPr>
                        <a:t>Facebook</a:t>
                      </a:r>
                      <a:r>
                        <a:rPr lang="zh-CN" altLang="en-US" sz="1100" b="0" kern="0" dirty="0" smtClean="0">
                          <a:solidFill>
                            <a:srgbClr val="282828"/>
                          </a:solidFill>
                          <a:effectLst/>
                          <a:latin typeface="+mn-ea"/>
                          <a:ea typeface="+mn-ea"/>
                          <a:cs typeface="+mn-cs"/>
                        </a:rPr>
                        <a:t>以及微软等科技巨头争先进入这个领域。</a:t>
                      </a:r>
                      <a:r>
                        <a:rPr lang="en-US" altLang="zh-CN" sz="1100" b="0" kern="0" dirty="0" smtClean="0">
                          <a:solidFill>
                            <a:srgbClr val="282828"/>
                          </a:solidFill>
                          <a:effectLst/>
                          <a:latin typeface="+mn-ea"/>
                          <a:ea typeface="+mn-ea"/>
                          <a:cs typeface="+mn-cs"/>
                        </a:rPr>
                        <a:t>DeepMind</a:t>
                      </a:r>
                      <a:r>
                        <a:rPr lang="zh-CN" altLang="en-US" sz="1100" b="0" kern="0" dirty="0" smtClean="0">
                          <a:solidFill>
                            <a:srgbClr val="282828"/>
                          </a:solidFill>
                          <a:effectLst/>
                          <a:latin typeface="+mn-ea"/>
                          <a:ea typeface="+mn-ea"/>
                          <a:cs typeface="+mn-cs"/>
                        </a:rPr>
                        <a:t>开发的智能程序</a:t>
                      </a:r>
                      <a:r>
                        <a:rPr lang="en-US" altLang="zh-CN" sz="1100" b="0" kern="0" dirty="0" err="1" smtClean="0">
                          <a:solidFill>
                            <a:srgbClr val="282828"/>
                          </a:solidFill>
                          <a:effectLst/>
                          <a:latin typeface="+mn-ea"/>
                          <a:ea typeface="+mn-ea"/>
                          <a:cs typeface="+mn-cs"/>
                        </a:rPr>
                        <a:t>AlphaGo</a:t>
                      </a:r>
                      <a:r>
                        <a:rPr lang="en-US" altLang="zh-CN" sz="1100" b="0" kern="0" dirty="0" smtClean="0">
                          <a:solidFill>
                            <a:srgbClr val="282828"/>
                          </a:solidFill>
                          <a:effectLst/>
                          <a:latin typeface="+mn-ea"/>
                          <a:ea typeface="+mn-ea"/>
                          <a:cs typeface="+mn-cs"/>
                        </a:rPr>
                        <a:t> Zero</a:t>
                      </a:r>
                      <a:r>
                        <a:rPr lang="zh-CN" altLang="en-US" sz="1100" b="0" kern="0" dirty="0" smtClean="0">
                          <a:solidFill>
                            <a:srgbClr val="282828"/>
                          </a:solidFill>
                          <a:effectLst/>
                          <a:latin typeface="+mn-ea"/>
                          <a:ea typeface="+mn-ea"/>
                          <a:cs typeface="+mn-cs"/>
                        </a:rPr>
                        <a:t>，通过自学打败了之前打败人类顶尖围棋冠军的</a:t>
                      </a:r>
                      <a:r>
                        <a:rPr lang="en-US" altLang="zh-CN" sz="1100" b="0" kern="0" dirty="0" err="1" smtClean="0">
                          <a:solidFill>
                            <a:srgbClr val="282828"/>
                          </a:solidFill>
                          <a:effectLst/>
                          <a:latin typeface="+mn-ea"/>
                          <a:ea typeface="+mn-ea"/>
                          <a:cs typeface="+mn-cs"/>
                        </a:rPr>
                        <a:t>AlphaGo</a:t>
                      </a:r>
                      <a:r>
                        <a:rPr lang="en-US" altLang="zh-CN" sz="1100" b="0" kern="0" dirty="0" smtClean="0">
                          <a:solidFill>
                            <a:srgbClr val="282828"/>
                          </a:solidFill>
                          <a:effectLst/>
                          <a:latin typeface="+mn-ea"/>
                          <a:ea typeface="+mn-ea"/>
                          <a:cs typeface="+mn-cs"/>
                        </a:rPr>
                        <a:t> master</a:t>
                      </a:r>
                      <a:r>
                        <a:rPr lang="zh-CN" altLang="en-US" sz="1100" b="0" kern="0" dirty="0" smtClean="0">
                          <a:solidFill>
                            <a:srgbClr val="282828"/>
                          </a:solidFill>
                          <a:effectLst/>
                          <a:latin typeface="+mn-ea"/>
                          <a:ea typeface="+mn-ea"/>
                          <a:cs typeface="+mn-cs"/>
                        </a:rPr>
                        <a:t>。神经网络、无人驾驶等技术终将改变人类的未来，而机械外骨骼会不会成为改变人类生活的一种科技呢？</a:t>
                      </a:r>
                      <a:endParaRPr lang="zh-CN" sz="1100" b="0" kern="100" dirty="0">
                        <a:solidFill>
                          <a:srgbClr val="282828"/>
                        </a:solidFill>
                        <a:effectLst/>
                        <a:latin typeface="+mn-ea"/>
                        <a:ea typeface="+mn-ea"/>
                        <a:cs typeface="Times New Roman"/>
                      </a:endParaRPr>
                    </a:p>
                  </a:txBody>
                  <a:tcPr marL="27270" marR="2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C044"/>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640564">
                <a:tc>
                  <a:txBody>
                    <a:bodyPr/>
                    <a:lstStyle/>
                    <a:p>
                      <a:pPr algn="ctr">
                        <a:lnSpc>
                          <a:spcPts val="1900"/>
                        </a:lnSpc>
                        <a:spcAft>
                          <a:spcPts val="0"/>
                        </a:spcAft>
                      </a:pPr>
                      <a:r>
                        <a:rPr lang="zh-CN" sz="1100" b="0" kern="0" dirty="0">
                          <a:solidFill>
                            <a:srgbClr val="282828"/>
                          </a:solidFill>
                          <a:effectLst/>
                          <a:latin typeface="+mn-ea"/>
                          <a:ea typeface="+mn-ea"/>
                        </a:rPr>
                        <a:t>目标</a:t>
                      </a:r>
                      <a:endParaRPr lang="zh-CN" sz="1100" b="0" kern="100" dirty="0">
                        <a:solidFill>
                          <a:srgbClr val="282828"/>
                        </a:solidFill>
                        <a:effectLst/>
                        <a:latin typeface="+mn-ea"/>
                        <a:ea typeface="+mn-ea"/>
                        <a:cs typeface="Times New Roman"/>
                      </a:endParaRPr>
                    </a:p>
                  </a:txBody>
                  <a:tcPr marL="27270" marR="2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C044"/>
                    </a:solidFill>
                  </a:tcPr>
                </a:tc>
                <a:tc gridSpan="3">
                  <a:txBody>
                    <a:bodyPr/>
                    <a:lstStyle/>
                    <a:p>
                      <a:pPr algn="just">
                        <a:lnSpc>
                          <a:spcPts val="1900"/>
                        </a:lnSpc>
                        <a:spcAft>
                          <a:spcPts val="0"/>
                        </a:spcAft>
                      </a:pPr>
                      <a:r>
                        <a:rPr lang="zh-CN" altLang="en-US" sz="1100" b="0" kern="100" dirty="0" smtClean="0">
                          <a:solidFill>
                            <a:srgbClr val="282828"/>
                          </a:solidFill>
                          <a:effectLst/>
                          <a:latin typeface="+mn-ea"/>
                          <a:ea typeface="+mn-ea"/>
                          <a:cs typeface="Times New Roman"/>
                        </a:rPr>
                        <a:t>出版产业分析报告，制定产业计划。</a:t>
                      </a:r>
                      <a:endParaRPr lang="en-US" altLang="zh-CN" sz="1100" b="0" kern="100" dirty="0" smtClean="0">
                        <a:solidFill>
                          <a:srgbClr val="282828"/>
                        </a:solidFill>
                        <a:effectLst/>
                        <a:latin typeface="+mn-ea"/>
                        <a:ea typeface="+mn-ea"/>
                        <a:cs typeface="Times New Roman"/>
                      </a:endParaRPr>
                    </a:p>
                    <a:p>
                      <a:pPr algn="just">
                        <a:lnSpc>
                          <a:spcPts val="1900"/>
                        </a:lnSpc>
                        <a:spcAft>
                          <a:spcPts val="0"/>
                        </a:spcAft>
                      </a:pPr>
                      <a:r>
                        <a:rPr lang="zh-CN" altLang="en-US" sz="1100" b="0" kern="100" dirty="0" smtClean="0">
                          <a:solidFill>
                            <a:srgbClr val="282828"/>
                          </a:solidFill>
                          <a:effectLst/>
                          <a:latin typeface="+mn-ea"/>
                          <a:ea typeface="+mn-ea"/>
                          <a:cs typeface="Times New Roman"/>
                        </a:rPr>
                        <a:t>对机械外骨骼细分市场进行调研，寻找适合的商业模式和投资预算。</a:t>
                      </a:r>
                      <a:endParaRPr lang="en-US" altLang="zh-CN" sz="1100" b="0" kern="100" dirty="0" smtClean="0">
                        <a:solidFill>
                          <a:srgbClr val="282828"/>
                        </a:solidFill>
                        <a:effectLst/>
                        <a:latin typeface="+mn-ea"/>
                        <a:ea typeface="+mn-ea"/>
                        <a:cs typeface="Times New Roman"/>
                      </a:endParaRPr>
                    </a:p>
                    <a:p>
                      <a:pPr algn="just">
                        <a:lnSpc>
                          <a:spcPts val="1900"/>
                        </a:lnSpc>
                        <a:spcAft>
                          <a:spcPts val="0"/>
                        </a:spcAft>
                      </a:pPr>
                      <a:r>
                        <a:rPr lang="zh-CN" altLang="en-US" sz="1100" b="0" kern="100" dirty="0" smtClean="0">
                          <a:solidFill>
                            <a:srgbClr val="282828"/>
                          </a:solidFill>
                          <a:effectLst/>
                          <a:latin typeface="+mn-ea"/>
                          <a:ea typeface="+mn-ea"/>
                          <a:cs typeface="Times New Roman"/>
                        </a:rPr>
                        <a:t>对机械外骨骼的技术进行分析，模拟机械外骨骼制造过程。</a:t>
                      </a:r>
                      <a:endParaRPr lang="zh-CN" sz="1100" b="0" kern="100" dirty="0">
                        <a:solidFill>
                          <a:srgbClr val="282828"/>
                        </a:solidFill>
                        <a:effectLst/>
                        <a:latin typeface="+mn-ea"/>
                        <a:ea typeface="+mn-ea"/>
                        <a:cs typeface="Times New Roman"/>
                      </a:endParaRPr>
                    </a:p>
                  </a:txBody>
                  <a:tcPr marL="27270" marR="2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C044"/>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213521">
                <a:tc>
                  <a:txBody>
                    <a:bodyPr/>
                    <a:lstStyle/>
                    <a:p>
                      <a:pPr algn="ctr">
                        <a:lnSpc>
                          <a:spcPts val="1900"/>
                        </a:lnSpc>
                        <a:spcAft>
                          <a:spcPts val="0"/>
                        </a:spcAft>
                      </a:pPr>
                      <a:r>
                        <a:rPr lang="zh-CN" sz="1100" b="0" kern="0" dirty="0">
                          <a:solidFill>
                            <a:srgbClr val="282828"/>
                          </a:solidFill>
                          <a:effectLst/>
                          <a:latin typeface="+mn-ea"/>
                          <a:ea typeface="+mn-ea"/>
                        </a:rPr>
                        <a:t>效果</a:t>
                      </a:r>
                      <a:endParaRPr lang="zh-CN" sz="1100" b="0" kern="100" dirty="0">
                        <a:solidFill>
                          <a:srgbClr val="282828"/>
                        </a:solidFill>
                        <a:effectLst/>
                        <a:latin typeface="+mn-ea"/>
                        <a:ea typeface="+mn-ea"/>
                        <a:cs typeface="Times New Roman"/>
                      </a:endParaRPr>
                    </a:p>
                  </a:txBody>
                  <a:tcPr marL="27270" marR="2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C044"/>
                    </a:solidFill>
                  </a:tcPr>
                </a:tc>
                <a:tc>
                  <a:txBody>
                    <a:bodyPr/>
                    <a:lstStyle/>
                    <a:p>
                      <a:pPr algn="ctr">
                        <a:lnSpc>
                          <a:spcPts val="1900"/>
                        </a:lnSpc>
                        <a:spcAft>
                          <a:spcPts val="0"/>
                        </a:spcAft>
                      </a:pPr>
                      <a:r>
                        <a:rPr lang="zh-CN" sz="1100" b="0" kern="0" dirty="0">
                          <a:solidFill>
                            <a:srgbClr val="282828"/>
                          </a:solidFill>
                          <a:effectLst/>
                          <a:latin typeface="+mn-ea"/>
                          <a:ea typeface="+mn-ea"/>
                        </a:rPr>
                        <a:t>输出</a:t>
                      </a:r>
                      <a:endParaRPr lang="zh-CN" sz="1100" b="0" kern="100" dirty="0">
                        <a:solidFill>
                          <a:srgbClr val="282828"/>
                        </a:solidFill>
                        <a:effectLst/>
                        <a:latin typeface="+mn-ea"/>
                        <a:ea typeface="+mn-ea"/>
                        <a:cs typeface="Times New Roman"/>
                      </a:endParaRPr>
                    </a:p>
                  </a:txBody>
                  <a:tcPr marL="27270" marR="2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C044"/>
                    </a:solidFill>
                  </a:tcPr>
                </a:tc>
                <a:tc>
                  <a:txBody>
                    <a:bodyPr/>
                    <a:lstStyle/>
                    <a:p>
                      <a:pPr algn="ctr">
                        <a:lnSpc>
                          <a:spcPts val="1900"/>
                        </a:lnSpc>
                        <a:spcAft>
                          <a:spcPts val="0"/>
                        </a:spcAft>
                      </a:pPr>
                      <a:r>
                        <a:rPr lang="zh-CN" sz="1100" b="0" kern="0" dirty="0">
                          <a:solidFill>
                            <a:srgbClr val="282828"/>
                          </a:solidFill>
                          <a:effectLst/>
                          <a:latin typeface="+mn-ea"/>
                          <a:ea typeface="+mn-ea"/>
                        </a:rPr>
                        <a:t>过程</a:t>
                      </a:r>
                      <a:endParaRPr lang="zh-CN" sz="1100" b="0" kern="100" dirty="0">
                        <a:solidFill>
                          <a:srgbClr val="282828"/>
                        </a:solidFill>
                        <a:effectLst/>
                        <a:latin typeface="+mn-ea"/>
                        <a:ea typeface="+mn-ea"/>
                        <a:cs typeface="Times New Roman"/>
                      </a:endParaRPr>
                    </a:p>
                  </a:txBody>
                  <a:tcPr marL="27270" marR="2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C044"/>
                    </a:solidFill>
                  </a:tcPr>
                </a:tc>
                <a:tc>
                  <a:txBody>
                    <a:bodyPr/>
                    <a:lstStyle/>
                    <a:p>
                      <a:pPr algn="ctr">
                        <a:lnSpc>
                          <a:spcPts val="1900"/>
                        </a:lnSpc>
                        <a:spcAft>
                          <a:spcPts val="0"/>
                        </a:spcAft>
                      </a:pPr>
                      <a:r>
                        <a:rPr lang="zh-CN" sz="1100" b="0" kern="0" dirty="0">
                          <a:solidFill>
                            <a:srgbClr val="282828"/>
                          </a:solidFill>
                          <a:effectLst/>
                          <a:latin typeface="+mn-ea"/>
                          <a:ea typeface="+mn-ea"/>
                        </a:rPr>
                        <a:t>输入</a:t>
                      </a:r>
                      <a:endParaRPr lang="zh-CN" sz="1100" b="0" kern="100" dirty="0">
                        <a:solidFill>
                          <a:srgbClr val="282828"/>
                        </a:solidFill>
                        <a:effectLst/>
                        <a:latin typeface="+mn-ea"/>
                        <a:ea typeface="+mn-ea"/>
                        <a:cs typeface="Times New Roman"/>
                      </a:endParaRPr>
                    </a:p>
                  </a:txBody>
                  <a:tcPr marL="27270" marR="2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C044"/>
                    </a:solidFill>
                  </a:tcPr>
                </a:tc>
                <a:extLst>
                  <a:ext uri="{0D108BD9-81ED-4DB2-BD59-A6C34878D82A}">
                    <a16:rowId xmlns:a16="http://schemas.microsoft.com/office/drawing/2014/main" val="10002"/>
                  </a:ext>
                </a:extLst>
              </a:tr>
              <a:tr h="2348734">
                <a:tc>
                  <a:txBody>
                    <a:bodyPr/>
                    <a:lstStyle/>
                    <a:p>
                      <a:pPr algn="just">
                        <a:lnSpc>
                          <a:spcPts val="1900"/>
                        </a:lnSpc>
                        <a:spcAft>
                          <a:spcPts val="0"/>
                        </a:spcAft>
                      </a:pPr>
                      <a:r>
                        <a:rPr lang="en-US" sz="1100" b="0" kern="0" dirty="0" smtClean="0">
                          <a:solidFill>
                            <a:srgbClr val="282828"/>
                          </a:solidFill>
                          <a:effectLst/>
                          <a:latin typeface="+mn-ea"/>
                          <a:ea typeface="+mn-ea"/>
                        </a:rPr>
                        <a:t>*</a:t>
                      </a:r>
                      <a:r>
                        <a:rPr lang="zh-CN" altLang="en-US" sz="1100" b="0" kern="0" dirty="0" smtClean="0">
                          <a:solidFill>
                            <a:srgbClr val="282828"/>
                          </a:solidFill>
                          <a:effectLst/>
                          <a:latin typeface="+mn-ea"/>
                          <a:ea typeface="+mn-ea"/>
                        </a:rPr>
                        <a:t>可以作为项目企划书使用</a:t>
                      </a:r>
                      <a:endParaRPr lang="zh-CN" sz="1100" b="0" kern="100" dirty="0">
                        <a:solidFill>
                          <a:srgbClr val="282828"/>
                        </a:solidFill>
                        <a:effectLst/>
                        <a:latin typeface="+mn-ea"/>
                        <a:ea typeface="+mn-ea"/>
                      </a:endParaRPr>
                    </a:p>
                    <a:p>
                      <a:pPr algn="just">
                        <a:lnSpc>
                          <a:spcPts val="1900"/>
                        </a:lnSpc>
                        <a:spcAft>
                          <a:spcPts val="0"/>
                        </a:spcAft>
                      </a:pPr>
                      <a:r>
                        <a:rPr lang="en-US" sz="1100" b="0" kern="0" dirty="0">
                          <a:solidFill>
                            <a:srgbClr val="282828"/>
                          </a:solidFill>
                          <a:effectLst/>
                          <a:latin typeface="+mn-ea"/>
                          <a:ea typeface="+mn-ea"/>
                        </a:rPr>
                        <a:t> </a:t>
                      </a:r>
                      <a:r>
                        <a:rPr lang="en-US" sz="1100" b="0" kern="0" dirty="0" smtClean="0">
                          <a:solidFill>
                            <a:srgbClr val="282828"/>
                          </a:solidFill>
                          <a:effectLst/>
                          <a:latin typeface="+mn-ea"/>
                          <a:ea typeface="+mn-ea"/>
                        </a:rPr>
                        <a:t>*</a:t>
                      </a:r>
                      <a:r>
                        <a:rPr lang="zh-CN" sz="1100" b="0" kern="0" dirty="0" smtClean="0">
                          <a:solidFill>
                            <a:srgbClr val="282828"/>
                          </a:solidFill>
                          <a:effectLst/>
                          <a:latin typeface="+mn-ea"/>
                          <a:ea typeface="+mn-ea"/>
                        </a:rPr>
                        <a:t>形成</a:t>
                      </a:r>
                      <a:r>
                        <a:rPr lang="zh-CN" altLang="en-US" sz="1100" b="0" kern="0" dirty="0" smtClean="0">
                          <a:solidFill>
                            <a:srgbClr val="282828"/>
                          </a:solidFill>
                          <a:effectLst/>
                          <a:latin typeface="+mn-ea"/>
                          <a:ea typeface="+mn-ea"/>
                        </a:rPr>
                        <a:t>小组工作流程，团队管理方法，可以延伸至企业管理。</a:t>
                      </a:r>
                      <a:endParaRPr lang="zh-CN" sz="1100" b="0" kern="100" dirty="0">
                        <a:solidFill>
                          <a:srgbClr val="282828"/>
                        </a:solidFill>
                        <a:effectLst/>
                        <a:latin typeface="+mn-ea"/>
                        <a:ea typeface="+mn-ea"/>
                      </a:endParaRPr>
                    </a:p>
                    <a:p>
                      <a:pPr algn="just">
                        <a:lnSpc>
                          <a:spcPts val="1900"/>
                        </a:lnSpc>
                        <a:spcAft>
                          <a:spcPts val="0"/>
                        </a:spcAft>
                      </a:pPr>
                      <a:r>
                        <a:rPr lang="en-US" sz="1100" b="0" kern="0" dirty="0">
                          <a:solidFill>
                            <a:srgbClr val="282828"/>
                          </a:solidFill>
                          <a:effectLst/>
                          <a:latin typeface="+mn-ea"/>
                          <a:ea typeface="+mn-ea"/>
                        </a:rPr>
                        <a:t> </a:t>
                      </a:r>
                      <a:r>
                        <a:rPr lang="en-US" sz="1100" b="0" kern="0" dirty="0" smtClean="0">
                          <a:solidFill>
                            <a:srgbClr val="282828"/>
                          </a:solidFill>
                          <a:effectLst/>
                          <a:latin typeface="+mn-ea"/>
                          <a:ea typeface="+mn-ea"/>
                        </a:rPr>
                        <a:t>*</a:t>
                      </a:r>
                      <a:r>
                        <a:rPr lang="zh-CN" sz="1100" b="0" kern="0" dirty="0" smtClean="0">
                          <a:solidFill>
                            <a:srgbClr val="282828"/>
                          </a:solidFill>
                          <a:effectLst/>
                          <a:latin typeface="+mn-ea"/>
                          <a:ea typeface="+mn-ea"/>
                        </a:rPr>
                        <a:t>通过</a:t>
                      </a:r>
                      <a:r>
                        <a:rPr lang="zh-CN" altLang="en-US" sz="1100" b="0" kern="0" dirty="0" smtClean="0">
                          <a:solidFill>
                            <a:srgbClr val="282828"/>
                          </a:solidFill>
                          <a:effectLst/>
                          <a:latin typeface="+mn-ea"/>
                          <a:ea typeface="+mn-ea"/>
                        </a:rPr>
                        <a:t>数据整理</a:t>
                      </a:r>
                      <a:r>
                        <a:rPr lang="zh-CN" sz="1100" b="0" kern="0" dirty="0" smtClean="0">
                          <a:solidFill>
                            <a:srgbClr val="282828"/>
                          </a:solidFill>
                          <a:effectLst/>
                          <a:latin typeface="+mn-ea"/>
                          <a:ea typeface="+mn-ea"/>
                        </a:rPr>
                        <a:t>和</a:t>
                      </a:r>
                      <a:r>
                        <a:rPr lang="zh-CN" altLang="en-US" sz="1100" b="0" kern="0" dirty="0" smtClean="0">
                          <a:solidFill>
                            <a:srgbClr val="282828"/>
                          </a:solidFill>
                          <a:effectLst/>
                          <a:latin typeface="+mn-ea"/>
                          <a:ea typeface="+mn-ea"/>
                        </a:rPr>
                        <a:t>案例分析，综合策划。树立产业报告权威性。</a:t>
                      </a:r>
                      <a:endParaRPr lang="zh-CN" sz="1100" b="0" kern="100" dirty="0">
                        <a:solidFill>
                          <a:srgbClr val="282828"/>
                        </a:solidFill>
                        <a:effectLst/>
                        <a:latin typeface="+mn-ea"/>
                        <a:ea typeface="+mn-ea"/>
                        <a:cs typeface="Times New Roman"/>
                      </a:endParaRPr>
                    </a:p>
                  </a:txBody>
                  <a:tcPr marL="27270" marR="2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C044"/>
                    </a:solidFill>
                  </a:tcPr>
                </a:tc>
                <a:tc>
                  <a:txBody>
                    <a:bodyPr/>
                    <a:lstStyle/>
                    <a:p>
                      <a:pPr algn="just">
                        <a:lnSpc>
                          <a:spcPts val="1900"/>
                        </a:lnSpc>
                        <a:spcAft>
                          <a:spcPts val="0"/>
                        </a:spcAft>
                      </a:pPr>
                      <a:r>
                        <a:rPr lang="en-US" sz="1100" b="0" kern="0" dirty="0" smtClean="0">
                          <a:solidFill>
                            <a:srgbClr val="282828"/>
                          </a:solidFill>
                          <a:effectLst/>
                          <a:latin typeface="+mn-ea"/>
                          <a:ea typeface="+mn-ea"/>
                        </a:rPr>
                        <a:t>*</a:t>
                      </a:r>
                      <a:r>
                        <a:rPr lang="zh-CN" altLang="en-US" sz="1100" b="0" kern="0" dirty="0" smtClean="0">
                          <a:solidFill>
                            <a:srgbClr val="282828"/>
                          </a:solidFill>
                          <a:effectLst/>
                          <a:latin typeface="+mn-ea"/>
                          <a:ea typeface="+mn-ea"/>
                        </a:rPr>
                        <a:t>机械外骨骼产业分析报告</a:t>
                      </a:r>
                      <a:r>
                        <a:rPr lang="zh-CN" sz="1100" b="0" kern="0" dirty="0" smtClean="0">
                          <a:solidFill>
                            <a:srgbClr val="282828"/>
                          </a:solidFill>
                          <a:effectLst/>
                          <a:latin typeface="+mn-ea"/>
                          <a:ea typeface="+mn-ea"/>
                        </a:rPr>
                        <a:t>，</a:t>
                      </a:r>
                      <a:r>
                        <a:rPr lang="zh-CN" sz="1100" b="0" kern="0" dirty="0">
                          <a:solidFill>
                            <a:srgbClr val="282828"/>
                          </a:solidFill>
                          <a:effectLst/>
                          <a:latin typeface="+mn-ea"/>
                          <a:ea typeface="+mn-ea"/>
                        </a:rPr>
                        <a:t>并且积累过程迭代版本。</a:t>
                      </a:r>
                      <a:endParaRPr lang="zh-CN" sz="1100" b="0" kern="100" dirty="0">
                        <a:solidFill>
                          <a:srgbClr val="282828"/>
                        </a:solidFill>
                        <a:effectLst/>
                        <a:latin typeface="+mn-ea"/>
                        <a:ea typeface="+mn-ea"/>
                      </a:endParaRPr>
                    </a:p>
                    <a:p>
                      <a:pPr algn="just">
                        <a:lnSpc>
                          <a:spcPts val="1900"/>
                        </a:lnSpc>
                        <a:spcAft>
                          <a:spcPts val="0"/>
                        </a:spcAft>
                      </a:pPr>
                      <a:r>
                        <a:rPr lang="en-US" sz="1100" b="0" kern="0" dirty="0" smtClean="0">
                          <a:solidFill>
                            <a:srgbClr val="282828"/>
                          </a:solidFill>
                          <a:effectLst/>
                          <a:latin typeface="+mn-ea"/>
                          <a:ea typeface="+mn-ea"/>
                        </a:rPr>
                        <a:t>*</a:t>
                      </a:r>
                      <a:r>
                        <a:rPr lang="zh-CN" altLang="en-US" sz="1100" b="0" kern="0" dirty="0" smtClean="0">
                          <a:solidFill>
                            <a:srgbClr val="282828"/>
                          </a:solidFill>
                          <a:effectLst/>
                          <a:latin typeface="+mn-ea"/>
                          <a:ea typeface="+mn-ea"/>
                        </a:rPr>
                        <a:t>商业模式规划。</a:t>
                      </a:r>
                      <a:endParaRPr lang="en-US" altLang="zh-CN" sz="1100" b="0" kern="0" dirty="0" smtClean="0">
                        <a:solidFill>
                          <a:srgbClr val="282828"/>
                        </a:solidFill>
                        <a:effectLst/>
                        <a:latin typeface="+mn-ea"/>
                        <a:ea typeface="+mn-ea"/>
                      </a:endParaRPr>
                    </a:p>
                    <a:p>
                      <a:pPr algn="just">
                        <a:lnSpc>
                          <a:spcPts val="1900"/>
                        </a:lnSpc>
                        <a:spcAft>
                          <a:spcPts val="0"/>
                        </a:spcAft>
                      </a:pPr>
                      <a:r>
                        <a:rPr lang="zh-CN" altLang="en-US" sz="1100" b="0" kern="0" dirty="0" smtClean="0">
                          <a:solidFill>
                            <a:srgbClr val="282828"/>
                          </a:solidFill>
                          <a:effectLst/>
                          <a:latin typeface="+mn-ea"/>
                          <a:ea typeface="+mn-ea"/>
                        </a:rPr>
                        <a:t>*技术调研，模拟实现。</a:t>
                      </a:r>
                      <a:endParaRPr lang="zh-CN" sz="1100" b="0" kern="100" dirty="0">
                        <a:solidFill>
                          <a:srgbClr val="282828"/>
                        </a:solidFill>
                        <a:effectLst/>
                        <a:latin typeface="+mn-ea"/>
                        <a:ea typeface="+mn-ea"/>
                      </a:endParaRPr>
                    </a:p>
                    <a:p>
                      <a:pPr algn="just">
                        <a:lnSpc>
                          <a:spcPts val="1900"/>
                        </a:lnSpc>
                        <a:spcAft>
                          <a:spcPts val="0"/>
                        </a:spcAft>
                      </a:pPr>
                      <a:r>
                        <a:rPr lang="en-US" sz="1100" b="0" kern="0" dirty="0" smtClean="0">
                          <a:solidFill>
                            <a:srgbClr val="282828"/>
                          </a:solidFill>
                          <a:effectLst/>
                          <a:latin typeface="+mn-ea"/>
                          <a:ea typeface="+mn-ea"/>
                        </a:rPr>
                        <a:t>*</a:t>
                      </a:r>
                      <a:r>
                        <a:rPr lang="zh-CN" altLang="en-US" sz="1100" b="0" kern="0" dirty="0" smtClean="0">
                          <a:solidFill>
                            <a:srgbClr val="282828"/>
                          </a:solidFill>
                          <a:effectLst/>
                          <a:latin typeface="+mn-ea"/>
                          <a:ea typeface="+mn-ea"/>
                        </a:rPr>
                        <a:t>团队工作大纲，工作流、小组会议记录。</a:t>
                      </a:r>
                      <a:endParaRPr lang="en-US" altLang="zh-CN" sz="1100" b="0" kern="0" dirty="0" smtClean="0">
                        <a:solidFill>
                          <a:srgbClr val="282828"/>
                        </a:solidFill>
                        <a:effectLst/>
                        <a:latin typeface="+mn-ea"/>
                        <a:ea typeface="+mn-ea"/>
                      </a:endParaRPr>
                    </a:p>
                    <a:p>
                      <a:pPr algn="just">
                        <a:lnSpc>
                          <a:spcPts val="1900"/>
                        </a:lnSpc>
                        <a:spcAft>
                          <a:spcPts val="0"/>
                        </a:spcAft>
                      </a:pPr>
                      <a:r>
                        <a:rPr lang="zh-CN" altLang="en-US" sz="1100" b="0" kern="0" dirty="0" smtClean="0">
                          <a:solidFill>
                            <a:srgbClr val="282828"/>
                          </a:solidFill>
                          <a:effectLst/>
                          <a:latin typeface="+mn-ea"/>
                          <a:ea typeface="+mn-ea"/>
                          <a:cs typeface="Times New Roman"/>
                        </a:rPr>
                        <a:t>*参考文献整理</a:t>
                      </a:r>
                      <a:endParaRPr lang="en-US" altLang="zh-CN" sz="1100" b="0" kern="0" dirty="0" smtClean="0">
                        <a:solidFill>
                          <a:srgbClr val="282828"/>
                        </a:solidFill>
                        <a:effectLst/>
                        <a:latin typeface="+mn-ea"/>
                        <a:ea typeface="+mn-ea"/>
                        <a:cs typeface="Times New Roman"/>
                      </a:endParaRPr>
                    </a:p>
                    <a:p>
                      <a:pPr algn="just">
                        <a:lnSpc>
                          <a:spcPts val="1900"/>
                        </a:lnSpc>
                        <a:spcAft>
                          <a:spcPts val="0"/>
                        </a:spcAft>
                      </a:pPr>
                      <a:r>
                        <a:rPr lang="zh-CN" altLang="en-US" sz="1100" b="0" kern="0" dirty="0" smtClean="0">
                          <a:solidFill>
                            <a:srgbClr val="282828"/>
                          </a:solidFill>
                          <a:effectLst/>
                          <a:latin typeface="+mn-ea"/>
                          <a:ea typeface="+mn-ea"/>
                          <a:cs typeface="Times New Roman"/>
                        </a:rPr>
                        <a:t>*图表收集、制作、统计。</a:t>
                      </a:r>
                      <a:endParaRPr lang="zh-CN" sz="1100" b="0" kern="100" dirty="0">
                        <a:solidFill>
                          <a:srgbClr val="282828"/>
                        </a:solidFill>
                        <a:effectLst/>
                        <a:latin typeface="+mn-ea"/>
                        <a:ea typeface="+mn-ea"/>
                        <a:cs typeface="Times New Roman"/>
                      </a:endParaRPr>
                    </a:p>
                  </a:txBody>
                  <a:tcPr marL="27270" marR="2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C044"/>
                    </a:solidFill>
                  </a:tcPr>
                </a:tc>
                <a:tc>
                  <a:txBody>
                    <a:bodyPr/>
                    <a:lstStyle/>
                    <a:p>
                      <a:pPr marL="0" algn="just" defTabSz="914400" rtl="0" eaLnBrk="1" latinLnBrk="0" hangingPunct="1">
                        <a:lnSpc>
                          <a:spcPts val="1900"/>
                        </a:lnSpc>
                        <a:spcAft>
                          <a:spcPts val="0"/>
                        </a:spcAft>
                      </a:pPr>
                      <a:r>
                        <a:rPr lang="en-US" altLang="zh-CN" sz="1100" b="0" kern="0" dirty="0" smtClean="0">
                          <a:solidFill>
                            <a:srgbClr val="282828"/>
                          </a:solidFill>
                          <a:effectLst/>
                          <a:latin typeface="+mn-ea"/>
                          <a:ea typeface="+mn-ea"/>
                          <a:cs typeface="+mn-cs"/>
                        </a:rPr>
                        <a:t>一 </a:t>
                      </a:r>
                      <a:r>
                        <a:rPr lang="en-US" altLang="zh-CN" sz="1100" b="0" kern="0" dirty="0" err="1" smtClean="0">
                          <a:solidFill>
                            <a:srgbClr val="282828"/>
                          </a:solidFill>
                          <a:effectLst/>
                          <a:latin typeface="+mn-ea"/>
                          <a:ea typeface="+mn-ea"/>
                          <a:cs typeface="+mn-cs"/>
                        </a:rPr>
                        <a:t>产业概况</a:t>
                      </a:r>
                      <a:endParaRPr lang="zh-CN" altLang="zh-CN" sz="1100" b="0" kern="0" dirty="0" smtClean="0">
                        <a:solidFill>
                          <a:srgbClr val="282828"/>
                        </a:solidFill>
                        <a:effectLst/>
                        <a:latin typeface="+mn-ea"/>
                        <a:ea typeface="+mn-ea"/>
                        <a:cs typeface="+mn-cs"/>
                      </a:endParaRPr>
                    </a:p>
                    <a:p>
                      <a:pPr marL="0" algn="just" defTabSz="914400" rtl="0" eaLnBrk="1" latinLnBrk="0" hangingPunct="1">
                        <a:lnSpc>
                          <a:spcPts val="1900"/>
                        </a:lnSpc>
                        <a:spcAft>
                          <a:spcPts val="0"/>
                        </a:spcAft>
                      </a:pPr>
                      <a:r>
                        <a:rPr lang="en-US" altLang="zh-CN" sz="1100" b="0" kern="0" dirty="0" smtClean="0">
                          <a:solidFill>
                            <a:srgbClr val="282828"/>
                          </a:solidFill>
                          <a:effectLst/>
                          <a:latin typeface="+mn-ea"/>
                          <a:ea typeface="+mn-ea"/>
                          <a:cs typeface="+mn-cs"/>
                        </a:rPr>
                        <a:t>二 </a:t>
                      </a:r>
                      <a:r>
                        <a:rPr lang="en-US" altLang="zh-CN" sz="1100" b="0" kern="0" dirty="0" err="1" smtClean="0">
                          <a:solidFill>
                            <a:srgbClr val="282828"/>
                          </a:solidFill>
                          <a:effectLst/>
                          <a:latin typeface="+mn-ea"/>
                          <a:ea typeface="+mn-ea"/>
                          <a:cs typeface="+mn-cs"/>
                        </a:rPr>
                        <a:t>产业环境和企业状况</a:t>
                      </a:r>
                      <a:r>
                        <a:rPr lang="en-US" altLang="zh-CN" sz="1100" b="0" kern="0" dirty="0" smtClean="0">
                          <a:solidFill>
                            <a:srgbClr val="282828"/>
                          </a:solidFill>
                          <a:effectLst/>
                          <a:latin typeface="+mn-ea"/>
                          <a:ea typeface="+mn-ea"/>
                          <a:cs typeface="+mn-cs"/>
                        </a:rPr>
                        <a:t>：	</a:t>
                      </a:r>
                      <a:endParaRPr lang="zh-CN" altLang="zh-CN" sz="1100" b="0" kern="0" dirty="0" smtClean="0">
                        <a:solidFill>
                          <a:srgbClr val="282828"/>
                        </a:solidFill>
                        <a:effectLst/>
                        <a:latin typeface="+mn-ea"/>
                        <a:ea typeface="+mn-ea"/>
                        <a:cs typeface="+mn-cs"/>
                      </a:endParaRPr>
                    </a:p>
                    <a:p>
                      <a:pPr marL="0" algn="just" defTabSz="914400" rtl="0" eaLnBrk="1" latinLnBrk="0" hangingPunct="1">
                        <a:lnSpc>
                          <a:spcPts val="1900"/>
                        </a:lnSpc>
                        <a:spcAft>
                          <a:spcPts val="0"/>
                        </a:spcAft>
                      </a:pPr>
                      <a:r>
                        <a:rPr lang="en-US" altLang="zh-CN" sz="1100" b="0" kern="0" dirty="0" smtClean="0">
                          <a:solidFill>
                            <a:srgbClr val="282828"/>
                          </a:solidFill>
                          <a:effectLst/>
                          <a:latin typeface="+mn-ea"/>
                          <a:ea typeface="+mn-ea"/>
                          <a:cs typeface="+mn-cs"/>
                        </a:rPr>
                        <a:t>1、</a:t>
                      </a:r>
                      <a:r>
                        <a:rPr lang="zh-CN" altLang="en-US" sz="1100" b="0" kern="0" dirty="0" smtClean="0">
                          <a:solidFill>
                            <a:srgbClr val="282828"/>
                          </a:solidFill>
                          <a:effectLst/>
                          <a:latin typeface="+mn-ea"/>
                          <a:ea typeface="+mn-ea"/>
                          <a:cs typeface="+mn-cs"/>
                        </a:rPr>
                        <a:t>市场环境</a:t>
                      </a:r>
                      <a:r>
                        <a:rPr lang="en-US" altLang="zh-CN" sz="1100" b="0" kern="0" dirty="0" smtClean="0">
                          <a:solidFill>
                            <a:srgbClr val="282828"/>
                          </a:solidFill>
                          <a:effectLst/>
                          <a:latin typeface="+mn-ea"/>
                          <a:ea typeface="+mn-ea"/>
                          <a:cs typeface="+mn-cs"/>
                        </a:rPr>
                        <a:t>	</a:t>
                      </a:r>
                      <a:endParaRPr lang="zh-CN" altLang="zh-CN" sz="1100" b="0" kern="0" dirty="0" smtClean="0">
                        <a:solidFill>
                          <a:srgbClr val="282828"/>
                        </a:solidFill>
                        <a:effectLst/>
                        <a:latin typeface="+mn-ea"/>
                        <a:ea typeface="+mn-ea"/>
                        <a:cs typeface="+mn-cs"/>
                      </a:endParaRPr>
                    </a:p>
                    <a:p>
                      <a:pPr marL="0" algn="just" defTabSz="914400" rtl="0" eaLnBrk="1" latinLnBrk="0" hangingPunct="1">
                        <a:lnSpc>
                          <a:spcPts val="1900"/>
                        </a:lnSpc>
                        <a:spcAft>
                          <a:spcPts val="0"/>
                        </a:spcAft>
                      </a:pPr>
                      <a:r>
                        <a:rPr lang="en-US" altLang="zh-CN" sz="1100" b="0" kern="0" dirty="0" smtClean="0">
                          <a:solidFill>
                            <a:srgbClr val="282828"/>
                          </a:solidFill>
                          <a:effectLst/>
                          <a:latin typeface="+mn-ea"/>
                          <a:ea typeface="+mn-ea"/>
                          <a:cs typeface="+mn-cs"/>
                        </a:rPr>
                        <a:t>2、</a:t>
                      </a:r>
                      <a:r>
                        <a:rPr lang="zh-CN" altLang="en-US" sz="1100" b="0" kern="0" dirty="0" smtClean="0">
                          <a:solidFill>
                            <a:srgbClr val="282828"/>
                          </a:solidFill>
                          <a:effectLst/>
                          <a:latin typeface="+mn-ea"/>
                          <a:ea typeface="+mn-ea"/>
                          <a:cs typeface="+mn-cs"/>
                        </a:rPr>
                        <a:t>企业分析</a:t>
                      </a:r>
                      <a:r>
                        <a:rPr lang="en-US" altLang="zh-CN" sz="1100" b="0" kern="0" dirty="0" smtClean="0">
                          <a:solidFill>
                            <a:srgbClr val="282828"/>
                          </a:solidFill>
                          <a:effectLst/>
                          <a:latin typeface="+mn-ea"/>
                          <a:ea typeface="+mn-ea"/>
                          <a:cs typeface="+mn-cs"/>
                        </a:rPr>
                        <a:t>	</a:t>
                      </a:r>
                      <a:endParaRPr lang="zh-CN" altLang="zh-CN" sz="1100" b="0" kern="0" dirty="0" smtClean="0">
                        <a:solidFill>
                          <a:srgbClr val="282828"/>
                        </a:solidFill>
                        <a:effectLst/>
                        <a:latin typeface="+mn-ea"/>
                        <a:ea typeface="+mn-ea"/>
                        <a:cs typeface="+mn-cs"/>
                      </a:endParaRPr>
                    </a:p>
                    <a:p>
                      <a:pPr marL="0" algn="just" defTabSz="914400" rtl="0" eaLnBrk="1" latinLnBrk="0" hangingPunct="1">
                        <a:lnSpc>
                          <a:spcPts val="1900"/>
                        </a:lnSpc>
                        <a:spcAft>
                          <a:spcPts val="0"/>
                        </a:spcAft>
                      </a:pPr>
                      <a:r>
                        <a:rPr lang="en-US" altLang="zh-CN" sz="1100" b="0" kern="0" dirty="0" smtClean="0">
                          <a:solidFill>
                            <a:srgbClr val="282828"/>
                          </a:solidFill>
                          <a:effectLst/>
                          <a:latin typeface="+mn-ea"/>
                          <a:ea typeface="+mn-ea"/>
                          <a:cs typeface="+mn-cs"/>
                        </a:rPr>
                        <a:t>3、</a:t>
                      </a:r>
                      <a:r>
                        <a:rPr lang="zh-CN" altLang="en-US" sz="1100" b="0" kern="0" dirty="0" smtClean="0">
                          <a:solidFill>
                            <a:srgbClr val="282828"/>
                          </a:solidFill>
                          <a:effectLst/>
                          <a:latin typeface="+mn-ea"/>
                          <a:ea typeface="+mn-ea"/>
                          <a:cs typeface="+mn-cs"/>
                        </a:rPr>
                        <a:t>企业发展</a:t>
                      </a:r>
                      <a:endParaRPr lang="zh-CN" altLang="zh-CN" sz="1100" b="0" kern="0" dirty="0" smtClean="0">
                        <a:solidFill>
                          <a:srgbClr val="282828"/>
                        </a:solidFill>
                        <a:effectLst/>
                        <a:latin typeface="+mn-ea"/>
                        <a:ea typeface="+mn-ea"/>
                        <a:cs typeface="+mn-cs"/>
                      </a:endParaRPr>
                    </a:p>
                    <a:p>
                      <a:pPr marL="0" algn="just" defTabSz="914400" rtl="0" eaLnBrk="1" latinLnBrk="0" hangingPunct="1">
                        <a:lnSpc>
                          <a:spcPts val="1900"/>
                        </a:lnSpc>
                        <a:spcAft>
                          <a:spcPts val="0"/>
                        </a:spcAft>
                      </a:pPr>
                      <a:r>
                        <a:rPr lang="en-US" altLang="zh-CN" sz="1100" b="0" kern="0" dirty="0" smtClean="0">
                          <a:solidFill>
                            <a:srgbClr val="282828"/>
                          </a:solidFill>
                          <a:effectLst/>
                          <a:latin typeface="+mn-ea"/>
                          <a:ea typeface="+mn-ea"/>
                          <a:cs typeface="+mn-cs"/>
                        </a:rPr>
                        <a:t>三 </a:t>
                      </a:r>
                      <a:r>
                        <a:rPr lang="en-US" altLang="zh-CN" sz="1100" b="0" kern="0" dirty="0" err="1" smtClean="0">
                          <a:solidFill>
                            <a:srgbClr val="282828"/>
                          </a:solidFill>
                          <a:effectLst/>
                          <a:latin typeface="+mn-ea"/>
                          <a:ea typeface="+mn-ea"/>
                          <a:cs typeface="+mn-cs"/>
                        </a:rPr>
                        <a:t>技术分析</a:t>
                      </a:r>
                      <a:endParaRPr lang="zh-CN" altLang="zh-CN" sz="1100" b="0" kern="0" dirty="0" smtClean="0">
                        <a:solidFill>
                          <a:srgbClr val="282828"/>
                        </a:solidFill>
                        <a:effectLst/>
                        <a:latin typeface="+mn-ea"/>
                        <a:ea typeface="+mn-ea"/>
                        <a:cs typeface="+mn-cs"/>
                      </a:endParaRPr>
                    </a:p>
                    <a:p>
                      <a:pPr marL="0" algn="just" defTabSz="914400" rtl="0" eaLnBrk="1" latinLnBrk="0" hangingPunct="1">
                        <a:lnSpc>
                          <a:spcPts val="1900"/>
                        </a:lnSpc>
                        <a:spcAft>
                          <a:spcPts val="0"/>
                        </a:spcAft>
                      </a:pPr>
                      <a:r>
                        <a:rPr lang="en-US" altLang="zh-CN" sz="1100" b="0" kern="0" dirty="0" smtClean="0">
                          <a:solidFill>
                            <a:srgbClr val="282828"/>
                          </a:solidFill>
                          <a:effectLst/>
                          <a:latin typeface="+mn-ea"/>
                          <a:ea typeface="+mn-ea"/>
                          <a:cs typeface="+mn-cs"/>
                        </a:rPr>
                        <a:t>1、材料 </a:t>
                      </a:r>
                      <a:endParaRPr lang="zh-CN" altLang="zh-CN" sz="1100" b="0" kern="0" dirty="0" smtClean="0">
                        <a:solidFill>
                          <a:srgbClr val="282828"/>
                        </a:solidFill>
                        <a:effectLst/>
                        <a:latin typeface="+mn-ea"/>
                        <a:ea typeface="+mn-ea"/>
                        <a:cs typeface="+mn-cs"/>
                      </a:endParaRPr>
                    </a:p>
                    <a:p>
                      <a:pPr marL="0" algn="just" defTabSz="914400" rtl="0" eaLnBrk="1" latinLnBrk="0" hangingPunct="1">
                        <a:lnSpc>
                          <a:spcPts val="1900"/>
                        </a:lnSpc>
                        <a:spcAft>
                          <a:spcPts val="0"/>
                        </a:spcAft>
                      </a:pPr>
                      <a:r>
                        <a:rPr lang="en-US" altLang="zh-CN" sz="1100" b="0" kern="0" dirty="0" smtClean="0">
                          <a:solidFill>
                            <a:srgbClr val="282828"/>
                          </a:solidFill>
                          <a:effectLst/>
                          <a:latin typeface="+mn-ea"/>
                          <a:ea typeface="+mn-ea"/>
                          <a:cs typeface="+mn-cs"/>
                        </a:rPr>
                        <a:t>2、动力能源</a:t>
                      </a:r>
                      <a:endParaRPr lang="zh-CN" altLang="zh-CN" sz="1100" b="0" kern="0" dirty="0" smtClean="0">
                        <a:solidFill>
                          <a:srgbClr val="282828"/>
                        </a:solidFill>
                        <a:effectLst/>
                        <a:latin typeface="+mn-ea"/>
                        <a:ea typeface="+mn-ea"/>
                        <a:cs typeface="+mn-cs"/>
                      </a:endParaRPr>
                    </a:p>
                    <a:p>
                      <a:pPr marL="0" algn="just" defTabSz="914400" rtl="0" eaLnBrk="1" latinLnBrk="0" hangingPunct="1">
                        <a:lnSpc>
                          <a:spcPts val="1900"/>
                        </a:lnSpc>
                        <a:spcAft>
                          <a:spcPts val="0"/>
                        </a:spcAft>
                      </a:pPr>
                      <a:r>
                        <a:rPr lang="en-US" altLang="zh-CN" sz="1100" b="0" kern="0" dirty="0" smtClean="0">
                          <a:solidFill>
                            <a:srgbClr val="282828"/>
                          </a:solidFill>
                          <a:effectLst/>
                          <a:latin typeface="+mn-ea"/>
                          <a:ea typeface="+mn-ea"/>
                          <a:cs typeface="+mn-cs"/>
                        </a:rPr>
                        <a:t>3、控制部分</a:t>
                      </a:r>
                    </a:p>
                    <a:p>
                      <a:pPr marL="0" algn="just" defTabSz="914400" rtl="0" eaLnBrk="1" latinLnBrk="0" hangingPunct="1">
                        <a:lnSpc>
                          <a:spcPts val="1900"/>
                        </a:lnSpc>
                        <a:spcAft>
                          <a:spcPts val="0"/>
                        </a:spcAft>
                      </a:pPr>
                      <a:r>
                        <a:rPr lang="zh-CN" altLang="en-US" sz="1100" b="0" kern="0" dirty="0" smtClean="0">
                          <a:solidFill>
                            <a:srgbClr val="282828"/>
                          </a:solidFill>
                          <a:effectLst/>
                          <a:latin typeface="+mn-ea"/>
                          <a:ea typeface="+mn-ea"/>
                          <a:cs typeface="+mn-cs"/>
                        </a:rPr>
                        <a:t>四</a:t>
                      </a:r>
                      <a:r>
                        <a:rPr lang="en-US" altLang="zh-CN" sz="1100" b="0" kern="0" dirty="0" smtClean="0">
                          <a:solidFill>
                            <a:srgbClr val="282828"/>
                          </a:solidFill>
                          <a:effectLst/>
                          <a:latin typeface="+mn-ea"/>
                          <a:ea typeface="+mn-ea"/>
                          <a:cs typeface="+mn-cs"/>
                        </a:rPr>
                        <a:t> </a:t>
                      </a:r>
                      <a:r>
                        <a:rPr lang="zh-CN" altLang="en-US" sz="1100" b="0" kern="0" dirty="0" smtClean="0">
                          <a:solidFill>
                            <a:srgbClr val="282828"/>
                          </a:solidFill>
                          <a:effectLst/>
                          <a:latin typeface="+mn-ea"/>
                          <a:ea typeface="+mn-ea"/>
                          <a:cs typeface="+mn-cs"/>
                        </a:rPr>
                        <a:t>未来预期</a:t>
                      </a:r>
                      <a:endParaRPr lang="en-US" altLang="zh-CN" sz="1100" b="0" kern="0" dirty="0" smtClean="0">
                        <a:solidFill>
                          <a:srgbClr val="282828"/>
                        </a:solidFill>
                        <a:effectLst/>
                        <a:latin typeface="+mn-ea"/>
                        <a:ea typeface="+mn-ea"/>
                        <a:cs typeface="+mn-cs"/>
                      </a:endParaRPr>
                    </a:p>
                  </a:txBody>
                  <a:tcPr marL="27270" marR="2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C044"/>
                    </a:solidFill>
                  </a:tcPr>
                </a:tc>
                <a:tc>
                  <a:txBody>
                    <a:bodyPr/>
                    <a:lstStyle/>
                    <a:p>
                      <a:pPr algn="just">
                        <a:lnSpc>
                          <a:spcPts val="1900"/>
                        </a:lnSpc>
                        <a:spcAft>
                          <a:spcPts val="0"/>
                        </a:spcAft>
                      </a:pPr>
                      <a:r>
                        <a:rPr lang="en-US" sz="1100" b="0" kern="0" dirty="0" smtClean="0">
                          <a:solidFill>
                            <a:srgbClr val="282828"/>
                          </a:solidFill>
                          <a:effectLst/>
                          <a:latin typeface="+mn-ea"/>
                          <a:ea typeface="+mn-ea"/>
                        </a:rPr>
                        <a:t>*</a:t>
                      </a:r>
                      <a:r>
                        <a:rPr lang="zh-CN" altLang="en-US" sz="1100" b="0" kern="0" dirty="0" smtClean="0">
                          <a:solidFill>
                            <a:srgbClr val="282828"/>
                          </a:solidFill>
                          <a:effectLst/>
                          <a:latin typeface="+mn-ea"/>
                          <a:ea typeface="+mn-ea"/>
                        </a:rPr>
                        <a:t>清华图书馆</a:t>
                      </a:r>
                      <a:endParaRPr lang="en-US" altLang="zh-CN" sz="1100" b="0" kern="0" dirty="0" smtClean="0">
                        <a:solidFill>
                          <a:srgbClr val="282828"/>
                        </a:solidFill>
                        <a:effectLst/>
                        <a:latin typeface="+mn-ea"/>
                        <a:ea typeface="+mn-ea"/>
                      </a:endParaRPr>
                    </a:p>
                    <a:p>
                      <a:pPr algn="just">
                        <a:lnSpc>
                          <a:spcPts val="1900"/>
                        </a:lnSpc>
                        <a:spcAft>
                          <a:spcPts val="0"/>
                        </a:spcAft>
                      </a:pPr>
                      <a:r>
                        <a:rPr lang="en-US" sz="1100" b="0" kern="0" dirty="0" smtClean="0">
                          <a:solidFill>
                            <a:srgbClr val="282828"/>
                          </a:solidFill>
                          <a:effectLst/>
                          <a:latin typeface="+mn-ea"/>
                          <a:ea typeface="+mn-ea"/>
                        </a:rPr>
                        <a:t>*</a:t>
                      </a:r>
                      <a:r>
                        <a:rPr lang="zh-CN" altLang="en-US" sz="1100" b="0" kern="0" dirty="0" smtClean="0">
                          <a:solidFill>
                            <a:srgbClr val="282828"/>
                          </a:solidFill>
                          <a:effectLst/>
                          <a:latin typeface="+mn-ea"/>
                          <a:ea typeface="+mn-ea"/>
                        </a:rPr>
                        <a:t>教授</a:t>
                      </a:r>
                      <a:r>
                        <a:rPr lang="zh-CN" sz="1100" b="0" kern="0" dirty="0" smtClean="0">
                          <a:solidFill>
                            <a:srgbClr val="282828"/>
                          </a:solidFill>
                          <a:effectLst/>
                          <a:latin typeface="+mn-ea"/>
                          <a:ea typeface="+mn-ea"/>
                        </a:rPr>
                        <a:t>指导</a:t>
                      </a:r>
                      <a:endParaRPr lang="zh-CN" sz="1100" b="0" kern="100" dirty="0">
                        <a:solidFill>
                          <a:srgbClr val="282828"/>
                        </a:solidFill>
                        <a:effectLst/>
                        <a:latin typeface="+mn-ea"/>
                        <a:ea typeface="+mn-ea"/>
                      </a:endParaRPr>
                    </a:p>
                    <a:p>
                      <a:pPr algn="just">
                        <a:lnSpc>
                          <a:spcPts val="1900"/>
                        </a:lnSpc>
                        <a:spcAft>
                          <a:spcPts val="0"/>
                        </a:spcAft>
                      </a:pPr>
                      <a:r>
                        <a:rPr lang="en-US" sz="1100" b="0" kern="0" dirty="0" smtClean="0">
                          <a:solidFill>
                            <a:srgbClr val="282828"/>
                          </a:solidFill>
                          <a:effectLst/>
                          <a:latin typeface="+mn-ea"/>
                          <a:ea typeface="+mn-ea"/>
                        </a:rPr>
                        <a:t>*</a:t>
                      </a:r>
                      <a:r>
                        <a:rPr lang="zh-CN" altLang="en-US" sz="1100" b="0" kern="0" dirty="0" smtClean="0">
                          <a:solidFill>
                            <a:srgbClr val="282828"/>
                          </a:solidFill>
                          <a:effectLst/>
                          <a:latin typeface="+mn-ea"/>
                          <a:ea typeface="+mn-ea"/>
                        </a:rPr>
                        <a:t>网络资源</a:t>
                      </a:r>
                      <a:endParaRPr lang="zh-CN" sz="1100" b="0" kern="100" dirty="0">
                        <a:solidFill>
                          <a:srgbClr val="282828"/>
                        </a:solidFill>
                        <a:effectLst/>
                        <a:latin typeface="+mn-ea"/>
                        <a:ea typeface="+mn-ea"/>
                      </a:endParaRPr>
                    </a:p>
                    <a:p>
                      <a:pPr algn="just">
                        <a:lnSpc>
                          <a:spcPts val="1900"/>
                        </a:lnSpc>
                        <a:spcAft>
                          <a:spcPts val="0"/>
                        </a:spcAft>
                      </a:pPr>
                      <a:r>
                        <a:rPr lang="en-US" sz="1100" b="0" kern="0" dirty="0">
                          <a:solidFill>
                            <a:srgbClr val="282828"/>
                          </a:solidFill>
                          <a:effectLst/>
                          <a:latin typeface="+mn-ea"/>
                          <a:ea typeface="+mn-ea"/>
                        </a:rPr>
                        <a:t>*</a:t>
                      </a:r>
                      <a:r>
                        <a:rPr lang="zh-CN" sz="1100" b="0" kern="0" dirty="0">
                          <a:solidFill>
                            <a:srgbClr val="282828"/>
                          </a:solidFill>
                          <a:effectLst/>
                          <a:latin typeface="+mn-ea"/>
                          <a:ea typeface="+mn-ea"/>
                        </a:rPr>
                        <a:t>学员兴趣、行业背景、优势收集。</a:t>
                      </a:r>
                      <a:endParaRPr lang="zh-CN" sz="1100" b="0" kern="100" dirty="0">
                        <a:solidFill>
                          <a:srgbClr val="282828"/>
                        </a:solidFill>
                        <a:effectLst/>
                        <a:latin typeface="+mn-ea"/>
                        <a:ea typeface="+mn-ea"/>
                      </a:endParaRPr>
                    </a:p>
                    <a:p>
                      <a:pPr algn="just">
                        <a:lnSpc>
                          <a:spcPts val="1900"/>
                        </a:lnSpc>
                        <a:spcAft>
                          <a:spcPts val="0"/>
                        </a:spcAft>
                      </a:pPr>
                      <a:r>
                        <a:rPr lang="en-US" sz="1100" b="0" kern="0" dirty="0">
                          <a:solidFill>
                            <a:srgbClr val="282828"/>
                          </a:solidFill>
                          <a:effectLst/>
                          <a:latin typeface="+mn-ea"/>
                          <a:ea typeface="+mn-ea"/>
                        </a:rPr>
                        <a:t>*</a:t>
                      </a:r>
                      <a:r>
                        <a:rPr lang="zh-CN" sz="1100" b="0" kern="0" dirty="0">
                          <a:solidFill>
                            <a:srgbClr val="282828"/>
                          </a:solidFill>
                          <a:effectLst/>
                          <a:latin typeface="+mn-ea"/>
                          <a:ea typeface="+mn-ea"/>
                        </a:rPr>
                        <a:t>软件支持：</a:t>
                      </a:r>
                      <a:r>
                        <a:rPr lang="en-US" sz="1100" b="0" kern="0" dirty="0">
                          <a:solidFill>
                            <a:srgbClr val="282828"/>
                          </a:solidFill>
                          <a:effectLst/>
                          <a:latin typeface="+mn-ea"/>
                          <a:ea typeface="+mn-ea"/>
                        </a:rPr>
                        <a:t>wiki</a:t>
                      </a:r>
                      <a:r>
                        <a:rPr lang="zh-CN" sz="1100" b="0" kern="0" dirty="0">
                          <a:solidFill>
                            <a:srgbClr val="282828"/>
                          </a:solidFill>
                          <a:effectLst/>
                          <a:latin typeface="+mn-ea"/>
                          <a:ea typeface="+mn-ea"/>
                        </a:rPr>
                        <a:t>、</a:t>
                      </a:r>
                      <a:r>
                        <a:rPr lang="en-US" sz="1100" b="0" kern="0" dirty="0" smtClean="0">
                          <a:solidFill>
                            <a:srgbClr val="282828"/>
                          </a:solidFill>
                          <a:effectLst/>
                          <a:latin typeface="+mn-ea"/>
                          <a:ea typeface="+mn-ea"/>
                        </a:rPr>
                        <a:t>GIT</a:t>
                      </a:r>
                      <a:r>
                        <a:rPr lang="zh-CN" altLang="en-US" sz="1100" b="0" kern="0" dirty="0" smtClean="0">
                          <a:solidFill>
                            <a:srgbClr val="282828"/>
                          </a:solidFill>
                          <a:effectLst/>
                          <a:latin typeface="+mn-ea"/>
                          <a:ea typeface="+mn-ea"/>
                        </a:rPr>
                        <a:t>、</a:t>
                      </a:r>
                      <a:r>
                        <a:rPr lang="en-US" altLang="zh-CN" sz="1100" b="0" kern="0" dirty="0" err="1" smtClean="0">
                          <a:solidFill>
                            <a:srgbClr val="282828"/>
                          </a:solidFill>
                          <a:effectLst/>
                          <a:latin typeface="+mn-ea"/>
                          <a:ea typeface="+mn-ea"/>
                        </a:rPr>
                        <a:t>Noteexpress</a:t>
                      </a:r>
                      <a:endParaRPr lang="zh-CN" sz="1100" b="0" kern="100" dirty="0">
                        <a:solidFill>
                          <a:srgbClr val="282828"/>
                        </a:solidFill>
                        <a:effectLst/>
                        <a:latin typeface="+mn-ea"/>
                        <a:ea typeface="+mn-ea"/>
                      </a:endParaRPr>
                    </a:p>
                  </a:txBody>
                  <a:tcPr marL="27270" marR="2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C044"/>
                    </a:solidFill>
                  </a:tcPr>
                </a:tc>
                <a:extLst>
                  <a:ext uri="{0D108BD9-81ED-4DB2-BD59-A6C34878D82A}">
                    <a16:rowId xmlns:a16="http://schemas.microsoft.com/office/drawing/2014/main" val="10003"/>
                  </a:ext>
                </a:extLst>
              </a:tr>
              <a:tr h="371011">
                <a:tc>
                  <a:txBody>
                    <a:bodyPr/>
                    <a:lstStyle/>
                    <a:p>
                      <a:pPr algn="ctr">
                        <a:lnSpc>
                          <a:spcPts val="1900"/>
                        </a:lnSpc>
                        <a:spcAft>
                          <a:spcPts val="0"/>
                        </a:spcAft>
                      </a:pPr>
                      <a:r>
                        <a:rPr lang="zh-CN" sz="1100" b="0" kern="0" dirty="0">
                          <a:solidFill>
                            <a:srgbClr val="282828"/>
                          </a:solidFill>
                          <a:effectLst/>
                          <a:latin typeface="+mn-ea"/>
                          <a:ea typeface="+mn-ea"/>
                        </a:rPr>
                        <a:t>外部因素</a:t>
                      </a:r>
                      <a:endParaRPr lang="zh-CN" sz="1100" b="0" kern="100" dirty="0">
                        <a:solidFill>
                          <a:srgbClr val="282828"/>
                        </a:solidFill>
                        <a:effectLst/>
                        <a:latin typeface="+mn-ea"/>
                        <a:ea typeface="+mn-ea"/>
                        <a:cs typeface="Times New Roman"/>
                      </a:endParaRPr>
                    </a:p>
                  </a:txBody>
                  <a:tcPr marL="27270" marR="2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C044"/>
                    </a:solidFill>
                  </a:tcPr>
                </a:tc>
                <a:tc gridSpan="3">
                  <a:txBody>
                    <a:bodyPr/>
                    <a:lstStyle/>
                    <a:p>
                      <a:pPr algn="just">
                        <a:lnSpc>
                          <a:spcPts val="1900"/>
                        </a:lnSpc>
                        <a:spcAft>
                          <a:spcPts val="0"/>
                        </a:spcAft>
                      </a:pPr>
                      <a:r>
                        <a:rPr lang="en-US" sz="1100" b="0" kern="0" dirty="0" smtClean="0">
                          <a:solidFill>
                            <a:srgbClr val="282828"/>
                          </a:solidFill>
                          <a:effectLst/>
                          <a:latin typeface="+mn-ea"/>
                          <a:ea typeface="+mn-ea"/>
                        </a:rPr>
                        <a:t>*</a:t>
                      </a:r>
                      <a:r>
                        <a:rPr lang="zh-CN" altLang="en-US" sz="1100" b="0" kern="0" dirty="0" smtClean="0">
                          <a:solidFill>
                            <a:srgbClr val="282828"/>
                          </a:solidFill>
                          <a:effectLst/>
                          <a:latin typeface="+mn-ea"/>
                          <a:ea typeface="+mn-ea"/>
                        </a:rPr>
                        <a:t>组员来自不同专业、不同学年，工作和学习都比较忙碌，需要克服团队合作中遇到的困难。</a:t>
                      </a:r>
                      <a:endParaRPr lang="zh-CN" sz="1100" b="0" kern="100" dirty="0">
                        <a:solidFill>
                          <a:srgbClr val="282828"/>
                        </a:solidFill>
                        <a:effectLst/>
                        <a:latin typeface="+mn-ea"/>
                        <a:ea typeface="+mn-ea"/>
                      </a:endParaRPr>
                    </a:p>
                  </a:txBody>
                  <a:tcPr marL="27270" marR="2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C044"/>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53664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60648"/>
            <a:ext cx="8183880" cy="1051560"/>
          </a:xfrm>
        </p:spPr>
        <p:txBody>
          <a:bodyPr/>
          <a:lstStyle/>
          <a:p>
            <a:r>
              <a:rPr lang="zh-CN" altLang="en-US" dirty="0" smtClean="0"/>
              <a:t>第二组 内容大纲及组员分工</a:t>
            </a:r>
            <a:endParaRPr lang="zh-CN" altLang="en-US" dirty="0"/>
          </a:p>
        </p:txBody>
      </p:sp>
      <p:sp>
        <p:nvSpPr>
          <p:cNvPr id="3" name="内容占位符 2"/>
          <p:cNvSpPr>
            <a:spLocks noGrp="1"/>
          </p:cNvSpPr>
          <p:nvPr>
            <p:ph idx="1"/>
          </p:nvPr>
        </p:nvSpPr>
        <p:spPr>
          <a:xfrm>
            <a:off x="323528" y="1556792"/>
            <a:ext cx="8183880" cy="4187952"/>
          </a:xfrm>
        </p:spPr>
        <p:txBody>
          <a:bodyPr>
            <a:normAutofit fontScale="77500" lnSpcReduction="20000"/>
          </a:bodyPr>
          <a:lstStyle/>
          <a:p>
            <a:r>
              <a:rPr lang="zh-CN" altLang="en-US" dirty="0"/>
              <a:t>一 产业</a:t>
            </a:r>
            <a:r>
              <a:rPr lang="zh-CN" altLang="en-US" dirty="0" smtClean="0"/>
              <a:t>概况：（思路</a:t>
            </a:r>
            <a:r>
              <a:rPr lang="zh-CN" altLang="en-US" dirty="0"/>
              <a:t>：有限状态机</a:t>
            </a:r>
            <a:r>
              <a:rPr lang="zh-CN" altLang="en-US" sz="2100" dirty="0" smtClean="0"/>
              <a:t>）（</a:t>
            </a:r>
            <a:r>
              <a:rPr lang="zh-CN" altLang="en-US" sz="2100" dirty="0"/>
              <a:t>张晨、王星雪、向佳璇） </a:t>
            </a:r>
            <a:endParaRPr lang="en-US" altLang="zh-CN" sz="2100" dirty="0" smtClean="0"/>
          </a:p>
          <a:p>
            <a:endParaRPr lang="zh-CN" altLang="en-US" dirty="0"/>
          </a:p>
          <a:p>
            <a:r>
              <a:rPr lang="zh-CN" altLang="en-US" dirty="0"/>
              <a:t>二 产业环境</a:t>
            </a:r>
            <a:r>
              <a:rPr lang="zh-CN" altLang="en-US" dirty="0" smtClean="0"/>
              <a:t>和</a:t>
            </a:r>
            <a:r>
              <a:rPr lang="zh-CN" altLang="en-US" dirty="0"/>
              <a:t>商业</a:t>
            </a:r>
            <a:r>
              <a:rPr lang="zh-CN" altLang="en-US" dirty="0" smtClean="0"/>
              <a:t>状况</a:t>
            </a:r>
            <a:r>
              <a:rPr lang="zh-CN" altLang="en-US" dirty="0"/>
              <a:t>： </a:t>
            </a:r>
            <a:r>
              <a:rPr lang="zh-CN" altLang="en-US" sz="2100" dirty="0" smtClean="0"/>
              <a:t>（</a:t>
            </a:r>
            <a:r>
              <a:rPr lang="zh-CN" altLang="en-US" sz="2100" dirty="0"/>
              <a:t>张晨、王星雪、向佳璇） </a:t>
            </a:r>
          </a:p>
          <a:p>
            <a:pPr marL="1014984" lvl="4" indent="0">
              <a:buNone/>
            </a:pPr>
            <a:r>
              <a:rPr lang="en-US" altLang="zh-CN" sz="2100" dirty="0"/>
              <a:t>1</a:t>
            </a:r>
            <a:r>
              <a:rPr lang="zh-CN" altLang="en-US" sz="2100" dirty="0" smtClean="0"/>
              <a:t>、环境政策 </a:t>
            </a:r>
            <a:r>
              <a:rPr lang="zh-CN" altLang="en-US" sz="2100" dirty="0"/>
              <a:t>（思路：</a:t>
            </a:r>
            <a:r>
              <a:rPr lang="en-US" altLang="zh-CN" sz="2100" dirty="0"/>
              <a:t>PEST</a:t>
            </a:r>
            <a:r>
              <a:rPr lang="zh-CN" altLang="en-US" sz="2100" dirty="0"/>
              <a:t>模型） </a:t>
            </a:r>
          </a:p>
          <a:p>
            <a:pPr marL="1014984" lvl="4" indent="0">
              <a:buNone/>
            </a:pPr>
            <a:r>
              <a:rPr lang="en-US" altLang="zh-CN" sz="2100" dirty="0"/>
              <a:t>2</a:t>
            </a:r>
            <a:r>
              <a:rPr lang="zh-CN" altLang="en-US" sz="2100" dirty="0" smtClean="0"/>
              <a:t>、企业状况 （</a:t>
            </a:r>
            <a:r>
              <a:rPr lang="zh-CN" altLang="en-US" sz="2100" dirty="0"/>
              <a:t>思路：波特五力模型） </a:t>
            </a:r>
          </a:p>
          <a:p>
            <a:pPr marL="1014984" lvl="4" indent="0">
              <a:buNone/>
            </a:pPr>
            <a:r>
              <a:rPr lang="en-US" altLang="zh-CN" sz="2100" dirty="0"/>
              <a:t>3</a:t>
            </a:r>
            <a:r>
              <a:rPr lang="zh-CN" altLang="en-US" sz="2100" dirty="0" smtClean="0"/>
              <a:t>、企业发展 （</a:t>
            </a:r>
            <a:r>
              <a:rPr lang="zh-CN" altLang="en-US" sz="2100" dirty="0"/>
              <a:t>思路：</a:t>
            </a:r>
            <a:r>
              <a:rPr lang="en-US" altLang="zh-CN" sz="2100" dirty="0"/>
              <a:t>SWOT</a:t>
            </a:r>
            <a:r>
              <a:rPr lang="zh-CN" altLang="en-US" sz="2100" dirty="0"/>
              <a:t>模型，分析企业） </a:t>
            </a:r>
            <a:endParaRPr lang="en-US" altLang="zh-CN" sz="2100" dirty="0" smtClean="0"/>
          </a:p>
          <a:p>
            <a:endParaRPr lang="zh-CN" altLang="en-US" sz="2200" dirty="0"/>
          </a:p>
          <a:p>
            <a:r>
              <a:rPr lang="zh-CN" altLang="en-US" dirty="0"/>
              <a:t>三 技术分析： </a:t>
            </a:r>
          </a:p>
          <a:p>
            <a:pPr marL="1014984" lvl="4" indent="0">
              <a:buNone/>
            </a:pPr>
            <a:r>
              <a:rPr lang="en-US" altLang="zh-CN" sz="2100" dirty="0"/>
              <a:t>1</a:t>
            </a:r>
            <a:r>
              <a:rPr lang="zh-CN" altLang="en-US" sz="2100" dirty="0"/>
              <a:t>、材料 （柔性材料，人造肌肉、智能机械） </a:t>
            </a:r>
            <a:r>
              <a:rPr lang="zh-CN" altLang="en-US" sz="2100" dirty="0" smtClean="0"/>
              <a:t>   （汤子汉）</a:t>
            </a:r>
            <a:endParaRPr lang="zh-CN" altLang="en-US" sz="2100" dirty="0"/>
          </a:p>
          <a:p>
            <a:pPr marL="1014984" lvl="4" indent="0">
              <a:buNone/>
            </a:pPr>
            <a:r>
              <a:rPr lang="en-US" altLang="zh-CN" sz="2100" dirty="0"/>
              <a:t>2</a:t>
            </a:r>
            <a:r>
              <a:rPr lang="zh-CN" altLang="en-US" sz="2100" dirty="0"/>
              <a:t>、动力能源 （电力、内燃机、磁力） </a:t>
            </a:r>
            <a:r>
              <a:rPr lang="zh-CN" altLang="en-US" sz="2100" dirty="0" smtClean="0"/>
              <a:t>            （杨松瑜）</a:t>
            </a:r>
            <a:endParaRPr lang="zh-CN" altLang="en-US" sz="2100" dirty="0"/>
          </a:p>
          <a:p>
            <a:pPr marL="1014984" lvl="4" indent="0">
              <a:buNone/>
            </a:pPr>
            <a:r>
              <a:rPr lang="en-US" altLang="zh-CN" sz="2100" dirty="0"/>
              <a:t>3</a:t>
            </a:r>
            <a:r>
              <a:rPr lang="zh-CN" altLang="en-US" sz="2100" dirty="0"/>
              <a:t>、控制部分 （人工智能、无人驾驶） </a:t>
            </a:r>
            <a:r>
              <a:rPr lang="zh-CN" altLang="en-US" sz="2100" dirty="0" smtClean="0"/>
              <a:t>            （刘畅、陈灵灵）</a:t>
            </a:r>
            <a:endParaRPr lang="en-US" altLang="zh-CN" sz="2100" dirty="0" smtClean="0"/>
          </a:p>
          <a:p>
            <a:endParaRPr lang="zh-CN" altLang="en-US" sz="2400" dirty="0"/>
          </a:p>
          <a:p>
            <a:r>
              <a:rPr lang="zh-CN" altLang="en-US" dirty="0"/>
              <a:t>四 未来预期 </a:t>
            </a:r>
          </a:p>
          <a:p>
            <a:pPr marL="1014984" lvl="4" indent="0">
              <a:buNone/>
            </a:pPr>
            <a:r>
              <a:rPr lang="zh-CN" altLang="en-US" sz="2100" dirty="0"/>
              <a:t>结合未来人类生活愿景，联想机械</a:t>
            </a:r>
            <a:r>
              <a:rPr lang="zh-CN" altLang="en-US" sz="2100" dirty="0" smtClean="0"/>
              <a:t>外骨骼未来发展。</a:t>
            </a:r>
            <a:endParaRPr lang="en-US" altLang="zh-CN" sz="2100" dirty="0" smtClean="0"/>
          </a:p>
          <a:p>
            <a:pPr marL="1014984" lvl="4" indent="0">
              <a:buNone/>
            </a:pPr>
            <a:r>
              <a:rPr lang="zh-CN" altLang="en-US" sz="2100" dirty="0" smtClean="0"/>
              <a:t>包含商业部分和技术部分。    （全体）</a:t>
            </a:r>
            <a:endParaRPr lang="zh-CN" altLang="en-US" sz="2100" dirty="0"/>
          </a:p>
          <a:p>
            <a:endParaRPr lang="zh-CN" altLang="en-US" dirty="0"/>
          </a:p>
        </p:txBody>
      </p:sp>
    </p:spTree>
    <p:extLst>
      <p:ext uri="{BB962C8B-B14F-4D97-AF65-F5344CB8AC3E}">
        <p14:creationId xmlns:p14="http://schemas.microsoft.com/office/powerpoint/2010/main" val="7894550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93552" y="5445224"/>
            <a:ext cx="2664296" cy="1051560"/>
          </a:xfrm>
        </p:spPr>
        <p:txBody>
          <a:bodyPr>
            <a:normAutofit/>
          </a:bodyPr>
          <a:lstStyle/>
          <a:p>
            <a:r>
              <a:rPr lang="zh-CN" altLang="en-US" dirty="0" smtClean="0"/>
              <a:t>一 产业概况</a:t>
            </a:r>
            <a:endParaRPr lang="zh-CN" altLang="en-US" dirty="0"/>
          </a:p>
        </p:txBody>
      </p:sp>
      <p:sp>
        <p:nvSpPr>
          <p:cNvPr id="3" name="内容占位符 2"/>
          <p:cNvSpPr>
            <a:spLocks noGrp="1"/>
          </p:cNvSpPr>
          <p:nvPr>
            <p:ph idx="1"/>
          </p:nvPr>
        </p:nvSpPr>
        <p:spPr>
          <a:xfrm>
            <a:off x="467544" y="332656"/>
            <a:ext cx="8183880" cy="4865720"/>
          </a:xfrm>
        </p:spPr>
        <p:txBody>
          <a:bodyPr>
            <a:noAutofit/>
          </a:bodyPr>
          <a:lstStyle/>
          <a:p>
            <a:pPr marL="0" indent="0">
              <a:lnSpc>
                <a:spcPct val="170000"/>
              </a:lnSpc>
              <a:buNone/>
            </a:pPr>
            <a:r>
              <a:rPr lang="zh-TW" altLang="zh-CN" sz="1600" dirty="0"/>
              <a:t>机械外骨骼市场状况分析</a:t>
            </a:r>
            <a:endParaRPr lang="zh-CN" altLang="zh-CN" sz="1600" dirty="0"/>
          </a:p>
          <a:p>
            <a:pPr marL="0" indent="0">
              <a:lnSpc>
                <a:spcPct val="170000"/>
              </a:lnSpc>
              <a:buNone/>
            </a:pPr>
            <a:r>
              <a:rPr lang="zh-TW" altLang="zh-CN" sz="1600" dirty="0"/>
              <a:t>一，行业概况：</a:t>
            </a:r>
            <a:endParaRPr lang="zh-CN" altLang="zh-CN" sz="1600" dirty="0"/>
          </a:p>
          <a:p>
            <a:pPr marL="0" indent="0">
              <a:lnSpc>
                <a:spcPct val="170000"/>
              </a:lnSpc>
              <a:buNone/>
            </a:pPr>
            <a:r>
              <a:rPr lang="zh-TW" altLang="zh-CN" sz="1600" dirty="0"/>
              <a:t>     机械外骨骼为</a:t>
            </a:r>
            <a:r>
              <a:rPr lang="zh-TW" altLang="zh-CN" sz="1600" dirty="0">
                <a:hlinkClick r:id="rId2"/>
              </a:rPr>
              <a:t>可穿戴</a:t>
            </a:r>
            <a:r>
              <a:rPr lang="zh-TW" altLang="zh-CN" sz="1600" dirty="0"/>
              <a:t>外骨骼机器人。它基于仿生原理进行设计，结合人体工程学，可以穿戴于患肢。每个关节上都对应有单独的驱动装置，患者佩戴后可以确保机器人的运动模式和人体自由度同轴。机械外骨骼技术研制始于1960年代，最早的研究成果是美国通用公司研发的hardiman外骨骼系统，其主要采用电机驱动控制。在研发领域里，随着智能传感器技术，人工智能，材料技术，控制技术，及仿生学技术以及其他相关领域的研究突破性进展，机械外骨骼系统的研发也取得了很大进步。</a:t>
            </a:r>
            <a:endParaRPr lang="zh-CN" altLang="zh-CN" sz="1600" dirty="0"/>
          </a:p>
          <a:p>
            <a:pPr marL="0" indent="0">
              <a:lnSpc>
                <a:spcPct val="170000"/>
              </a:lnSpc>
              <a:buNone/>
            </a:pPr>
            <a:r>
              <a:rPr lang="zh-TW" altLang="zh-CN" sz="1600" dirty="0"/>
              <a:t>     机械外骨骼的研制和应用可以分为军用，工业用，医疗用以及商用几大类别，市场化较为充分的领域为医疗康复用的机械外骨骼。其中代表性产品有以色列公司</a:t>
            </a:r>
            <a:r>
              <a:rPr lang="en-US" altLang="zh-CN" sz="1600" dirty="0">
                <a:solidFill>
                  <a:srgbClr val="FF0000"/>
                </a:solidFill>
              </a:rPr>
              <a:t>ReWalk Robotics</a:t>
            </a:r>
            <a:r>
              <a:rPr lang="zh-TW" altLang="zh-CN" sz="1600" dirty="0">
                <a:solidFill>
                  <a:srgbClr val="FF0000"/>
                </a:solidFill>
              </a:rPr>
              <a:t>公司的</a:t>
            </a:r>
            <a:r>
              <a:rPr lang="en-US" altLang="zh-CN" sz="1600" dirty="0">
                <a:solidFill>
                  <a:srgbClr val="FF0000"/>
                </a:solidFill>
              </a:rPr>
              <a:t>ReWalk</a:t>
            </a:r>
            <a:r>
              <a:rPr lang="ja-JP" altLang="zh-CN" sz="1600" dirty="0">
                <a:solidFill>
                  <a:srgbClr val="FF0000"/>
                </a:solidFill>
              </a:rPr>
              <a:t>系列</a:t>
            </a:r>
            <a:r>
              <a:rPr lang="ja-JP" altLang="zh-CN" sz="1600" dirty="0"/>
              <a:t>，日本</a:t>
            </a:r>
            <a:r>
              <a:rPr lang="zh-TW" altLang="zh-CN" sz="1600" dirty="0">
                <a:solidFill>
                  <a:schemeClr val="accent2"/>
                </a:solidFill>
              </a:rPr>
              <a:t>Cyberdyne公司的HAL</a:t>
            </a:r>
            <a:r>
              <a:rPr lang="zh-TW" altLang="zh-CN" sz="1600" dirty="0"/>
              <a:t>、美国</a:t>
            </a:r>
            <a:r>
              <a:rPr lang="zh-TW" altLang="zh-CN" sz="1600" dirty="0">
                <a:solidFill>
                  <a:srgbClr val="7030A0"/>
                </a:solidFill>
              </a:rPr>
              <a:t>Berkeley Bionics公司的</a:t>
            </a:r>
            <a:r>
              <a:rPr lang="de-DE" altLang="zh-CN" sz="1600" dirty="0">
                <a:solidFill>
                  <a:srgbClr val="7030A0"/>
                </a:solidFill>
              </a:rPr>
              <a:t>eLEGS</a:t>
            </a:r>
            <a:r>
              <a:rPr lang="zh-TW" altLang="zh-CN" sz="1600" dirty="0"/>
              <a:t>、新西兰</a:t>
            </a:r>
            <a:r>
              <a:rPr lang="it-IT" altLang="zh-CN" sz="1600" dirty="0">
                <a:solidFill>
                  <a:srgbClr val="00B050"/>
                </a:solidFill>
              </a:rPr>
              <a:t>Rex Bionics</a:t>
            </a:r>
            <a:r>
              <a:rPr lang="zh-TW" altLang="zh-CN" sz="1600" dirty="0">
                <a:solidFill>
                  <a:srgbClr val="00B050"/>
                </a:solidFill>
              </a:rPr>
              <a:t>公司的REX</a:t>
            </a:r>
            <a:r>
              <a:rPr lang="zh-TW" altLang="zh-CN" sz="1600" dirty="0"/>
              <a:t>。</a:t>
            </a:r>
            <a:endParaRPr lang="zh-CN" altLang="zh-CN" sz="1600" dirty="0"/>
          </a:p>
          <a:p>
            <a:endParaRPr lang="zh-CN" altLang="en-US" sz="800" dirty="0"/>
          </a:p>
        </p:txBody>
      </p:sp>
    </p:spTree>
    <p:extLst>
      <p:ext uri="{BB962C8B-B14F-4D97-AF65-F5344CB8AC3E}">
        <p14:creationId xmlns:p14="http://schemas.microsoft.com/office/powerpoint/2010/main" val="6833355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altLang="zh-CN" dirty="0" smtClean="0"/>
              <a:t>PEST</a:t>
            </a:r>
            <a:endParaRPr lang="zh-CN" dirty="0"/>
          </a:p>
        </p:txBody>
      </p:sp>
      <p:sp>
        <p:nvSpPr>
          <p:cNvPr id="3" name="内容占位符 2"/>
          <p:cNvSpPr>
            <a:spLocks noGrp="1"/>
          </p:cNvSpPr>
          <p:nvPr>
            <p:ph idx="1"/>
          </p:nvPr>
        </p:nvSpPr>
        <p:spPr>
          <a:xfrm>
            <a:off x="502920" y="530352"/>
            <a:ext cx="3781048" cy="2610616"/>
          </a:xfrm>
        </p:spPr>
        <p:txBody>
          <a:bodyPr>
            <a:normAutofit fontScale="40000" lnSpcReduction="20000"/>
          </a:bodyPr>
          <a:lstStyle/>
          <a:p>
            <a:pPr marL="0" indent="0">
              <a:lnSpc>
                <a:spcPct val="170000"/>
              </a:lnSpc>
              <a:buNone/>
            </a:pPr>
            <a:r>
              <a:rPr lang="zh-TW" altLang="zh-CN" sz="4500" b="1" dirty="0"/>
              <a:t>政治（politics）</a:t>
            </a:r>
            <a:endParaRPr lang="zh-CN" altLang="zh-CN" sz="4500" b="1" dirty="0"/>
          </a:p>
          <a:p>
            <a:pPr marL="0" indent="0">
              <a:lnSpc>
                <a:spcPct val="170000"/>
              </a:lnSpc>
              <a:buNone/>
            </a:pPr>
            <a:r>
              <a:rPr lang="zh-CN" altLang="zh-CN" dirty="0"/>
              <a:t>（1）</a:t>
            </a:r>
            <a:r>
              <a:rPr lang="zh-TW" altLang="zh-CN" dirty="0"/>
              <a:t>研究发展好的地区政局稳定，机械外骨骼研究部分用于军用，军费投入力度大（如美国军方）</a:t>
            </a:r>
            <a:endParaRPr lang="zh-CN" altLang="zh-CN" dirty="0"/>
          </a:p>
          <a:p>
            <a:pPr marL="0" indent="0">
              <a:lnSpc>
                <a:spcPct val="170000"/>
              </a:lnSpc>
              <a:buNone/>
            </a:pPr>
            <a:r>
              <a:rPr lang="zh-CN" altLang="zh-CN" dirty="0"/>
              <a:t>（2）</a:t>
            </a:r>
            <a:r>
              <a:rPr lang="zh-TW" altLang="zh-CN" dirty="0"/>
              <a:t>美国科技创新法律政策完善，专利申请程序完整，知识产权保护力度好</a:t>
            </a:r>
            <a:endParaRPr lang="zh-CN" altLang="zh-CN" dirty="0"/>
          </a:p>
          <a:p>
            <a:pPr marL="0" indent="0">
              <a:lnSpc>
                <a:spcPct val="170000"/>
              </a:lnSpc>
              <a:buNone/>
            </a:pPr>
            <a:r>
              <a:rPr lang="zh-CN" altLang="zh-CN" dirty="0"/>
              <a:t>（3）但存在</a:t>
            </a:r>
            <a:r>
              <a:rPr lang="zh-TW" altLang="zh-CN" dirty="0"/>
              <a:t>公众信任度较弱，政府官员徇私舞弊、政府支出浪费等</a:t>
            </a:r>
            <a:r>
              <a:rPr lang="zh-CN" altLang="zh-CN" dirty="0"/>
              <a:t>情况</a:t>
            </a:r>
          </a:p>
        </p:txBody>
      </p:sp>
      <p:cxnSp>
        <p:nvCxnSpPr>
          <p:cNvPr id="6" name="直接连接符 5"/>
          <p:cNvCxnSpPr/>
          <p:nvPr/>
        </p:nvCxnSpPr>
        <p:spPr>
          <a:xfrm>
            <a:off x="502920" y="3212976"/>
            <a:ext cx="8029520" cy="7200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直接连接符 7"/>
          <p:cNvCxnSpPr/>
          <p:nvPr/>
        </p:nvCxnSpPr>
        <p:spPr>
          <a:xfrm>
            <a:off x="4427984" y="575520"/>
            <a:ext cx="0" cy="527491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内容占位符 2"/>
          <p:cNvSpPr txBox="1">
            <a:spLocks/>
          </p:cNvSpPr>
          <p:nvPr/>
        </p:nvSpPr>
        <p:spPr>
          <a:xfrm>
            <a:off x="4427984" y="582829"/>
            <a:ext cx="4032448" cy="1550027"/>
          </a:xfrm>
          <a:prstGeom prst="rect">
            <a:avLst/>
          </a:prstGeom>
        </p:spPr>
        <p:txBody>
          <a:bodyPr vert="horz" lIns="182880" tIns="91440">
            <a:noAutofit/>
          </a:bodyPr>
          <a:lstStyle>
            <a:lvl1pPr marL="265176" indent="-265176" algn="l" rtl="0" eaLnBrk="1" latinLnBrk="0" hangingPunct="1">
              <a:spcBef>
                <a:spcPts val="250"/>
              </a:spcBef>
              <a:buClr>
                <a:schemeClr val="accent1"/>
              </a:buClr>
              <a:buSzPct val="80000"/>
              <a:buFont typeface="Wingdings 2"/>
              <a:buChar char=""/>
              <a:defRPr lang="zh-CN"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lang="zh-CN"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lang="zh-CN"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lang="zh-CN"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lang="zh-CN"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lang="zh-CN"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lang="zh-CN"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9pPr>
          </a:lstStyle>
          <a:p>
            <a:pPr marL="0" indent="0">
              <a:lnSpc>
                <a:spcPct val="160000"/>
              </a:lnSpc>
              <a:buNone/>
            </a:pPr>
            <a:r>
              <a:rPr lang="zh-TW" altLang="zh-CN" sz="1800" b="1" dirty="0"/>
              <a:t>经济（economy）</a:t>
            </a:r>
            <a:endParaRPr lang="zh-CN" altLang="zh-CN" sz="1800" b="1" dirty="0"/>
          </a:p>
          <a:p>
            <a:pPr marL="0" indent="0">
              <a:lnSpc>
                <a:spcPct val="160000"/>
              </a:lnSpc>
              <a:buNone/>
            </a:pPr>
            <a:r>
              <a:rPr lang="zh-CN" altLang="zh-CN" sz="1100" dirty="0"/>
              <a:t>（1）美国各行业国内生产总值呈现逐年上涨趋势，位居发达国家前列</a:t>
            </a:r>
            <a:r>
              <a:rPr lang="zh-CN" altLang="zh-CN" sz="1100" dirty="0" smtClean="0"/>
              <a:t>。</a:t>
            </a:r>
            <a:endParaRPr lang="en-US" altLang="zh-CN" sz="1100" dirty="0" smtClean="0"/>
          </a:p>
          <a:p>
            <a:pPr marL="0" indent="0">
              <a:lnSpc>
                <a:spcPct val="160000"/>
              </a:lnSpc>
              <a:buNone/>
            </a:pPr>
            <a:r>
              <a:rPr lang="zh-CN" altLang="en-US" sz="1100" dirty="0" smtClean="0"/>
              <a:t>（</a:t>
            </a:r>
            <a:r>
              <a:rPr lang="zh-CN" altLang="zh-CN" sz="1100" dirty="0" smtClean="0"/>
              <a:t>2</a:t>
            </a:r>
            <a:r>
              <a:rPr lang="zh-CN" altLang="zh-CN" sz="1100" dirty="0"/>
              <a:t>）外骨骼技术研究领域较为活跃的美国与日本分列世界</a:t>
            </a:r>
            <a:r>
              <a:rPr lang="en-US" altLang="zh-CN" sz="1100" dirty="0"/>
              <a:t>GDP</a:t>
            </a:r>
            <a:r>
              <a:rPr lang="zh-CN" altLang="zh-CN" sz="1100" dirty="0"/>
              <a:t>第一和</a:t>
            </a:r>
            <a:r>
              <a:rPr lang="zh-CN" altLang="zh-CN" sz="1100" dirty="0" smtClean="0"/>
              <a:t>第三</a:t>
            </a:r>
            <a:endParaRPr lang="en-US" altLang="zh-CN" sz="1100" dirty="0" smtClean="0"/>
          </a:p>
          <a:p>
            <a:pPr marL="0" indent="0">
              <a:lnSpc>
                <a:spcPct val="160000"/>
              </a:lnSpc>
              <a:buNone/>
            </a:pPr>
            <a:r>
              <a:rPr lang="zh-CN" altLang="en-US" sz="1100" dirty="0" smtClean="0"/>
              <a:t>（</a:t>
            </a:r>
            <a:r>
              <a:rPr lang="en-US" altLang="zh-CN" sz="1100" dirty="0" smtClean="0"/>
              <a:t>3</a:t>
            </a:r>
            <a:r>
              <a:rPr lang="zh-CN" altLang="en-US" sz="1100" dirty="0" smtClean="0"/>
              <a:t>）</a:t>
            </a:r>
            <a:r>
              <a:rPr lang="zh-CN" altLang="zh-CN" sz="1100" dirty="0" smtClean="0"/>
              <a:t>个人</a:t>
            </a:r>
            <a:r>
              <a:rPr lang="zh-CN" altLang="zh-CN" sz="1100" dirty="0"/>
              <a:t>收入逐年</a:t>
            </a:r>
            <a:r>
              <a:rPr lang="zh-CN" altLang="zh-CN" sz="1100" dirty="0" smtClean="0"/>
              <a:t>增长</a:t>
            </a:r>
            <a:endParaRPr lang="en-US" altLang="zh-CN" sz="1100" dirty="0" smtClean="0"/>
          </a:p>
          <a:p>
            <a:pPr marL="0" indent="0">
              <a:lnSpc>
                <a:spcPct val="160000"/>
              </a:lnSpc>
              <a:buNone/>
            </a:pPr>
            <a:r>
              <a:rPr lang="zh-CN" altLang="zh-CN" sz="1100" dirty="0"/>
              <a:t>（4）美国联邦政府对于</a:t>
            </a:r>
            <a:r>
              <a:rPr lang="en-US" altLang="zh-CN" sz="1100" dirty="0"/>
              <a:t>R&amp;D(</a:t>
            </a:r>
            <a:r>
              <a:rPr lang="zh-CN" altLang="zh-CN" sz="1100" dirty="0"/>
              <a:t>research&amp;development</a:t>
            </a:r>
            <a:r>
              <a:rPr lang="en-US" altLang="zh-CN" sz="1100" dirty="0"/>
              <a:t>)</a:t>
            </a:r>
            <a:r>
              <a:rPr lang="zh-CN" altLang="zh-CN" sz="1100" dirty="0"/>
              <a:t>领域资金投入力度大并且呈现逐年上升趋势</a:t>
            </a:r>
            <a:endParaRPr lang="zh-CN" altLang="en-US" sz="1100" dirty="0"/>
          </a:p>
        </p:txBody>
      </p:sp>
      <p:sp>
        <p:nvSpPr>
          <p:cNvPr id="9" name="内容占位符 2"/>
          <p:cNvSpPr txBox="1">
            <a:spLocks/>
          </p:cNvSpPr>
          <p:nvPr/>
        </p:nvSpPr>
        <p:spPr>
          <a:xfrm>
            <a:off x="502919" y="3429000"/>
            <a:ext cx="3768445" cy="1962544"/>
          </a:xfrm>
          <a:prstGeom prst="rect">
            <a:avLst/>
          </a:prstGeom>
        </p:spPr>
        <p:txBody>
          <a:bodyPr vert="horz" lIns="182880" tIns="91440">
            <a:normAutofit fontScale="40000" lnSpcReduction="20000"/>
          </a:bodyPr>
          <a:lstStyle>
            <a:lvl1pPr marL="265176" indent="-265176" algn="l" rtl="0" eaLnBrk="1" latinLnBrk="0" hangingPunct="1">
              <a:spcBef>
                <a:spcPts val="250"/>
              </a:spcBef>
              <a:buClr>
                <a:schemeClr val="accent1"/>
              </a:buClr>
              <a:buSzPct val="80000"/>
              <a:buFont typeface="Wingdings 2"/>
              <a:buChar char=""/>
              <a:defRPr lang="zh-CN"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lang="zh-CN"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lang="zh-CN"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lang="zh-CN"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lang="zh-CN"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lang="zh-CN"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lang="zh-CN"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9pPr>
          </a:lstStyle>
          <a:p>
            <a:pPr marL="0" indent="0">
              <a:lnSpc>
                <a:spcPct val="170000"/>
              </a:lnSpc>
              <a:buNone/>
            </a:pPr>
            <a:r>
              <a:rPr lang="zh-TW" altLang="zh-CN" sz="4500" b="1" dirty="0"/>
              <a:t>社会（society）</a:t>
            </a:r>
            <a:endParaRPr lang="zh-CN" altLang="zh-CN" sz="4500" b="1" dirty="0"/>
          </a:p>
          <a:p>
            <a:pPr marL="0" indent="0">
              <a:lnSpc>
                <a:spcPct val="170000"/>
              </a:lnSpc>
              <a:buNone/>
            </a:pPr>
            <a:r>
              <a:rPr lang="zh-CN" altLang="zh-CN" dirty="0" smtClean="0"/>
              <a:t>（</a:t>
            </a:r>
            <a:r>
              <a:rPr lang="zh-CN" altLang="zh-CN" dirty="0"/>
              <a:t>1）人口呈现逐年上涨趋势，利于人才</a:t>
            </a:r>
            <a:r>
              <a:rPr lang="zh-CN" altLang="zh-CN" dirty="0" smtClean="0"/>
              <a:t>储备</a:t>
            </a:r>
            <a:endParaRPr lang="en-US" altLang="zh-CN" dirty="0" smtClean="0"/>
          </a:p>
          <a:p>
            <a:pPr marL="0" indent="0">
              <a:lnSpc>
                <a:spcPct val="170000"/>
              </a:lnSpc>
              <a:buNone/>
            </a:pPr>
            <a:r>
              <a:rPr lang="zh-CN" altLang="zh-CN" dirty="0"/>
              <a:t>（2）老龄人口所占比率上升，抚养率上升；儿童所占比率减少，抚养率降低，老龄化现象影响机械外骨骼其中一群体面向老年人</a:t>
            </a:r>
          </a:p>
          <a:p>
            <a:pPr marL="0" indent="0">
              <a:lnSpc>
                <a:spcPct val="170000"/>
              </a:lnSpc>
              <a:buNone/>
            </a:pPr>
            <a:r>
              <a:rPr lang="zh-CN" altLang="zh-CN" dirty="0"/>
              <a:t>（3）高等院校学生毕业率逐年上升，增长率低</a:t>
            </a:r>
            <a:endParaRPr lang="zh-CN" altLang="en-US" dirty="0"/>
          </a:p>
        </p:txBody>
      </p:sp>
      <p:sp>
        <p:nvSpPr>
          <p:cNvPr id="10" name="内容占位符 2"/>
          <p:cNvSpPr txBox="1">
            <a:spLocks/>
          </p:cNvSpPr>
          <p:nvPr/>
        </p:nvSpPr>
        <p:spPr>
          <a:xfrm>
            <a:off x="4517680" y="3429000"/>
            <a:ext cx="3869284" cy="2223926"/>
          </a:xfrm>
          <a:prstGeom prst="rect">
            <a:avLst/>
          </a:prstGeom>
        </p:spPr>
        <p:txBody>
          <a:bodyPr vert="horz" lIns="182880" tIns="91440">
            <a:normAutofit fontScale="40000" lnSpcReduction="20000"/>
          </a:bodyPr>
          <a:lstStyle>
            <a:lvl1pPr marL="265176" indent="-265176" algn="l" rtl="0" eaLnBrk="1" latinLnBrk="0" hangingPunct="1">
              <a:spcBef>
                <a:spcPts val="250"/>
              </a:spcBef>
              <a:buClr>
                <a:schemeClr val="accent1"/>
              </a:buClr>
              <a:buSzPct val="80000"/>
              <a:buFont typeface="Wingdings 2"/>
              <a:buChar char=""/>
              <a:defRPr lang="zh-CN"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lang="zh-CN"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lang="zh-CN"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lang="zh-CN"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lang="zh-CN"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lang="zh-CN"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lang="zh-CN"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9pPr>
          </a:lstStyle>
          <a:p>
            <a:pPr marL="0" indent="0">
              <a:lnSpc>
                <a:spcPct val="170000"/>
              </a:lnSpc>
              <a:buNone/>
            </a:pPr>
            <a:r>
              <a:rPr lang="zh-TW" altLang="zh-CN" sz="4500" b="1" dirty="0"/>
              <a:t>技术（technology）</a:t>
            </a:r>
            <a:endParaRPr lang="zh-CN" altLang="zh-CN" sz="4500" b="1" dirty="0"/>
          </a:p>
          <a:p>
            <a:pPr marL="0" indent="0">
              <a:lnSpc>
                <a:spcPct val="170000"/>
              </a:lnSpc>
              <a:buNone/>
            </a:pPr>
            <a:r>
              <a:rPr lang="zh-CN" altLang="zh-CN" dirty="0"/>
              <a:t>（1）科研机构，高等院校数量众多</a:t>
            </a:r>
          </a:p>
          <a:p>
            <a:pPr marL="0" indent="0">
              <a:lnSpc>
                <a:spcPct val="170000"/>
              </a:lnSpc>
              <a:buNone/>
            </a:pPr>
            <a:r>
              <a:rPr lang="zh-CN" altLang="zh-CN" dirty="0"/>
              <a:t>（2）外骨骼行业研究历史沿革起源，技术积累丰富</a:t>
            </a:r>
          </a:p>
          <a:p>
            <a:pPr marL="0" indent="0">
              <a:lnSpc>
                <a:spcPct val="170000"/>
              </a:lnSpc>
              <a:buNone/>
            </a:pPr>
            <a:r>
              <a:rPr lang="zh-CN" altLang="zh-CN" dirty="0"/>
              <a:t>（3）其他科研领域位于世界前列</a:t>
            </a:r>
          </a:p>
          <a:p>
            <a:pPr marL="0" indent="0">
              <a:lnSpc>
                <a:spcPct val="170000"/>
              </a:lnSpc>
              <a:buNone/>
            </a:pPr>
            <a:r>
              <a:rPr lang="zh-CN" altLang="zh-CN" dirty="0"/>
              <a:t>（4）申请发明专利数量大，</a:t>
            </a:r>
            <a:r>
              <a:rPr lang="zh-TW" altLang="zh-CN" dirty="0"/>
              <a:t>2014年，美国专利商标局授予了近30万项专利，其中48%授予了美国发明者</a:t>
            </a:r>
            <a:r>
              <a:rPr lang="zh-CN" altLang="zh-CN" dirty="0"/>
              <a:t>。</a:t>
            </a:r>
          </a:p>
        </p:txBody>
      </p:sp>
      <p:pic>
        <p:nvPicPr>
          <p:cNvPr id="12" name="officeArt object"/>
          <p:cNvPicPr/>
          <p:nvPr/>
        </p:nvPicPr>
        <p:blipFill>
          <a:blip r:embed="rId3">
            <a:extLst/>
          </a:blip>
          <a:stretch>
            <a:fillRect/>
          </a:stretch>
        </p:blipFill>
        <p:spPr>
          <a:xfrm>
            <a:off x="4584604" y="2329532"/>
            <a:ext cx="2131824" cy="685938"/>
          </a:xfrm>
          <a:prstGeom prst="rect">
            <a:avLst/>
          </a:prstGeom>
          <a:ln w="12700" cap="flat">
            <a:noFill/>
            <a:miter lim="400000"/>
          </a:ln>
          <a:effectLst/>
        </p:spPr>
      </p:pic>
      <p:sp>
        <p:nvSpPr>
          <p:cNvPr id="11" name="矩形 10"/>
          <p:cNvSpPr/>
          <p:nvPr/>
        </p:nvSpPr>
        <p:spPr>
          <a:xfrm>
            <a:off x="467544" y="6094457"/>
            <a:ext cx="6791984" cy="430887"/>
          </a:xfrm>
          <a:prstGeom prst="rect">
            <a:avLst/>
          </a:prstGeom>
        </p:spPr>
        <p:txBody>
          <a:bodyPr wrap="square">
            <a:spAutoFit/>
          </a:bodyPr>
          <a:lstStyle/>
          <a:p>
            <a:pPr>
              <a:spcAft>
                <a:spcPts val="0"/>
              </a:spcAft>
            </a:pPr>
            <a:r>
              <a:rPr lang="zh-CN" altLang="zh-CN" sz="1100" dirty="0">
                <a:solidFill>
                  <a:srgbClr val="000000"/>
                </a:solidFill>
                <a:uFill>
                  <a:solidFill>
                    <a:srgbClr val="000000"/>
                  </a:solidFill>
                </a:uFill>
                <a:latin typeface="Arial Unicode MS"/>
                <a:ea typeface="Songti SC Bold"/>
              </a:rPr>
              <a:t>2015年</a:t>
            </a:r>
            <a:r>
              <a:rPr lang="zh-TW" altLang="zh-CN" sz="1100" dirty="0">
                <a:solidFill>
                  <a:srgbClr val="000000"/>
                </a:solidFill>
                <a:uFill>
                  <a:solidFill>
                    <a:srgbClr val="000000"/>
                  </a:solidFill>
                </a:uFill>
                <a:latin typeface="Arial Unicode MS"/>
                <a:ea typeface="Songti SC Bold"/>
              </a:rPr>
              <a:t>GDP</a:t>
            </a:r>
            <a:r>
              <a:rPr lang="zh-CN" altLang="zh-CN" sz="1100" dirty="0">
                <a:solidFill>
                  <a:srgbClr val="000000"/>
                </a:solidFill>
                <a:uFill>
                  <a:solidFill>
                    <a:srgbClr val="000000"/>
                  </a:solidFill>
                </a:uFill>
                <a:latin typeface="Arial Unicode MS"/>
                <a:ea typeface="Songti SC Bold"/>
              </a:rPr>
              <a:t>比较，图片来源：</a:t>
            </a:r>
            <a:r>
              <a:rPr lang="zh-TW" altLang="zh-CN" sz="1100" u="sng" dirty="0">
                <a:solidFill>
                  <a:srgbClr val="0000FF"/>
                </a:solidFill>
                <a:uFill>
                  <a:solidFill>
                    <a:srgbClr val="0000FF"/>
                  </a:solidFill>
                </a:uFill>
                <a:latin typeface="Arial Unicode MS"/>
                <a:ea typeface="Songti SC Bold"/>
                <a:hlinkClick r:id="rId4"/>
              </a:rPr>
              <a:t>http://www.8pu.com/gdp/ranking_2015.html</a:t>
            </a:r>
            <a:r>
              <a:rPr lang="zh-CN" altLang="zh-CN" sz="1100" dirty="0">
                <a:solidFill>
                  <a:srgbClr val="000000"/>
                </a:solidFill>
                <a:uFill>
                  <a:solidFill>
                    <a:srgbClr val="000000"/>
                  </a:solidFill>
                </a:uFill>
                <a:latin typeface="Arial Unicode MS"/>
                <a:ea typeface="Songti SC Bold"/>
              </a:rPr>
              <a:t>）</a:t>
            </a:r>
            <a:endParaRPr lang="zh-CN" altLang="zh-CN" sz="1100" dirty="0">
              <a:solidFill>
                <a:srgbClr val="000000"/>
              </a:solidFill>
              <a:uFill>
                <a:solidFill>
                  <a:srgbClr val="000000"/>
                </a:solidFill>
              </a:uFill>
              <a:latin typeface="Arial Unicode MS"/>
            </a:endParaRPr>
          </a:p>
          <a:p>
            <a:pPr>
              <a:spcAft>
                <a:spcPts val="0"/>
              </a:spcAft>
            </a:pPr>
            <a:r>
              <a:rPr lang="zh-TW" altLang="zh-CN" sz="1100" dirty="0">
                <a:solidFill>
                  <a:srgbClr val="000000"/>
                </a:solidFill>
                <a:uFill>
                  <a:solidFill>
                    <a:srgbClr val="000000"/>
                  </a:solidFill>
                </a:uFill>
                <a:latin typeface="Arial Unicode MS"/>
                <a:ea typeface="Songti SC Bold"/>
                <a:cs typeface="Songti SC Bold"/>
              </a:rPr>
              <a:t> </a:t>
            </a:r>
            <a:endParaRPr lang="zh-CN" altLang="zh-CN" sz="1100" dirty="0">
              <a:solidFill>
                <a:srgbClr val="000000"/>
              </a:solidFill>
              <a:uFill>
                <a:solidFill>
                  <a:srgbClr val="000000"/>
                </a:solidFill>
              </a:uFill>
              <a:latin typeface="Arial Unicode MS"/>
            </a:endParaRPr>
          </a:p>
        </p:txBody>
      </p:sp>
      <p:pic>
        <p:nvPicPr>
          <p:cNvPr id="14" name="officeArt object"/>
          <p:cNvPicPr/>
          <p:nvPr/>
        </p:nvPicPr>
        <p:blipFill>
          <a:blip r:embed="rId5">
            <a:extLst/>
          </a:blip>
          <a:stretch>
            <a:fillRect/>
          </a:stretch>
        </p:blipFill>
        <p:spPr>
          <a:xfrm>
            <a:off x="7144365" y="2265784"/>
            <a:ext cx="1242599" cy="814264"/>
          </a:xfrm>
          <a:prstGeom prst="rect">
            <a:avLst/>
          </a:prstGeom>
          <a:ln w="12700" cap="flat">
            <a:noFill/>
            <a:miter lim="400000"/>
          </a:ln>
          <a:effectLst/>
        </p:spPr>
      </p:pic>
      <p:sp>
        <p:nvSpPr>
          <p:cNvPr id="13" name="矩形 12"/>
          <p:cNvSpPr/>
          <p:nvPr/>
        </p:nvSpPr>
        <p:spPr>
          <a:xfrm>
            <a:off x="467544" y="6258837"/>
            <a:ext cx="6554039" cy="692497"/>
          </a:xfrm>
          <a:prstGeom prst="rect">
            <a:avLst/>
          </a:prstGeom>
        </p:spPr>
        <p:txBody>
          <a:bodyPr wrap="square">
            <a:spAutoFit/>
          </a:bodyPr>
          <a:lstStyle/>
          <a:p>
            <a:pPr>
              <a:spcAft>
                <a:spcPts val="0"/>
              </a:spcAft>
            </a:pPr>
            <a:r>
              <a:rPr lang="zh-CN" altLang="en-US" sz="1100" dirty="0" smtClean="0">
                <a:solidFill>
                  <a:srgbClr val="000000"/>
                </a:solidFill>
                <a:uFill>
                  <a:solidFill>
                    <a:srgbClr val="000000"/>
                  </a:solidFill>
                </a:uFill>
                <a:latin typeface="Arial Unicode MS"/>
                <a:ea typeface="Songti SC Bold"/>
              </a:rPr>
              <a:t>资金投入力度 </a:t>
            </a:r>
            <a:r>
              <a:rPr lang="zh-CN" altLang="zh-CN" sz="1100" dirty="0" smtClean="0">
                <a:solidFill>
                  <a:srgbClr val="000000"/>
                </a:solidFill>
                <a:uFill>
                  <a:solidFill>
                    <a:srgbClr val="000000"/>
                  </a:solidFill>
                </a:uFill>
                <a:latin typeface="Arial Unicode MS"/>
                <a:ea typeface="Songti SC Bold"/>
              </a:rPr>
              <a:t>图片</a:t>
            </a:r>
            <a:r>
              <a:rPr lang="zh-CN" altLang="zh-CN" sz="1100" dirty="0">
                <a:solidFill>
                  <a:srgbClr val="000000"/>
                </a:solidFill>
                <a:uFill>
                  <a:solidFill>
                    <a:srgbClr val="000000"/>
                  </a:solidFill>
                </a:uFill>
                <a:latin typeface="Arial Unicode MS"/>
                <a:ea typeface="Songti SC Bold"/>
              </a:rPr>
              <a:t>来源：</a:t>
            </a:r>
            <a:r>
              <a:rPr lang="zh-TW" altLang="zh-CN" sz="1100" dirty="0">
                <a:solidFill>
                  <a:srgbClr val="000000"/>
                </a:solidFill>
                <a:uFill>
                  <a:solidFill>
                    <a:srgbClr val="000000"/>
                  </a:solidFill>
                </a:uFill>
                <a:latin typeface="Arial Unicode MS"/>
                <a:ea typeface="Songti SC Bold"/>
              </a:rPr>
              <a:t>2014National Science Board Science &amp; </a:t>
            </a:r>
            <a:r>
              <a:rPr lang="zh-TW" altLang="zh-CN" sz="1100" dirty="0" smtClean="0">
                <a:solidFill>
                  <a:srgbClr val="000000"/>
                </a:solidFill>
                <a:uFill>
                  <a:solidFill>
                    <a:srgbClr val="000000"/>
                  </a:solidFill>
                </a:uFill>
                <a:latin typeface="Arial Unicode MS"/>
                <a:ea typeface="Songti SC Bold"/>
              </a:rPr>
              <a:t>Engineering</a:t>
            </a:r>
            <a:r>
              <a:rPr lang="en-US" altLang="zh-TW" sz="1100" dirty="0" smtClean="0">
                <a:solidFill>
                  <a:srgbClr val="000000"/>
                </a:solidFill>
                <a:uFill>
                  <a:solidFill>
                    <a:srgbClr val="000000"/>
                  </a:solidFill>
                </a:uFill>
                <a:latin typeface="Arial Unicode MS"/>
                <a:ea typeface="Songti SC Bold"/>
              </a:rPr>
              <a:t> </a:t>
            </a:r>
            <a:r>
              <a:rPr lang="zh-TW" altLang="zh-CN" sz="1100" dirty="0" smtClean="0">
                <a:solidFill>
                  <a:srgbClr val="000000"/>
                </a:solidFill>
                <a:uFill>
                  <a:solidFill>
                    <a:srgbClr val="000000"/>
                  </a:solidFill>
                </a:uFill>
                <a:latin typeface="Arial Unicode MS"/>
                <a:ea typeface="Songti SC Bold"/>
              </a:rPr>
              <a:t>Indicators</a:t>
            </a:r>
            <a:r>
              <a:rPr lang="zh-CN" altLang="zh-CN" sz="1100" dirty="0">
                <a:solidFill>
                  <a:srgbClr val="000000"/>
                </a:solidFill>
                <a:uFill>
                  <a:solidFill>
                    <a:srgbClr val="000000"/>
                  </a:solidFill>
                </a:uFill>
                <a:latin typeface="Arial Unicode MS"/>
                <a:ea typeface="Songti SC Bold"/>
              </a:rPr>
              <a:t>）</a:t>
            </a:r>
            <a:endParaRPr lang="zh-CN" altLang="zh-CN" sz="1100" dirty="0">
              <a:solidFill>
                <a:srgbClr val="000000"/>
              </a:solidFill>
              <a:uFill>
                <a:solidFill>
                  <a:srgbClr val="000000"/>
                </a:solidFill>
              </a:uFill>
              <a:latin typeface="Arial Unicode MS"/>
            </a:endParaRPr>
          </a:p>
          <a:p>
            <a:pPr>
              <a:spcAft>
                <a:spcPts val="0"/>
              </a:spcAft>
            </a:pPr>
            <a:r>
              <a:rPr lang="zh-TW" altLang="zh-CN" sz="2800" dirty="0">
                <a:solidFill>
                  <a:srgbClr val="000000"/>
                </a:solidFill>
                <a:uFill>
                  <a:solidFill>
                    <a:srgbClr val="000000"/>
                  </a:solidFill>
                </a:uFill>
                <a:latin typeface="Arial Unicode MS"/>
                <a:ea typeface="Songti SC Bold"/>
                <a:cs typeface="Songti SC Bold"/>
              </a:rPr>
              <a:t> </a:t>
            </a:r>
            <a:endParaRPr lang="zh-CN" altLang="zh-CN" sz="2800" dirty="0">
              <a:solidFill>
                <a:srgbClr val="000000"/>
              </a:solidFill>
              <a:effectLst/>
              <a:uFill>
                <a:solidFill>
                  <a:srgbClr val="000000"/>
                </a:solidFill>
              </a:uFill>
              <a:latin typeface="Arial Unicode MS"/>
            </a:endParaRPr>
          </a:p>
        </p:txBody>
      </p:sp>
      <p:pic>
        <p:nvPicPr>
          <p:cNvPr id="16" name="officeArt object"/>
          <p:cNvPicPr/>
          <p:nvPr/>
        </p:nvPicPr>
        <p:blipFill>
          <a:blip r:embed="rId6">
            <a:extLst/>
          </a:blip>
          <a:stretch>
            <a:fillRect/>
          </a:stretch>
        </p:blipFill>
        <p:spPr>
          <a:xfrm>
            <a:off x="2387025" y="4829434"/>
            <a:ext cx="1951264" cy="1014549"/>
          </a:xfrm>
          <a:prstGeom prst="rect">
            <a:avLst/>
          </a:prstGeom>
          <a:ln w="12700" cap="flat">
            <a:noFill/>
            <a:miter lim="400000"/>
          </a:ln>
          <a:effectLst/>
        </p:spPr>
      </p:pic>
      <p:pic>
        <p:nvPicPr>
          <p:cNvPr id="17" name="officeArt object"/>
          <p:cNvPicPr/>
          <p:nvPr/>
        </p:nvPicPr>
        <p:blipFill>
          <a:blip r:embed="rId7">
            <a:extLst/>
          </a:blip>
          <a:stretch>
            <a:fillRect/>
          </a:stretch>
        </p:blipFill>
        <p:spPr>
          <a:xfrm>
            <a:off x="591964" y="4650312"/>
            <a:ext cx="1642471" cy="1193671"/>
          </a:xfrm>
          <a:prstGeom prst="rect">
            <a:avLst/>
          </a:prstGeom>
          <a:ln w="12700" cap="flat">
            <a:noFill/>
            <a:miter lim="400000"/>
          </a:ln>
          <a:effectLst/>
        </p:spPr>
      </p:pic>
      <p:sp>
        <p:nvSpPr>
          <p:cNvPr id="15" name="矩形 14"/>
          <p:cNvSpPr/>
          <p:nvPr/>
        </p:nvSpPr>
        <p:spPr>
          <a:xfrm>
            <a:off x="359532" y="5885329"/>
            <a:ext cx="7848872" cy="261610"/>
          </a:xfrm>
          <a:prstGeom prst="rect">
            <a:avLst/>
          </a:prstGeom>
        </p:spPr>
        <p:txBody>
          <a:bodyPr wrap="square">
            <a:spAutoFit/>
          </a:bodyPr>
          <a:lstStyle/>
          <a:p>
            <a:pPr>
              <a:spcAft>
                <a:spcPts val="0"/>
              </a:spcAft>
            </a:pPr>
            <a:r>
              <a:rPr lang="zh-CN" altLang="zh-CN" sz="1100" dirty="0">
                <a:solidFill>
                  <a:srgbClr val="000000"/>
                </a:solidFill>
                <a:uFill>
                  <a:solidFill>
                    <a:srgbClr val="000000"/>
                  </a:solidFill>
                </a:uFill>
                <a:latin typeface="Arial Unicode MS"/>
                <a:ea typeface="Songti SC Bold"/>
              </a:rPr>
              <a:t>（数据来源：</a:t>
            </a:r>
            <a:r>
              <a:rPr lang="zh-TW" altLang="zh-CN" sz="1100" u="sng" dirty="0">
                <a:solidFill>
                  <a:srgbClr val="0000FF"/>
                </a:solidFill>
                <a:uFill>
                  <a:solidFill>
                    <a:srgbClr val="0000FF"/>
                  </a:solidFill>
                </a:uFill>
                <a:latin typeface="Arial Unicode MS"/>
                <a:ea typeface="Songti SC Bold"/>
                <a:hlinkClick r:id="rId8"/>
              </a:rPr>
              <a:t>https://nces.ed.gov/ipeds/trendgenerator/tganswer.aspx?sid=4&amp;qid=24</a:t>
            </a:r>
            <a:r>
              <a:rPr lang="zh-CN" altLang="zh-CN" sz="1100" dirty="0">
                <a:solidFill>
                  <a:srgbClr val="000000"/>
                </a:solidFill>
                <a:uFill>
                  <a:solidFill>
                    <a:srgbClr val="000000"/>
                  </a:solidFill>
                </a:uFill>
                <a:latin typeface="Arial Unicode MS"/>
                <a:ea typeface="Songti SC Bold"/>
              </a:rPr>
              <a:t>）</a:t>
            </a:r>
            <a:endParaRPr lang="zh-CN" altLang="zh-CN" sz="1100" dirty="0">
              <a:solidFill>
                <a:srgbClr val="000000"/>
              </a:solidFill>
              <a:effectLst/>
              <a:uFill>
                <a:solidFill>
                  <a:srgbClr val="000000"/>
                </a:solidFill>
              </a:uFill>
              <a:latin typeface="Arial Unicode MS"/>
            </a:endParaRPr>
          </a:p>
        </p:txBody>
      </p:sp>
      <p:sp>
        <p:nvSpPr>
          <p:cNvPr id="19" name="Rectangle 2"/>
          <p:cNvSpPr txBox="1">
            <a:spLocks/>
          </p:cNvSpPr>
          <p:nvPr/>
        </p:nvSpPr>
        <p:spPr>
          <a:xfrm>
            <a:off x="6066478" y="5490354"/>
            <a:ext cx="2808312" cy="1051560"/>
          </a:xfrm>
          <a:prstGeom prst="rect">
            <a:avLst/>
          </a:prstGeom>
        </p:spPr>
        <p:txBody>
          <a:bodyPr vert="horz" anchor="b">
            <a:normAutofit/>
          </a:bodyPr>
          <a:lstStyle>
            <a:lvl1pPr algn="l" rtl="0" eaLnBrk="1" latinLnBrk="0" hangingPunct="1">
              <a:spcBef>
                <a:spcPct val="0"/>
              </a:spcBef>
              <a:buNone/>
              <a:defRPr lang="zh-CN"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lstStyle>
          <a:p>
            <a:r>
              <a:rPr lang="zh-CN" altLang="en-US" dirty="0" smtClean="0"/>
              <a:t>二 产业环境</a:t>
            </a:r>
            <a:endParaRPr lang="zh-CN" altLang="en-US" dirty="0"/>
          </a:p>
        </p:txBody>
      </p:sp>
    </p:spTree>
    <p:extLst>
      <p:ext uri="{BB962C8B-B14F-4D97-AF65-F5344CB8AC3E}">
        <p14:creationId xmlns:p14="http://schemas.microsoft.com/office/powerpoint/2010/main" val="2910543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arn(inVertical)">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down)">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altLang="zh-CN" dirty="0" smtClean="0"/>
              <a:t>SWOT</a:t>
            </a:r>
            <a:endParaRPr lang="zh-CN" dirty="0"/>
          </a:p>
        </p:txBody>
      </p:sp>
      <p:sp>
        <p:nvSpPr>
          <p:cNvPr id="3" name="内容占位符 2"/>
          <p:cNvSpPr>
            <a:spLocks noGrp="1"/>
          </p:cNvSpPr>
          <p:nvPr>
            <p:ph idx="1"/>
          </p:nvPr>
        </p:nvSpPr>
        <p:spPr>
          <a:xfrm>
            <a:off x="502920" y="530352"/>
            <a:ext cx="3781048" cy="2610616"/>
          </a:xfrm>
        </p:spPr>
        <p:txBody>
          <a:bodyPr>
            <a:normAutofit fontScale="47500" lnSpcReduction="20000"/>
          </a:bodyPr>
          <a:lstStyle/>
          <a:p>
            <a:pPr marL="0" indent="0">
              <a:lnSpc>
                <a:spcPct val="170000"/>
              </a:lnSpc>
              <a:buNone/>
            </a:pPr>
            <a:r>
              <a:rPr lang="zh-TW" altLang="zh-CN" sz="3800" b="1" dirty="0"/>
              <a:t>优势（</a:t>
            </a:r>
            <a:r>
              <a:rPr lang="en-US" altLang="zh-CN" sz="3800" b="1" dirty="0"/>
              <a:t>strength</a:t>
            </a:r>
            <a:r>
              <a:rPr lang="zh-TW" altLang="zh-CN" sz="3800" b="1" dirty="0"/>
              <a:t>）：</a:t>
            </a:r>
            <a:endParaRPr lang="zh-CN" altLang="zh-CN" sz="3800" b="1" dirty="0"/>
          </a:p>
          <a:p>
            <a:pPr marL="0" indent="0">
              <a:lnSpc>
                <a:spcPct val="170000"/>
              </a:lnSpc>
              <a:buNone/>
            </a:pPr>
            <a:r>
              <a:rPr lang="zh-TW" altLang="zh-CN" dirty="0"/>
              <a:t>军事领域</a:t>
            </a:r>
            <a:r>
              <a:rPr lang="zh-TW" altLang="zh-CN" dirty="0" smtClean="0"/>
              <a:t>拥有军费</a:t>
            </a:r>
            <a:r>
              <a:rPr lang="zh-TW" altLang="zh-CN" dirty="0"/>
              <a:t>支持，研究资源投入力度大</a:t>
            </a:r>
            <a:endParaRPr lang="zh-CN" altLang="zh-CN" dirty="0"/>
          </a:p>
          <a:p>
            <a:pPr marL="0" indent="0">
              <a:lnSpc>
                <a:spcPct val="170000"/>
              </a:lnSpc>
              <a:buNone/>
            </a:pPr>
            <a:r>
              <a:rPr lang="zh-TW" altLang="zh-CN" dirty="0"/>
              <a:t>技术研究成熟，深入研究先例丰富</a:t>
            </a:r>
            <a:endParaRPr lang="zh-CN" altLang="zh-CN" dirty="0"/>
          </a:p>
          <a:p>
            <a:pPr marL="0" indent="0">
              <a:lnSpc>
                <a:spcPct val="170000"/>
              </a:lnSpc>
              <a:buNone/>
            </a:pPr>
            <a:r>
              <a:rPr lang="zh-TW" altLang="zh-CN" dirty="0"/>
              <a:t>对于人体机能提升技术优势明显</a:t>
            </a:r>
            <a:endParaRPr lang="zh-CN" altLang="zh-CN" dirty="0"/>
          </a:p>
          <a:p>
            <a:pPr marL="0" indent="0">
              <a:lnSpc>
                <a:spcPct val="170000"/>
              </a:lnSpc>
              <a:buNone/>
            </a:pPr>
            <a:r>
              <a:rPr lang="zh-TW" altLang="zh-CN" dirty="0"/>
              <a:t>与其他领域（如ai，vr等其他领域）协同度强，应用扩展能力强</a:t>
            </a:r>
            <a:endParaRPr lang="zh-CN" altLang="zh-CN" dirty="0"/>
          </a:p>
          <a:p>
            <a:pPr marL="0" indent="0">
              <a:lnSpc>
                <a:spcPct val="170000"/>
              </a:lnSpc>
              <a:buNone/>
            </a:pPr>
            <a:endParaRPr lang="zh-CN" altLang="en-US" dirty="0"/>
          </a:p>
        </p:txBody>
      </p:sp>
      <p:cxnSp>
        <p:nvCxnSpPr>
          <p:cNvPr id="6" name="直接连接符 5"/>
          <p:cNvCxnSpPr/>
          <p:nvPr/>
        </p:nvCxnSpPr>
        <p:spPr>
          <a:xfrm>
            <a:off x="502920" y="3212976"/>
            <a:ext cx="8029520" cy="7200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直接连接符 7"/>
          <p:cNvCxnSpPr/>
          <p:nvPr/>
        </p:nvCxnSpPr>
        <p:spPr>
          <a:xfrm>
            <a:off x="4427984" y="575520"/>
            <a:ext cx="0" cy="527491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内容占位符 2"/>
          <p:cNvSpPr txBox="1">
            <a:spLocks/>
          </p:cNvSpPr>
          <p:nvPr/>
        </p:nvSpPr>
        <p:spPr>
          <a:xfrm>
            <a:off x="528900" y="3429000"/>
            <a:ext cx="3611052" cy="2088232"/>
          </a:xfrm>
          <a:prstGeom prst="rect">
            <a:avLst/>
          </a:prstGeom>
        </p:spPr>
        <p:txBody>
          <a:bodyPr vert="horz" lIns="182880" tIns="91440">
            <a:normAutofit fontScale="55000" lnSpcReduction="20000"/>
          </a:bodyPr>
          <a:lstStyle>
            <a:lvl1pPr marL="265176" indent="-265176" algn="l" rtl="0" eaLnBrk="1" latinLnBrk="0" hangingPunct="1">
              <a:spcBef>
                <a:spcPts val="250"/>
              </a:spcBef>
              <a:buClr>
                <a:schemeClr val="accent1"/>
              </a:buClr>
              <a:buSzPct val="80000"/>
              <a:buFont typeface="Wingdings 2"/>
              <a:buChar char=""/>
              <a:defRPr lang="zh-CN"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lang="zh-CN"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lang="zh-CN"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lang="zh-CN"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lang="zh-CN"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lang="zh-CN"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lang="zh-CN"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9pPr>
          </a:lstStyle>
          <a:p>
            <a:pPr marL="0" indent="0">
              <a:lnSpc>
                <a:spcPct val="170000"/>
              </a:lnSpc>
              <a:buNone/>
            </a:pPr>
            <a:r>
              <a:rPr lang="zh-TW" altLang="zh-CN" sz="3300" b="1" dirty="0"/>
              <a:t>劣势</a:t>
            </a:r>
            <a:r>
              <a:rPr lang="en-US" altLang="zh-CN" sz="3300" b="1" dirty="0"/>
              <a:t>(weakness)</a:t>
            </a:r>
            <a:r>
              <a:rPr lang="zh-TW" altLang="zh-CN" sz="3300" b="1" dirty="0"/>
              <a:t>：</a:t>
            </a:r>
            <a:endParaRPr lang="zh-CN" altLang="zh-CN" sz="3300" b="1" dirty="0"/>
          </a:p>
          <a:p>
            <a:pPr marL="0" indent="0">
              <a:lnSpc>
                <a:spcPct val="170000"/>
              </a:lnSpc>
              <a:buNone/>
            </a:pPr>
            <a:r>
              <a:rPr lang="zh-TW" altLang="zh-CN" dirty="0"/>
              <a:t>成本造价昂贵</a:t>
            </a:r>
            <a:endParaRPr lang="zh-CN" altLang="zh-CN" dirty="0"/>
          </a:p>
          <a:p>
            <a:pPr marL="0" indent="0">
              <a:lnSpc>
                <a:spcPct val="170000"/>
              </a:lnSpc>
              <a:buNone/>
            </a:pPr>
            <a:r>
              <a:rPr lang="zh-TW" altLang="zh-CN" dirty="0"/>
              <a:t>产品本身更多偏向于私人订制，个人化倾向强，同型号批量生产难度高</a:t>
            </a:r>
            <a:endParaRPr lang="zh-CN" altLang="zh-CN" dirty="0"/>
          </a:p>
          <a:p>
            <a:pPr marL="0" indent="0">
              <a:lnSpc>
                <a:spcPct val="170000"/>
              </a:lnSpc>
              <a:buNone/>
            </a:pPr>
            <a:r>
              <a:rPr lang="zh-TW" altLang="zh-CN" dirty="0"/>
              <a:t>人体机能存在生理极限</a:t>
            </a:r>
            <a:endParaRPr lang="zh-CN" altLang="zh-CN" dirty="0"/>
          </a:p>
        </p:txBody>
      </p:sp>
      <p:sp>
        <p:nvSpPr>
          <p:cNvPr id="10" name="内容占位符 2"/>
          <p:cNvSpPr txBox="1">
            <a:spLocks/>
          </p:cNvSpPr>
          <p:nvPr/>
        </p:nvSpPr>
        <p:spPr>
          <a:xfrm>
            <a:off x="4657392" y="575520"/>
            <a:ext cx="3947056" cy="2421432"/>
          </a:xfrm>
          <a:prstGeom prst="rect">
            <a:avLst/>
          </a:prstGeom>
        </p:spPr>
        <p:txBody>
          <a:bodyPr vert="horz" lIns="182880" tIns="91440">
            <a:normAutofit fontScale="25000" lnSpcReduction="20000"/>
          </a:bodyPr>
          <a:lstStyle>
            <a:lvl1pPr marL="265176" indent="-265176" algn="l" rtl="0" eaLnBrk="1" latinLnBrk="0" hangingPunct="1">
              <a:spcBef>
                <a:spcPts val="250"/>
              </a:spcBef>
              <a:buClr>
                <a:schemeClr val="accent1"/>
              </a:buClr>
              <a:buSzPct val="80000"/>
              <a:buFont typeface="Wingdings 2"/>
              <a:buChar char=""/>
              <a:defRPr lang="zh-CN"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lang="zh-CN"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lang="zh-CN"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lang="zh-CN"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lang="zh-CN"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lang="zh-CN"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lang="zh-CN"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9pPr>
          </a:lstStyle>
          <a:p>
            <a:pPr marL="0" indent="0">
              <a:lnSpc>
                <a:spcPct val="170000"/>
              </a:lnSpc>
              <a:buNone/>
            </a:pPr>
            <a:r>
              <a:rPr lang="zh-TW" altLang="zh-CN" sz="7200" b="1" dirty="0"/>
              <a:t>机会</a:t>
            </a:r>
            <a:r>
              <a:rPr lang="en-US" altLang="zh-CN" sz="7200" b="1" dirty="0"/>
              <a:t>(opportunity)</a:t>
            </a:r>
            <a:r>
              <a:rPr lang="zh-TW" altLang="zh-CN" sz="7200" b="1" dirty="0"/>
              <a:t>：</a:t>
            </a:r>
            <a:endParaRPr lang="zh-CN" altLang="zh-CN" sz="7200" b="1" dirty="0"/>
          </a:p>
          <a:p>
            <a:pPr marL="0" indent="0">
              <a:lnSpc>
                <a:spcPct val="170000"/>
              </a:lnSpc>
              <a:buNone/>
            </a:pPr>
            <a:r>
              <a:rPr lang="zh-TW" altLang="zh-CN" sz="4000" dirty="0"/>
              <a:t>人工智能等其他智能化领域发展迅速</a:t>
            </a:r>
            <a:endParaRPr lang="zh-CN" altLang="zh-CN" sz="4000" dirty="0"/>
          </a:p>
          <a:p>
            <a:pPr marL="0" indent="0">
              <a:lnSpc>
                <a:spcPct val="170000"/>
              </a:lnSpc>
              <a:buNone/>
            </a:pPr>
            <a:r>
              <a:rPr lang="zh-TW" altLang="zh-CN" sz="4000" dirty="0"/>
              <a:t>人均收入上涨，生活水平提高，消费水平提升</a:t>
            </a:r>
            <a:endParaRPr lang="zh-CN" altLang="zh-CN" sz="4000" dirty="0"/>
          </a:p>
          <a:p>
            <a:pPr marL="0" indent="0">
              <a:lnSpc>
                <a:spcPct val="170000"/>
              </a:lnSpc>
              <a:buNone/>
            </a:pPr>
            <a:r>
              <a:rPr lang="zh-TW" altLang="zh-CN" sz="4000" dirty="0"/>
              <a:t>肢体残疾有疾病待康复人数大，老龄化现象逐步</a:t>
            </a:r>
            <a:r>
              <a:rPr lang="zh-TW" altLang="zh-CN" sz="4000" dirty="0" smtClean="0"/>
              <a:t>严重</a:t>
            </a:r>
            <a:endParaRPr lang="en-US" altLang="zh-TW" sz="4000" dirty="0" smtClean="0"/>
          </a:p>
          <a:p>
            <a:pPr marL="0" indent="0">
              <a:lnSpc>
                <a:spcPct val="170000"/>
              </a:lnSpc>
              <a:buNone/>
            </a:pPr>
            <a:r>
              <a:rPr lang="zh-TW" altLang="zh-CN" sz="4000" dirty="0"/>
              <a:t>柔性外骨骼技术出现将逐步实现轻量化，降低个性化程度</a:t>
            </a:r>
            <a:endParaRPr lang="zh-CN" altLang="zh-CN" sz="4000" dirty="0"/>
          </a:p>
          <a:p>
            <a:pPr marL="0" indent="0">
              <a:lnSpc>
                <a:spcPct val="170000"/>
              </a:lnSpc>
              <a:buNone/>
            </a:pPr>
            <a:r>
              <a:rPr lang="zh-CN" altLang="zh-CN" sz="4000" dirty="0"/>
              <a:t>外骨骼领域属于知识密集型产业，</a:t>
            </a:r>
            <a:r>
              <a:rPr lang="zh-TW" altLang="zh-CN" sz="4000" dirty="0"/>
              <a:t>2014年</a:t>
            </a:r>
            <a:r>
              <a:rPr lang="zh-CN" altLang="zh-CN" sz="4000" dirty="0"/>
              <a:t>数据为：“</a:t>
            </a:r>
            <a:r>
              <a:rPr lang="zh-TW" altLang="zh-CN" sz="4000" dirty="0"/>
              <a:t>全球知识密集型商业服务业产出的总附加值为12.8万亿美元，其中美国（33%）和欧盟（25%）共占全球总产出的一半以上。</a:t>
            </a:r>
            <a:r>
              <a:rPr lang="zh-CN" altLang="zh-CN" sz="4000" dirty="0"/>
              <a:t>”</a:t>
            </a:r>
            <a:r>
              <a:rPr lang="zh-CN" altLang="zh-CN" sz="3200" dirty="0"/>
              <a:t>（</a:t>
            </a:r>
            <a:r>
              <a:rPr lang="zh-TW" altLang="zh-CN" sz="3200" u="sng" dirty="0">
                <a:solidFill>
                  <a:srgbClr val="FF0000"/>
                </a:solidFill>
                <a:hlinkClick r:id="rId3"/>
              </a:rPr>
              <a:t>http://www.cast.org.cn/n200735/n203689/c411697/content.html</a:t>
            </a:r>
            <a:r>
              <a:rPr lang="zh-CN" altLang="zh-CN" sz="3200" dirty="0"/>
              <a:t>）</a:t>
            </a:r>
          </a:p>
          <a:p>
            <a:pPr marL="0" indent="0">
              <a:lnSpc>
                <a:spcPct val="170000"/>
              </a:lnSpc>
              <a:buNone/>
            </a:pPr>
            <a:endParaRPr lang="zh-CN" altLang="zh-CN" dirty="0"/>
          </a:p>
        </p:txBody>
      </p:sp>
      <p:sp>
        <p:nvSpPr>
          <p:cNvPr id="11" name="内容占位符 2"/>
          <p:cNvSpPr txBox="1">
            <a:spLocks/>
          </p:cNvSpPr>
          <p:nvPr/>
        </p:nvSpPr>
        <p:spPr>
          <a:xfrm>
            <a:off x="4634861" y="3429000"/>
            <a:ext cx="3718188" cy="2232248"/>
          </a:xfrm>
          <a:prstGeom prst="rect">
            <a:avLst/>
          </a:prstGeom>
        </p:spPr>
        <p:txBody>
          <a:bodyPr vert="horz" lIns="182880" tIns="91440">
            <a:normAutofit fontScale="47500" lnSpcReduction="20000"/>
          </a:bodyPr>
          <a:lstStyle>
            <a:lvl1pPr marL="265176" indent="-265176" algn="l" rtl="0" eaLnBrk="1" latinLnBrk="0" hangingPunct="1">
              <a:spcBef>
                <a:spcPts val="250"/>
              </a:spcBef>
              <a:buClr>
                <a:schemeClr val="accent1"/>
              </a:buClr>
              <a:buSzPct val="80000"/>
              <a:buFont typeface="Wingdings 2"/>
              <a:buChar char=""/>
              <a:defRPr lang="zh-CN"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lang="zh-CN"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lang="zh-CN"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lang="zh-CN"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lang="zh-CN"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lang="zh-CN"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lang="zh-CN"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9pPr>
          </a:lstStyle>
          <a:p>
            <a:pPr marL="0" indent="0">
              <a:lnSpc>
                <a:spcPct val="170000"/>
              </a:lnSpc>
              <a:buNone/>
            </a:pPr>
            <a:r>
              <a:rPr lang="zh-TW" altLang="zh-CN" sz="3800" b="1" dirty="0"/>
              <a:t>挑战</a:t>
            </a:r>
            <a:r>
              <a:rPr lang="en-US" altLang="zh-CN" sz="3800" b="1" dirty="0"/>
              <a:t>/</a:t>
            </a:r>
            <a:r>
              <a:rPr lang="zh-TW" altLang="zh-CN" sz="3800" b="1" dirty="0"/>
              <a:t>威胁</a:t>
            </a:r>
            <a:r>
              <a:rPr lang="en-US" altLang="zh-CN" sz="3800" b="1" dirty="0"/>
              <a:t>(threat)</a:t>
            </a:r>
            <a:r>
              <a:rPr lang="zh-TW" altLang="zh-CN" sz="3800" b="1" dirty="0"/>
              <a:t>：</a:t>
            </a:r>
            <a:endParaRPr lang="zh-CN" altLang="zh-CN" sz="3800" b="1" dirty="0"/>
          </a:p>
          <a:p>
            <a:pPr marL="0" indent="0">
              <a:lnSpc>
                <a:spcPct val="170000"/>
              </a:lnSpc>
              <a:buNone/>
            </a:pPr>
            <a:r>
              <a:rPr lang="zh-TW" altLang="zh-CN" dirty="0"/>
              <a:t>其他服务机器人发展起来后，对于机械外骨骼的需求可能减少</a:t>
            </a:r>
            <a:endParaRPr lang="zh-CN" altLang="zh-CN" dirty="0"/>
          </a:p>
          <a:p>
            <a:pPr marL="0" indent="0">
              <a:lnSpc>
                <a:spcPct val="170000"/>
              </a:lnSpc>
              <a:buNone/>
            </a:pPr>
            <a:r>
              <a:rPr lang="zh-TW" altLang="zh-CN" dirty="0"/>
              <a:t>需要加大的市场化程度降低成本所带来的压力</a:t>
            </a:r>
            <a:endParaRPr lang="zh-CN" altLang="zh-CN" dirty="0"/>
          </a:p>
          <a:p>
            <a:pPr marL="0" indent="0">
              <a:lnSpc>
                <a:spcPct val="170000"/>
              </a:lnSpc>
              <a:buNone/>
            </a:pPr>
            <a:r>
              <a:rPr lang="zh-TW" altLang="zh-CN" dirty="0"/>
              <a:t>残疾人消费群体消费能力平均较低</a:t>
            </a:r>
            <a:endParaRPr lang="zh-CN" altLang="zh-CN" dirty="0"/>
          </a:p>
          <a:p>
            <a:pPr marL="0" indent="0">
              <a:lnSpc>
                <a:spcPct val="170000"/>
              </a:lnSpc>
              <a:buNone/>
            </a:pPr>
            <a:r>
              <a:rPr lang="zh-TW" altLang="zh-CN" dirty="0"/>
              <a:t>同行业价格定位</a:t>
            </a:r>
            <a:r>
              <a:rPr lang="zh-CN" altLang="zh-CN" dirty="0"/>
              <a:t>对比</a:t>
            </a:r>
            <a:r>
              <a:rPr lang="zh-TW" altLang="zh-CN" dirty="0"/>
              <a:t>，技术</a:t>
            </a:r>
            <a:r>
              <a:rPr lang="zh-CN" altLang="zh-CN" dirty="0"/>
              <a:t>创新点</a:t>
            </a:r>
            <a:r>
              <a:rPr lang="zh-TW" altLang="zh-CN" dirty="0"/>
              <a:t>竞争压力大</a:t>
            </a:r>
            <a:endParaRPr lang="zh-CN" altLang="zh-CN" dirty="0"/>
          </a:p>
        </p:txBody>
      </p:sp>
      <p:sp>
        <p:nvSpPr>
          <p:cNvPr id="12" name="Rectangle 2"/>
          <p:cNvSpPr txBox="1">
            <a:spLocks/>
          </p:cNvSpPr>
          <p:nvPr/>
        </p:nvSpPr>
        <p:spPr>
          <a:xfrm>
            <a:off x="6045364" y="5490496"/>
            <a:ext cx="2808312" cy="1051560"/>
          </a:xfrm>
          <a:prstGeom prst="rect">
            <a:avLst/>
          </a:prstGeom>
        </p:spPr>
        <p:txBody>
          <a:bodyPr vert="horz" anchor="b">
            <a:normAutofit/>
          </a:bodyPr>
          <a:lstStyle>
            <a:lvl1pPr algn="l" rtl="0" eaLnBrk="1" latinLnBrk="0" hangingPunct="1">
              <a:spcBef>
                <a:spcPct val="0"/>
              </a:spcBef>
              <a:buNone/>
              <a:defRPr lang="zh-CN"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lstStyle>
          <a:p>
            <a:r>
              <a:rPr lang="zh-CN" altLang="en-US" dirty="0" smtClean="0"/>
              <a:t>二 企业发展</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zh-CN" altLang="en-US" dirty="0" smtClean="0"/>
              <a:t>三 技术分析</a:t>
            </a:r>
            <a:endParaRPr lang="zh-CN" dirty="0"/>
          </a:p>
        </p:txBody>
      </p:sp>
      <p:graphicFrame>
        <p:nvGraphicFramePr>
          <p:cNvPr id="4" name="Diagram 4"/>
          <p:cNvGraphicFramePr>
            <a:graphicFrameLocks noGrp="1"/>
          </p:cNvGraphicFramePr>
          <p:nvPr>
            <p:ph idx="1"/>
            <p:extLst>
              <p:ext uri="{D42A27DB-BD31-4B8C-83A1-F6EECF244321}">
                <p14:modId xmlns:p14="http://schemas.microsoft.com/office/powerpoint/2010/main" val="2216745533"/>
              </p:ext>
            </p:extLst>
          </p:nvPr>
        </p:nvGraphicFramePr>
        <p:xfrm>
          <a:off x="503238" y="530225"/>
          <a:ext cx="8183562" cy="4187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rotWithShape="1">
          <a:blip r:embed="rId2"/>
          <a:srcRect l="42620" t="22566" r="17229" b="37798"/>
          <a:stretch/>
        </p:blipFill>
        <p:spPr bwMode="auto">
          <a:xfrm>
            <a:off x="395536" y="990282"/>
            <a:ext cx="4284455" cy="2135486"/>
          </a:xfrm>
          <a:prstGeom prst="rect">
            <a:avLst/>
          </a:prstGeom>
          <a:ln>
            <a:noFill/>
          </a:ln>
          <a:extLst>
            <a:ext uri="{53640926-AAD7-44D8-BBD7-CCE9431645EC}">
              <a14:shadowObscured xmlns:a14="http://schemas.microsoft.com/office/drawing/2010/main"/>
            </a:ext>
          </a:extLst>
        </p:spPr>
      </p:pic>
      <p:sp>
        <p:nvSpPr>
          <p:cNvPr id="6" name="文本框 5"/>
          <p:cNvSpPr txBox="1"/>
          <p:nvPr/>
        </p:nvSpPr>
        <p:spPr>
          <a:xfrm>
            <a:off x="1140802" y="3230128"/>
            <a:ext cx="3692770" cy="300082"/>
          </a:xfrm>
          <a:prstGeom prst="rect">
            <a:avLst/>
          </a:prstGeom>
          <a:noFill/>
        </p:spPr>
        <p:txBody>
          <a:bodyPr wrap="square" rtlCol="0">
            <a:spAutoFit/>
          </a:bodyPr>
          <a:lstStyle/>
          <a:p>
            <a:r>
              <a:rPr lang="en-US" altLang="zh-CN" sz="1350" dirty="0"/>
              <a:t>    </a:t>
            </a:r>
            <a:r>
              <a:rPr lang="zh-CN" altLang="zh-CN" sz="1350" dirty="0"/>
              <a:t>人机交互环路示意图</a:t>
            </a:r>
            <a:endParaRPr lang="zh-CN" altLang="en-US" sz="1350" dirty="0"/>
          </a:p>
        </p:txBody>
      </p:sp>
      <p:sp>
        <p:nvSpPr>
          <p:cNvPr id="7" name="文本框 6"/>
          <p:cNvSpPr txBox="1"/>
          <p:nvPr/>
        </p:nvSpPr>
        <p:spPr>
          <a:xfrm>
            <a:off x="467544" y="3561585"/>
            <a:ext cx="8208912" cy="2896947"/>
          </a:xfrm>
          <a:prstGeom prst="rect">
            <a:avLst/>
          </a:prstGeom>
          <a:noFill/>
        </p:spPr>
        <p:txBody>
          <a:bodyPr wrap="square" rtlCol="0">
            <a:spAutoFit/>
          </a:bodyPr>
          <a:lstStyle/>
          <a:p>
            <a:pPr>
              <a:lnSpc>
                <a:spcPct val="150000"/>
              </a:lnSpc>
            </a:pPr>
            <a:r>
              <a:rPr lang="zh-CN" altLang="zh-CN" sz="1350" dirty="0"/>
              <a:t>研究表明</a:t>
            </a:r>
            <a:r>
              <a:rPr lang="en-US" altLang="zh-CN" sz="1350" dirty="0"/>
              <a:t>, </a:t>
            </a:r>
            <a:r>
              <a:rPr lang="zh-CN" altLang="zh-CN" sz="1350" dirty="0"/>
              <a:t>利用</a:t>
            </a:r>
            <a:endParaRPr lang="en-US" altLang="zh-CN" sz="1350" dirty="0"/>
          </a:p>
          <a:p>
            <a:pPr>
              <a:lnSpc>
                <a:spcPct val="150000"/>
              </a:lnSpc>
            </a:pPr>
            <a:r>
              <a:rPr lang="zh-CN" altLang="zh-CN" sz="1350" dirty="0"/>
              <a:t>表面肌电</a:t>
            </a:r>
            <a:r>
              <a:rPr lang="en-US" altLang="zh-CN" sz="1350" dirty="0"/>
              <a:t> (</a:t>
            </a:r>
            <a:r>
              <a:rPr lang="en-US" altLang="zh-CN" sz="1350" dirty="0" err="1"/>
              <a:t>sEMG</a:t>
            </a:r>
            <a:r>
              <a:rPr lang="en-US" altLang="zh-CN" sz="1350" dirty="0"/>
              <a:t>)</a:t>
            </a:r>
            <a:r>
              <a:rPr lang="zh-CN" altLang="zh-CN" sz="1350" dirty="0"/>
              <a:t>、脑电图</a:t>
            </a:r>
            <a:r>
              <a:rPr lang="en-US" altLang="zh-CN" sz="1350" dirty="0"/>
              <a:t> (EEG)</a:t>
            </a:r>
            <a:r>
              <a:rPr lang="zh-CN" altLang="zh-CN" sz="1350" dirty="0"/>
              <a:t>或近红外光谱</a:t>
            </a:r>
            <a:r>
              <a:rPr lang="en-US" altLang="zh-CN" sz="1350" dirty="0"/>
              <a:t> (NIRS)</a:t>
            </a:r>
            <a:r>
              <a:rPr lang="zh-CN" altLang="zh-CN" sz="1350" dirty="0"/>
              <a:t>等信号检测识别患者运动意图</a:t>
            </a:r>
            <a:endParaRPr lang="en-US" altLang="zh-CN" sz="1350" dirty="0"/>
          </a:p>
          <a:p>
            <a:pPr>
              <a:lnSpc>
                <a:spcPct val="150000"/>
              </a:lnSpc>
            </a:pPr>
            <a:r>
              <a:rPr lang="zh-CN" altLang="zh-CN" sz="1350" dirty="0"/>
              <a:t>主动控制康复训练的设备</a:t>
            </a:r>
            <a:r>
              <a:rPr lang="en-US" altLang="zh-CN" sz="1350" dirty="0"/>
              <a:t>, </a:t>
            </a:r>
            <a:r>
              <a:rPr lang="zh-CN" altLang="zh-CN" sz="1350" dirty="0"/>
              <a:t>比被动接受康复训练具有更好的治疗效果。</a:t>
            </a:r>
            <a:endParaRPr lang="en-US" altLang="zh-CN" sz="1350" dirty="0"/>
          </a:p>
          <a:p>
            <a:pPr>
              <a:lnSpc>
                <a:spcPct val="150000"/>
              </a:lnSpc>
            </a:pPr>
            <a:endParaRPr lang="en-US" altLang="zh-CN" sz="1350" dirty="0"/>
          </a:p>
          <a:p>
            <a:pPr>
              <a:lnSpc>
                <a:spcPct val="150000"/>
              </a:lnSpc>
            </a:pPr>
            <a:r>
              <a:rPr lang="zh-CN" altLang="en-US" sz="1350" dirty="0"/>
              <a:t>例子：</a:t>
            </a:r>
            <a:r>
              <a:rPr lang="en-US" altLang="zh-CN" sz="1350" dirty="0"/>
              <a:t>2014 </a:t>
            </a:r>
            <a:r>
              <a:rPr lang="zh-CN" altLang="zh-CN" sz="1350" dirty="0"/>
              <a:t>年巴西世界杯足球赛开幕的外骨骼机器人即是由瘫痪少年大脑意图控制的人工神经康复系统</a:t>
            </a:r>
            <a:r>
              <a:rPr lang="en-US" altLang="zh-CN" sz="1350" dirty="0"/>
              <a:t>, </a:t>
            </a:r>
            <a:r>
              <a:rPr lang="zh-CN" altLang="zh-CN" sz="1350" dirty="0"/>
              <a:t>其通过分析</a:t>
            </a:r>
            <a:r>
              <a:rPr lang="en-US" altLang="zh-CN" sz="1350" dirty="0"/>
              <a:t> EEG </a:t>
            </a:r>
            <a:r>
              <a:rPr lang="zh-CN" altLang="zh-CN" sz="1350" dirty="0"/>
              <a:t>信号判断其运动意图来控制外骨骼按大脑意图动作和行走</a:t>
            </a:r>
            <a:endParaRPr lang="en-US" altLang="zh-CN" sz="1350" dirty="0"/>
          </a:p>
          <a:p>
            <a:pPr>
              <a:lnSpc>
                <a:spcPct val="150000"/>
              </a:lnSpc>
            </a:pPr>
            <a:r>
              <a:rPr lang="zh-CN" altLang="zh-CN" sz="1350" dirty="0"/>
              <a:t>这也是国际合作项目</a:t>
            </a:r>
            <a:r>
              <a:rPr lang="en-US" altLang="zh-CN" sz="1350" dirty="0"/>
              <a:t> Project-ReWalk </a:t>
            </a:r>
            <a:r>
              <a:rPr lang="zh-CN" altLang="zh-CN" sz="1350" dirty="0"/>
              <a:t>的重要研究成果之一</a:t>
            </a:r>
          </a:p>
          <a:p>
            <a:pPr>
              <a:lnSpc>
                <a:spcPct val="150000"/>
              </a:lnSpc>
            </a:pPr>
            <a:endParaRPr lang="en-US" altLang="zh-CN" sz="1350" dirty="0"/>
          </a:p>
          <a:p>
            <a:pPr>
              <a:lnSpc>
                <a:spcPct val="150000"/>
              </a:lnSpc>
            </a:pPr>
            <a:r>
              <a:rPr lang="zh-CN" altLang="zh-CN" sz="1350" dirty="0">
                <a:solidFill>
                  <a:srgbClr val="FF0000"/>
                </a:solidFill>
              </a:rPr>
              <a:t>明东等</a:t>
            </a:r>
            <a:r>
              <a:rPr lang="en-US" altLang="zh-CN" sz="1350" dirty="0">
                <a:solidFill>
                  <a:srgbClr val="FF0000"/>
                </a:solidFill>
              </a:rPr>
              <a:t>, </a:t>
            </a:r>
            <a:r>
              <a:rPr lang="zh-CN" altLang="zh-CN" sz="1350" dirty="0">
                <a:solidFill>
                  <a:srgbClr val="FF0000"/>
                </a:solidFill>
              </a:rPr>
              <a:t>基于人机信息交互的助行外骨骼机器人技术进展</a:t>
            </a:r>
            <a:r>
              <a:rPr lang="en-US" altLang="zh-CN" sz="1350" dirty="0">
                <a:solidFill>
                  <a:srgbClr val="FF0000"/>
                </a:solidFill>
              </a:rPr>
              <a:t>. </a:t>
            </a:r>
            <a:r>
              <a:rPr lang="zh-CN" altLang="zh-CN" sz="1350" dirty="0">
                <a:solidFill>
                  <a:srgbClr val="FF0000"/>
                </a:solidFill>
              </a:rPr>
              <a:t>自动化学报</a:t>
            </a:r>
            <a:r>
              <a:rPr lang="en-US" altLang="zh-CN" sz="1350" dirty="0">
                <a:solidFill>
                  <a:srgbClr val="FF0000"/>
                </a:solidFill>
              </a:rPr>
              <a:t>, 2017(07): </a:t>
            </a:r>
            <a:r>
              <a:rPr lang="zh-CN" altLang="zh-CN" sz="1350" dirty="0">
                <a:solidFill>
                  <a:srgbClr val="FF0000"/>
                </a:solidFill>
              </a:rPr>
              <a:t>第</a:t>
            </a:r>
            <a:r>
              <a:rPr lang="en-US" altLang="zh-CN" sz="1350" dirty="0">
                <a:solidFill>
                  <a:srgbClr val="FF0000"/>
                </a:solidFill>
              </a:rPr>
              <a:t>1089-1100</a:t>
            </a:r>
            <a:r>
              <a:rPr lang="zh-CN" altLang="zh-CN" sz="1350" dirty="0">
                <a:solidFill>
                  <a:srgbClr val="FF0000"/>
                </a:solidFill>
              </a:rPr>
              <a:t>页</a:t>
            </a:r>
            <a:r>
              <a:rPr lang="en-US" altLang="zh-CN" sz="1350" dirty="0"/>
              <a:t>.</a:t>
            </a:r>
            <a:endParaRPr lang="zh-CN" altLang="en-US" sz="1350" dirty="0"/>
          </a:p>
        </p:txBody>
      </p:sp>
      <p:graphicFrame>
        <p:nvGraphicFramePr>
          <p:cNvPr id="8" name="图示 7"/>
          <p:cNvGraphicFramePr/>
          <p:nvPr>
            <p:extLst>
              <p:ext uri="{D42A27DB-BD31-4B8C-83A1-F6EECF244321}">
                <p14:modId xmlns:p14="http://schemas.microsoft.com/office/powerpoint/2010/main" val="3072217997"/>
              </p:ext>
            </p:extLst>
          </p:nvPr>
        </p:nvGraphicFramePr>
        <p:xfrm>
          <a:off x="4139952" y="885922"/>
          <a:ext cx="4431324" cy="26848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74317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点">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JhengHei"/>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ajorFont>
      <a:minorFont>
        <a:latin typeface="Calibri"/>
        <a:ea typeface=""/>
        <a:cs typeface=""/>
        <a:font script="Grek" typeface=""/>
        <a:font script="Cyrl" typeface=""/>
        <a:font script="Jpan" typeface="ＭＳ Ｐゴシック"/>
        <a:font script="Hang" typeface="맑은 고딕"/>
        <a:font script="Hans" typeface="宋体"/>
        <a:font script="Hant" typeface="PMingLiu"/>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inorFont>
    </a:fontScheme>
    <a:fmtScheme name="Office">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shade val="50000"/>
                <a:satMod val="145000"/>
              </a:schemeClr>
            </a:gs>
            <a:gs pos="40000">
              <a:schemeClr val="phClr">
                <a:shade val="70000"/>
                <a:satMod val="145000"/>
              </a:schemeClr>
            </a:gs>
            <a:gs pos="100000">
              <a:schemeClr val="phClr">
                <a:tint val="85000"/>
                <a:satMod val="15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JhengHei"/>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ajorFont>
      <a:minorFont>
        <a:latin typeface="Calibri"/>
        <a:ea typeface=""/>
        <a:cs typeface=""/>
        <a:font script="Grek" typeface=""/>
        <a:font script="Cyrl" typeface=""/>
        <a:font script="Jpan" typeface="ＭＳ Ｐゴシック"/>
        <a:font script="Hang" typeface="맑은 고딕"/>
        <a:font script="Hans" typeface="宋体"/>
        <a:font script="Hant" typeface="PMingLiu"/>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inorFont>
    </a:fontScheme>
    <a:fmtScheme name="Office">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shade val="50000"/>
                <a:satMod val="145000"/>
              </a:schemeClr>
            </a:gs>
            <a:gs pos="40000">
              <a:schemeClr val="phClr">
                <a:shade val="70000"/>
                <a:satMod val="145000"/>
              </a:schemeClr>
            </a:gs>
            <a:gs pos="100000">
              <a:schemeClr val="phClr">
                <a:tint val="85000"/>
                <a:satMod val="15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E46E547-EE2C-4BFB-8534-E5CE245D513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产品概述演示文稿</Template>
  <TotalTime>0</TotalTime>
  <Words>2296</Words>
  <Application>Microsoft Office PowerPoint</Application>
  <PresentationFormat>全屏显示(4:3)</PresentationFormat>
  <Paragraphs>186</Paragraphs>
  <Slides>14</Slides>
  <Notes>5</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27" baseType="lpstr">
      <vt:lpstr>Arial Unicode MS</vt:lpstr>
      <vt:lpstr>微軟正黑體</vt:lpstr>
      <vt:lpstr>ＭＳ ゴシック</vt:lpstr>
      <vt:lpstr>Songti SC Bold</vt:lpstr>
      <vt:lpstr>宋体</vt:lpstr>
      <vt:lpstr>微软雅黑</vt:lpstr>
      <vt:lpstr>Arial</vt:lpstr>
      <vt:lpstr>Calibri</vt:lpstr>
      <vt:lpstr>Times New Roman</vt:lpstr>
      <vt:lpstr>Verdana</vt:lpstr>
      <vt:lpstr>Wingdings 2</vt:lpstr>
      <vt:lpstr>视点</vt:lpstr>
      <vt:lpstr>Document</vt:lpstr>
      <vt:lpstr>机械外骨骼</vt:lpstr>
      <vt:lpstr>第二组  机械外骨骼产业分析报告大纲</vt:lpstr>
      <vt:lpstr>逻辑模型</vt:lpstr>
      <vt:lpstr>第二组 内容大纲及组员分工</vt:lpstr>
      <vt:lpstr>一 产业概况</vt:lpstr>
      <vt:lpstr>PEST</vt:lpstr>
      <vt:lpstr>SWOT</vt:lpstr>
      <vt:lpstr>三 技术分析</vt:lpstr>
      <vt:lpstr>PowerPoint 演示文稿</vt:lpstr>
      <vt:lpstr>PowerPoint 演示文稿</vt:lpstr>
      <vt:lpstr>PowerPoint 演示文稿</vt:lpstr>
      <vt:lpstr>PowerPoint 演示文稿</vt:lpstr>
      <vt:lpstr>PowerPoint 演示文稿</vt:lpstr>
      <vt:lpstr>四 未来预期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2017-10-22T11:11:29Z</dcterms:created>
  <dcterms:modified xsi:type="dcterms:W3CDTF">2017-10-26T16:43:56Z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TC100902499990</vt:lpwstr>
  </property>
</Properties>
</file>