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68" r:id="rId4"/>
    <p:sldId id="259" r:id="rId5"/>
    <p:sldId id="262" r:id="rId6"/>
    <p:sldId id="269" r:id="rId7"/>
    <p:sldId id="264" r:id="rId8"/>
    <p:sldId id="265" r:id="rId9"/>
    <p:sldId id="266" r:id="rId10"/>
    <p:sldId id="270" r:id="rId11"/>
    <p:sldId id="26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B37EB-145F-4269-AB89-1B14A31DAFFC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A3D28-9D52-4EC4-9857-8A2D99A210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758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5400" b="1" kern="1200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A3D28-9D52-4EC4-9857-8A2D99A210A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985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D3A2-EDC8-4F62-AB5C-88319E2B1DA2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C614-E65A-4529-AD00-1FAE23CAF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310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D3A2-EDC8-4F62-AB5C-88319E2B1DA2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C614-E65A-4529-AD00-1FAE23CAF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820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D3A2-EDC8-4F62-AB5C-88319E2B1DA2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C614-E65A-4529-AD00-1FAE23CAF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766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394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709" y="0"/>
            <a:ext cx="122474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038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709" y="0"/>
            <a:ext cx="122474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208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D3A2-EDC8-4F62-AB5C-88319E2B1DA2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C614-E65A-4529-AD00-1FAE23CAF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371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D3A2-EDC8-4F62-AB5C-88319E2B1DA2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C614-E65A-4529-AD00-1FAE23CAF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051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D3A2-EDC8-4F62-AB5C-88319E2B1DA2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C614-E65A-4529-AD00-1FAE23CAF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841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D3A2-EDC8-4F62-AB5C-88319E2B1DA2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C614-E65A-4529-AD00-1FAE23CAF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532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D3A2-EDC8-4F62-AB5C-88319E2B1DA2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C614-E65A-4529-AD00-1FAE23CAF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423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D3A2-EDC8-4F62-AB5C-88319E2B1DA2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C614-E65A-4529-AD00-1FAE23CAF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872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D3A2-EDC8-4F62-AB5C-88319E2B1DA2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C614-E65A-4529-AD00-1FAE23CAF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29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D3A2-EDC8-4F62-AB5C-88319E2B1DA2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C614-E65A-4529-AD00-1FAE23CAF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61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7D3A2-EDC8-4F62-AB5C-88319E2B1DA2}" type="datetimeFigureOut">
              <a:rPr lang="zh-CN" altLang="en-US" smtClean="0"/>
              <a:t>2017/11/30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FC614-E65A-4529-AD00-1FAE23CAF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688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kns.cnki.net/KCMS/detail/detail.aspx?dbcode=CJFQ&amp;dbname=CJFD2003&amp;filename=NJHK200301001&amp;uid=WEEvREcwSlJHSldRa1Fhb09jMjVzQlVOb1B5Q2ROMUV6NnJqandtTkFaaz0=$9A4hF_YAuvQ5obgVAqNKPCYcEjKensW4ggI8Fm4gTkoUKaID8j8gFw!!&amp;v=Mjg4MTJybzlGWllSOGVYMUx1eFlTN0RoMVQzcVRyV00xRnJDVVJMMmVadVZ2Rnl2a1c3M1BLeWZEWmJHNEh0TE0=" TargetMode="External"/><Relationship Id="rId7" Type="http://schemas.openxmlformats.org/officeDocument/2006/relationships/hyperlink" Target="https://baike.baidu.com/item/%E4%BD%8E%E9%9B%B7%E8%AF%BA%E6%95%B0/22043091?fr=aladdin" TargetMode="External"/><Relationship Id="rId2" Type="http://schemas.openxmlformats.org/officeDocument/2006/relationships/hyperlink" Target="http://baijiahao.baidu.com/s?id=1578452748772123776&amp;wfr=spider&amp;for=pc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doc88.com/p-0941447094886.html" TargetMode="External"/><Relationship Id="rId5" Type="http://schemas.openxmlformats.org/officeDocument/2006/relationships/hyperlink" Target="http://kns.cnki.net/KCMS/detail/detail.aspx?dbcode=CJFQ&amp;dbname=CJFD2005&amp;filename=JXXB200508022&amp;uid=WEEvREcwSlJHSldRa1Fhb09jMjVzQlVOb1B5Q2ROMUV6NnJqandtTkFaaz0=$9A4hF_YAuvQ5obgVAqNKPCYcEjKensW4ggI8Fm4gTkoUKaID8j8gFw!!&amp;v=MTM5MDdlWnVWdkZ5dmxVN3ZQTHpYVGJMRzRIdFRNcDQ5SFpvUjhlWDFMdXhZUzdEaDFUM3FUcldNMUZyQ1VSTDI=" TargetMode="External"/><Relationship Id="rId4" Type="http://schemas.openxmlformats.org/officeDocument/2006/relationships/hyperlink" Target="http://kns.cnki.net/KCMS/detail/detail.aspx?dbcode=CJFQ&amp;dbname=CJFD2007&amp;filename=HKDI200711010&amp;uid=WEEvREcwSlJHSldRa1Fhb09jMjVzQlVOb1B5Q2ROMUV6NnJqandtTkFaaz0=$9A4hF_YAuvQ5obgVAqNKPCYcEjKensW4ggI8Fm4gTkoUKaID8j8gFw!!&amp;v=MjYzMzVsVTd6TUxTYlBaN0c0SHRiTnJvOUVaSVI4ZVgxTHV4WVM3RGgxVDNxVHJXTTFGckNVUkwyZVp1VnZGeXY=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 rot="21323415">
            <a:off x="2917091" y="2492494"/>
            <a:ext cx="610936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dirty="0" smtClean="0"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第十周</a:t>
            </a:r>
            <a:r>
              <a:rPr lang="zh-CN" altLang="en-US" sz="6600" dirty="0" smtClean="0"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学习报告</a:t>
            </a:r>
            <a:endParaRPr lang="zh-CN" altLang="en-US" sz="6600" dirty="0"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pic>
        <p:nvPicPr>
          <p:cNvPr id="6" name="图片 5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9278" y="1767254"/>
            <a:ext cx="3390900" cy="3178968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36564" y="2498681"/>
            <a:ext cx="8587614" cy="2592431"/>
            <a:chOff x="436564" y="2498681"/>
            <a:chExt cx="8587614" cy="2592431"/>
          </a:xfrm>
        </p:grpSpPr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436564" y="2498681"/>
              <a:ext cx="8587614" cy="2592431"/>
            </a:xfrm>
            <a:custGeom>
              <a:avLst/>
              <a:gdLst>
                <a:gd name="T0" fmla="*/ 491 w 516"/>
                <a:gd name="T1" fmla="*/ 111 h 154"/>
                <a:gd name="T2" fmla="*/ 508 w 516"/>
                <a:gd name="T3" fmla="*/ 72 h 154"/>
                <a:gd name="T4" fmla="*/ 516 w 516"/>
                <a:gd name="T5" fmla="*/ 51 h 154"/>
                <a:gd name="T6" fmla="*/ 170 w 516"/>
                <a:gd name="T7" fmla="*/ 72 h 154"/>
                <a:gd name="T8" fmla="*/ 157 w 516"/>
                <a:gd name="T9" fmla="*/ 36 h 154"/>
                <a:gd name="T10" fmla="*/ 75 w 516"/>
                <a:gd name="T11" fmla="*/ 0 h 154"/>
                <a:gd name="T12" fmla="*/ 0 w 516"/>
                <a:gd name="T13" fmla="*/ 154 h 154"/>
                <a:gd name="T14" fmla="*/ 486 w 516"/>
                <a:gd name="T15" fmla="*/ 121 h 154"/>
                <a:gd name="T16" fmla="*/ 491 w 516"/>
                <a:gd name="T17" fmla="*/ 111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6" h="154">
                  <a:moveTo>
                    <a:pt x="491" y="111"/>
                  </a:moveTo>
                  <a:cubicBezTo>
                    <a:pt x="496" y="101"/>
                    <a:pt x="501" y="87"/>
                    <a:pt x="508" y="72"/>
                  </a:cubicBezTo>
                  <a:cubicBezTo>
                    <a:pt x="511" y="64"/>
                    <a:pt x="513" y="57"/>
                    <a:pt x="516" y="51"/>
                  </a:cubicBezTo>
                  <a:cubicBezTo>
                    <a:pt x="170" y="72"/>
                    <a:pt x="170" y="72"/>
                    <a:pt x="170" y="72"/>
                  </a:cubicBezTo>
                  <a:cubicBezTo>
                    <a:pt x="157" y="36"/>
                    <a:pt x="157" y="36"/>
                    <a:pt x="157" y="36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486" y="121"/>
                    <a:pt x="486" y="121"/>
                    <a:pt x="486" y="121"/>
                  </a:cubicBezTo>
                  <a:cubicBezTo>
                    <a:pt x="488" y="118"/>
                    <a:pt x="489" y="115"/>
                    <a:pt x="491" y="1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1136251" y="2498681"/>
              <a:ext cx="7887927" cy="1666990"/>
            </a:xfrm>
            <a:custGeom>
              <a:avLst/>
              <a:gdLst>
                <a:gd name="T0" fmla="*/ 466 w 474"/>
                <a:gd name="T1" fmla="*/ 72 h 99"/>
                <a:gd name="T2" fmla="*/ 474 w 474"/>
                <a:gd name="T3" fmla="*/ 51 h 99"/>
                <a:gd name="T4" fmla="*/ 128 w 474"/>
                <a:gd name="T5" fmla="*/ 72 h 99"/>
                <a:gd name="T6" fmla="*/ 115 w 474"/>
                <a:gd name="T7" fmla="*/ 36 h 99"/>
                <a:gd name="T8" fmla="*/ 33 w 474"/>
                <a:gd name="T9" fmla="*/ 0 h 99"/>
                <a:gd name="T10" fmla="*/ 0 w 474"/>
                <a:gd name="T11" fmla="*/ 67 h 99"/>
                <a:gd name="T12" fmla="*/ 48 w 474"/>
                <a:gd name="T13" fmla="*/ 61 h 99"/>
                <a:gd name="T14" fmla="*/ 118 w 474"/>
                <a:gd name="T15" fmla="*/ 95 h 99"/>
                <a:gd name="T16" fmla="*/ 136 w 474"/>
                <a:gd name="T17" fmla="*/ 78 h 99"/>
                <a:gd name="T18" fmla="*/ 454 w 474"/>
                <a:gd name="T19" fmla="*/ 99 h 99"/>
                <a:gd name="T20" fmla="*/ 466 w 474"/>
                <a:gd name="T21" fmla="*/ 7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4" h="99">
                  <a:moveTo>
                    <a:pt x="466" y="72"/>
                  </a:moveTo>
                  <a:cubicBezTo>
                    <a:pt x="469" y="64"/>
                    <a:pt x="471" y="57"/>
                    <a:pt x="474" y="51"/>
                  </a:cubicBezTo>
                  <a:cubicBezTo>
                    <a:pt x="128" y="72"/>
                    <a:pt x="128" y="72"/>
                    <a:pt x="128" y="72"/>
                  </a:cubicBezTo>
                  <a:cubicBezTo>
                    <a:pt x="115" y="36"/>
                    <a:pt x="115" y="36"/>
                    <a:pt x="115" y="36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48" y="61"/>
                    <a:pt x="48" y="61"/>
                    <a:pt x="48" y="61"/>
                  </a:cubicBezTo>
                  <a:cubicBezTo>
                    <a:pt x="118" y="95"/>
                    <a:pt x="118" y="95"/>
                    <a:pt x="118" y="95"/>
                  </a:cubicBezTo>
                  <a:cubicBezTo>
                    <a:pt x="136" y="78"/>
                    <a:pt x="136" y="78"/>
                    <a:pt x="136" y="78"/>
                  </a:cubicBezTo>
                  <a:cubicBezTo>
                    <a:pt x="454" y="99"/>
                    <a:pt x="454" y="99"/>
                    <a:pt x="454" y="99"/>
                  </a:cubicBezTo>
                  <a:cubicBezTo>
                    <a:pt x="458" y="91"/>
                    <a:pt x="461" y="82"/>
                    <a:pt x="466" y="72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" name="Freeform 5"/>
          <p:cNvSpPr>
            <a:spLocks/>
          </p:cNvSpPr>
          <p:nvPr/>
        </p:nvSpPr>
        <p:spPr bwMode="auto">
          <a:xfrm>
            <a:off x="8418839" y="1981199"/>
            <a:ext cx="2773363" cy="3128963"/>
          </a:xfrm>
          <a:custGeom>
            <a:avLst/>
            <a:gdLst>
              <a:gd name="T0" fmla="*/ 99 w 157"/>
              <a:gd name="T1" fmla="*/ 145 h 175"/>
              <a:gd name="T2" fmla="*/ 93 w 157"/>
              <a:gd name="T3" fmla="*/ 164 h 175"/>
              <a:gd name="T4" fmla="*/ 98 w 157"/>
              <a:gd name="T5" fmla="*/ 169 h 175"/>
              <a:gd name="T6" fmla="*/ 119 w 157"/>
              <a:gd name="T7" fmla="*/ 171 h 175"/>
              <a:gd name="T8" fmla="*/ 119 w 157"/>
              <a:gd name="T9" fmla="*/ 175 h 175"/>
              <a:gd name="T10" fmla="*/ 0 w 157"/>
              <a:gd name="T11" fmla="*/ 175 h 175"/>
              <a:gd name="T12" fmla="*/ 0 w 157"/>
              <a:gd name="T13" fmla="*/ 171 h 175"/>
              <a:gd name="T14" fmla="*/ 6 w 157"/>
              <a:gd name="T15" fmla="*/ 171 h 175"/>
              <a:gd name="T16" fmla="*/ 17 w 157"/>
              <a:gd name="T17" fmla="*/ 170 h 175"/>
              <a:gd name="T18" fmla="*/ 29 w 157"/>
              <a:gd name="T19" fmla="*/ 164 h 175"/>
              <a:gd name="T20" fmla="*/ 40 w 157"/>
              <a:gd name="T21" fmla="*/ 143 h 175"/>
              <a:gd name="T22" fmla="*/ 57 w 157"/>
              <a:gd name="T23" fmla="*/ 104 h 175"/>
              <a:gd name="T24" fmla="*/ 72 w 157"/>
              <a:gd name="T25" fmla="*/ 65 h 175"/>
              <a:gd name="T26" fmla="*/ 84 w 157"/>
              <a:gd name="T27" fmla="*/ 33 h 175"/>
              <a:gd name="T28" fmla="*/ 91 w 157"/>
              <a:gd name="T29" fmla="*/ 12 h 175"/>
              <a:gd name="T30" fmla="*/ 85 w 157"/>
              <a:gd name="T31" fmla="*/ 5 h 175"/>
              <a:gd name="T32" fmla="*/ 65 w 157"/>
              <a:gd name="T33" fmla="*/ 3 h 175"/>
              <a:gd name="T34" fmla="*/ 65 w 157"/>
              <a:gd name="T35" fmla="*/ 0 h 175"/>
              <a:gd name="T36" fmla="*/ 157 w 157"/>
              <a:gd name="T37" fmla="*/ 0 h 175"/>
              <a:gd name="T38" fmla="*/ 99 w 157"/>
              <a:gd name="T39" fmla="*/ 145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57" h="175">
                <a:moveTo>
                  <a:pt x="99" y="145"/>
                </a:moveTo>
                <a:cubicBezTo>
                  <a:pt x="95" y="155"/>
                  <a:pt x="93" y="161"/>
                  <a:pt x="93" y="164"/>
                </a:cubicBezTo>
                <a:cubicBezTo>
                  <a:pt x="93" y="166"/>
                  <a:pt x="94" y="168"/>
                  <a:pt x="98" y="169"/>
                </a:cubicBezTo>
                <a:cubicBezTo>
                  <a:pt x="102" y="170"/>
                  <a:pt x="109" y="171"/>
                  <a:pt x="119" y="171"/>
                </a:cubicBezTo>
                <a:cubicBezTo>
                  <a:pt x="119" y="175"/>
                  <a:pt x="119" y="175"/>
                  <a:pt x="119" y="175"/>
                </a:cubicBezTo>
                <a:cubicBezTo>
                  <a:pt x="0" y="175"/>
                  <a:pt x="0" y="175"/>
                  <a:pt x="0" y="175"/>
                </a:cubicBezTo>
                <a:cubicBezTo>
                  <a:pt x="0" y="171"/>
                  <a:pt x="0" y="171"/>
                  <a:pt x="0" y="171"/>
                </a:cubicBezTo>
                <a:cubicBezTo>
                  <a:pt x="1" y="171"/>
                  <a:pt x="3" y="171"/>
                  <a:pt x="6" y="171"/>
                </a:cubicBezTo>
                <a:cubicBezTo>
                  <a:pt x="8" y="170"/>
                  <a:pt x="12" y="170"/>
                  <a:pt x="17" y="170"/>
                </a:cubicBezTo>
                <a:cubicBezTo>
                  <a:pt x="22" y="169"/>
                  <a:pt x="26" y="167"/>
                  <a:pt x="29" y="164"/>
                </a:cubicBezTo>
                <a:cubicBezTo>
                  <a:pt x="32" y="161"/>
                  <a:pt x="35" y="154"/>
                  <a:pt x="40" y="143"/>
                </a:cubicBezTo>
                <a:cubicBezTo>
                  <a:pt x="45" y="133"/>
                  <a:pt x="50" y="119"/>
                  <a:pt x="57" y="104"/>
                </a:cubicBezTo>
                <a:cubicBezTo>
                  <a:pt x="63" y="88"/>
                  <a:pt x="68" y="75"/>
                  <a:pt x="72" y="65"/>
                </a:cubicBezTo>
                <a:cubicBezTo>
                  <a:pt x="76" y="55"/>
                  <a:pt x="80" y="45"/>
                  <a:pt x="84" y="33"/>
                </a:cubicBezTo>
                <a:cubicBezTo>
                  <a:pt x="89" y="22"/>
                  <a:pt x="91" y="15"/>
                  <a:pt x="91" y="12"/>
                </a:cubicBezTo>
                <a:cubicBezTo>
                  <a:pt x="91" y="9"/>
                  <a:pt x="89" y="7"/>
                  <a:pt x="85" y="5"/>
                </a:cubicBezTo>
                <a:cubicBezTo>
                  <a:pt x="82" y="4"/>
                  <a:pt x="75" y="3"/>
                  <a:pt x="65" y="3"/>
                </a:cubicBezTo>
                <a:cubicBezTo>
                  <a:pt x="65" y="0"/>
                  <a:pt x="65" y="0"/>
                  <a:pt x="65" y="0"/>
                </a:cubicBezTo>
                <a:cubicBezTo>
                  <a:pt x="157" y="0"/>
                  <a:pt x="157" y="0"/>
                  <a:pt x="157" y="0"/>
                </a:cubicBezTo>
                <a:lnTo>
                  <a:pt x="99" y="14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417678" y="3661319"/>
            <a:ext cx="12148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b="1" dirty="0" smtClean="0"/>
              <a:t>组</a:t>
            </a:r>
            <a:endParaRPr lang="zh-CN" altLang="en-US" sz="96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136251" y="5091112"/>
            <a:ext cx="7134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高崇凯 黄伟祥 高驰 简平诚 江一鸣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7209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50000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50000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25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6" presetClass="emph" presetSubtype="0" repeatCount="indefinite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9" dur="500" tmFilter="0, 0; .2, .5; .8, .5; 1, 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0" dur="250" autoRev="1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42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/>
          <p:bldP spid="8" grpId="0" animBg="1"/>
          <p:bldP spid="8" grpId="1" animBg="1"/>
          <p:bldP spid="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5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5000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25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6" presetClass="emph" presetSubtype="0" repeatCount="indefinite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9" dur="500" tmFilter="0, 0; .2, .5; .8, .5; 1, 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0" dur="250" autoRev="1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42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/>
          <p:bldP spid="8" grpId="0" animBg="1"/>
          <p:bldP spid="8" grpId="1" animBg="1"/>
          <p:bldP spid="4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42109" y="692727"/>
            <a:ext cx="900545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[6]</a:t>
            </a: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://baijiahao.baidu.com/s?id=1578452748772123776&amp;wfr=spider&amp;for=pc</a:t>
            </a:r>
            <a:r>
              <a:rPr lang="en-US" altLang="zh-CN" dirty="0"/>
              <a:t> </a:t>
            </a:r>
          </a:p>
          <a:p>
            <a:r>
              <a:rPr lang="en-US" altLang="zh-CN" dirty="0" smtClean="0"/>
              <a:t>[7]</a:t>
            </a:r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kns.cnki.net/KCMS/detail/detail.aspx?dbcode=CJFQ&amp;dbname=CJFD2003&amp;filename=NJHK200301001&amp;uid=WEEvREcwSlJHSldRa1Fhb09jMjVzQlVOb1B5Q2ROMUV6NnJqandtTkFaaz0=$9A4hF_YAuvQ5obgVAqNKPCYcEjKensW4ggI8Fm4gTkoUKaID8j8gFw!!&amp;v=Mjg4MTJybzlGWllSOGVYMUx1eFlTN0RoMVQzcVRyV00xRnJDVVJMMmVadVZ2Rnl2a1c3M1BLeWZEWmJHNEh0TE0=</a:t>
            </a:r>
            <a:r>
              <a:rPr lang="en-US" altLang="zh-CN" dirty="0"/>
              <a:t> </a:t>
            </a:r>
          </a:p>
          <a:p>
            <a:r>
              <a:rPr lang="en-US" altLang="zh-CN" dirty="0" smtClean="0"/>
              <a:t>[8]</a:t>
            </a:r>
            <a:r>
              <a:rPr lang="en-US" altLang="zh-CN" dirty="0" smtClean="0">
                <a:hlinkClick r:id="rId4"/>
              </a:rPr>
              <a:t>http</a:t>
            </a:r>
            <a:r>
              <a:rPr lang="en-US" altLang="zh-CN" dirty="0">
                <a:hlinkClick r:id="rId4"/>
              </a:rPr>
              <a:t>://kns.cnki.net/KCMS/detail/detail.aspx?dbcode=CJFQ&amp;dbname=CJFD2007&amp;filename=HKDI200711010&amp;uid=WEEvREcwSlJHSldRa1Fhb09jMjVzQlVOb1B5Q2ROMUV6NnJqandtTkFaaz0=$9A4hF_YAuvQ5obgVAqNKPCYcEjKensW4ggI8Fm4gTkoUKaID8j8gFw!!&amp;v=MjYzMzVsVTd6TUxTYlBaN0c0SHRiTnJvOUVaSVI4ZVgxTHV4WVM3RGgxVDNxVHJXTTFGckNVUkwyZVp1VnZGeXY=</a:t>
            </a:r>
            <a:r>
              <a:rPr lang="en-US" altLang="zh-CN" dirty="0"/>
              <a:t> </a:t>
            </a:r>
          </a:p>
          <a:p>
            <a:r>
              <a:rPr lang="en-US" altLang="zh-CN" dirty="0" smtClean="0"/>
              <a:t>[9]</a:t>
            </a:r>
            <a:r>
              <a:rPr lang="en-US" altLang="zh-CN" dirty="0" smtClean="0">
                <a:hlinkClick r:id="rId5"/>
              </a:rPr>
              <a:t>http</a:t>
            </a:r>
            <a:r>
              <a:rPr lang="en-US" altLang="zh-CN" dirty="0">
                <a:hlinkClick r:id="rId5"/>
              </a:rPr>
              <a:t>://kns.cnki.net/KCMS/detail/detail.aspx?dbcode=CJFQ&amp;dbname=CJFD2005&amp;filename=JXXB200508022&amp;uid=WEEvREcwSlJHSldRa1Fhb09jMjVzQlVOb1B5Q2ROMUV6NnJqandtTkFaaz0=$9A4hF_YAuvQ5obgVAqNKPCYcEjKensW4ggI8Fm4gTkoUKaID8j8gFw!!&amp;v=MTM5MDdlWnVWdkZ5dmxVN3ZQTHpYVGJMRzRIdFRNcDQ5SFpvUjhlWDFMdXhZUzdEaDFUM3FUcldNMUZyQ1VSTDI=</a:t>
            </a:r>
            <a:r>
              <a:rPr lang="en-US" altLang="zh-CN" dirty="0"/>
              <a:t> </a:t>
            </a:r>
          </a:p>
          <a:p>
            <a:r>
              <a:rPr lang="en-US" altLang="zh-CN" dirty="0" smtClean="0"/>
              <a:t>[10]</a:t>
            </a:r>
            <a:r>
              <a:rPr lang="en-US" altLang="zh-CN" dirty="0" smtClean="0">
                <a:hlinkClick r:id="rId6"/>
              </a:rPr>
              <a:t>http</a:t>
            </a:r>
            <a:r>
              <a:rPr lang="en-US" altLang="zh-CN" dirty="0">
                <a:hlinkClick r:id="rId6"/>
              </a:rPr>
              <a:t>://www.doc88.com/p-0941447094886.html</a:t>
            </a:r>
            <a:r>
              <a:rPr lang="en-US" altLang="zh-CN" dirty="0"/>
              <a:t> </a:t>
            </a:r>
          </a:p>
          <a:p>
            <a:r>
              <a:rPr lang="en-US" altLang="zh-CN" dirty="0" smtClean="0"/>
              <a:t>[11]</a:t>
            </a:r>
            <a:r>
              <a:rPr lang="en-US" altLang="zh-CN" dirty="0" smtClean="0">
                <a:hlinkClick r:id="rId7"/>
              </a:rPr>
              <a:t>https</a:t>
            </a:r>
            <a:r>
              <a:rPr lang="en-US" altLang="zh-CN" dirty="0">
                <a:hlinkClick r:id="rId7"/>
              </a:rPr>
              <a:t>://baike.baidu.com/item/%E4%BD%8E%E9%9B%B7%E8%AF%BA%E6%95%B0/22043091?fr=aladdin</a:t>
            </a:r>
            <a:r>
              <a:rPr lang="en-US" altLang="zh-CN" dirty="0"/>
              <a:t>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1430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06982" y="2757054"/>
            <a:ext cx="67194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smtClean="0">
                <a:latin typeface="Adobe Naskh Medium" panose="01010101010101010101" pitchFamily="50" charset="-78"/>
                <a:cs typeface="Adobe Naskh Medium" panose="01010101010101010101" pitchFamily="50" charset="-78"/>
              </a:rPr>
              <a:t>Thank you</a:t>
            </a:r>
            <a:r>
              <a:rPr lang="zh-CN" altLang="en-US" sz="9600" dirty="0" smtClean="0">
                <a:latin typeface="Adobe Naskh Medium" panose="01010101010101010101" pitchFamily="50" charset="-78"/>
                <a:cs typeface="Adobe Naskh Medium" panose="01010101010101010101" pitchFamily="50" charset="-78"/>
              </a:rPr>
              <a:t>！</a:t>
            </a:r>
            <a:endParaRPr lang="zh-CN" altLang="en-US" sz="9600" dirty="0">
              <a:latin typeface="Adobe Naskh Medium" panose="01010101010101010101" pitchFamily="50" charset="-78"/>
              <a:cs typeface="Adobe Naskh Medium" panose="01010101010101010101" pitchFamily="50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05717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0242478" y="94037"/>
            <a:ext cx="1981462" cy="2496763"/>
            <a:chOff x="7497762" y="590550"/>
            <a:chExt cx="2436813" cy="3240088"/>
          </a:xfrm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7497762" y="590550"/>
              <a:ext cx="2436813" cy="3240088"/>
            </a:xfrm>
            <a:custGeom>
              <a:avLst/>
              <a:gdLst>
                <a:gd name="T0" fmla="*/ 1535 w 1535"/>
                <a:gd name="T1" fmla="*/ 853 h 2041"/>
                <a:gd name="T2" fmla="*/ 1273 w 1535"/>
                <a:gd name="T3" fmla="*/ 130 h 2041"/>
                <a:gd name="T4" fmla="*/ 505 w 1535"/>
                <a:gd name="T5" fmla="*/ 0 h 2041"/>
                <a:gd name="T6" fmla="*/ 0 w 1535"/>
                <a:gd name="T7" fmla="*/ 594 h 2041"/>
                <a:gd name="T8" fmla="*/ 281 w 1535"/>
                <a:gd name="T9" fmla="*/ 1317 h 2041"/>
                <a:gd name="T10" fmla="*/ 618 w 1535"/>
                <a:gd name="T11" fmla="*/ 1373 h 2041"/>
                <a:gd name="T12" fmla="*/ 543 w 1535"/>
                <a:gd name="T13" fmla="*/ 2041 h 2041"/>
                <a:gd name="T14" fmla="*/ 1535 w 1535"/>
                <a:gd name="T15" fmla="*/ 853 h 2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5" h="2041">
                  <a:moveTo>
                    <a:pt x="1535" y="853"/>
                  </a:moveTo>
                  <a:lnTo>
                    <a:pt x="1273" y="130"/>
                  </a:lnTo>
                  <a:lnTo>
                    <a:pt x="505" y="0"/>
                  </a:lnTo>
                  <a:lnTo>
                    <a:pt x="0" y="594"/>
                  </a:lnTo>
                  <a:lnTo>
                    <a:pt x="281" y="1317"/>
                  </a:lnTo>
                  <a:lnTo>
                    <a:pt x="618" y="1373"/>
                  </a:lnTo>
                  <a:lnTo>
                    <a:pt x="543" y="2041"/>
                  </a:lnTo>
                  <a:lnTo>
                    <a:pt x="1535" y="8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7516812" y="590550"/>
              <a:ext cx="1574800" cy="1825625"/>
            </a:xfrm>
            <a:custGeom>
              <a:avLst/>
              <a:gdLst>
                <a:gd name="T0" fmla="*/ 992 w 992"/>
                <a:gd name="T1" fmla="*/ 649 h 1150"/>
                <a:gd name="T2" fmla="*/ 992 w 992"/>
                <a:gd name="T3" fmla="*/ 93 h 1150"/>
                <a:gd name="T4" fmla="*/ 842 w 992"/>
                <a:gd name="T5" fmla="*/ 56 h 1150"/>
                <a:gd name="T6" fmla="*/ 505 w 992"/>
                <a:gd name="T7" fmla="*/ 0 h 1150"/>
                <a:gd name="T8" fmla="*/ 0 w 992"/>
                <a:gd name="T9" fmla="*/ 594 h 1150"/>
                <a:gd name="T10" fmla="*/ 168 w 992"/>
                <a:gd name="T11" fmla="*/ 1058 h 1150"/>
                <a:gd name="T12" fmla="*/ 449 w 992"/>
                <a:gd name="T13" fmla="*/ 1150 h 1150"/>
                <a:gd name="T14" fmla="*/ 992 w 992"/>
                <a:gd name="T15" fmla="*/ 649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2" h="1150">
                  <a:moveTo>
                    <a:pt x="992" y="649"/>
                  </a:moveTo>
                  <a:lnTo>
                    <a:pt x="992" y="93"/>
                  </a:lnTo>
                  <a:lnTo>
                    <a:pt x="842" y="56"/>
                  </a:lnTo>
                  <a:lnTo>
                    <a:pt x="505" y="0"/>
                  </a:lnTo>
                  <a:lnTo>
                    <a:pt x="0" y="594"/>
                  </a:lnTo>
                  <a:lnTo>
                    <a:pt x="168" y="1058"/>
                  </a:lnTo>
                  <a:lnTo>
                    <a:pt x="449" y="1150"/>
                  </a:lnTo>
                  <a:lnTo>
                    <a:pt x="992" y="649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038354" y="807394"/>
            <a:ext cx="6082286" cy="5872315"/>
            <a:chOff x="4351175" y="609167"/>
            <a:chExt cx="6082286" cy="5872315"/>
          </a:xfrm>
        </p:grpSpPr>
        <p:sp>
          <p:nvSpPr>
            <p:cNvPr id="20" name="椭圆 19"/>
            <p:cNvSpPr/>
            <p:nvPr/>
          </p:nvSpPr>
          <p:spPr>
            <a:xfrm>
              <a:off x="4351175" y="609167"/>
              <a:ext cx="5955318" cy="5872315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83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4478141" y="5155207"/>
              <a:ext cx="5955320" cy="798876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50000"/>
                  </a:schemeClr>
                </a:gs>
                <a:gs pos="83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4447661" y="1040407"/>
              <a:ext cx="5955320" cy="798876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50000"/>
                  </a:schemeClr>
                </a:gs>
                <a:gs pos="83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-55939" y="147502"/>
            <a:ext cx="4134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dirty="0" smtClean="0"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第九周逻辑模型</a:t>
            </a:r>
            <a:endParaRPr lang="zh-CN" altLang="en-US" sz="4400" dirty="0"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 rot="10800000">
            <a:off x="68351" y="3810000"/>
            <a:ext cx="2148376" cy="2878266"/>
            <a:chOff x="7497762" y="590550"/>
            <a:chExt cx="2436813" cy="3240088"/>
          </a:xfrm>
        </p:grpSpPr>
        <p:sp>
          <p:nvSpPr>
            <p:cNvPr id="40" name="Freeform 5"/>
            <p:cNvSpPr>
              <a:spLocks/>
            </p:cNvSpPr>
            <p:nvPr/>
          </p:nvSpPr>
          <p:spPr bwMode="auto">
            <a:xfrm>
              <a:off x="7497762" y="590550"/>
              <a:ext cx="2436813" cy="3240088"/>
            </a:xfrm>
            <a:custGeom>
              <a:avLst/>
              <a:gdLst>
                <a:gd name="T0" fmla="*/ 1535 w 1535"/>
                <a:gd name="T1" fmla="*/ 853 h 2041"/>
                <a:gd name="T2" fmla="*/ 1273 w 1535"/>
                <a:gd name="T3" fmla="*/ 130 h 2041"/>
                <a:gd name="T4" fmla="*/ 505 w 1535"/>
                <a:gd name="T5" fmla="*/ 0 h 2041"/>
                <a:gd name="T6" fmla="*/ 0 w 1535"/>
                <a:gd name="T7" fmla="*/ 594 h 2041"/>
                <a:gd name="T8" fmla="*/ 281 w 1535"/>
                <a:gd name="T9" fmla="*/ 1317 h 2041"/>
                <a:gd name="T10" fmla="*/ 618 w 1535"/>
                <a:gd name="T11" fmla="*/ 1373 h 2041"/>
                <a:gd name="T12" fmla="*/ 543 w 1535"/>
                <a:gd name="T13" fmla="*/ 2041 h 2041"/>
                <a:gd name="T14" fmla="*/ 1535 w 1535"/>
                <a:gd name="T15" fmla="*/ 853 h 2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5" h="2041">
                  <a:moveTo>
                    <a:pt x="1535" y="853"/>
                  </a:moveTo>
                  <a:lnTo>
                    <a:pt x="1273" y="130"/>
                  </a:lnTo>
                  <a:lnTo>
                    <a:pt x="505" y="0"/>
                  </a:lnTo>
                  <a:lnTo>
                    <a:pt x="0" y="594"/>
                  </a:lnTo>
                  <a:lnTo>
                    <a:pt x="281" y="1317"/>
                  </a:lnTo>
                  <a:lnTo>
                    <a:pt x="618" y="1373"/>
                  </a:lnTo>
                  <a:lnTo>
                    <a:pt x="543" y="2041"/>
                  </a:lnTo>
                  <a:lnTo>
                    <a:pt x="1535" y="8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auto">
            <a:xfrm>
              <a:off x="7516812" y="590550"/>
              <a:ext cx="1574800" cy="1825625"/>
            </a:xfrm>
            <a:custGeom>
              <a:avLst/>
              <a:gdLst>
                <a:gd name="T0" fmla="*/ 992 w 992"/>
                <a:gd name="T1" fmla="*/ 649 h 1150"/>
                <a:gd name="T2" fmla="*/ 992 w 992"/>
                <a:gd name="T3" fmla="*/ 93 h 1150"/>
                <a:gd name="T4" fmla="*/ 842 w 992"/>
                <a:gd name="T5" fmla="*/ 56 h 1150"/>
                <a:gd name="T6" fmla="*/ 505 w 992"/>
                <a:gd name="T7" fmla="*/ 0 h 1150"/>
                <a:gd name="T8" fmla="*/ 0 w 992"/>
                <a:gd name="T9" fmla="*/ 594 h 1150"/>
                <a:gd name="T10" fmla="*/ 168 w 992"/>
                <a:gd name="T11" fmla="*/ 1058 h 1150"/>
                <a:gd name="T12" fmla="*/ 449 w 992"/>
                <a:gd name="T13" fmla="*/ 1150 h 1150"/>
                <a:gd name="T14" fmla="*/ 992 w 992"/>
                <a:gd name="T15" fmla="*/ 649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2" h="1150">
                  <a:moveTo>
                    <a:pt x="992" y="649"/>
                  </a:moveTo>
                  <a:lnTo>
                    <a:pt x="992" y="93"/>
                  </a:lnTo>
                  <a:lnTo>
                    <a:pt x="842" y="56"/>
                  </a:lnTo>
                  <a:lnTo>
                    <a:pt x="505" y="0"/>
                  </a:lnTo>
                  <a:lnTo>
                    <a:pt x="0" y="594"/>
                  </a:lnTo>
                  <a:lnTo>
                    <a:pt x="168" y="1058"/>
                  </a:lnTo>
                  <a:lnTo>
                    <a:pt x="449" y="1150"/>
                  </a:lnTo>
                  <a:lnTo>
                    <a:pt x="992" y="649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294" y="1824512"/>
            <a:ext cx="8840385" cy="342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08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0242478" y="94037"/>
            <a:ext cx="1981462" cy="2496763"/>
            <a:chOff x="7497762" y="590550"/>
            <a:chExt cx="2436813" cy="3240088"/>
          </a:xfrm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7497762" y="590550"/>
              <a:ext cx="2436813" cy="3240088"/>
            </a:xfrm>
            <a:custGeom>
              <a:avLst/>
              <a:gdLst>
                <a:gd name="T0" fmla="*/ 1535 w 1535"/>
                <a:gd name="T1" fmla="*/ 853 h 2041"/>
                <a:gd name="T2" fmla="*/ 1273 w 1535"/>
                <a:gd name="T3" fmla="*/ 130 h 2041"/>
                <a:gd name="T4" fmla="*/ 505 w 1535"/>
                <a:gd name="T5" fmla="*/ 0 h 2041"/>
                <a:gd name="T6" fmla="*/ 0 w 1535"/>
                <a:gd name="T7" fmla="*/ 594 h 2041"/>
                <a:gd name="T8" fmla="*/ 281 w 1535"/>
                <a:gd name="T9" fmla="*/ 1317 h 2041"/>
                <a:gd name="T10" fmla="*/ 618 w 1535"/>
                <a:gd name="T11" fmla="*/ 1373 h 2041"/>
                <a:gd name="T12" fmla="*/ 543 w 1535"/>
                <a:gd name="T13" fmla="*/ 2041 h 2041"/>
                <a:gd name="T14" fmla="*/ 1535 w 1535"/>
                <a:gd name="T15" fmla="*/ 853 h 2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5" h="2041">
                  <a:moveTo>
                    <a:pt x="1535" y="853"/>
                  </a:moveTo>
                  <a:lnTo>
                    <a:pt x="1273" y="130"/>
                  </a:lnTo>
                  <a:lnTo>
                    <a:pt x="505" y="0"/>
                  </a:lnTo>
                  <a:lnTo>
                    <a:pt x="0" y="594"/>
                  </a:lnTo>
                  <a:lnTo>
                    <a:pt x="281" y="1317"/>
                  </a:lnTo>
                  <a:lnTo>
                    <a:pt x="618" y="1373"/>
                  </a:lnTo>
                  <a:lnTo>
                    <a:pt x="543" y="2041"/>
                  </a:lnTo>
                  <a:lnTo>
                    <a:pt x="1535" y="8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7516812" y="590550"/>
              <a:ext cx="1574800" cy="1825625"/>
            </a:xfrm>
            <a:custGeom>
              <a:avLst/>
              <a:gdLst>
                <a:gd name="T0" fmla="*/ 992 w 992"/>
                <a:gd name="T1" fmla="*/ 649 h 1150"/>
                <a:gd name="T2" fmla="*/ 992 w 992"/>
                <a:gd name="T3" fmla="*/ 93 h 1150"/>
                <a:gd name="T4" fmla="*/ 842 w 992"/>
                <a:gd name="T5" fmla="*/ 56 h 1150"/>
                <a:gd name="T6" fmla="*/ 505 w 992"/>
                <a:gd name="T7" fmla="*/ 0 h 1150"/>
                <a:gd name="T8" fmla="*/ 0 w 992"/>
                <a:gd name="T9" fmla="*/ 594 h 1150"/>
                <a:gd name="T10" fmla="*/ 168 w 992"/>
                <a:gd name="T11" fmla="*/ 1058 h 1150"/>
                <a:gd name="T12" fmla="*/ 449 w 992"/>
                <a:gd name="T13" fmla="*/ 1150 h 1150"/>
                <a:gd name="T14" fmla="*/ 992 w 992"/>
                <a:gd name="T15" fmla="*/ 649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2" h="1150">
                  <a:moveTo>
                    <a:pt x="992" y="649"/>
                  </a:moveTo>
                  <a:lnTo>
                    <a:pt x="992" y="93"/>
                  </a:lnTo>
                  <a:lnTo>
                    <a:pt x="842" y="56"/>
                  </a:lnTo>
                  <a:lnTo>
                    <a:pt x="505" y="0"/>
                  </a:lnTo>
                  <a:lnTo>
                    <a:pt x="0" y="594"/>
                  </a:lnTo>
                  <a:lnTo>
                    <a:pt x="168" y="1058"/>
                  </a:lnTo>
                  <a:lnTo>
                    <a:pt x="449" y="1150"/>
                  </a:lnTo>
                  <a:lnTo>
                    <a:pt x="992" y="649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038354" y="807394"/>
            <a:ext cx="6082286" cy="5872315"/>
            <a:chOff x="4351175" y="609167"/>
            <a:chExt cx="6082286" cy="5872315"/>
          </a:xfrm>
        </p:grpSpPr>
        <p:sp>
          <p:nvSpPr>
            <p:cNvPr id="20" name="椭圆 19"/>
            <p:cNvSpPr/>
            <p:nvPr/>
          </p:nvSpPr>
          <p:spPr>
            <a:xfrm>
              <a:off x="4351175" y="609167"/>
              <a:ext cx="5955318" cy="5872315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83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4478141" y="5155207"/>
              <a:ext cx="5955320" cy="798876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50000"/>
                  </a:schemeClr>
                </a:gs>
                <a:gs pos="83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4447661" y="1040407"/>
              <a:ext cx="5955320" cy="798876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50000"/>
                  </a:schemeClr>
                </a:gs>
                <a:gs pos="83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-55939" y="147502"/>
            <a:ext cx="4134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dirty="0" smtClean="0"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第十周</a:t>
            </a:r>
            <a:r>
              <a:rPr lang="zh-CN" altLang="en-US" sz="4400" dirty="0" smtClean="0"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逻辑模型</a:t>
            </a:r>
            <a:endParaRPr lang="zh-CN" altLang="en-US" sz="4400" dirty="0"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 rot="10800000">
            <a:off x="68351" y="3810000"/>
            <a:ext cx="2148376" cy="2878266"/>
            <a:chOff x="7497762" y="590550"/>
            <a:chExt cx="2436813" cy="3240088"/>
          </a:xfrm>
        </p:grpSpPr>
        <p:sp>
          <p:nvSpPr>
            <p:cNvPr id="40" name="Freeform 5"/>
            <p:cNvSpPr>
              <a:spLocks/>
            </p:cNvSpPr>
            <p:nvPr/>
          </p:nvSpPr>
          <p:spPr bwMode="auto">
            <a:xfrm>
              <a:off x="7497762" y="590550"/>
              <a:ext cx="2436813" cy="3240088"/>
            </a:xfrm>
            <a:custGeom>
              <a:avLst/>
              <a:gdLst>
                <a:gd name="T0" fmla="*/ 1535 w 1535"/>
                <a:gd name="T1" fmla="*/ 853 h 2041"/>
                <a:gd name="T2" fmla="*/ 1273 w 1535"/>
                <a:gd name="T3" fmla="*/ 130 h 2041"/>
                <a:gd name="T4" fmla="*/ 505 w 1535"/>
                <a:gd name="T5" fmla="*/ 0 h 2041"/>
                <a:gd name="T6" fmla="*/ 0 w 1535"/>
                <a:gd name="T7" fmla="*/ 594 h 2041"/>
                <a:gd name="T8" fmla="*/ 281 w 1535"/>
                <a:gd name="T9" fmla="*/ 1317 h 2041"/>
                <a:gd name="T10" fmla="*/ 618 w 1535"/>
                <a:gd name="T11" fmla="*/ 1373 h 2041"/>
                <a:gd name="T12" fmla="*/ 543 w 1535"/>
                <a:gd name="T13" fmla="*/ 2041 h 2041"/>
                <a:gd name="T14" fmla="*/ 1535 w 1535"/>
                <a:gd name="T15" fmla="*/ 853 h 2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5" h="2041">
                  <a:moveTo>
                    <a:pt x="1535" y="853"/>
                  </a:moveTo>
                  <a:lnTo>
                    <a:pt x="1273" y="130"/>
                  </a:lnTo>
                  <a:lnTo>
                    <a:pt x="505" y="0"/>
                  </a:lnTo>
                  <a:lnTo>
                    <a:pt x="0" y="594"/>
                  </a:lnTo>
                  <a:lnTo>
                    <a:pt x="281" y="1317"/>
                  </a:lnTo>
                  <a:lnTo>
                    <a:pt x="618" y="1373"/>
                  </a:lnTo>
                  <a:lnTo>
                    <a:pt x="543" y="2041"/>
                  </a:lnTo>
                  <a:lnTo>
                    <a:pt x="1535" y="8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auto">
            <a:xfrm>
              <a:off x="7516812" y="590550"/>
              <a:ext cx="1574800" cy="1825625"/>
            </a:xfrm>
            <a:custGeom>
              <a:avLst/>
              <a:gdLst>
                <a:gd name="T0" fmla="*/ 992 w 992"/>
                <a:gd name="T1" fmla="*/ 649 h 1150"/>
                <a:gd name="T2" fmla="*/ 992 w 992"/>
                <a:gd name="T3" fmla="*/ 93 h 1150"/>
                <a:gd name="T4" fmla="*/ 842 w 992"/>
                <a:gd name="T5" fmla="*/ 56 h 1150"/>
                <a:gd name="T6" fmla="*/ 505 w 992"/>
                <a:gd name="T7" fmla="*/ 0 h 1150"/>
                <a:gd name="T8" fmla="*/ 0 w 992"/>
                <a:gd name="T9" fmla="*/ 594 h 1150"/>
                <a:gd name="T10" fmla="*/ 168 w 992"/>
                <a:gd name="T11" fmla="*/ 1058 h 1150"/>
                <a:gd name="T12" fmla="*/ 449 w 992"/>
                <a:gd name="T13" fmla="*/ 1150 h 1150"/>
                <a:gd name="T14" fmla="*/ 992 w 992"/>
                <a:gd name="T15" fmla="*/ 649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2" h="1150">
                  <a:moveTo>
                    <a:pt x="992" y="649"/>
                  </a:moveTo>
                  <a:lnTo>
                    <a:pt x="992" y="93"/>
                  </a:lnTo>
                  <a:lnTo>
                    <a:pt x="842" y="56"/>
                  </a:lnTo>
                  <a:lnTo>
                    <a:pt x="505" y="0"/>
                  </a:lnTo>
                  <a:lnTo>
                    <a:pt x="0" y="594"/>
                  </a:lnTo>
                  <a:lnTo>
                    <a:pt x="168" y="1058"/>
                  </a:lnTo>
                  <a:lnTo>
                    <a:pt x="449" y="1150"/>
                  </a:lnTo>
                  <a:lnTo>
                    <a:pt x="992" y="649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293" y="1531864"/>
            <a:ext cx="8532016" cy="382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81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913908" y="2549234"/>
            <a:ext cx="4100945" cy="159327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232566" y="152399"/>
            <a:ext cx="3228109" cy="15655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8943107" y="1295399"/>
            <a:ext cx="2313709" cy="28956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616532" y="1295399"/>
            <a:ext cx="2341418" cy="28956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260764" y="4807527"/>
            <a:ext cx="3920836" cy="155170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6054436" y="4793673"/>
            <a:ext cx="4294909" cy="162098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8077200" y="2964873"/>
            <a:ext cx="865907" cy="526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10800000">
            <a:off x="3020297" y="3034145"/>
            <a:ext cx="893611" cy="568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 rot="16200000">
            <a:off x="5479474" y="1904999"/>
            <a:ext cx="665017" cy="484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下箭头 14"/>
          <p:cNvSpPr/>
          <p:nvPr/>
        </p:nvSpPr>
        <p:spPr>
          <a:xfrm>
            <a:off x="4017818" y="3962400"/>
            <a:ext cx="540327" cy="7342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7342909" y="3962400"/>
            <a:ext cx="471055" cy="7342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287981" y="2762071"/>
            <a:ext cx="31276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/>
              <a:t>仿生扑翼机</a:t>
            </a:r>
            <a:endParaRPr lang="en-US" altLang="zh-CN" sz="3600" dirty="0" smtClean="0"/>
          </a:p>
          <a:p>
            <a:pPr algn="ctr"/>
            <a:r>
              <a:rPr lang="zh-CN" altLang="en-US" sz="3600" dirty="0" smtClean="0"/>
              <a:t>产业调研思路</a:t>
            </a:r>
            <a:endParaRPr lang="zh-CN" altLang="en-US" sz="3600" dirty="0"/>
          </a:p>
        </p:txBody>
      </p:sp>
      <p:sp>
        <p:nvSpPr>
          <p:cNvPr id="18" name="文本框 17"/>
          <p:cNvSpPr txBox="1"/>
          <p:nvPr/>
        </p:nvSpPr>
        <p:spPr>
          <a:xfrm>
            <a:off x="8704116" y="2387814"/>
            <a:ext cx="2781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KPI</a:t>
            </a:r>
            <a:r>
              <a:rPr lang="zh-CN" altLang="en-US" sz="3600" dirty="0" smtClean="0"/>
              <a:t>思路</a:t>
            </a:r>
            <a:endParaRPr lang="zh-CN" altLang="en-US" sz="3600" dirty="0"/>
          </a:p>
        </p:txBody>
      </p:sp>
      <p:sp>
        <p:nvSpPr>
          <p:cNvPr id="19" name="文本框 18"/>
          <p:cNvSpPr txBox="1"/>
          <p:nvPr/>
        </p:nvSpPr>
        <p:spPr>
          <a:xfrm>
            <a:off x="4920097" y="412143"/>
            <a:ext cx="22409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核心技术</a:t>
            </a:r>
            <a:endParaRPr lang="en-US" altLang="zh-CN" sz="3200" dirty="0" smtClean="0"/>
          </a:p>
          <a:p>
            <a:r>
              <a:rPr lang="zh-CN" altLang="en-US" sz="3200" dirty="0" smtClean="0"/>
              <a:t>调研思路</a:t>
            </a:r>
            <a:endParaRPr lang="zh-CN" altLang="en-US" sz="3200" dirty="0"/>
          </a:p>
        </p:txBody>
      </p:sp>
      <p:sp>
        <p:nvSpPr>
          <p:cNvPr id="20" name="文本框 19"/>
          <p:cNvSpPr txBox="1"/>
          <p:nvPr/>
        </p:nvSpPr>
        <p:spPr>
          <a:xfrm>
            <a:off x="739494" y="2110814"/>
            <a:ext cx="2095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宏观环境</a:t>
            </a:r>
            <a:endParaRPr lang="en-US" altLang="zh-CN" sz="3600" dirty="0" smtClean="0"/>
          </a:p>
          <a:p>
            <a:r>
              <a:rPr lang="zh-CN" altLang="en-US" sz="3600" dirty="0" smtClean="0"/>
              <a:t>调研思路</a:t>
            </a:r>
            <a:endParaRPr lang="zh-CN" altLang="en-US" sz="3600" dirty="0"/>
          </a:p>
        </p:txBody>
      </p:sp>
      <p:sp>
        <p:nvSpPr>
          <p:cNvPr id="21" name="文本框 20"/>
          <p:cNvSpPr txBox="1"/>
          <p:nvPr/>
        </p:nvSpPr>
        <p:spPr>
          <a:xfrm>
            <a:off x="1724031" y="5280998"/>
            <a:ext cx="2994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市场调研思路</a:t>
            </a:r>
            <a:endParaRPr lang="zh-CN" altLang="en-US" sz="3600" dirty="0"/>
          </a:p>
        </p:txBody>
      </p:sp>
      <p:sp>
        <p:nvSpPr>
          <p:cNvPr id="22" name="文本框 21"/>
          <p:cNvSpPr txBox="1"/>
          <p:nvPr/>
        </p:nvSpPr>
        <p:spPr>
          <a:xfrm>
            <a:off x="6714256" y="5273566"/>
            <a:ext cx="3283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未来规划思路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18330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/>
      <p:bldP spid="19" grpId="0"/>
      <p:bldP spid="20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468582" y="1122218"/>
            <a:ext cx="3588327" cy="18149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6331527" y="928255"/>
            <a:ext cx="3505200" cy="21197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745673" y="3616036"/>
            <a:ext cx="3532909" cy="25630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6331527" y="3435927"/>
            <a:ext cx="2549237" cy="1828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9379527" y="3505200"/>
            <a:ext cx="2216728" cy="1676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632363" y="1664961"/>
            <a:ext cx="1260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成本</a:t>
            </a:r>
            <a:endParaRPr lang="zh-CN" altLang="en-US" sz="3600" dirty="0"/>
          </a:p>
        </p:txBody>
      </p:sp>
      <p:sp>
        <p:nvSpPr>
          <p:cNvPr id="10" name="文本框 9"/>
          <p:cNvSpPr txBox="1"/>
          <p:nvPr/>
        </p:nvSpPr>
        <p:spPr>
          <a:xfrm>
            <a:off x="6726381" y="4057939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宏观政策</a:t>
            </a:r>
            <a:endParaRPr lang="zh-CN" altLang="en-US" sz="3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9559636" y="4051012"/>
            <a:ext cx="1856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社会环境</a:t>
            </a:r>
            <a:endParaRPr lang="zh-CN" altLang="en-US" sz="3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230582" y="4156364"/>
            <a:ext cx="24938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/>
              <a:t>市场</a:t>
            </a:r>
            <a:endParaRPr lang="en-US" altLang="zh-CN" sz="4000" dirty="0" smtClean="0"/>
          </a:p>
          <a:p>
            <a:pPr algn="ctr"/>
            <a:r>
              <a:rPr lang="zh-CN" altLang="en-US" sz="4000" dirty="0" smtClean="0"/>
              <a:t>应用前景</a:t>
            </a:r>
            <a:endParaRPr lang="zh-CN" altLang="en-US" sz="4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6885708" y="1203297"/>
            <a:ext cx="25076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扑翼机</a:t>
            </a:r>
            <a:endParaRPr lang="en-US" altLang="zh-CN" sz="3200" dirty="0" smtClean="0"/>
          </a:p>
          <a:p>
            <a:pPr algn="ctr"/>
            <a:r>
              <a:rPr lang="zh-CN" altLang="en-US" sz="3200" dirty="0" smtClean="0"/>
              <a:t>的技术创新与优势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17232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9" grpId="0"/>
      <p:bldP spid="10" grpId="0"/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合 95"/>
          <p:cNvGrpSpPr/>
          <p:nvPr/>
        </p:nvGrpSpPr>
        <p:grpSpPr>
          <a:xfrm>
            <a:off x="326204" y="4156364"/>
            <a:ext cx="11539592" cy="2579715"/>
            <a:chOff x="4351175" y="609167"/>
            <a:chExt cx="6082286" cy="5872315"/>
          </a:xfrm>
        </p:grpSpPr>
        <p:sp>
          <p:nvSpPr>
            <p:cNvPr id="97" name="椭圆 96"/>
            <p:cNvSpPr/>
            <p:nvPr/>
          </p:nvSpPr>
          <p:spPr>
            <a:xfrm>
              <a:off x="4351175" y="609167"/>
              <a:ext cx="5955318" cy="5872315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83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/>
            <p:nvPr/>
          </p:nvSpPr>
          <p:spPr>
            <a:xfrm>
              <a:off x="4478141" y="5155207"/>
              <a:ext cx="5955320" cy="798876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50000"/>
                  </a:schemeClr>
                </a:gs>
                <a:gs pos="83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/>
            <p:nvPr/>
          </p:nvSpPr>
          <p:spPr>
            <a:xfrm>
              <a:off x="4447661" y="1040407"/>
              <a:ext cx="5955320" cy="798876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alpha val="50000"/>
                  </a:schemeClr>
                </a:gs>
                <a:gs pos="83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 useBgFill="1">
          <p:nvSpPr>
            <p:cNvPr id="100" name="矩形 99"/>
            <p:cNvSpPr/>
            <p:nvPr/>
          </p:nvSpPr>
          <p:spPr>
            <a:xfrm>
              <a:off x="4464333" y="1277471"/>
              <a:ext cx="5849562" cy="4383854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46" name="Freeform 74"/>
          <p:cNvSpPr>
            <a:spLocks/>
          </p:cNvSpPr>
          <p:nvPr/>
        </p:nvSpPr>
        <p:spPr bwMode="auto">
          <a:xfrm>
            <a:off x="4530422" y="3680917"/>
            <a:ext cx="1549537" cy="331690"/>
          </a:xfrm>
          <a:custGeom>
            <a:avLst/>
            <a:gdLst>
              <a:gd name="T0" fmla="*/ 40 w 939"/>
              <a:gd name="T1" fmla="*/ 0 h 201"/>
              <a:gd name="T2" fmla="*/ 0 w 939"/>
              <a:gd name="T3" fmla="*/ 0 h 201"/>
              <a:gd name="T4" fmla="*/ 0 w 939"/>
              <a:gd name="T5" fmla="*/ 201 h 201"/>
              <a:gd name="T6" fmla="*/ 939 w 939"/>
              <a:gd name="T7" fmla="*/ 201 h 201"/>
              <a:gd name="T8" fmla="*/ 939 w 939"/>
              <a:gd name="T9" fmla="*/ 174 h 201"/>
              <a:gd name="T10" fmla="*/ 40 w 939"/>
              <a:gd name="T11" fmla="*/ 174 h 201"/>
              <a:gd name="T12" fmla="*/ 40 w 939"/>
              <a:gd name="T13" fmla="*/ 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39" h="201">
                <a:moveTo>
                  <a:pt x="40" y="0"/>
                </a:moveTo>
                <a:lnTo>
                  <a:pt x="0" y="0"/>
                </a:lnTo>
                <a:lnTo>
                  <a:pt x="0" y="201"/>
                </a:lnTo>
                <a:lnTo>
                  <a:pt x="939" y="201"/>
                </a:lnTo>
                <a:lnTo>
                  <a:pt x="939" y="174"/>
                </a:lnTo>
                <a:lnTo>
                  <a:pt x="40" y="174"/>
                </a:lnTo>
                <a:lnTo>
                  <a:pt x="4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zh-CN" altLang="en-US" sz="1867" kern="0"/>
          </a:p>
        </p:txBody>
      </p:sp>
      <p:sp>
        <p:nvSpPr>
          <p:cNvPr id="91" name="矩形 90"/>
          <p:cNvSpPr/>
          <p:nvPr/>
        </p:nvSpPr>
        <p:spPr>
          <a:xfrm>
            <a:off x="449263" y="4592134"/>
            <a:ext cx="111756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飞行器在突风和大气紊流中飞行时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由速率陀螺、迎角传感器或加速度计等敏感元件测得干扰响应信号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经处理后得到相应控制指令来偏转机翼上的操纵面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使因阵风和紊流引起的机翼升力变化减小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从而改善飞机的突风载荷和乘坐品质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提高飞行的稳定性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重量偏大，微型高速传感器和微执行机构还不成熟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727076" y="174576"/>
            <a:ext cx="3570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 smtClean="0"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仿生扑翼机的鲁棒性调研</a:t>
            </a:r>
            <a:endParaRPr lang="zh-CN" altLang="en-US" sz="2400" b="1" dirty="0"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94" name="Freeform 5"/>
          <p:cNvSpPr>
            <a:spLocks/>
          </p:cNvSpPr>
          <p:nvPr/>
        </p:nvSpPr>
        <p:spPr bwMode="auto">
          <a:xfrm>
            <a:off x="312738" y="104656"/>
            <a:ext cx="141288" cy="612775"/>
          </a:xfrm>
          <a:custGeom>
            <a:avLst/>
            <a:gdLst>
              <a:gd name="T0" fmla="*/ 0 w 36"/>
              <a:gd name="T1" fmla="*/ 0 h 160"/>
              <a:gd name="T2" fmla="*/ 35 w 36"/>
              <a:gd name="T3" fmla="*/ 0 h 160"/>
              <a:gd name="T4" fmla="*/ 35 w 36"/>
              <a:gd name="T5" fmla="*/ 138 h 160"/>
              <a:gd name="T6" fmla="*/ 35 w 36"/>
              <a:gd name="T7" fmla="*/ 160 h 160"/>
              <a:gd name="T8" fmla="*/ 0 w 36"/>
              <a:gd name="T9" fmla="*/ 123 h 160"/>
              <a:gd name="T10" fmla="*/ 0 w 36"/>
              <a:gd name="T11" fmla="*/ 0 h 160"/>
              <a:gd name="T12" fmla="*/ 0 w 36"/>
              <a:gd name="T13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" h="160">
                <a:moveTo>
                  <a:pt x="0" y="0"/>
                </a:moveTo>
                <a:cubicBezTo>
                  <a:pt x="35" y="0"/>
                  <a:pt x="35" y="0"/>
                  <a:pt x="35" y="0"/>
                </a:cubicBezTo>
                <a:cubicBezTo>
                  <a:pt x="35" y="48"/>
                  <a:pt x="36" y="90"/>
                  <a:pt x="35" y="138"/>
                </a:cubicBezTo>
                <a:cubicBezTo>
                  <a:pt x="35" y="144"/>
                  <a:pt x="36" y="154"/>
                  <a:pt x="35" y="160"/>
                </a:cubicBezTo>
                <a:cubicBezTo>
                  <a:pt x="0" y="123"/>
                  <a:pt x="0" y="123"/>
                  <a:pt x="0" y="123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" name="Freeform 6"/>
          <p:cNvSpPr>
            <a:spLocks/>
          </p:cNvSpPr>
          <p:nvPr/>
        </p:nvSpPr>
        <p:spPr bwMode="auto">
          <a:xfrm>
            <a:off x="449263" y="104656"/>
            <a:ext cx="141288" cy="612775"/>
          </a:xfrm>
          <a:custGeom>
            <a:avLst/>
            <a:gdLst>
              <a:gd name="T0" fmla="*/ 0 w 89"/>
              <a:gd name="T1" fmla="*/ 0 h 386"/>
              <a:gd name="T2" fmla="*/ 89 w 89"/>
              <a:gd name="T3" fmla="*/ 0 h 386"/>
              <a:gd name="T4" fmla="*/ 89 w 89"/>
              <a:gd name="T5" fmla="*/ 296 h 386"/>
              <a:gd name="T6" fmla="*/ 0 w 89"/>
              <a:gd name="T7" fmla="*/ 386 h 386"/>
              <a:gd name="T8" fmla="*/ 0 w 89"/>
              <a:gd name="T9" fmla="*/ 0 h 386"/>
              <a:gd name="T10" fmla="*/ 0 w 89"/>
              <a:gd name="T11" fmla="*/ 0 h 386"/>
              <a:gd name="T12" fmla="*/ 0 w 89"/>
              <a:gd name="T13" fmla="*/ 0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9" h="386">
                <a:moveTo>
                  <a:pt x="0" y="0"/>
                </a:moveTo>
                <a:lnTo>
                  <a:pt x="89" y="0"/>
                </a:lnTo>
                <a:lnTo>
                  <a:pt x="89" y="296"/>
                </a:lnTo>
                <a:lnTo>
                  <a:pt x="0" y="386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678" y="610682"/>
            <a:ext cx="8223529" cy="384509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84164" y="6431052"/>
            <a:ext cx="9664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[5]</a:t>
            </a:r>
            <a:r>
              <a:rPr lang="zh-CN" altLang="en-US"/>
              <a:t>杨淑利</a:t>
            </a:r>
            <a:r>
              <a:rPr lang="en-US" altLang="zh-CN"/>
              <a:t>. </a:t>
            </a:r>
            <a:r>
              <a:rPr lang="zh-CN" altLang="en-US"/>
              <a:t>适用于突风环境的微型扑翼飞行器柔性翼气动特性研究</a:t>
            </a:r>
            <a:r>
              <a:rPr lang="en-US" altLang="zh-CN"/>
              <a:t>[D].</a:t>
            </a:r>
            <a:r>
              <a:rPr lang="zh-CN" altLang="en-US"/>
              <a:t>西北工业大学</a:t>
            </a:r>
            <a:r>
              <a:rPr lang="en-US" altLang="zh-CN"/>
              <a:t>,2007.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1203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5527" y="332509"/>
            <a:ext cx="9324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能耗对比</a:t>
            </a:r>
            <a:r>
              <a:rPr lang="en-US" altLang="zh-CN" sz="2800" b="1" dirty="0"/>
              <a:t>--</a:t>
            </a:r>
            <a:r>
              <a:rPr lang="zh-CN" altLang="en-US" sz="2800" b="1" dirty="0"/>
              <a:t>扑翼机与传统无人机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1177636" y="1454727"/>
            <a:ext cx="953192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现有无人机大多（</a:t>
            </a:r>
            <a:r>
              <a:rPr lang="en-US" altLang="zh-CN" sz="2400" dirty="0"/>
              <a:t>96%</a:t>
            </a:r>
            <a:r>
              <a:rPr lang="zh-CN" altLang="en-US" sz="2400" dirty="0"/>
              <a:t>）采用锂电池驱动，能量密度为</a:t>
            </a:r>
            <a:r>
              <a:rPr lang="en-US" altLang="zh-CN" sz="2400" dirty="0"/>
              <a:t>200Wh/kg</a:t>
            </a:r>
            <a:r>
              <a:rPr lang="zh-CN" altLang="en-US" sz="2400" dirty="0"/>
              <a:t>（</a:t>
            </a:r>
            <a:r>
              <a:rPr lang="en-US" altLang="zh-CN" sz="2400" dirty="0"/>
              <a:t>720J/g</a:t>
            </a:r>
            <a:r>
              <a:rPr lang="zh-CN" altLang="en-US" sz="2400" dirty="0"/>
              <a:t>）左右； </a:t>
            </a:r>
            <a:endParaRPr lang="en-US" altLang="zh-CN" sz="2400" dirty="0" smtClean="0"/>
          </a:p>
          <a:p>
            <a:r>
              <a:rPr lang="zh-CN" altLang="en-US" sz="2400" dirty="0"/>
              <a:t>鸟类靠脂肪储能，能量密度为</a:t>
            </a:r>
            <a:r>
              <a:rPr lang="en-US" altLang="zh-CN" sz="2400" dirty="0"/>
              <a:t>7716kcal/kg(3.2*10^4J/g)</a:t>
            </a:r>
            <a:r>
              <a:rPr lang="zh-CN" altLang="en-US" sz="2400" dirty="0"/>
              <a:t>； </a:t>
            </a:r>
          </a:p>
          <a:p>
            <a:r>
              <a:rPr lang="zh-CN" altLang="en-US" sz="2400" dirty="0"/>
              <a:t>相差</a:t>
            </a:r>
            <a:r>
              <a:rPr lang="en-US" altLang="zh-CN" sz="2400" dirty="0"/>
              <a:t>1</a:t>
            </a:r>
            <a:r>
              <a:rPr lang="zh-CN" altLang="en-US" sz="2400" dirty="0"/>
              <a:t>到</a:t>
            </a:r>
            <a:r>
              <a:rPr lang="en-US" altLang="zh-CN" sz="2400" dirty="0"/>
              <a:t>2</a:t>
            </a:r>
            <a:r>
              <a:rPr lang="zh-CN" altLang="en-US" sz="2400" dirty="0"/>
              <a:t>个数量级； </a:t>
            </a:r>
          </a:p>
          <a:p>
            <a:r>
              <a:rPr lang="zh-CN" altLang="en-US" sz="2400" dirty="0"/>
              <a:t>现有无人机质量一般小于</a:t>
            </a:r>
            <a:r>
              <a:rPr lang="en-US" altLang="zh-CN" sz="2400" dirty="0"/>
              <a:t>100g</a:t>
            </a:r>
            <a:r>
              <a:rPr lang="zh-CN" altLang="en-US" sz="2400" dirty="0"/>
              <a:t>，续航时间小于</a:t>
            </a:r>
            <a:r>
              <a:rPr lang="en-US" altLang="zh-CN" sz="2400" dirty="0"/>
              <a:t>1h</a:t>
            </a:r>
            <a:r>
              <a:rPr lang="zh-CN" altLang="en-US" sz="2400" dirty="0"/>
              <a:t>，可算得其单位时间耗能约</a:t>
            </a:r>
            <a:r>
              <a:rPr lang="en-US" altLang="zh-CN" sz="2400" dirty="0"/>
              <a:t>20J/s</a:t>
            </a:r>
            <a:r>
              <a:rPr lang="zh-CN" altLang="en-US" sz="2400" dirty="0"/>
              <a:t>； </a:t>
            </a:r>
          </a:p>
          <a:p>
            <a:r>
              <a:rPr lang="zh-CN" altLang="en-US" sz="2400" dirty="0"/>
              <a:t>白颊林莺体重</a:t>
            </a:r>
            <a:r>
              <a:rPr lang="en-US" altLang="zh-CN" sz="2400" dirty="0"/>
              <a:t>9.7</a:t>
            </a:r>
            <a:r>
              <a:rPr lang="zh-CN" altLang="en-US" sz="2400" dirty="0"/>
              <a:t>到</a:t>
            </a:r>
            <a:r>
              <a:rPr lang="en-US" altLang="zh-CN" sz="2400" dirty="0"/>
              <a:t>21g</a:t>
            </a:r>
            <a:r>
              <a:rPr lang="zh-CN" altLang="en-US" sz="2400" dirty="0"/>
              <a:t>，体长</a:t>
            </a:r>
            <a:r>
              <a:rPr lang="en-US" altLang="zh-CN" sz="2400" dirty="0"/>
              <a:t>12.5</a:t>
            </a:r>
            <a:r>
              <a:rPr lang="zh-CN" altLang="en-US" sz="2400" dirty="0"/>
              <a:t>到</a:t>
            </a:r>
            <a:r>
              <a:rPr lang="en-US" altLang="zh-CN" sz="2400" dirty="0"/>
              <a:t>15cm</a:t>
            </a:r>
            <a:r>
              <a:rPr lang="zh-CN" altLang="en-US" sz="2400" dirty="0"/>
              <a:t>，展翅</a:t>
            </a:r>
            <a:r>
              <a:rPr lang="en-US" altLang="zh-CN" sz="2400" dirty="0"/>
              <a:t>20</a:t>
            </a:r>
            <a:r>
              <a:rPr lang="zh-CN" altLang="en-US" sz="2400" dirty="0"/>
              <a:t>到</a:t>
            </a:r>
            <a:r>
              <a:rPr lang="en-US" altLang="zh-CN" sz="2400" dirty="0"/>
              <a:t>25cm</a:t>
            </a:r>
            <a:r>
              <a:rPr lang="zh-CN" altLang="en-US" sz="2400" dirty="0"/>
              <a:t>，迁徙中一小时消耗</a:t>
            </a:r>
            <a:r>
              <a:rPr lang="en-US" altLang="zh-CN" sz="2400" dirty="0"/>
              <a:t>0.08</a:t>
            </a:r>
            <a:r>
              <a:rPr lang="zh-CN" altLang="en-US" sz="2400" dirty="0"/>
              <a:t>克脂肪（可近似为其全部能量来源），每消耗一克脂肪可飞行</a:t>
            </a:r>
            <a:r>
              <a:rPr lang="en-US" altLang="zh-CN" sz="2400" dirty="0"/>
              <a:t>230km</a:t>
            </a:r>
            <a:r>
              <a:rPr lang="zh-CN" altLang="en-US" sz="2400" dirty="0"/>
              <a:t>，一次迁徙时间为</a:t>
            </a:r>
            <a:r>
              <a:rPr lang="en-US" altLang="zh-CN" sz="2400" dirty="0"/>
              <a:t>72</a:t>
            </a:r>
            <a:r>
              <a:rPr lang="zh-CN" altLang="en-US" sz="2400" dirty="0"/>
              <a:t>到</a:t>
            </a:r>
            <a:r>
              <a:rPr lang="en-US" altLang="zh-CN" sz="2400" dirty="0"/>
              <a:t>88h</a:t>
            </a:r>
            <a:r>
              <a:rPr lang="zh-CN" altLang="en-US" sz="2400" dirty="0"/>
              <a:t>，可算得其单位时间耗能约</a:t>
            </a:r>
            <a:r>
              <a:rPr lang="en-US" altLang="zh-CN" sz="2400" dirty="0"/>
              <a:t>0.7J/s</a:t>
            </a:r>
            <a:r>
              <a:rPr lang="zh-CN" altLang="en-US" sz="2400" dirty="0"/>
              <a:t>； </a:t>
            </a:r>
          </a:p>
          <a:p>
            <a:r>
              <a:rPr lang="zh-CN" altLang="en-US" sz="2400" dirty="0"/>
              <a:t>相差</a:t>
            </a:r>
            <a:r>
              <a:rPr lang="en-US" altLang="zh-CN" sz="2400" dirty="0"/>
              <a:t>1</a:t>
            </a:r>
            <a:r>
              <a:rPr lang="zh-CN" altLang="en-US" sz="2400" dirty="0"/>
              <a:t>到</a:t>
            </a:r>
            <a:r>
              <a:rPr lang="en-US" altLang="zh-CN" sz="2400" dirty="0"/>
              <a:t>2</a:t>
            </a:r>
            <a:r>
              <a:rPr lang="zh-CN" altLang="en-US" sz="2400" dirty="0"/>
              <a:t>个数量级； </a:t>
            </a:r>
          </a:p>
        </p:txBody>
      </p:sp>
      <p:sp>
        <p:nvSpPr>
          <p:cNvPr id="5" name="矩形 4"/>
          <p:cNvSpPr/>
          <p:nvPr/>
        </p:nvSpPr>
        <p:spPr>
          <a:xfrm rot="21443966">
            <a:off x="828537" y="360656"/>
            <a:ext cx="10367543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传统</a:t>
            </a:r>
            <a:r>
              <a:rPr lang="zh-CN" alt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小型无人飞行器相比鸟类在储能以及能效上均有</a:t>
            </a:r>
            <a:r>
              <a:rPr lang="en-US" altLang="zh-CN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r>
              <a:rPr lang="zh-CN" alt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到</a:t>
            </a:r>
            <a:r>
              <a:rPr lang="en-US" altLang="zh-CN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  <a:r>
              <a:rPr lang="zh-CN" alt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个数量级的差距 </a:t>
            </a:r>
          </a:p>
        </p:txBody>
      </p:sp>
      <p:sp>
        <p:nvSpPr>
          <p:cNvPr id="7" name="矩形 6"/>
          <p:cNvSpPr/>
          <p:nvPr/>
        </p:nvSpPr>
        <p:spPr>
          <a:xfrm rot="21327766">
            <a:off x="671605" y="3422428"/>
            <a:ext cx="10681405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能效问题由飞行机理</a:t>
            </a:r>
            <a:r>
              <a:rPr lang="zh-CN" alt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决定</a:t>
            </a:r>
            <a:endParaRPr lang="en-US" altLang="zh-CN" sz="54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CN" alt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为了</a:t>
            </a:r>
            <a:r>
              <a:rPr lang="zh-CN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解决这一问题，扑翼机是唯一可能成功的途径 </a:t>
            </a:r>
          </a:p>
        </p:txBody>
      </p:sp>
    </p:spTree>
    <p:extLst>
      <p:ext uri="{BB962C8B-B14F-4D97-AF65-F5344CB8AC3E}">
        <p14:creationId xmlns:p14="http://schemas.microsoft.com/office/powerpoint/2010/main" val="1458304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5527" y="332509"/>
            <a:ext cx="9324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扑</a:t>
            </a:r>
            <a:r>
              <a:rPr lang="zh-CN" altLang="en-US" sz="2800" b="1" dirty="0"/>
              <a:t>翼机与传统</a:t>
            </a:r>
            <a:r>
              <a:rPr lang="zh-CN" altLang="en-US" sz="2800" b="1" dirty="0" smtClean="0"/>
              <a:t>无人机机动性调研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235527" y="1163782"/>
            <a:ext cx="117625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指飞机在一定时间内改变飞行速度、高度和方向的能力（盘旋、滚转、俯冲、筋斗等动作），相应的称之为速度机动性，高度机动性和方向机动性。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988" y="2117889"/>
            <a:ext cx="7436648" cy="465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90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3236" y="623455"/>
            <a:ext cx="727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参考文献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97528" y="808121"/>
            <a:ext cx="94903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[1]https://en.wikipedia.org/wiki/AeroVironment_Nano_Hummingbird</a:t>
            </a:r>
          </a:p>
          <a:p>
            <a:endParaRPr lang="en-US" altLang="zh-CN" dirty="0"/>
          </a:p>
          <a:p>
            <a:r>
              <a:rPr lang="en-US" altLang="zh-CN" dirty="0"/>
              <a:t>[2]</a:t>
            </a:r>
            <a:r>
              <a:rPr lang="zh-CN" altLang="en-US" dirty="0"/>
              <a:t>张宇星</a:t>
            </a:r>
            <a:r>
              <a:rPr lang="en-US" altLang="zh-CN" dirty="0"/>
              <a:t>. </a:t>
            </a:r>
            <a:r>
              <a:rPr lang="zh-CN" altLang="en-US" dirty="0"/>
              <a:t>小型仿生扑翼飞行器关键技术研究</a:t>
            </a:r>
            <a:r>
              <a:rPr lang="en-US" altLang="zh-CN" dirty="0"/>
              <a:t>[D].</a:t>
            </a:r>
            <a:r>
              <a:rPr lang="zh-CN" altLang="en-US" dirty="0"/>
              <a:t>河北工业大学</a:t>
            </a:r>
            <a:r>
              <a:rPr lang="en-US" altLang="zh-CN" dirty="0"/>
              <a:t>,2015.</a:t>
            </a:r>
          </a:p>
          <a:p>
            <a:endParaRPr lang="en-US" altLang="zh-CN" dirty="0"/>
          </a:p>
          <a:p>
            <a:r>
              <a:rPr lang="en-US" altLang="zh-CN" dirty="0"/>
              <a:t>[3]https://xueqiu.com/8107212038/32421580?page=2</a:t>
            </a:r>
          </a:p>
          <a:p>
            <a:endParaRPr lang="en-US" altLang="zh-CN" dirty="0"/>
          </a:p>
          <a:p>
            <a:r>
              <a:rPr lang="en-US" altLang="zh-CN" dirty="0"/>
              <a:t>[4]http://www.eefocus.com/consumer-electronics/369734</a:t>
            </a:r>
          </a:p>
          <a:p>
            <a:endParaRPr lang="en-US" altLang="zh-CN" dirty="0"/>
          </a:p>
          <a:p>
            <a:r>
              <a:rPr lang="en-US" altLang="zh-CN" dirty="0"/>
              <a:t>[5]https://spectrum.ieee.org/automaton/robotics/drones/flying-parrot-disco-drone</a:t>
            </a:r>
          </a:p>
          <a:p>
            <a:endParaRPr lang="en-US" altLang="zh-CN" dirty="0"/>
          </a:p>
          <a:p>
            <a:r>
              <a:rPr lang="en-US" altLang="zh-CN" dirty="0"/>
              <a:t>[6]https://</a:t>
            </a:r>
            <a:r>
              <a:rPr lang="en-US" altLang="zh-CN" dirty="0" smtClean="0"/>
              <a:t>www.leiphone.com/news/201608/3Pkq1jp15SUM2TRc.html</a:t>
            </a:r>
          </a:p>
          <a:p>
            <a:endParaRPr lang="en-US" altLang="zh-CN" dirty="0"/>
          </a:p>
          <a:p>
            <a:r>
              <a:rPr lang="en-US" altLang="zh-CN" dirty="0" smtClean="0"/>
              <a:t>[5]</a:t>
            </a:r>
            <a:r>
              <a:rPr lang="zh-CN" altLang="en-US" dirty="0"/>
              <a:t>杨淑利</a:t>
            </a:r>
            <a:r>
              <a:rPr lang="en-US" altLang="zh-CN" dirty="0"/>
              <a:t>. </a:t>
            </a:r>
            <a:r>
              <a:rPr lang="zh-CN" altLang="en-US" dirty="0"/>
              <a:t>适用于突风环境的微型扑翼飞行器柔性翼气动特性研究</a:t>
            </a:r>
            <a:r>
              <a:rPr lang="en-US" altLang="zh-CN" dirty="0"/>
              <a:t>[D].</a:t>
            </a:r>
            <a:r>
              <a:rPr lang="zh-CN" altLang="en-US" dirty="0"/>
              <a:t>西北工业大学</a:t>
            </a:r>
            <a:r>
              <a:rPr lang="en-US" altLang="zh-CN" dirty="0"/>
              <a:t>,2007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6191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511</Words>
  <Application>Microsoft Office PowerPoint</Application>
  <PresentationFormat>宽屏</PresentationFormat>
  <Paragraphs>61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方正正大黑简体</vt:lpstr>
      <vt:lpstr>Adobe Naskh Medium</vt:lpstr>
      <vt:lpstr>Arial</vt:lpstr>
      <vt:lpstr>微软雅黑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mycomputer</dc:creator>
  <cp:lastModifiedBy>mycomputer</cp:lastModifiedBy>
  <cp:revision>10</cp:revision>
  <dcterms:created xsi:type="dcterms:W3CDTF">2017-11-23T08:17:40Z</dcterms:created>
  <dcterms:modified xsi:type="dcterms:W3CDTF">2017-11-30T14:17:24Z</dcterms:modified>
</cp:coreProperties>
</file>