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63" r:id="rId5"/>
    <p:sldId id="264" r:id="rId6"/>
    <p:sldId id="265" r:id="rId7"/>
    <p:sldId id="266" r:id="rId8"/>
    <p:sldId id="267" r:id="rId9"/>
    <p:sldId id="268" r:id="rId10"/>
    <p:sldId id="269" r:id="rId11"/>
    <p:sldId id="274" r:id="rId12"/>
    <p:sldId id="270" r:id="rId13"/>
    <p:sldId id="271" r:id="rId14"/>
    <p:sldId id="273" r:id="rId15"/>
    <p:sldId id="276" r:id="rId16"/>
    <p:sldId id="275" r:id="rId17"/>
    <p:sldId id="277" r:id="rId18"/>
    <p:sldId id="278"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47" d="100"/>
          <a:sy n="47" d="100"/>
        </p:scale>
        <p:origin x="77" y="1166"/>
      </p:cViewPr>
      <p:guideLst/>
    </p:cSldViewPr>
  </p:slideViewPr>
  <p:notesTextViewPr>
    <p:cViewPr>
      <p:scale>
        <a:sx n="1" d="1"/>
        <a:sy n="1" d="1"/>
      </p:scale>
      <p:origin x="0" y="0"/>
    </p:cViewPr>
  </p:notesTextViewPr>
  <p:sorterViewPr>
    <p:cViewPr>
      <p:scale>
        <a:sx n="100" d="100"/>
        <a:sy n="100" d="100"/>
      </p:scale>
      <p:origin x="0" y="-41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A256-22E2-4CAD-B78D-2D49E22145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6C53A380-3CA3-42A1-BB5C-3100A538E9CE}">
      <dgm:prSet phldrT="[文本]" custT="1"/>
      <dgm:spPr/>
      <dgm:t>
        <a:bodyPr/>
        <a:lstStyle/>
        <a:p>
          <a:pPr algn="ctr"/>
          <a:r>
            <a:rPr lang="zh-CN" altLang="en-US" sz="1800" b="1" dirty="0"/>
            <a:t>压电驱动</a:t>
          </a:r>
          <a:endParaRPr lang="en-US" altLang="zh-CN" sz="1800" b="1" dirty="0"/>
        </a:p>
        <a:p>
          <a:pPr algn="l"/>
          <a:r>
            <a:rPr lang="zh-CN" altLang="en-US" sz="1800" dirty="0">
              <a:latin typeface="+mj-ea"/>
              <a:ea typeface="+mj-ea"/>
            </a:rPr>
            <a:t>    压电陶瓷形变有限，导致翅翼扑动角度很小，不足以直接驱动翅翼，附加的放大装置可能会影响系统的稳定性</a:t>
          </a:r>
          <a:r>
            <a:rPr lang="zh-CN" altLang="en-US" sz="1800" dirty="0"/>
            <a:t>。 </a:t>
          </a:r>
        </a:p>
      </dgm:t>
    </dgm:pt>
    <dgm:pt modelId="{24AEC19B-62F5-43B6-A054-254351D46BDE}" type="parTrans" cxnId="{58F7C8DF-E968-4802-A1F8-CCDEB7B84E8C}">
      <dgm:prSet/>
      <dgm:spPr/>
      <dgm:t>
        <a:bodyPr/>
        <a:lstStyle/>
        <a:p>
          <a:endParaRPr lang="zh-CN" altLang="en-US"/>
        </a:p>
      </dgm:t>
    </dgm:pt>
    <dgm:pt modelId="{45084162-59F8-4AC5-8E8D-87E01BD8A8C5}" type="sibTrans" cxnId="{58F7C8DF-E968-4802-A1F8-CCDEB7B84E8C}">
      <dgm:prSet/>
      <dgm:spPr/>
      <dgm:t>
        <a:bodyPr/>
        <a:lstStyle/>
        <a:p>
          <a:endParaRPr lang="zh-CN" altLang="en-US"/>
        </a:p>
      </dgm:t>
    </dgm:pt>
    <dgm:pt modelId="{ED280529-1174-4E65-835E-5EA59B8553E5}">
      <dgm:prSet phldrT="[文本]" custT="1"/>
      <dgm:spPr/>
      <dgm:t>
        <a:bodyPr/>
        <a:lstStyle/>
        <a:p>
          <a:pPr algn="ctr"/>
          <a:r>
            <a:rPr lang="zh-CN" altLang="en-US" sz="1600" b="1" kern="1200" dirty="0"/>
            <a:t>电磁驱动</a:t>
          </a:r>
          <a:endParaRPr lang="en-US" altLang="zh-CN" sz="1600" b="1" kern="1200" dirty="0"/>
        </a:p>
        <a:p>
          <a:pPr algn="l"/>
          <a:r>
            <a:rPr lang="en-US" altLang="zh-CN" sz="1600" b="1" kern="1200" dirty="0">
              <a:latin typeface="+mn-ea"/>
              <a:ea typeface="+mn-ea"/>
            </a:rPr>
            <a:t>       </a:t>
          </a:r>
          <a:r>
            <a:rPr lang="zh-CN" altLang="en-US" sz="1600" kern="1200" dirty="0">
              <a:solidFill>
                <a:prstClr val="white"/>
              </a:solidFill>
              <a:latin typeface="+mn-ea"/>
              <a:ea typeface="+mn-ea"/>
              <a:cs typeface="+mn-cs"/>
            </a:rPr>
            <a:t>仿照鸟类胸腔结构的收缩运动，肌肉收缩运动对应电磁机构吸合运动来实现翅翼上下拍打的动作。能实现高频率拍打，但是拍打角度很小，不利于产生升力，容易受到外界电场干扰，可靠性</a:t>
          </a:r>
          <a:r>
            <a:rPr lang="zh-CN" altLang="en-US" sz="1600" kern="1200" dirty="0">
              <a:latin typeface="+mn-ea"/>
              <a:ea typeface="+mn-ea"/>
            </a:rPr>
            <a:t>低</a:t>
          </a:r>
          <a:r>
            <a:rPr lang="zh-CN" altLang="en-US" sz="1600" kern="1200" dirty="0">
              <a:latin typeface="+mj-ea"/>
              <a:ea typeface="+mj-ea"/>
            </a:rPr>
            <a:t>。 </a:t>
          </a:r>
        </a:p>
      </dgm:t>
    </dgm:pt>
    <dgm:pt modelId="{719878BD-5B15-49C4-8D54-23766D88A212}" type="parTrans" cxnId="{9B24C8B1-87D2-4BDB-B995-85813A8C9925}">
      <dgm:prSet/>
      <dgm:spPr/>
      <dgm:t>
        <a:bodyPr/>
        <a:lstStyle/>
        <a:p>
          <a:endParaRPr lang="zh-CN" altLang="en-US"/>
        </a:p>
      </dgm:t>
    </dgm:pt>
    <dgm:pt modelId="{7FEDA07B-5BA8-4972-9E20-46E623BED68E}" type="sibTrans" cxnId="{9B24C8B1-87D2-4BDB-B995-85813A8C9925}">
      <dgm:prSet/>
      <dgm:spPr/>
      <dgm:t>
        <a:bodyPr/>
        <a:lstStyle/>
        <a:p>
          <a:endParaRPr lang="zh-CN" altLang="en-US"/>
        </a:p>
      </dgm:t>
    </dgm:pt>
    <dgm:pt modelId="{10CDFCA6-8E6C-463C-A705-E3B9F4635E82}">
      <dgm:prSet phldrT="[文本]" custT="1"/>
      <dgm:spPr/>
      <dgm:t>
        <a:bodyPr/>
        <a:lstStyle/>
        <a:p>
          <a:pPr algn="ctr"/>
          <a:r>
            <a:rPr lang="zh-CN" altLang="en-US" sz="1600" b="1" dirty="0"/>
            <a:t>形状记忆合金驱动</a:t>
          </a:r>
          <a:endParaRPr lang="en-US" altLang="zh-CN" sz="1600" b="1" dirty="0"/>
        </a:p>
        <a:p>
          <a:pPr algn="l"/>
          <a:r>
            <a:rPr lang="en-US" altLang="zh-CN" sz="1600" b="1" dirty="0"/>
            <a:t>       </a:t>
          </a:r>
          <a:r>
            <a:rPr lang="zh-CN" altLang="en-US" sz="1600" dirty="0"/>
            <a:t>加热变形，降温恢复，周期性的加热和冷却能驱动翅膀上下拍打。加热和冷却是相对缓慢，振动频率不高，要提高频率，尺寸可变小，但是幅值也会随着变小，需要复杂的放大装置。 </a:t>
          </a:r>
        </a:p>
      </dgm:t>
    </dgm:pt>
    <dgm:pt modelId="{0E93A5F9-6289-486D-8B06-FF25F5964458}" type="parTrans" cxnId="{9E223E30-8705-4E08-B608-50375B680267}">
      <dgm:prSet/>
      <dgm:spPr/>
      <dgm:t>
        <a:bodyPr/>
        <a:lstStyle/>
        <a:p>
          <a:endParaRPr lang="zh-CN" altLang="en-US"/>
        </a:p>
      </dgm:t>
    </dgm:pt>
    <dgm:pt modelId="{663FB5BA-A641-4B9A-9AD5-5C673B23617C}" type="sibTrans" cxnId="{9E223E30-8705-4E08-B608-50375B680267}">
      <dgm:prSet/>
      <dgm:spPr/>
      <dgm:t>
        <a:bodyPr/>
        <a:lstStyle/>
        <a:p>
          <a:endParaRPr lang="zh-CN" altLang="en-US"/>
        </a:p>
      </dgm:t>
    </dgm:pt>
    <dgm:pt modelId="{04F8F136-5B66-4F66-A019-2683E46E2E88}">
      <dgm:prSet phldrT="[文本]"/>
      <dgm:spPr/>
      <dgm:t>
        <a:bodyPr/>
        <a:lstStyle/>
        <a:p>
          <a:pPr algn="ctr"/>
          <a:r>
            <a:rPr lang="zh-CN" altLang="en-US" b="1" dirty="0"/>
            <a:t>人造肌肉驱动（</a:t>
          </a:r>
          <a:r>
            <a:rPr lang="en-US" altLang="zh-CN" b="1" dirty="0"/>
            <a:t>EPAM/IPMC</a:t>
          </a:r>
          <a:r>
            <a:rPr lang="zh-CN" altLang="en-US" b="1" dirty="0"/>
            <a:t>）</a:t>
          </a:r>
          <a:endParaRPr lang="en-US" altLang="zh-CN" b="1" dirty="0"/>
        </a:p>
        <a:p>
          <a:pPr algn="l"/>
          <a:r>
            <a:rPr lang="zh-CN" altLang="en-US" dirty="0">
              <a:latin typeface="+mn-ea"/>
              <a:ea typeface="+mn-ea"/>
            </a:rPr>
            <a:t>       电活性聚合物具有人类肌肉特点的新型智能高分子材料，当材料内部有电流变化，会伸缩、弯曲。注入特定的化学物质后，材料内部结构会发生形变来带动翅膀运动。可以根据需求设计成任何形状，结构可以做到很细致，电流和化学反应很快，实现高频拍打，能量密度高，稳定性好。但是很难对其反应进行人为控制，直到化学反应结束以后才能停止运动。 </a:t>
          </a:r>
        </a:p>
      </dgm:t>
    </dgm:pt>
    <dgm:pt modelId="{1222DB7E-F316-4594-9658-3E47FE8F0FBB}" type="parTrans" cxnId="{EE368835-6A3A-4BD2-B695-81D020ADAA52}">
      <dgm:prSet/>
      <dgm:spPr/>
      <dgm:t>
        <a:bodyPr/>
        <a:lstStyle/>
        <a:p>
          <a:endParaRPr lang="zh-CN" altLang="en-US"/>
        </a:p>
      </dgm:t>
    </dgm:pt>
    <dgm:pt modelId="{CAB798EB-C75A-4845-B115-C3B1C4C913C5}" type="sibTrans" cxnId="{EE368835-6A3A-4BD2-B695-81D020ADAA52}">
      <dgm:prSet/>
      <dgm:spPr/>
      <dgm:t>
        <a:bodyPr/>
        <a:lstStyle/>
        <a:p>
          <a:endParaRPr lang="zh-CN" altLang="en-US"/>
        </a:p>
      </dgm:t>
    </dgm:pt>
    <dgm:pt modelId="{772324CE-D3B1-441F-9AF5-B952452EF13C}">
      <dgm:prSet phldrT="[文本]"/>
      <dgm:spPr/>
      <dgm:t>
        <a:bodyPr/>
        <a:lstStyle/>
        <a:p>
          <a:pPr algn="ctr"/>
          <a:r>
            <a:rPr lang="zh-CN" altLang="en-US" b="1" dirty="0"/>
            <a:t>往复式化学肌肉</a:t>
          </a:r>
          <a:r>
            <a:rPr lang="en-US" altLang="zh-CN" b="1" dirty="0"/>
            <a:t>RCM</a:t>
          </a:r>
        </a:p>
        <a:p>
          <a:pPr algn="l"/>
          <a:r>
            <a:rPr lang="zh-CN" altLang="en-US" dirty="0"/>
            <a:t>       化学能源来驱动拍打机翼并且供给机载系统功率，这是一种再生装置，它通过直接非燃烧反应把化学能变为运动。化学反应的废气能用于滚转控制差动增升（调节各翅膀的升力系数来实现滚转控制），润滑运动零件以及产生高能发射进行测距支持、高度测量和障碍回避。这种方法的主要优点是结构紧凑，也具有很高的能量释放率，其技术要求高，价格昂贵。</a:t>
          </a:r>
        </a:p>
      </dgm:t>
    </dgm:pt>
    <dgm:pt modelId="{A831F84D-CFB6-4AD6-9BDC-84A8E1833CCB}" type="parTrans" cxnId="{31E4E6AF-19AC-41DF-89B6-A8966CBA230E}">
      <dgm:prSet/>
      <dgm:spPr/>
      <dgm:t>
        <a:bodyPr/>
        <a:lstStyle/>
        <a:p>
          <a:endParaRPr lang="zh-CN" altLang="en-US"/>
        </a:p>
      </dgm:t>
    </dgm:pt>
    <dgm:pt modelId="{F00AE85C-6F8A-4BA3-B876-412E28D65897}" type="sibTrans" cxnId="{31E4E6AF-19AC-41DF-89B6-A8966CBA230E}">
      <dgm:prSet/>
      <dgm:spPr/>
      <dgm:t>
        <a:bodyPr/>
        <a:lstStyle/>
        <a:p>
          <a:endParaRPr lang="zh-CN" altLang="en-US"/>
        </a:p>
      </dgm:t>
    </dgm:pt>
    <dgm:pt modelId="{3397FA5C-91CC-4353-980B-D03D11149C30}">
      <dgm:prSet phldrT="[文本]" custT="1"/>
      <dgm:spPr/>
      <dgm:t>
        <a:bodyPr/>
        <a:lstStyle/>
        <a:p>
          <a:pPr algn="ctr"/>
          <a:r>
            <a:rPr lang="zh-CN" altLang="en-US" sz="1600" b="1" dirty="0"/>
            <a:t>微马达驱动</a:t>
          </a:r>
          <a:endParaRPr lang="en-US" altLang="zh-CN" sz="1600" b="1" dirty="0"/>
        </a:p>
        <a:p>
          <a:pPr algn="l"/>
          <a:r>
            <a:rPr lang="zh-CN" altLang="en-US" sz="1600" dirty="0"/>
            <a:t>       通过减速器和四杆机构来把旋转运动化为往复拍打运动。结构相对简单，便于控制，调整机构尺寸可实现不同扑动角度，对材料性能要求比较高。 </a:t>
          </a:r>
        </a:p>
      </dgm:t>
    </dgm:pt>
    <dgm:pt modelId="{BAA7D048-6D70-4EDB-B4ED-22EAE537404D}" type="parTrans" cxnId="{F7801A7E-67A9-4C68-84D8-74E02B4805F6}">
      <dgm:prSet/>
      <dgm:spPr/>
      <dgm:t>
        <a:bodyPr/>
        <a:lstStyle/>
        <a:p>
          <a:endParaRPr lang="zh-CN" altLang="en-US"/>
        </a:p>
      </dgm:t>
    </dgm:pt>
    <dgm:pt modelId="{A4D33C06-E515-455F-BD20-A678D0E3D44E}" type="sibTrans" cxnId="{F7801A7E-67A9-4C68-84D8-74E02B4805F6}">
      <dgm:prSet/>
      <dgm:spPr/>
      <dgm:t>
        <a:bodyPr/>
        <a:lstStyle/>
        <a:p>
          <a:endParaRPr lang="zh-CN" altLang="en-US"/>
        </a:p>
      </dgm:t>
    </dgm:pt>
    <dgm:pt modelId="{2C18824F-BFB6-45A2-AE3F-D24E1CA35F66}" type="pres">
      <dgm:prSet presAssocID="{3958A256-22E2-4CAD-B78D-2D49E22145FA}" presName="diagram" presStyleCnt="0">
        <dgm:presLayoutVars>
          <dgm:dir/>
          <dgm:resizeHandles val="exact"/>
        </dgm:presLayoutVars>
      </dgm:prSet>
      <dgm:spPr/>
    </dgm:pt>
    <dgm:pt modelId="{D155355C-07F2-408B-AF27-FAF25F6DE92A}" type="pres">
      <dgm:prSet presAssocID="{6C53A380-3CA3-42A1-BB5C-3100A538E9CE}" presName="node" presStyleLbl="node1" presStyleIdx="0" presStyleCnt="6" custLinFactNeighborY="1635">
        <dgm:presLayoutVars>
          <dgm:bulletEnabled val="1"/>
        </dgm:presLayoutVars>
      </dgm:prSet>
      <dgm:spPr/>
    </dgm:pt>
    <dgm:pt modelId="{A9B450DA-1178-4550-9E9A-0DF8F7C0CDB5}" type="pres">
      <dgm:prSet presAssocID="{45084162-59F8-4AC5-8E8D-87E01BD8A8C5}" presName="sibTrans" presStyleCnt="0"/>
      <dgm:spPr/>
    </dgm:pt>
    <dgm:pt modelId="{D98B33A9-0AF6-4545-991F-61E983EB1EB2}" type="pres">
      <dgm:prSet presAssocID="{ED280529-1174-4E65-835E-5EA59B8553E5}" presName="node" presStyleLbl="node1" presStyleIdx="1" presStyleCnt="6">
        <dgm:presLayoutVars>
          <dgm:bulletEnabled val="1"/>
        </dgm:presLayoutVars>
      </dgm:prSet>
      <dgm:spPr/>
    </dgm:pt>
    <dgm:pt modelId="{94CCE7B2-DF54-481D-807C-D25045FD9388}" type="pres">
      <dgm:prSet presAssocID="{7FEDA07B-5BA8-4972-9E20-46E623BED68E}" presName="sibTrans" presStyleCnt="0"/>
      <dgm:spPr/>
    </dgm:pt>
    <dgm:pt modelId="{A5DA8671-056D-4EC0-B82D-F5A3FA671DF3}" type="pres">
      <dgm:prSet presAssocID="{10CDFCA6-8E6C-463C-A705-E3B9F4635E82}" presName="node" presStyleLbl="node1" presStyleIdx="2" presStyleCnt="6">
        <dgm:presLayoutVars>
          <dgm:bulletEnabled val="1"/>
        </dgm:presLayoutVars>
      </dgm:prSet>
      <dgm:spPr/>
    </dgm:pt>
    <dgm:pt modelId="{B897DA74-18F0-4003-A518-FE4ED41BA954}" type="pres">
      <dgm:prSet presAssocID="{663FB5BA-A641-4B9A-9AD5-5C673B23617C}" presName="sibTrans" presStyleCnt="0"/>
      <dgm:spPr/>
    </dgm:pt>
    <dgm:pt modelId="{3D04719E-5096-440D-B94E-D0D6C73D7F2D}" type="pres">
      <dgm:prSet presAssocID="{04F8F136-5B66-4F66-A019-2683E46E2E88}" presName="node" presStyleLbl="node1" presStyleIdx="3" presStyleCnt="6">
        <dgm:presLayoutVars>
          <dgm:bulletEnabled val="1"/>
        </dgm:presLayoutVars>
      </dgm:prSet>
      <dgm:spPr/>
    </dgm:pt>
    <dgm:pt modelId="{91A74120-D97E-4A4E-90A6-31C82DDC5E54}" type="pres">
      <dgm:prSet presAssocID="{CAB798EB-C75A-4845-B115-C3B1C4C913C5}" presName="sibTrans" presStyleCnt="0"/>
      <dgm:spPr/>
    </dgm:pt>
    <dgm:pt modelId="{620CAA6E-3375-42C4-995D-7E927CB4D8C5}" type="pres">
      <dgm:prSet presAssocID="{3397FA5C-91CC-4353-980B-D03D11149C30}" presName="node" presStyleLbl="node1" presStyleIdx="4" presStyleCnt="6">
        <dgm:presLayoutVars>
          <dgm:bulletEnabled val="1"/>
        </dgm:presLayoutVars>
      </dgm:prSet>
      <dgm:spPr/>
    </dgm:pt>
    <dgm:pt modelId="{B9D8F333-C564-4656-8A53-EAA5DE3DE1DA}" type="pres">
      <dgm:prSet presAssocID="{A4D33C06-E515-455F-BD20-A678D0E3D44E}" presName="sibTrans" presStyleCnt="0"/>
      <dgm:spPr/>
    </dgm:pt>
    <dgm:pt modelId="{62583215-AC23-4D6A-8B77-448C1DAE0E85}" type="pres">
      <dgm:prSet presAssocID="{772324CE-D3B1-441F-9AF5-B952452EF13C}" presName="node" presStyleLbl="node1" presStyleIdx="5" presStyleCnt="6">
        <dgm:presLayoutVars>
          <dgm:bulletEnabled val="1"/>
        </dgm:presLayoutVars>
      </dgm:prSet>
      <dgm:spPr/>
    </dgm:pt>
  </dgm:ptLst>
  <dgm:cxnLst>
    <dgm:cxn modelId="{4E555329-46F0-4BD6-8E82-8A74BBF7EA50}" type="presOf" srcId="{6C53A380-3CA3-42A1-BB5C-3100A538E9CE}" destId="{D155355C-07F2-408B-AF27-FAF25F6DE92A}" srcOrd="0" destOrd="0" presId="urn:microsoft.com/office/officeart/2005/8/layout/default"/>
    <dgm:cxn modelId="{9E223E30-8705-4E08-B608-50375B680267}" srcId="{3958A256-22E2-4CAD-B78D-2D49E22145FA}" destId="{10CDFCA6-8E6C-463C-A705-E3B9F4635E82}" srcOrd="2" destOrd="0" parTransId="{0E93A5F9-6289-486D-8B06-FF25F5964458}" sibTransId="{663FB5BA-A641-4B9A-9AD5-5C673B23617C}"/>
    <dgm:cxn modelId="{EE368835-6A3A-4BD2-B695-81D020ADAA52}" srcId="{3958A256-22E2-4CAD-B78D-2D49E22145FA}" destId="{04F8F136-5B66-4F66-A019-2683E46E2E88}" srcOrd="3" destOrd="0" parTransId="{1222DB7E-F316-4594-9658-3E47FE8F0FBB}" sibTransId="{CAB798EB-C75A-4845-B115-C3B1C4C913C5}"/>
    <dgm:cxn modelId="{A4BC9965-6708-46EF-AAFB-B474E1F8DA1B}" type="presOf" srcId="{772324CE-D3B1-441F-9AF5-B952452EF13C}" destId="{62583215-AC23-4D6A-8B77-448C1DAE0E85}" srcOrd="0" destOrd="0" presId="urn:microsoft.com/office/officeart/2005/8/layout/default"/>
    <dgm:cxn modelId="{B1AADA6F-937A-424D-A826-0DBA97694C85}" type="presOf" srcId="{04F8F136-5B66-4F66-A019-2683E46E2E88}" destId="{3D04719E-5096-440D-B94E-D0D6C73D7F2D}" srcOrd="0" destOrd="0" presId="urn:microsoft.com/office/officeart/2005/8/layout/default"/>
    <dgm:cxn modelId="{F7801A7E-67A9-4C68-84D8-74E02B4805F6}" srcId="{3958A256-22E2-4CAD-B78D-2D49E22145FA}" destId="{3397FA5C-91CC-4353-980B-D03D11149C30}" srcOrd="4" destOrd="0" parTransId="{BAA7D048-6D70-4EDB-B4ED-22EAE537404D}" sibTransId="{A4D33C06-E515-455F-BD20-A678D0E3D44E}"/>
    <dgm:cxn modelId="{2B51C989-0919-47BC-98D5-3A01CCAA227F}" type="presOf" srcId="{10CDFCA6-8E6C-463C-A705-E3B9F4635E82}" destId="{A5DA8671-056D-4EC0-B82D-F5A3FA671DF3}" srcOrd="0" destOrd="0" presId="urn:microsoft.com/office/officeart/2005/8/layout/default"/>
    <dgm:cxn modelId="{EC773C98-9932-464B-B768-78707F266B08}" type="presOf" srcId="{ED280529-1174-4E65-835E-5EA59B8553E5}" destId="{D98B33A9-0AF6-4545-991F-61E983EB1EB2}" srcOrd="0" destOrd="0" presId="urn:microsoft.com/office/officeart/2005/8/layout/default"/>
    <dgm:cxn modelId="{3BC55198-D6C3-49EB-BE55-2C52C1A49F54}" type="presOf" srcId="{3397FA5C-91CC-4353-980B-D03D11149C30}" destId="{620CAA6E-3375-42C4-995D-7E927CB4D8C5}" srcOrd="0" destOrd="0" presId="urn:microsoft.com/office/officeart/2005/8/layout/default"/>
    <dgm:cxn modelId="{31E4E6AF-19AC-41DF-89B6-A8966CBA230E}" srcId="{3958A256-22E2-4CAD-B78D-2D49E22145FA}" destId="{772324CE-D3B1-441F-9AF5-B952452EF13C}" srcOrd="5" destOrd="0" parTransId="{A831F84D-CFB6-4AD6-9BDC-84A8E1833CCB}" sibTransId="{F00AE85C-6F8A-4BA3-B876-412E28D65897}"/>
    <dgm:cxn modelId="{9B24C8B1-87D2-4BDB-B995-85813A8C9925}" srcId="{3958A256-22E2-4CAD-B78D-2D49E22145FA}" destId="{ED280529-1174-4E65-835E-5EA59B8553E5}" srcOrd="1" destOrd="0" parTransId="{719878BD-5B15-49C4-8D54-23766D88A212}" sibTransId="{7FEDA07B-5BA8-4972-9E20-46E623BED68E}"/>
    <dgm:cxn modelId="{58F7C8DF-E968-4802-A1F8-CCDEB7B84E8C}" srcId="{3958A256-22E2-4CAD-B78D-2D49E22145FA}" destId="{6C53A380-3CA3-42A1-BB5C-3100A538E9CE}" srcOrd="0" destOrd="0" parTransId="{24AEC19B-62F5-43B6-A054-254351D46BDE}" sibTransId="{45084162-59F8-4AC5-8E8D-87E01BD8A8C5}"/>
    <dgm:cxn modelId="{462CEFEC-7B16-4C6E-BDDF-9B5DC01EA8F1}" type="presOf" srcId="{3958A256-22E2-4CAD-B78D-2D49E22145FA}" destId="{2C18824F-BFB6-45A2-AE3F-D24E1CA35F66}" srcOrd="0" destOrd="0" presId="urn:microsoft.com/office/officeart/2005/8/layout/default"/>
    <dgm:cxn modelId="{A8DB797A-3177-4A87-94CA-29815B03ED5D}" type="presParOf" srcId="{2C18824F-BFB6-45A2-AE3F-D24E1CA35F66}" destId="{D155355C-07F2-408B-AF27-FAF25F6DE92A}" srcOrd="0" destOrd="0" presId="urn:microsoft.com/office/officeart/2005/8/layout/default"/>
    <dgm:cxn modelId="{7BF0FE82-8980-4BF1-BD78-A179296B36F8}" type="presParOf" srcId="{2C18824F-BFB6-45A2-AE3F-D24E1CA35F66}" destId="{A9B450DA-1178-4550-9E9A-0DF8F7C0CDB5}" srcOrd="1" destOrd="0" presId="urn:microsoft.com/office/officeart/2005/8/layout/default"/>
    <dgm:cxn modelId="{6549BB79-A26E-4779-A554-FBEED2987909}" type="presParOf" srcId="{2C18824F-BFB6-45A2-AE3F-D24E1CA35F66}" destId="{D98B33A9-0AF6-4545-991F-61E983EB1EB2}" srcOrd="2" destOrd="0" presId="urn:microsoft.com/office/officeart/2005/8/layout/default"/>
    <dgm:cxn modelId="{601EFCFB-963D-4C70-AFE3-A4957CD4558E}" type="presParOf" srcId="{2C18824F-BFB6-45A2-AE3F-D24E1CA35F66}" destId="{94CCE7B2-DF54-481D-807C-D25045FD9388}" srcOrd="3" destOrd="0" presId="urn:microsoft.com/office/officeart/2005/8/layout/default"/>
    <dgm:cxn modelId="{90EF5783-E54C-4479-BF96-A131158F6CB5}" type="presParOf" srcId="{2C18824F-BFB6-45A2-AE3F-D24E1CA35F66}" destId="{A5DA8671-056D-4EC0-B82D-F5A3FA671DF3}" srcOrd="4" destOrd="0" presId="urn:microsoft.com/office/officeart/2005/8/layout/default"/>
    <dgm:cxn modelId="{725EC282-944E-4FD5-9C3B-78387068A1FE}" type="presParOf" srcId="{2C18824F-BFB6-45A2-AE3F-D24E1CA35F66}" destId="{B897DA74-18F0-4003-A518-FE4ED41BA954}" srcOrd="5" destOrd="0" presId="urn:microsoft.com/office/officeart/2005/8/layout/default"/>
    <dgm:cxn modelId="{84C6FF17-9147-494F-A656-DFE9C92D50F0}" type="presParOf" srcId="{2C18824F-BFB6-45A2-AE3F-D24E1CA35F66}" destId="{3D04719E-5096-440D-B94E-D0D6C73D7F2D}" srcOrd="6" destOrd="0" presId="urn:microsoft.com/office/officeart/2005/8/layout/default"/>
    <dgm:cxn modelId="{FE36AEF7-E875-47C3-A744-6FA79F160279}" type="presParOf" srcId="{2C18824F-BFB6-45A2-AE3F-D24E1CA35F66}" destId="{91A74120-D97E-4A4E-90A6-31C82DDC5E54}" srcOrd="7" destOrd="0" presId="urn:microsoft.com/office/officeart/2005/8/layout/default"/>
    <dgm:cxn modelId="{2A493553-868E-4013-A00F-3759EB126C1C}" type="presParOf" srcId="{2C18824F-BFB6-45A2-AE3F-D24E1CA35F66}" destId="{620CAA6E-3375-42C4-995D-7E927CB4D8C5}" srcOrd="8" destOrd="0" presId="urn:microsoft.com/office/officeart/2005/8/layout/default"/>
    <dgm:cxn modelId="{93466CD2-5A4A-4268-9886-FF734680D0CB}" type="presParOf" srcId="{2C18824F-BFB6-45A2-AE3F-D24E1CA35F66}" destId="{B9D8F333-C564-4656-8A53-EAA5DE3DE1DA}" srcOrd="9" destOrd="0" presId="urn:microsoft.com/office/officeart/2005/8/layout/default"/>
    <dgm:cxn modelId="{4DBDB6F6-EFFE-42A2-A979-718DF26CAD9F}" type="presParOf" srcId="{2C18824F-BFB6-45A2-AE3F-D24E1CA35F66}" destId="{62583215-AC23-4D6A-8B77-448C1DAE0E8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5355C-07F2-408B-AF27-FAF25F6DE92A}">
      <dsp:nvSpPr>
        <dsp:cNvPr id="0" name=""/>
        <dsp:cNvSpPr/>
      </dsp:nvSpPr>
      <dsp:spPr>
        <a:xfrm>
          <a:off x="0" y="578527"/>
          <a:ext cx="3328395" cy="199703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b="1" kern="1200" dirty="0"/>
            <a:t>压电驱动</a:t>
          </a:r>
          <a:endParaRPr lang="en-US" altLang="zh-CN" sz="1800" b="1" kern="1200" dirty="0"/>
        </a:p>
        <a:p>
          <a:pPr marL="0" lvl="0" indent="0" algn="l" defTabSz="800100">
            <a:lnSpc>
              <a:spcPct val="90000"/>
            </a:lnSpc>
            <a:spcBef>
              <a:spcPct val="0"/>
            </a:spcBef>
            <a:spcAft>
              <a:spcPct val="35000"/>
            </a:spcAft>
            <a:buNone/>
          </a:pPr>
          <a:r>
            <a:rPr lang="zh-CN" altLang="en-US" sz="1800" kern="1200" dirty="0">
              <a:latin typeface="+mj-ea"/>
              <a:ea typeface="+mj-ea"/>
            </a:rPr>
            <a:t>    压电陶瓷形变有限，导致翅翼扑动角度很小，不足以直接驱动翅翼，附加的放大装置可能会影响系统的稳定性</a:t>
          </a:r>
          <a:r>
            <a:rPr lang="zh-CN" altLang="en-US" sz="1800" kern="1200" dirty="0"/>
            <a:t>。 </a:t>
          </a:r>
        </a:p>
      </dsp:txBody>
      <dsp:txXfrm>
        <a:off x="0" y="578527"/>
        <a:ext cx="3328395" cy="1997037"/>
      </dsp:txXfrm>
    </dsp:sp>
    <dsp:sp modelId="{D98B33A9-0AF6-4545-991F-61E983EB1EB2}">
      <dsp:nvSpPr>
        <dsp:cNvPr id="0" name=""/>
        <dsp:cNvSpPr/>
      </dsp:nvSpPr>
      <dsp:spPr>
        <a:xfrm>
          <a:off x="3661235" y="545876"/>
          <a:ext cx="3328395" cy="199703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电磁驱动</a:t>
          </a:r>
          <a:endParaRPr lang="en-US" altLang="zh-CN" sz="1600" b="1" kern="1200" dirty="0"/>
        </a:p>
        <a:p>
          <a:pPr marL="0" lvl="0" indent="0" algn="l" defTabSz="711200">
            <a:lnSpc>
              <a:spcPct val="90000"/>
            </a:lnSpc>
            <a:spcBef>
              <a:spcPct val="0"/>
            </a:spcBef>
            <a:spcAft>
              <a:spcPct val="35000"/>
            </a:spcAft>
            <a:buNone/>
          </a:pPr>
          <a:r>
            <a:rPr lang="en-US" altLang="zh-CN" sz="1600" b="1" kern="1200" dirty="0">
              <a:latin typeface="+mn-ea"/>
              <a:ea typeface="+mn-ea"/>
            </a:rPr>
            <a:t>       </a:t>
          </a:r>
          <a:r>
            <a:rPr lang="zh-CN" altLang="en-US" sz="1600" kern="1200" dirty="0">
              <a:solidFill>
                <a:prstClr val="white"/>
              </a:solidFill>
              <a:latin typeface="+mn-ea"/>
              <a:ea typeface="+mn-ea"/>
              <a:cs typeface="+mn-cs"/>
            </a:rPr>
            <a:t>仿照鸟类胸腔结构的收缩运动，肌肉收缩运动对应电磁机构吸合运动来实现翅翼上下拍打的动作。能实现高频率拍打，但是拍打角度很小，不利于产生升力，容易受到外界电场干扰，可靠性</a:t>
          </a:r>
          <a:r>
            <a:rPr lang="zh-CN" altLang="en-US" sz="1600" kern="1200" dirty="0">
              <a:latin typeface="+mn-ea"/>
              <a:ea typeface="+mn-ea"/>
            </a:rPr>
            <a:t>低</a:t>
          </a:r>
          <a:r>
            <a:rPr lang="zh-CN" altLang="en-US" sz="1600" kern="1200" dirty="0">
              <a:latin typeface="+mj-ea"/>
              <a:ea typeface="+mj-ea"/>
            </a:rPr>
            <a:t>。 </a:t>
          </a:r>
        </a:p>
      </dsp:txBody>
      <dsp:txXfrm>
        <a:off x="3661235" y="545876"/>
        <a:ext cx="3328395" cy="1997037"/>
      </dsp:txXfrm>
    </dsp:sp>
    <dsp:sp modelId="{A5DA8671-056D-4EC0-B82D-F5A3FA671DF3}">
      <dsp:nvSpPr>
        <dsp:cNvPr id="0" name=""/>
        <dsp:cNvSpPr/>
      </dsp:nvSpPr>
      <dsp:spPr>
        <a:xfrm>
          <a:off x="7322471" y="545876"/>
          <a:ext cx="3328395" cy="199703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形状记忆合金驱动</a:t>
          </a:r>
          <a:endParaRPr lang="en-US" altLang="zh-CN" sz="1600" b="1" kern="1200" dirty="0"/>
        </a:p>
        <a:p>
          <a:pPr marL="0" lvl="0" indent="0" algn="l" defTabSz="711200">
            <a:lnSpc>
              <a:spcPct val="90000"/>
            </a:lnSpc>
            <a:spcBef>
              <a:spcPct val="0"/>
            </a:spcBef>
            <a:spcAft>
              <a:spcPct val="35000"/>
            </a:spcAft>
            <a:buNone/>
          </a:pPr>
          <a:r>
            <a:rPr lang="en-US" altLang="zh-CN" sz="1600" b="1" kern="1200" dirty="0"/>
            <a:t>       </a:t>
          </a:r>
          <a:r>
            <a:rPr lang="zh-CN" altLang="en-US" sz="1600" kern="1200" dirty="0"/>
            <a:t>加热变形，降温恢复，周期性的加热和冷却能驱动翅膀上下拍打。加热和冷却是相对缓慢，振动频率不高，要提高频率，尺寸可变小，但是幅值也会随着变小，需要复杂的放大装置。 </a:t>
          </a:r>
        </a:p>
      </dsp:txBody>
      <dsp:txXfrm>
        <a:off x="7322471" y="545876"/>
        <a:ext cx="3328395" cy="1997037"/>
      </dsp:txXfrm>
    </dsp:sp>
    <dsp:sp modelId="{3D04719E-5096-440D-B94E-D0D6C73D7F2D}">
      <dsp:nvSpPr>
        <dsp:cNvPr id="0" name=""/>
        <dsp:cNvSpPr/>
      </dsp:nvSpPr>
      <dsp:spPr>
        <a:xfrm>
          <a:off x="0" y="2875753"/>
          <a:ext cx="3328395" cy="199703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人造肌肉驱动（</a:t>
          </a:r>
          <a:r>
            <a:rPr lang="en-US" altLang="zh-CN" sz="1200" b="1" kern="1200" dirty="0"/>
            <a:t>EPAM/IPMC</a:t>
          </a:r>
          <a:r>
            <a:rPr lang="zh-CN" altLang="en-US" sz="1200" b="1" kern="1200" dirty="0"/>
            <a:t>）</a:t>
          </a:r>
          <a:endParaRPr lang="en-US" altLang="zh-CN" sz="1200" b="1" kern="1200" dirty="0"/>
        </a:p>
        <a:p>
          <a:pPr marL="0" lvl="0" indent="0" algn="l" defTabSz="533400">
            <a:lnSpc>
              <a:spcPct val="90000"/>
            </a:lnSpc>
            <a:spcBef>
              <a:spcPct val="0"/>
            </a:spcBef>
            <a:spcAft>
              <a:spcPct val="35000"/>
            </a:spcAft>
            <a:buNone/>
          </a:pPr>
          <a:r>
            <a:rPr lang="zh-CN" altLang="en-US" sz="1200" kern="1200" dirty="0">
              <a:latin typeface="+mn-ea"/>
              <a:ea typeface="+mn-ea"/>
            </a:rPr>
            <a:t>       电活性聚合物具有人类肌肉特点的新型智能高分子材料，当材料内部有电流变化，会伸缩、弯曲。注入特定的化学物质后，材料内部结构会发生形变来带动翅膀运动。可以根据需求设计成任何形状，结构可以做到很细致，电流和化学反应很快，实现高频拍打，能量密度高，稳定性好。但是很难对其反应进行人为控制，直到化学反应结束以后才能停止运动。 </a:t>
          </a:r>
        </a:p>
      </dsp:txBody>
      <dsp:txXfrm>
        <a:off x="0" y="2875753"/>
        <a:ext cx="3328395" cy="1997037"/>
      </dsp:txXfrm>
    </dsp:sp>
    <dsp:sp modelId="{620CAA6E-3375-42C4-995D-7E927CB4D8C5}">
      <dsp:nvSpPr>
        <dsp:cNvPr id="0" name=""/>
        <dsp:cNvSpPr/>
      </dsp:nvSpPr>
      <dsp:spPr>
        <a:xfrm>
          <a:off x="3661235" y="2875753"/>
          <a:ext cx="3328395" cy="199703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微马达驱动</a:t>
          </a:r>
          <a:endParaRPr lang="en-US" altLang="zh-CN" sz="1600" b="1" kern="1200" dirty="0"/>
        </a:p>
        <a:p>
          <a:pPr marL="0" lvl="0" indent="0" algn="l" defTabSz="711200">
            <a:lnSpc>
              <a:spcPct val="90000"/>
            </a:lnSpc>
            <a:spcBef>
              <a:spcPct val="0"/>
            </a:spcBef>
            <a:spcAft>
              <a:spcPct val="35000"/>
            </a:spcAft>
            <a:buNone/>
          </a:pPr>
          <a:r>
            <a:rPr lang="zh-CN" altLang="en-US" sz="1600" kern="1200" dirty="0"/>
            <a:t>       通过减速器和四杆机构来把旋转运动化为往复拍打运动。结构相对简单，便于控制，调整机构尺寸可实现不同扑动角度，对材料性能要求比较高。 </a:t>
          </a:r>
        </a:p>
      </dsp:txBody>
      <dsp:txXfrm>
        <a:off x="3661235" y="2875753"/>
        <a:ext cx="3328395" cy="1997037"/>
      </dsp:txXfrm>
    </dsp:sp>
    <dsp:sp modelId="{62583215-AC23-4D6A-8B77-448C1DAE0E85}">
      <dsp:nvSpPr>
        <dsp:cNvPr id="0" name=""/>
        <dsp:cNvSpPr/>
      </dsp:nvSpPr>
      <dsp:spPr>
        <a:xfrm>
          <a:off x="7322471" y="2875753"/>
          <a:ext cx="3328395" cy="1997037"/>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t>往复式化学肌肉</a:t>
          </a:r>
          <a:r>
            <a:rPr lang="en-US" altLang="zh-CN" sz="1200" b="1" kern="1200" dirty="0"/>
            <a:t>RCM</a:t>
          </a:r>
        </a:p>
        <a:p>
          <a:pPr marL="0" lvl="0" indent="0" algn="l" defTabSz="533400">
            <a:lnSpc>
              <a:spcPct val="90000"/>
            </a:lnSpc>
            <a:spcBef>
              <a:spcPct val="0"/>
            </a:spcBef>
            <a:spcAft>
              <a:spcPct val="35000"/>
            </a:spcAft>
            <a:buNone/>
          </a:pPr>
          <a:r>
            <a:rPr lang="zh-CN" altLang="en-US" sz="1200" kern="1200" dirty="0"/>
            <a:t>       化学能源来驱动拍打机翼并且供给机载系统功率，这是一种再生装置，它通过直接非燃烧反应把化学能变为运动。化学反应的废气能用于滚转控制差动增升（调节各翅膀的升力系数来实现滚转控制），润滑运动零件以及产生高能发射进行测距支持、高度测量和障碍回避。这种方法的主要优点是结构紧凑，也具有很高的能量释放率，其技术要求高，价格昂贵。</a:t>
          </a:r>
        </a:p>
      </dsp:txBody>
      <dsp:txXfrm>
        <a:off x="7322471" y="2875753"/>
        <a:ext cx="3328395" cy="19970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11/2/2017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enku.baidu.com/view/361d4c3d551810a6f52486ef.html"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clearflightsolutions.com/applications" TargetMode="External"/><Relationship Id="rId2" Type="http://schemas.openxmlformats.org/officeDocument/2006/relationships/hyperlink" Target="https://en.wikipedia.org/w/index.php?title=Clear_Flight_Solutions&amp;action=edit&amp;redlink=1"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hyperlink" Target="http://www.81uav.cn/uav-news/201609/10/19228.html"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bbc.com/news/uk-21313323" TargetMode="Externa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cailiaoniu.com/51000.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hyperlink" Target="https://link.springer.com/content/pdf/10.1007%2Fs12541-012-0020-8.pdf"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2F372-1A32-4FA3-A13C-D7CD53E5B681}"/>
              </a:ext>
            </a:extLst>
          </p:cNvPr>
          <p:cNvSpPr>
            <a:spLocks noGrp="1"/>
          </p:cNvSpPr>
          <p:nvPr>
            <p:ph type="ctrTitle"/>
          </p:nvPr>
        </p:nvSpPr>
        <p:spPr>
          <a:xfrm>
            <a:off x="1751012" y="826652"/>
            <a:ext cx="8689976" cy="2509213"/>
          </a:xfrm>
        </p:spPr>
        <p:txBody>
          <a:bodyPr/>
          <a:lstStyle/>
          <a:p>
            <a:r>
              <a:rPr lang="zh-CN" altLang="en-US" dirty="0"/>
              <a:t>第一组小组报告</a:t>
            </a:r>
            <a:r>
              <a:rPr lang="en-US" altLang="zh-CN" dirty="0"/>
              <a:t>-</a:t>
            </a:r>
            <a:r>
              <a:rPr lang="zh-CN" altLang="en-US" dirty="0"/>
              <a:t>第七周</a:t>
            </a:r>
          </a:p>
        </p:txBody>
      </p:sp>
      <p:sp>
        <p:nvSpPr>
          <p:cNvPr id="3" name="副标题 2">
            <a:extLst>
              <a:ext uri="{FF2B5EF4-FFF2-40B4-BE49-F238E27FC236}">
                <a16:creationId xmlns:a16="http://schemas.microsoft.com/office/drawing/2014/main" id="{2D656F67-7D18-452F-9F8E-2168DACDC657}"/>
              </a:ext>
            </a:extLst>
          </p:cNvPr>
          <p:cNvSpPr>
            <a:spLocks noGrp="1"/>
          </p:cNvSpPr>
          <p:nvPr>
            <p:ph type="subTitle" idx="1"/>
          </p:nvPr>
        </p:nvSpPr>
        <p:spPr/>
        <p:txBody>
          <a:bodyPr/>
          <a:lstStyle/>
          <a:p>
            <a:r>
              <a:rPr lang="zh-CN" altLang="en-US" dirty="0">
                <a:solidFill>
                  <a:schemeClr val="tx1">
                    <a:lumMod val="95000"/>
                    <a:lumOff val="5000"/>
                  </a:schemeClr>
                </a:solidFill>
              </a:rPr>
              <a:t>组员：高驰 江一鸣 高崇凯 曹翔 黄伟翔 简平诚</a:t>
            </a:r>
          </a:p>
        </p:txBody>
      </p:sp>
    </p:spTree>
    <p:extLst>
      <p:ext uri="{BB962C8B-B14F-4D97-AF65-F5344CB8AC3E}">
        <p14:creationId xmlns:p14="http://schemas.microsoft.com/office/powerpoint/2010/main" val="1113503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10D551C-0408-4C1C-87C9-DA7312018000}"/>
              </a:ext>
            </a:extLst>
          </p:cNvPr>
          <p:cNvSpPr txBox="1"/>
          <p:nvPr/>
        </p:nvSpPr>
        <p:spPr>
          <a:xfrm>
            <a:off x="632176" y="485423"/>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仿生扑翼飞行器的四大系统</a:t>
            </a:r>
            <a:r>
              <a:rPr lang="en-US" altLang="zh-CN" sz="3600" dirty="0">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控制系统</a:t>
            </a:r>
          </a:p>
        </p:txBody>
      </p:sp>
      <p:sp>
        <p:nvSpPr>
          <p:cNvPr id="7" name="文本框 6">
            <a:extLst>
              <a:ext uri="{FF2B5EF4-FFF2-40B4-BE49-F238E27FC236}">
                <a16:creationId xmlns:a16="http://schemas.microsoft.com/office/drawing/2014/main" id="{5BB205DC-F9B4-4BBD-A232-AF1CCD165DB2}"/>
              </a:ext>
            </a:extLst>
          </p:cNvPr>
          <p:cNvSpPr txBox="1"/>
          <p:nvPr/>
        </p:nvSpPr>
        <p:spPr>
          <a:xfrm>
            <a:off x="-9075" y="5659106"/>
            <a:ext cx="10461171" cy="1138773"/>
          </a:xfrm>
          <a:prstGeom prst="rect">
            <a:avLst/>
          </a:prstGeom>
          <a:noFill/>
        </p:spPr>
        <p:txBody>
          <a:bodyPr wrap="square" rtlCol="0">
            <a:spAutoFit/>
          </a:bodyPr>
          <a:lstStyle/>
          <a:p>
            <a:r>
              <a:rPr lang="zh-CN" altLang="en-US" sz="1600" dirty="0"/>
              <a:t>参考文献：</a:t>
            </a:r>
            <a:endParaRPr lang="en-US" altLang="zh-CN" sz="1600" dirty="0"/>
          </a:p>
          <a:p>
            <a:r>
              <a:rPr lang="en-US" altLang="zh-CN" sz="1600" dirty="0"/>
              <a:t>[1] </a:t>
            </a:r>
            <a:r>
              <a:rPr lang="en-US" altLang="zh-CN" sz="1600" dirty="0" err="1"/>
              <a:t>Cambone</a:t>
            </a:r>
            <a:r>
              <a:rPr lang="en-US" altLang="zh-CN" sz="1600" dirty="0"/>
              <a:t> S </a:t>
            </a:r>
            <a:r>
              <a:rPr lang="en-US" altLang="zh-CN" sz="1600" dirty="0" err="1"/>
              <a:t>A,Krieg</a:t>
            </a:r>
            <a:r>
              <a:rPr lang="en-US" altLang="zh-CN" sz="1600" dirty="0"/>
              <a:t> </a:t>
            </a:r>
            <a:r>
              <a:rPr lang="en-US" altLang="zh-CN" sz="1600" dirty="0" err="1"/>
              <a:t>K,Pace</a:t>
            </a:r>
            <a:r>
              <a:rPr lang="en-US" altLang="zh-CN" sz="1600" dirty="0"/>
              <a:t> </a:t>
            </a:r>
            <a:r>
              <a:rPr lang="en-US" altLang="zh-CN" sz="1600" dirty="0" err="1"/>
              <a:t>P,et</a:t>
            </a:r>
            <a:r>
              <a:rPr lang="en-US" altLang="zh-CN" sz="1600" dirty="0"/>
              <a:t> </a:t>
            </a:r>
            <a:r>
              <a:rPr lang="en-US" altLang="zh-CN" sz="1600" dirty="0" err="1"/>
              <a:t>al.Unmanned</a:t>
            </a:r>
            <a:r>
              <a:rPr lang="en-US" altLang="zh-CN" sz="1600" dirty="0"/>
              <a:t> aircraft systems(UAS)roadmap,2005-2030</a:t>
            </a:r>
          </a:p>
          <a:p>
            <a:r>
              <a:rPr lang="en-US" altLang="zh-CN" sz="1600" dirty="0"/>
              <a:t>[2]</a:t>
            </a:r>
            <a:r>
              <a:rPr lang="zh-CN" altLang="en-US" sz="1600" dirty="0"/>
              <a:t>范彦铭</a:t>
            </a:r>
            <a:r>
              <a:rPr lang="en-US" altLang="zh-CN" sz="1600" dirty="0"/>
              <a:t>. </a:t>
            </a:r>
            <a:r>
              <a:rPr lang="zh-CN" altLang="en-US" sz="1600" dirty="0"/>
              <a:t>无人机的自主与智能控制</a:t>
            </a:r>
            <a:r>
              <a:rPr lang="en-US" altLang="zh-CN" sz="1600" dirty="0"/>
              <a:t>[J]. </a:t>
            </a:r>
            <a:r>
              <a:rPr lang="zh-CN" altLang="en-US" sz="1600" dirty="0"/>
              <a:t>中国科学</a:t>
            </a:r>
            <a:r>
              <a:rPr lang="en-US" altLang="zh-CN" sz="1600" dirty="0"/>
              <a:t>:</a:t>
            </a:r>
            <a:r>
              <a:rPr lang="zh-CN" altLang="en-US" sz="1600" dirty="0"/>
              <a:t>技术科学</a:t>
            </a:r>
            <a:r>
              <a:rPr lang="en-US" altLang="zh-CN" sz="1600" dirty="0"/>
              <a:t>,2017,47(03):221-229.</a:t>
            </a:r>
            <a:r>
              <a:rPr lang="en-US" altLang="zh-CN" dirty="0"/>
              <a:t>	</a:t>
            </a:r>
            <a:endParaRPr lang="zh-CN" altLang="en-US" dirty="0"/>
          </a:p>
          <a:p>
            <a:r>
              <a:rPr lang="en-US" altLang="zh-CN" dirty="0"/>
              <a:t>[3] </a:t>
            </a:r>
            <a:r>
              <a:rPr lang="zh-CN" altLang="en-US" sz="1600" dirty="0"/>
              <a:t>秦雷</a:t>
            </a:r>
            <a:r>
              <a:rPr lang="en-US" altLang="zh-CN" sz="1600" dirty="0"/>
              <a:t>, </a:t>
            </a:r>
            <a:r>
              <a:rPr lang="zh-CN" altLang="en-US" sz="1600" dirty="0"/>
              <a:t>谢晓瑛</a:t>
            </a:r>
            <a:r>
              <a:rPr lang="en-US" altLang="zh-CN" sz="1600" dirty="0"/>
              <a:t>, </a:t>
            </a:r>
            <a:r>
              <a:rPr lang="zh-CN" altLang="en-US" sz="1600" dirty="0"/>
              <a:t>李君龙</a:t>
            </a:r>
            <a:r>
              <a:rPr lang="en-US" altLang="zh-CN" sz="1600" dirty="0"/>
              <a:t>. MEMS</a:t>
            </a:r>
            <a:r>
              <a:rPr lang="zh-CN" altLang="en-US" sz="1600" dirty="0"/>
              <a:t>技术发展现状及未来发展趋势</a:t>
            </a:r>
            <a:r>
              <a:rPr lang="en-US" altLang="zh-CN" sz="1600" dirty="0"/>
              <a:t>[J]. </a:t>
            </a:r>
            <a:r>
              <a:rPr lang="zh-CN" altLang="en-US" sz="1600" dirty="0"/>
              <a:t>现代防御技术</a:t>
            </a:r>
            <a:r>
              <a:rPr lang="en-US" altLang="zh-CN" sz="1600" dirty="0"/>
              <a:t>, 2017, (04): 1-5+23.</a:t>
            </a:r>
            <a:endParaRPr lang="zh-CN" altLang="en-US" u="sng" dirty="0"/>
          </a:p>
        </p:txBody>
      </p:sp>
      <p:sp>
        <p:nvSpPr>
          <p:cNvPr id="8" name="文本框 7">
            <a:extLst>
              <a:ext uri="{FF2B5EF4-FFF2-40B4-BE49-F238E27FC236}">
                <a16:creationId xmlns:a16="http://schemas.microsoft.com/office/drawing/2014/main" id="{E40F90BA-4013-420B-8131-FC2AA1639B91}"/>
              </a:ext>
            </a:extLst>
          </p:cNvPr>
          <p:cNvSpPr txBox="1"/>
          <p:nvPr/>
        </p:nvSpPr>
        <p:spPr>
          <a:xfrm>
            <a:off x="632176" y="1355271"/>
            <a:ext cx="8719457" cy="4062651"/>
          </a:xfrm>
          <a:prstGeom prst="rect">
            <a:avLst/>
          </a:prstGeom>
          <a:noFill/>
        </p:spPr>
        <p:txBody>
          <a:bodyPr wrap="square" rtlCol="0">
            <a:spAutoFit/>
          </a:bodyPr>
          <a:lstStyle/>
          <a:p>
            <a:r>
              <a:rPr lang="zh-CN" altLang="en-US" dirty="0"/>
              <a:t>根据</a:t>
            </a:r>
            <a:r>
              <a:rPr lang="zh-CN" altLang="en-US" b="1" dirty="0"/>
              <a:t>美国国防部长办公室发布的一份报告</a:t>
            </a:r>
            <a:r>
              <a:rPr lang="en-US" altLang="zh-CN" b="1" dirty="0"/>
              <a:t>[1]</a:t>
            </a:r>
            <a:r>
              <a:rPr lang="zh-CN" altLang="en-US" dirty="0"/>
              <a:t>，无人机自主控制能力分为</a:t>
            </a:r>
            <a:r>
              <a:rPr lang="en-US" altLang="zh-CN" dirty="0"/>
              <a:t>10</a:t>
            </a:r>
            <a:r>
              <a:rPr lang="zh-CN" altLang="en-US" dirty="0"/>
              <a:t>个等级：</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遥控</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实时故障诊断</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故障与飞行环境自适应</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航线在线重规划</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机群协同</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机群战术重规划</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机群战术目标</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分布式控制</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9</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机群战略目标</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机群全自主 </a:t>
            </a:r>
          </a:p>
        </p:txBody>
      </p:sp>
      <p:sp>
        <p:nvSpPr>
          <p:cNvPr id="9" name="右大括号 8">
            <a:extLst>
              <a:ext uri="{FF2B5EF4-FFF2-40B4-BE49-F238E27FC236}">
                <a16:creationId xmlns:a16="http://schemas.microsoft.com/office/drawing/2014/main" id="{C0071BDB-7308-4E1D-A09F-F20939A99A17}"/>
              </a:ext>
            </a:extLst>
          </p:cNvPr>
          <p:cNvSpPr/>
          <p:nvPr/>
        </p:nvSpPr>
        <p:spPr>
          <a:xfrm>
            <a:off x="5221512" y="1741491"/>
            <a:ext cx="326571" cy="132261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大括号 9">
            <a:extLst>
              <a:ext uri="{FF2B5EF4-FFF2-40B4-BE49-F238E27FC236}">
                <a16:creationId xmlns:a16="http://schemas.microsoft.com/office/drawing/2014/main" id="{5F1E0422-FA08-4D59-93D4-9E2FE471D844}"/>
              </a:ext>
            </a:extLst>
          </p:cNvPr>
          <p:cNvSpPr/>
          <p:nvPr/>
        </p:nvSpPr>
        <p:spPr>
          <a:xfrm>
            <a:off x="5221511" y="3213478"/>
            <a:ext cx="326572" cy="10156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右大括号 10">
            <a:extLst>
              <a:ext uri="{FF2B5EF4-FFF2-40B4-BE49-F238E27FC236}">
                <a16:creationId xmlns:a16="http://schemas.microsoft.com/office/drawing/2014/main" id="{824D30BD-408A-4570-A86D-B38073B93A87}"/>
              </a:ext>
            </a:extLst>
          </p:cNvPr>
          <p:cNvSpPr/>
          <p:nvPr/>
        </p:nvSpPr>
        <p:spPr>
          <a:xfrm>
            <a:off x="5221511" y="4315700"/>
            <a:ext cx="326572" cy="10156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8074BD4-4DF4-4F9B-8597-A69B3C571024}"/>
              </a:ext>
            </a:extLst>
          </p:cNvPr>
          <p:cNvSpPr txBox="1"/>
          <p:nvPr/>
        </p:nvSpPr>
        <p:spPr>
          <a:xfrm>
            <a:off x="5784343" y="2218132"/>
            <a:ext cx="1110343" cy="369332"/>
          </a:xfrm>
          <a:prstGeom prst="rect">
            <a:avLst/>
          </a:prstGeom>
          <a:noFill/>
        </p:spPr>
        <p:txBody>
          <a:bodyPr wrap="square" rtlCol="0">
            <a:spAutoFit/>
          </a:bodyPr>
          <a:lstStyle/>
          <a:p>
            <a:r>
              <a:rPr lang="zh-CN" altLang="en-US" dirty="0"/>
              <a:t>高可靠性</a:t>
            </a:r>
          </a:p>
        </p:txBody>
      </p:sp>
      <p:sp>
        <p:nvSpPr>
          <p:cNvPr id="13" name="文本框 12">
            <a:extLst>
              <a:ext uri="{FF2B5EF4-FFF2-40B4-BE49-F238E27FC236}">
                <a16:creationId xmlns:a16="http://schemas.microsoft.com/office/drawing/2014/main" id="{1F173EF0-3533-4FC5-9334-E824ED858A67}"/>
              </a:ext>
            </a:extLst>
          </p:cNvPr>
          <p:cNvSpPr txBox="1"/>
          <p:nvPr/>
        </p:nvSpPr>
        <p:spPr>
          <a:xfrm>
            <a:off x="5808730" y="4638845"/>
            <a:ext cx="1816713" cy="369332"/>
          </a:xfrm>
          <a:prstGeom prst="rect">
            <a:avLst/>
          </a:prstGeom>
          <a:noFill/>
        </p:spPr>
        <p:txBody>
          <a:bodyPr wrap="square" rtlCol="0">
            <a:spAutoFit/>
          </a:bodyPr>
          <a:lstStyle/>
          <a:p>
            <a:r>
              <a:rPr lang="zh-CN" altLang="en-US" dirty="0"/>
              <a:t>高集体工作效率</a:t>
            </a:r>
          </a:p>
        </p:txBody>
      </p:sp>
      <p:sp>
        <p:nvSpPr>
          <p:cNvPr id="14" name="文本框 13">
            <a:extLst>
              <a:ext uri="{FF2B5EF4-FFF2-40B4-BE49-F238E27FC236}">
                <a16:creationId xmlns:a16="http://schemas.microsoft.com/office/drawing/2014/main" id="{85AFDAE6-78C7-4A5A-B24E-8A56284BD726}"/>
              </a:ext>
            </a:extLst>
          </p:cNvPr>
          <p:cNvSpPr txBox="1"/>
          <p:nvPr/>
        </p:nvSpPr>
        <p:spPr>
          <a:xfrm>
            <a:off x="5755715" y="3557161"/>
            <a:ext cx="1559485" cy="369332"/>
          </a:xfrm>
          <a:prstGeom prst="rect">
            <a:avLst/>
          </a:prstGeom>
          <a:noFill/>
        </p:spPr>
        <p:txBody>
          <a:bodyPr wrap="square" rtlCol="0">
            <a:spAutoFit/>
          </a:bodyPr>
          <a:lstStyle/>
          <a:p>
            <a:r>
              <a:rPr lang="zh-CN" altLang="en-US" dirty="0"/>
              <a:t>高工作质量</a:t>
            </a:r>
          </a:p>
        </p:txBody>
      </p:sp>
      <p:sp>
        <p:nvSpPr>
          <p:cNvPr id="15" name="文本框 14">
            <a:extLst>
              <a:ext uri="{FF2B5EF4-FFF2-40B4-BE49-F238E27FC236}">
                <a16:creationId xmlns:a16="http://schemas.microsoft.com/office/drawing/2014/main" id="{2D9880AB-17F4-44B4-B3E7-E3D823F0A07C}"/>
              </a:ext>
            </a:extLst>
          </p:cNvPr>
          <p:cNvSpPr txBox="1"/>
          <p:nvPr/>
        </p:nvSpPr>
        <p:spPr>
          <a:xfrm>
            <a:off x="7625443" y="1768482"/>
            <a:ext cx="4114799" cy="1477328"/>
          </a:xfrm>
          <a:prstGeom prst="rect">
            <a:avLst/>
          </a:prstGeom>
          <a:noFill/>
        </p:spPr>
        <p:txBody>
          <a:bodyPr wrap="square" rtlCol="0">
            <a:spAutoFit/>
          </a:bodyPr>
          <a:lstStyle/>
          <a:p>
            <a:r>
              <a:rPr lang="zh-CN" altLang="en-US" dirty="0"/>
              <a:t>       要完善仿生扑翼飞行器的控制系统，需要多传感模块、通信模块和导航模块的集成。仿生扑翼飞行器未来需要向多功能化和智能化发展，这也对硬件提出了很高的要求。</a:t>
            </a:r>
          </a:p>
        </p:txBody>
      </p:sp>
      <p:sp>
        <p:nvSpPr>
          <p:cNvPr id="16" name="文本框 15">
            <a:extLst>
              <a:ext uri="{FF2B5EF4-FFF2-40B4-BE49-F238E27FC236}">
                <a16:creationId xmlns:a16="http://schemas.microsoft.com/office/drawing/2014/main" id="{87B44F5B-1D01-41D0-B884-FFA5544B4FA8}"/>
              </a:ext>
            </a:extLst>
          </p:cNvPr>
          <p:cNvSpPr txBox="1"/>
          <p:nvPr/>
        </p:nvSpPr>
        <p:spPr>
          <a:xfrm>
            <a:off x="7315200" y="3258888"/>
            <a:ext cx="4680855" cy="3416320"/>
          </a:xfrm>
          <a:prstGeom prst="rect">
            <a:avLst/>
          </a:prstGeom>
          <a:noFill/>
        </p:spPr>
        <p:txBody>
          <a:bodyPr wrap="square" rtlCol="0">
            <a:spAutoFit/>
          </a:bodyPr>
          <a:lstStyle/>
          <a:p>
            <a:pPr algn="ctr"/>
            <a:r>
              <a:rPr lang="en-US" altLang="zh-CN" dirty="0"/>
              <a:t>MEMS</a:t>
            </a:r>
            <a:r>
              <a:rPr lang="zh-CN" altLang="en-US" dirty="0"/>
              <a:t>技术 </a:t>
            </a:r>
          </a:p>
          <a:p>
            <a:pPr lvl="1"/>
            <a:r>
              <a:rPr lang="en-US" altLang="zh-CN" dirty="0"/>
              <a:t>        </a:t>
            </a:r>
            <a:r>
              <a:rPr lang="en-US" altLang="zh-CN" dirty="0">
                <a:solidFill>
                  <a:srgbClr val="FF0000"/>
                </a:solidFill>
              </a:rPr>
              <a:t>MEMS </a:t>
            </a:r>
            <a:r>
              <a:rPr lang="zh-CN" altLang="en-US" dirty="0">
                <a:solidFill>
                  <a:srgbClr val="FF0000"/>
                </a:solidFill>
              </a:rPr>
              <a:t>微系统技术</a:t>
            </a:r>
            <a:r>
              <a:rPr lang="zh-CN" altLang="en-US" dirty="0"/>
              <a:t>是指特征尺度在微米和纳米</a:t>
            </a:r>
            <a:r>
              <a:rPr lang="en-US" altLang="zh-CN" dirty="0"/>
              <a:t>2 </a:t>
            </a:r>
            <a:r>
              <a:rPr lang="zh-CN" altLang="en-US" dirty="0"/>
              <a:t>个邻接微小领域，</a:t>
            </a:r>
            <a:r>
              <a:rPr lang="zh-CN" altLang="en-US" dirty="0">
                <a:solidFill>
                  <a:srgbClr val="FF0000"/>
                </a:solidFill>
              </a:rPr>
              <a:t>以集成电路加工工艺派生发展</a:t>
            </a:r>
            <a:r>
              <a:rPr lang="zh-CN" altLang="en-US" dirty="0"/>
              <a:t>，融入微机械、微光学、微能源、微流动等各种技术，并采用先进封装工艺，实现功能集成的综合性前沿技术</a:t>
            </a:r>
            <a:r>
              <a:rPr lang="en-US" altLang="zh-CN" dirty="0"/>
              <a:t>[3]</a:t>
            </a:r>
            <a:r>
              <a:rPr lang="zh-CN" altLang="en-US" dirty="0"/>
              <a:t>。这对于降低微型飞行器的重量和大小，以及实现其多功能化，结构智能化有着重大意义。因而</a:t>
            </a:r>
            <a:r>
              <a:rPr lang="en-US" altLang="zh-CN" dirty="0"/>
              <a:t>MEMS</a:t>
            </a:r>
            <a:r>
              <a:rPr lang="zh-CN" altLang="en-US" dirty="0"/>
              <a:t>技术是实现仿生扑翼飞行器多功能微型化的首选。</a:t>
            </a:r>
          </a:p>
          <a:p>
            <a:endParaRPr lang="zh-CN" altLang="en-US" dirty="0"/>
          </a:p>
        </p:txBody>
      </p:sp>
      <p:sp>
        <p:nvSpPr>
          <p:cNvPr id="17" name="右大括号 16">
            <a:extLst>
              <a:ext uri="{FF2B5EF4-FFF2-40B4-BE49-F238E27FC236}">
                <a16:creationId xmlns:a16="http://schemas.microsoft.com/office/drawing/2014/main" id="{B4230BCF-36C7-4B54-8855-477AB820A9FB}"/>
              </a:ext>
            </a:extLst>
          </p:cNvPr>
          <p:cNvSpPr/>
          <p:nvPr/>
        </p:nvSpPr>
        <p:spPr>
          <a:xfrm>
            <a:off x="7191621" y="2215664"/>
            <a:ext cx="679252" cy="2906726"/>
          </a:xfrm>
          <a:prstGeom prst="rightBrace">
            <a:avLst>
              <a:gd name="adj1" fmla="val 8333"/>
              <a:gd name="adj2" fmla="val 1517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35233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03D3EF-3026-47E0-B2E4-ACCC46F867D7}"/>
              </a:ext>
            </a:extLst>
          </p:cNvPr>
          <p:cNvSpPr txBox="1"/>
          <p:nvPr/>
        </p:nvSpPr>
        <p:spPr>
          <a:xfrm>
            <a:off x="595890" y="428596"/>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仿生扑翼飞行器的四大系统</a:t>
            </a:r>
            <a:r>
              <a:rPr lang="en-US" altLang="zh-CN" sz="3600" dirty="0">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控制系统</a:t>
            </a:r>
          </a:p>
        </p:txBody>
      </p:sp>
      <p:pic>
        <p:nvPicPr>
          <p:cNvPr id="3" name="图片 2">
            <a:extLst>
              <a:ext uri="{FF2B5EF4-FFF2-40B4-BE49-F238E27FC236}">
                <a16:creationId xmlns:a16="http://schemas.microsoft.com/office/drawing/2014/main" id="{2255D0F5-FC92-4639-85D7-7817CBD493F9}"/>
              </a:ext>
            </a:extLst>
          </p:cNvPr>
          <p:cNvPicPr>
            <a:picLocks noChangeAspect="1"/>
          </p:cNvPicPr>
          <p:nvPr/>
        </p:nvPicPr>
        <p:blipFill>
          <a:blip r:embed="rId2"/>
          <a:stretch>
            <a:fillRect/>
          </a:stretch>
        </p:blipFill>
        <p:spPr>
          <a:xfrm>
            <a:off x="3226229" y="1503523"/>
            <a:ext cx="4310743" cy="3230938"/>
          </a:xfrm>
          <a:prstGeom prst="rect">
            <a:avLst/>
          </a:prstGeom>
        </p:spPr>
      </p:pic>
      <p:pic>
        <p:nvPicPr>
          <p:cNvPr id="8" name="图片 7">
            <a:extLst>
              <a:ext uri="{FF2B5EF4-FFF2-40B4-BE49-F238E27FC236}">
                <a16:creationId xmlns:a16="http://schemas.microsoft.com/office/drawing/2014/main" id="{7B03B960-4C1C-45FC-89D3-E23CAB050200}"/>
              </a:ext>
            </a:extLst>
          </p:cNvPr>
          <p:cNvPicPr>
            <a:picLocks noChangeAspect="1"/>
          </p:cNvPicPr>
          <p:nvPr/>
        </p:nvPicPr>
        <p:blipFill>
          <a:blip r:embed="rId3"/>
          <a:stretch>
            <a:fillRect/>
          </a:stretch>
        </p:blipFill>
        <p:spPr>
          <a:xfrm>
            <a:off x="7536972" y="1503523"/>
            <a:ext cx="4655028" cy="3230938"/>
          </a:xfrm>
          <a:prstGeom prst="rect">
            <a:avLst/>
          </a:prstGeom>
        </p:spPr>
      </p:pic>
      <p:sp>
        <p:nvSpPr>
          <p:cNvPr id="9" name="文本框 8">
            <a:extLst>
              <a:ext uri="{FF2B5EF4-FFF2-40B4-BE49-F238E27FC236}">
                <a16:creationId xmlns:a16="http://schemas.microsoft.com/office/drawing/2014/main" id="{11D0BEEF-CB03-4B99-8EBD-24A08415BE09}"/>
              </a:ext>
            </a:extLst>
          </p:cNvPr>
          <p:cNvSpPr txBox="1"/>
          <p:nvPr/>
        </p:nvSpPr>
        <p:spPr>
          <a:xfrm>
            <a:off x="3226229" y="4734461"/>
            <a:ext cx="9281457" cy="892552"/>
          </a:xfrm>
          <a:prstGeom prst="rect">
            <a:avLst/>
          </a:prstGeom>
          <a:noFill/>
        </p:spPr>
        <p:txBody>
          <a:bodyPr wrap="square" rtlCol="0">
            <a:spAutoFit/>
          </a:bodyPr>
          <a:lstStyle/>
          <a:p>
            <a:r>
              <a:rPr lang="en-US" altLang="zh-CN" b="1" dirty="0"/>
              <a:t>2011</a:t>
            </a:r>
            <a:r>
              <a:rPr lang="zh-CN" altLang="en-US" b="1" dirty="0"/>
              <a:t>年以前</a:t>
            </a:r>
            <a:r>
              <a:rPr lang="en-US" altLang="zh-CN" b="1" dirty="0"/>
              <a:t>MEMS</a:t>
            </a:r>
            <a:r>
              <a:rPr lang="zh-CN" altLang="en-US" b="1" dirty="0"/>
              <a:t>系统的市场分布和规模</a:t>
            </a:r>
            <a:endParaRPr lang="en-US" altLang="zh-CN" b="1" dirty="0"/>
          </a:p>
          <a:p>
            <a:r>
              <a:rPr lang="zh-CN" altLang="en-US" sz="1600" b="1" dirty="0"/>
              <a:t>（</a:t>
            </a:r>
            <a:r>
              <a:rPr lang="zh-CN" altLang="en-US" sz="1600" dirty="0"/>
              <a:t>张冬至 </a:t>
            </a:r>
            <a:r>
              <a:rPr lang="en-US" altLang="zh-CN" sz="1600" dirty="0"/>
              <a:t>and </a:t>
            </a:r>
            <a:r>
              <a:rPr lang="zh-CN" altLang="en-US" sz="1600" dirty="0"/>
              <a:t>胡国清 </a:t>
            </a:r>
            <a:r>
              <a:rPr lang="en-US" altLang="zh-CN" sz="1600" dirty="0"/>
              <a:t>(2010). "</a:t>
            </a:r>
            <a:r>
              <a:rPr lang="zh-CN" altLang="en-US" sz="1600" dirty="0"/>
              <a:t>微机电系统关键技术及其研究进展</a:t>
            </a:r>
            <a:r>
              <a:rPr lang="en-US" altLang="zh-CN" sz="1600" dirty="0"/>
              <a:t>." </a:t>
            </a:r>
            <a:r>
              <a:rPr lang="zh-CN" altLang="en-US" sz="1600" u="sng" dirty="0"/>
              <a:t>压电与声光</a:t>
            </a:r>
            <a:r>
              <a:rPr lang="en-US" altLang="zh-CN" sz="1600" dirty="0"/>
              <a:t>(03): 513-520.</a:t>
            </a:r>
            <a:r>
              <a:rPr lang="zh-CN" altLang="en-US" sz="1600" b="1" dirty="0"/>
              <a:t>）</a:t>
            </a:r>
            <a:endParaRPr lang="en-US" altLang="zh-CN" sz="1600" dirty="0"/>
          </a:p>
          <a:p>
            <a:r>
              <a:rPr lang="en-US" altLang="zh-CN" dirty="0"/>
              <a:t>	</a:t>
            </a:r>
            <a:endParaRPr lang="zh-CN" altLang="en-US" u="sng" dirty="0"/>
          </a:p>
        </p:txBody>
      </p:sp>
      <p:sp>
        <p:nvSpPr>
          <p:cNvPr id="10" name="文本框 9">
            <a:extLst>
              <a:ext uri="{FF2B5EF4-FFF2-40B4-BE49-F238E27FC236}">
                <a16:creationId xmlns:a16="http://schemas.microsoft.com/office/drawing/2014/main" id="{87D5E2EF-949C-42E6-A83C-8779B4319214}"/>
              </a:ext>
            </a:extLst>
          </p:cNvPr>
          <p:cNvSpPr txBox="1"/>
          <p:nvPr/>
        </p:nvSpPr>
        <p:spPr>
          <a:xfrm>
            <a:off x="261256" y="1503523"/>
            <a:ext cx="2785358" cy="3970318"/>
          </a:xfrm>
          <a:prstGeom prst="rect">
            <a:avLst/>
          </a:prstGeom>
          <a:noFill/>
        </p:spPr>
        <p:txBody>
          <a:bodyPr wrap="square" rtlCol="0">
            <a:spAutoFit/>
          </a:bodyPr>
          <a:lstStyle/>
          <a:p>
            <a:endParaRPr lang="en-US" altLang="zh-CN" dirty="0"/>
          </a:p>
          <a:p>
            <a:r>
              <a:rPr lang="en-US" altLang="zh-CN" dirty="0"/>
              <a:t>       MEMS</a:t>
            </a:r>
            <a:r>
              <a:rPr lang="zh-CN" altLang="en-US" dirty="0"/>
              <a:t>技术在工业中应用极为广泛，市场前景广阔。</a:t>
            </a:r>
            <a:endParaRPr lang="en-US" altLang="zh-CN" dirty="0"/>
          </a:p>
          <a:p>
            <a:r>
              <a:rPr lang="zh-CN" altLang="en-US" dirty="0"/>
              <a:t>       例如：</a:t>
            </a:r>
            <a:endParaRPr lang="en-US" altLang="zh-CN" dirty="0"/>
          </a:p>
          <a:p>
            <a:r>
              <a:rPr lang="en-US" altLang="zh-CN" dirty="0"/>
              <a:t>       1.</a:t>
            </a:r>
            <a:r>
              <a:rPr lang="zh-CN" altLang="en-US" dirty="0"/>
              <a:t>目前可穿戴式设备大量使用 </a:t>
            </a:r>
            <a:r>
              <a:rPr lang="en-US" altLang="zh-CN" dirty="0"/>
              <a:t>MEMS </a:t>
            </a:r>
            <a:r>
              <a:rPr lang="zh-CN" altLang="en-US" dirty="0"/>
              <a:t>技术，主要在谷歌智能隐形眼镜、可穿戴显示等应用。</a:t>
            </a:r>
            <a:endParaRPr lang="en-US" altLang="zh-CN" dirty="0"/>
          </a:p>
          <a:p>
            <a:r>
              <a:rPr lang="en-US" altLang="zh-CN" dirty="0"/>
              <a:t>       2.</a:t>
            </a:r>
            <a:r>
              <a:rPr lang="zh-CN" altLang="en-US" dirty="0"/>
              <a:t>当前导弹的小型化，智能化，精确化程度的决定性因素就是</a:t>
            </a:r>
            <a:r>
              <a:rPr lang="en-US" altLang="zh-CN" dirty="0"/>
              <a:t>MEMS</a:t>
            </a:r>
            <a:r>
              <a:rPr lang="zh-CN" altLang="en-US" dirty="0"/>
              <a:t>系统的发展程度。</a:t>
            </a:r>
          </a:p>
          <a:p>
            <a:endParaRPr lang="zh-CN" altLang="en-US" dirty="0"/>
          </a:p>
        </p:txBody>
      </p:sp>
      <p:sp>
        <p:nvSpPr>
          <p:cNvPr id="13" name="矩形 12">
            <a:extLst>
              <a:ext uri="{FF2B5EF4-FFF2-40B4-BE49-F238E27FC236}">
                <a16:creationId xmlns:a16="http://schemas.microsoft.com/office/drawing/2014/main" id="{2CACAA57-41A0-4CB5-8C1F-6FAF285D2A1E}"/>
              </a:ext>
            </a:extLst>
          </p:cNvPr>
          <p:cNvSpPr/>
          <p:nvPr/>
        </p:nvSpPr>
        <p:spPr>
          <a:xfrm>
            <a:off x="773095" y="5663440"/>
            <a:ext cx="10522432" cy="707886"/>
          </a:xfrm>
          <a:prstGeom prst="rect">
            <a:avLst/>
          </a:prstGeom>
          <a:noFill/>
        </p:spPr>
        <p:txBody>
          <a:bodyPr wrap="none" lIns="91440" tIns="45720" rIns="91440" bIns="45720">
            <a:spAutoFit/>
          </a:bodyPr>
          <a:lstStyle/>
          <a:p>
            <a:pPr algn="ctr"/>
            <a:r>
              <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基于各行业对</a:t>
            </a:r>
            <a:r>
              <a:rPr lang="en-US" altLang="zh-CN"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MEMS</a:t>
            </a:r>
            <a:r>
              <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系统的依赖性，可以用其他产业的发展程度作为</a:t>
            </a:r>
            <a:r>
              <a:rPr lang="en-US" altLang="zh-CN"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MEMS</a:t>
            </a:r>
            <a:r>
              <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技术发展的标杆。</a:t>
            </a:r>
            <a:endParaRPr lang="en-US" altLang="zh-CN"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a:p>
            <a:pPr algn="ct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未来控制系统的集成度，智能度会进一步发展。</a:t>
            </a:r>
            <a:endPar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26299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D45674B-F10A-4513-B540-AD4354FAE614}"/>
              </a:ext>
            </a:extLst>
          </p:cNvPr>
          <p:cNvSpPr txBox="1"/>
          <p:nvPr/>
        </p:nvSpPr>
        <p:spPr>
          <a:xfrm>
            <a:off x="632176" y="1338942"/>
            <a:ext cx="11401981" cy="4616648"/>
          </a:xfrm>
          <a:prstGeom prst="rect">
            <a:avLst/>
          </a:prstGeom>
          <a:noFill/>
        </p:spPr>
        <p:txBody>
          <a:bodyPr wrap="square" rtlCol="0">
            <a:spAutoFit/>
          </a:bodyPr>
          <a:lstStyle/>
          <a:p>
            <a:r>
              <a:rPr lang="zh-CN" altLang="en-US" b="1" dirty="0"/>
              <a:t>微型飞行器发展面临的关键问题</a:t>
            </a:r>
            <a:endParaRPr lang="en-US" altLang="zh-CN" b="1" dirty="0"/>
          </a:p>
          <a:p>
            <a:r>
              <a:rPr lang="en-US" altLang="zh-CN" dirty="0"/>
              <a:t>1.</a:t>
            </a:r>
            <a:r>
              <a:rPr lang="zh-CN" altLang="en-US" sz="2400" dirty="0">
                <a:solidFill>
                  <a:srgbClr val="FF0000"/>
                </a:solidFill>
                <a:latin typeface="华文楷体" panose="02010600040101010101" pitchFamily="2" charset="-122"/>
                <a:ea typeface="华文楷体" panose="02010600040101010101" pitchFamily="2" charset="-122"/>
              </a:rPr>
              <a:t>低雷诺数下的高阻力</a:t>
            </a:r>
            <a:r>
              <a:rPr lang="en-US" altLang="zh-CN" sz="2400" dirty="0">
                <a:latin typeface="华文楷体" panose="02010600040101010101" pitchFamily="2" charset="-122"/>
                <a:ea typeface="华文楷体" panose="02010600040101010101" pitchFamily="2" charset="-122"/>
              </a:rPr>
              <a:t>:</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      </a:t>
            </a:r>
            <a:r>
              <a:rPr lang="zh-CN" altLang="en-US" dirty="0"/>
              <a:t>雷诺数（</a:t>
            </a:r>
            <a:r>
              <a:rPr lang="en-US" altLang="zh-CN" dirty="0"/>
              <a:t>Reynolds number</a:t>
            </a:r>
            <a:r>
              <a:rPr lang="zh-CN" altLang="en-US" dirty="0"/>
              <a:t>）一种可用来表征流体流动情况的无量纲数。利用雷诺数可确定物体在流体中流动所受到的阻力，雷诺数越小意味着粘性力影响越显著，物体在流体中收到的阻力越大。对微型飞行器来说，低至</a:t>
            </a:r>
            <a:r>
              <a:rPr lang="en-US" altLang="zh-CN" dirty="0"/>
              <a:t>100~10000</a:t>
            </a:r>
            <a:r>
              <a:rPr lang="zh-CN" altLang="en-US" dirty="0"/>
              <a:t>的雷诺数就容易使飞行器的气动性能、稳定性和操纵性剧烈恶化。</a:t>
            </a:r>
            <a:br>
              <a:rPr lang="zh-CN" altLang="en-US" dirty="0"/>
            </a:br>
            <a:r>
              <a:rPr lang="zh-CN" altLang="en-US" dirty="0"/>
              <a:t>       当微型飞行器的尺度小于</a:t>
            </a:r>
            <a:r>
              <a:rPr lang="en-US" altLang="zh-CN" dirty="0"/>
              <a:t>15cm</a:t>
            </a:r>
            <a:r>
              <a:rPr lang="zh-CN" altLang="en-US" dirty="0"/>
              <a:t>后，采用传统固定翼已难以获得足够的升力、稳定型和机动性，只有采用类鸟的扑翼才能解决。</a:t>
            </a:r>
            <a:r>
              <a:rPr lang="en-US" altLang="zh-CN" dirty="0"/>
              <a:t>[1]</a:t>
            </a:r>
          </a:p>
          <a:p>
            <a:r>
              <a:rPr lang="en-US" altLang="zh-CN" sz="2400" dirty="0">
                <a:latin typeface="华文楷体" panose="02010600040101010101" pitchFamily="2" charset="-122"/>
                <a:ea typeface="华文楷体" panose="02010600040101010101" pitchFamily="2" charset="-122"/>
              </a:rPr>
              <a:t>2.</a:t>
            </a:r>
            <a:r>
              <a:rPr lang="zh-CN" altLang="en-US" sz="2400" dirty="0">
                <a:solidFill>
                  <a:srgbClr val="FF0000"/>
                </a:solidFill>
                <a:latin typeface="华文楷体" panose="02010600040101010101" pitchFamily="2" charset="-122"/>
                <a:ea typeface="华文楷体" panose="02010600040101010101" pitchFamily="2" charset="-122"/>
              </a:rPr>
              <a:t>抗干扰稳定飞行问题</a:t>
            </a:r>
            <a:r>
              <a:rPr lang="en-US" altLang="zh-CN" sz="2400" dirty="0">
                <a:latin typeface="华文楷体" panose="02010600040101010101" pitchFamily="2" charset="-122"/>
                <a:ea typeface="华文楷体" panose="02010600040101010101" pitchFamily="2" charset="-122"/>
              </a:rPr>
              <a:t>:</a:t>
            </a:r>
            <a:br>
              <a:rPr lang="en-US" altLang="zh-CN"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      </a:t>
            </a:r>
            <a:r>
              <a:rPr lang="zh-CN" altLang="en-US" dirty="0"/>
              <a:t>微型飞行器由于尺度、质量和转动惯量都很小，机翼过载很低</a:t>
            </a:r>
            <a:r>
              <a:rPr lang="en-US" altLang="zh-CN" dirty="0"/>
              <a:t>,</a:t>
            </a:r>
            <a:r>
              <a:rPr lang="zh-CN" altLang="en-US" dirty="0"/>
              <a:t>几乎不存在惯性，很容易受到不稳定气流</a:t>
            </a:r>
            <a:r>
              <a:rPr lang="en-US" altLang="zh-CN" dirty="0"/>
              <a:t>(</a:t>
            </a:r>
            <a:r>
              <a:rPr lang="zh-CN" altLang="en-US" dirty="0"/>
              <a:t>如湍流或阵风</a:t>
            </a:r>
            <a:r>
              <a:rPr lang="en-US" altLang="zh-CN" dirty="0"/>
              <a:t>) </a:t>
            </a:r>
            <a:r>
              <a:rPr lang="zh-CN" altLang="en-US" dirty="0"/>
              <a:t>甚至飞行器操纵引起的不稳定因素的影响，抗干扰飞行能力很差。</a:t>
            </a:r>
            <a:r>
              <a:rPr lang="en-US" altLang="zh-CN" dirty="0"/>
              <a:t>MAV </a:t>
            </a:r>
            <a:r>
              <a:rPr lang="zh-CN" altLang="en-US" dirty="0"/>
              <a:t>要走向实用化，其抗干扰和对复杂飞行环境的适应能力是必须解决的关键问题之一。</a:t>
            </a:r>
            <a:br>
              <a:rPr lang="zh-CN" altLang="en-US" dirty="0"/>
            </a:br>
            <a:r>
              <a:rPr lang="zh-CN" altLang="en-US" dirty="0"/>
              <a:t>        自然界许多尺度和</a:t>
            </a:r>
            <a:r>
              <a:rPr lang="en-US" altLang="zh-CN" dirty="0"/>
              <a:t>MAV </a:t>
            </a:r>
            <a:r>
              <a:rPr lang="zh-CN" altLang="en-US" dirty="0"/>
              <a:t>相近的鸟类或昆虫，能够在强风和复杂环境下悬停或稳定飞行，具有很高的飞行稳定性和机动能力。主要原因是它们能够在飞行过程中充分利用非定常气动力效应，它们的翅膀以及身体可根据外界条件的变化，产生自适应变形，从而始终保持最有利的体位和飞行状态。采用仿生扑翼和柔性可变翼型将是很有前途的解决方法</a:t>
            </a:r>
          </a:p>
        </p:txBody>
      </p:sp>
      <p:sp>
        <p:nvSpPr>
          <p:cNvPr id="7" name="文本框 6">
            <a:extLst>
              <a:ext uri="{FF2B5EF4-FFF2-40B4-BE49-F238E27FC236}">
                <a16:creationId xmlns:a16="http://schemas.microsoft.com/office/drawing/2014/main" id="{51D19977-92B2-494B-886B-F50C4B71B20A}"/>
              </a:ext>
            </a:extLst>
          </p:cNvPr>
          <p:cNvSpPr txBox="1"/>
          <p:nvPr/>
        </p:nvSpPr>
        <p:spPr>
          <a:xfrm>
            <a:off x="1910442" y="6158287"/>
            <a:ext cx="10461171" cy="892552"/>
          </a:xfrm>
          <a:prstGeom prst="rect">
            <a:avLst/>
          </a:prstGeom>
          <a:noFill/>
        </p:spPr>
        <p:txBody>
          <a:bodyPr wrap="square" rtlCol="0">
            <a:spAutoFit/>
          </a:bodyPr>
          <a:lstStyle/>
          <a:p>
            <a:r>
              <a:rPr lang="zh-CN" altLang="en-US" sz="1600" dirty="0"/>
              <a:t>参考文献：</a:t>
            </a:r>
            <a:endParaRPr lang="en-US" altLang="zh-CN" sz="1600" dirty="0"/>
          </a:p>
          <a:p>
            <a:r>
              <a:rPr lang="en-US" altLang="zh-CN" sz="1600" dirty="0"/>
              <a:t>[1</a:t>
            </a:r>
            <a:r>
              <a:rPr lang="zh-CN" altLang="en-US" sz="1600" dirty="0"/>
              <a:t>李锋</a:t>
            </a:r>
            <a:r>
              <a:rPr lang="en-US" altLang="zh-CN" sz="1600" dirty="0"/>
              <a:t>,</a:t>
            </a:r>
            <a:r>
              <a:rPr lang="zh-CN" altLang="en-US" sz="1600" dirty="0"/>
              <a:t>白鹏</a:t>
            </a:r>
            <a:r>
              <a:rPr lang="en-US" altLang="zh-CN" sz="1600" dirty="0"/>
              <a:t>,</a:t>
            </a:r>
            <a:r>
              <a:rPr lang="zh-CN" altLang="en-US" sz="1600" dirty="0"/>
              <a:t>石文</a:t>
            </a:r>
            <a:r>
              <a:rPr lang="en-US" altLang="zh-CN" sz="1600" dirty="0"/>
              <a:t>,</a:t>
            </a:r>
            <a:r>
              <a:rPr lang="zh-CN" altLang="en-US" sz="1600" dirty="0"/>
              <a:t>李建华</a:t>
            </a:r>
            <a:r>
              <a:rPr lang="en-US" altLang="zh-CN" sz="1600" dirty="0"/>
              <a:t>. </a:t>
            </a:r>
            <a:r>
              <a:rPr lang="zh-CN" altLang="en-US" sz="1600" dirty="0"/>
              <a:t>微型飞行器低雷诺数空气动力学</a:t>
            </a:r>
            <a:r>
              <a:rPr lang="en-US" altLang="zh-CN" sz="1600" dirty="0"/>
              <a:t>[J]. </a:t>
            </a:r>
            <a:r>
              <a:rPr lang="zh-CN" altLang="en-US" sz="1600" dirty="0"/>
              <a:t>力学进展</a:t>
            </a:r>
            <a:r>
              <a:rPr lang="en-US" altLang="zh-CN" sz="1600" dirty="0"/>
              <a:t>,2007,(02):257-268. </a:t>
            </a:r>
            <a:r>
              <a:rPr lang="en-US" altLang="zh-CN" dirty="0"/>
              <a:t>	</a:t>
            </a:r>
            <a:endParaRPr lang="zh-CN" altLang="en-US" dirty="0"/>
          </a:p>
          <a:p>
            <a:endParaRPr lang="zh-CN" altLang="en-US" u="sng" dirty="0"/>
          </a:p>
        </p:txBody>
      </p:sp>
      <p:sp>
        <p:nvSpPr>
          <p:cNvPr id="8" name="文本框 7">
            <a:extLst>
              <a:ext uri="{FF2B5EF4-FFF2-40B4-BE49-F238E27FC236}">
                <a16:creationId xmlns:a16="http://schemas.microsoft.com/office/drawing/2014/main" id="{D175AF88-C2DD-4DE2-A040-D162EA504D95}"/>
              </a:ext>
            </a:extLst>
          </p:cNvPr>
          <p:cNvSpPr txBox="1"/>
          <p:nvPr/>
        </p:nvSpPr>
        <p:spPr>
          <a:xfrm>
            <a:off x="632176" y="403781"/>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未来仿生扑翼飞行器的性能</a:t>
            </a:r>
          </a:p>
        </p:txBody>
      </p:sp>
      <p:sp>
        <p:nvSpPr>
          <p:cNvPr id="2" name="矩形 1">
            <a:extLst>
              <a:ext uri="{FF2B5EF4-FFF2-40B4-BE49-F238E27FC236}">
                <a16:creationId xmlns:a16="http://schemas.microsoft.com/office/drawing/2014/main" id="{24F56AEE-08BF-4C4D-85DA-1676BBF98A48}"/>
              </a:ext>
            </a:extLst>
          </p:cNvPr>
          <p:cNvSpPr/>
          <p:nvPr/>
        </p:nvSpPr>
        <p:spPr>
          <a:xfrm>
            <a:off x="4595049" y="1252809"/>
            <a:ext cx="7596951" cy="646331"/>
          </a:xfrm>
          <a:prstGeom prst="rect">
            <a:avLst/>
          </a:prstGeom>
          <a:noFill/>
        </p:spPr>
        <p:txBody>
          <a:bodyPr wrap="none" lIns="91440" tIns="45720" rIns="91440" bIns="45720">
            <a:spAutoFit/>
          </a:bodyPr>
          <a:lstStyle/>
          <a:p>
            <a:pPr algn="ctr"/>
            <a:r>
              <a:rPr lang="zh-CN" alt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仿生扑翼飞行器能否突破关键阻碍？</a:t>
            </a:r>
          </a:p>
        </p:txBody>
      </p:sp>
    </p:spTree>
    <p:extLst>
      <p:ext uri="{BB962C8B-B14F-4D97-AF65-F5344CB8AC3E}">
        <p14:creationId xmlns:p14="http://schemas.microsoft.com/office/powerpoint/2010/main" val="5949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D45674B-F10A-4513-B540-AD4354FAE614}"/>
              </a:ext>
            </a:extLst>
          </p:cNvPr>
          <p:cNvSpPr txBox="1"/>
          <p:nvPr/>
        </p:nvSpPr>
        <p:spPr>
          <a:xfrm>
            <a:off x="632176" y="1338942"/>
            <a:ext cx="11401981" cy="646331"/>
          </a:xfrm>
          <a:prstGeom prst="rect">
            <a:avLst/>
          </a:prstGeom>
          <a:noFill/>
        </p:spPr>
        <p:txBody>
          <a:bodyPr wrap="square" rtlCol="0">
            <a:spAutoFit/>
          </a:bodyPr>
          <a:lstStyle/>
          <a:p>
            <a:r>
              <a:rPr lang="zh-CN" altLang="en-US" b="1" dirty="0"/>
              <a:t>微型飞行器发展面临的关键问题</a:t>
            </a:r>
            <a:endParaRPr lang="en-US" altLang="zh-CN" b="1" dirty="0"/>
          </a:p>
          <a:p>
            <a:endParaRPr lang="en-US" altLang="zh-CN" b="1" dirty="0"/>
          </a:p>
        </p:txBody>
      </p:sp>
      <p:sp>
        <p:nvSpPr>
          <p:cNvPr id="7" name="文本框 6">
            <a:extLst>
              <a:ext uri="{FF2B5EF4-FFF2-40B4-BE49-F238E27FC236}">
                <a16:creationId xmlns:a16="http://schemas.microsoft.com/office/drawing/2014/main" id="{51D19977-92B2-494B-886B-F50C4B71B20A}"/>
              </a:ext>
            </a:extLst>
          </p:cNvPr>
          <p:cNvSpPr txBox="1"/>
          <p:nvPr/>
        </p:nvSpPr>
        <p:spPr>
          <a:xfrm>
            <a:off x="1910442" y="6158287"/>
            <a:ext cx="10461171" cy="584775"/>
          </a:xfrm>
          <a:prstGeom prst="rect">
            <a:avLst/>
          </a:prstGeom>
          <a:noFill/>
        </p:spPr>
        <p:txBody>
          <a:bodyPr wrap="square" rtlCol="0">
            <a:spAutoFit/>
          </a:bodyPr>
          <a:lstStyle/>
          <a:p>
            <a:r>
              <a:rPr lang="zh-CN" altLang="en-US" sz="1600" dirty="0"/>
              <a:t>参考文献：</a:t>
            </a:r>
            <a:endParaRPr lang="en-US" altLang="zh-CN" sz="1600" dirty="0"/>
          </a:p>
          <a:p>
            <a:r>
              <a:rPr lang="en-US" altLang="zh-CN" sz="1600" dirty="0"/>
              <a:t>[1</a:t>
            </a:r>
            <a:r>
              <a:rPr lang="zh-CN" altLang="en-US" sz="1600" dirty="0"/>
              <a:t>陈国栋</a:t>
            </a:r>
            <a:r>
              <a:rPr lang="en-US" altLang="zh-CN" sz="1600" dirty="0"/>
              <a:t>,</a:t>
            </a:r>
            <a:r>
              <a:rPr lang="zh-CN" altLang="en-US" sz="1600" dirty="0"/>
              <a:t>贾培发</a:t>
            </a:r>
            <a:r>
              <a:rPr lang="en-US" altLang="zh-CN" sz="1600" dirty="0"/>
              <a:t>,</a:t>
            </a:r>
            <a:r>
              <a:rPr lang="zh-CN" altLang="en-US" sz="1600" dirty="0"/>
              <a:t>刘艳</a:t>
            </a:r>
            <a:r>
              <a:rPr lang="en-US" altLang="zh-CN" sz="1600" dirty="0"/>
              <a:t>. </a:t>
            </a:r>
            <a:r>
              <a:rPr lang="zh-CN" altLang="en-US" sz="1600" dirty="0"/>
              <a:t>微型飞行器的研究与发展</a:t>
            </a:r>
            <a:r>
              <a:rPr lang="en-US" altLang="zh-CN" sz="1600" dirty="0"/>
              <a:t>[J]. </a:t>
            </a:r>
            <a:r>
              <a:rPr lang="zh-CN" altLang="en-US" sz="1600" dirty="0"/>
              <a:t>机器人技术与应用</a:t>
            </a:r>
            <a:r>
              <a:rPr lang="en-US" altLang="zh-CN" sz="1600" dirty="0"/>
              <a:t>,2006,(02):34-44.</a:t>
            </a:r>
            <a:endParaRPr lang="zh-CN" altLang="en-US" u="sng" dirty="0"/>
          </a:p>
        </p:txBody>
      </p:sp>
      <p:sp>
        <p:nvSpPr>
          <p:cNvPr id="8" name="文本框 7">
            <a:extLst>
              <a:ext uri="{FF2B5EF4-FFF2-40B4-BE49-F238E27FC236}">
                <a16:creationId xmlns:a16="http://schemas.microsoft.com/office/drawing/2014/main" id="{D175AF88-C2DD-4DE2-A040-D162EA504D95}"/>
              </a:ext>
            </a:extLst>
          </p:cNvPr>
          <p:cNvSpPr txBox="1"/>
          <p:nvPr/>
        </p:nvSpPr>
        <p:spPr>
          <a:xfrm>
            <a:off x="632176" y="403781"/>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未来仿生扑翼飞行器的性能</a:t>
            </a:r>
          </a:p>
        </p:txBody>
      </p:sp>
      <p:sp>
        <p:nvSpPr>
          <p:cNvPr id="2" name="文本框 1">
            <a:extLst>
              <a:ext uri="{FF2B5EF4-FFF2-40B4-BE49-F238E27FC236}">
                <a16:creationId xmlns:a16="http://schemas.microsoft.com/office/drawing/2014/main" id="{45B98AEC-D877-45AE-9479-C28E9D8878E9}"/>
              </a:ext>
            </a:extLst>
          </p:cNvPr>
          <p:cNvSpPr txBox="1"/>
          <p:nvPr/>
        </p:nvSpPr>
        <p:spPr>
          <a:xfrm>
            <a:off x="562223" y="1820895"/>
            <a:ext cx="11287681" cy="3416320"/>
          </a:xfrm>
          <a:prstGeom prst="rect">
            <a:avLst/>
          </a:prstGeom>
          <a:noFill/>
        </p:spPr>
        <p:txBody>
          <a:bodyPr wrap="square" rtlCol="0">
            <a:sp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solidFill>
                  <a:srgbClr val="FF0000"/>
                </a:solidFill>
                <a:latin typeface="华文楷体" panose="02010600040101010101" pitchFamily="2" charset="-122"/>
                <a:ea typeface="华文楷体" panose="02010600040101010101" pitchFamily="2" charset="-122"/>
              </a:rPr>
              <a:t>微型动力装置和能源</a:t>
            </a:r>
            <a:r>
              <a:rPr lang="en-US" altLang="zh-CN" sz="2400" dirty="0">
                <a:solidFill>
                  <a:srgbClr val="FF0000"/>
                </a:solidFill>
                <a:latin typeface="华文楷体" panose="02010600040101010101" pitchFamily="2" charset="-122"/>
                <a:ea typeface="华文楷体" panose="02010600040101010101" pitchFamily="2" charset="-122"/>
              </a:rPr>
              <a:t>:</a:t>
            </a:r>
            <a:br>
              <a:rPr lang="en-US" altLang="zh-CN" sz="2400" dirty="0">
                <a:solidFill>
                  <a:srgbClr val="FF0000"/>
                </a:solidFill>
                <a:latin typeface="华文楷体" panose="02010600040101010101" pitchFamily="2" charset="-122"/>
                <a:ea typeface="华文楷体" panose="02010600040101010101" pitchFamily="2" charset="-122"/>
              </a:rPr>
            </a:br>
            <a:r>
              <a:rPr lang="zh-CN" altLang="en-US" dirty="0"/>
              <a:t>微型动力装置是目前微型飞行器发展面临的最大制约因素之一。</a:t>
            </a:r>
            <a:br>
              <a:rPr lang="zh-CN" altLang="en-US" dirty="0"/>
            </a:br>
            <a:r>
              <a:rPr lang="zh-CN" altLang="en-US" dirty="0"/>
              <a:t>往复化学肌肉（</a:t>
            </a:r>
            <a:r>
              <a:rPr lang="en-US" altLang="zh-CN" dirty="0"/>
              <a:t>RCM</a:t>
            </a:r>
            <a:r>
              <a:rPr lang="zh-CN" altLang="en-US" dirty="0"/>
              <a:t>）、电致伸缩人造肌肉（</a:t>
            </a:r>
            <a:r>
              <a:rPr lang="en-US" altLang="zh-CN" dirty="0"/>
              <a:t>EPAM</a:t>
            </a:r>
            <a:r>
              <a:rPr lang="zh-CN" altLang="en-US" dirty="0"/>
              <a:t>）、弹性动力、热电动力和太阳能等新技术目前也在研究中。</a:t>
            </a:r>
            <a:endParaRPr lang="en-US" altLang="zh-CN" dirty="0"/>
          </a:p>
          <a:p>
            <a:r>
              <a:rPr lang="en-US" altLang="zh-CN" sz="2400" dirty="0">
                <a:latin typeface="华文楷体" panose="02010600040101010101" pitchFamily="2" charset="-122"/>
                <a:ea typeface="华文楷体" panose="02010600040101010101" pitchFamily="2" charset="-122"/>
              </a:rPr>
              <a:t>4.</a:t>
            </a:r>
            <a:r>
              <a:rPr lang="zh-CN" altLang="en-US" sz="2400" dirty="0">
                <a:solidFill>
                  <a:srgbClr val="FF0000"/>
                </a:solidFill>
                <a:latin typeface="华文楷体" panose="02010600040101010101" pitchFamily="2" charset="-122"/>
                <a:ea typeface="华文楷体" panose="02010600040101010101" pitchFamily="2" charset="-122"/>
              </a:rPr>
              <a:t>机载飞控、导航及通信系统的微型化</a:t>
            </a:r>
            <a:r>
              <a:rPr lang="zh-CN" altLang="en-US" sz="2400" dirty="0">
                <a:latin typeface="华文楷体" panose="02010600040101010101" pitchFamily="2" charset="-122"/>
                <a:ea typeface="华文楷体" panose="02010600040101010101" pitchFamily="2" charset="-122"/>
              </a:rPr>
              <a:t>：</a:t>
            </a:r>
            <a:br>
              <a:rPr lang="zh-CN" altLang="en-US" dirty="0"/>
            </a:br>
            <a:r>
              <a:rPr lang="zh-CN" altLang="en-US" dirty="0"/>
              <a:t>由于低雷诺数下的空气动力学效应，</a:t>
            </a:r>
            <a:r>
              <a:rPr lang="en-US" altLang="zh-CN" dirty="0"/>
              <a:t>MAV</a:t>
            </a:r>
            <a:r>
              <a:rPr lang="zh-CN" altLang="en-US" dirty="0"/>
              <a:t>必须配备完全集成、高度自动化的飞行控制系统，来提供足够的快速反应能力并保持系统的稳定性；另外，</a:t>
            </a:r>
            <a:r>
              <a:rPr lang="en-US" altLang="zh-CN" dirty="0"/>
              <a:t>M A V </a:t>
            </a:r>
            <a:r>
              <a:rPr lang="zh-CN" altLang="en-US" dirty="0"/>
              <a:t>所要完成的任务，常常决定其要飞离操纵者的视线，意味着它必须具备自主导航能力。</a:t>
            </a:r>
            <a:endParaRPr lang="en-US" altLang="zh-CN" dirty="0"/>
          </a:p>
          <a:p>
            <a:r>
              <a:rPr lang="en-US" altLang="zh-CN" sz="2400" dirty="0">
                <a:latin typeface="华文楷体" panose="02010600040101010101" pitchFamily="2" charset="-122"/>
                <a:ea typeface="华文楷体" panose="02010600040101010101" pitchFamily="2" charset="-122"/>
              </a:rPr>
              <a:t>5.</a:t>
            </a:r>
            <a:r>
              <a:rPr lang="zh-CN" altLang="en-US" sz="2400" dirty="0">
                <a:solidFill>
                  <a:srgbClr val="FF0000"/>
                </a:solidFill>
                <a:latin typeface="华文楷体" panose="02010600040101010101" pitchFamily="2" charset="-122"/>
                <a:ea typeface="华文楷体" panose="02010600040101010101" pitchFamily="2" charset="-122"/>
              </a:rPr>
              <a:t>系统集成与优化设计技术： </a:t>
            </a:r>
            <a:br>
              <a:rPr lang="zh-CN" altLang="en-US" dirty="0"/>
            </a:br>
            <a:r>
              <a:rPr lang="zh-CN" altLang="en-US" dirty="0"/>
              <a:t>由于</a:t>
            </a:r>
            <a:r>
              <a:rPr lang="en-US" altLang="zh-CN" dirty="0"/>
              <a:t>MAV </a:t>
            </a:r>
            <a:r>
              <a:rPr lang="zh-CN" altLang="en-US" dirty="0"/>
              <a:t>的体积小</a:t>
            </a:r>
            <a:r>
              <a:rPr lang="en-US" altLang="zh-CN" dirty="0"/>
              <a:t>, </a:t>
            </a:r>
            <a:r>
              <a:rPr lang="zh-CN" altLang="en-US" dirty="0"/>
              <a:t>其机体容量和承载能力受到很大的限制</a:t>
            </a:r>
            <a:r>
              <a:rPr lang="en-US" altLang="zh-CN" dirty="0"/>
              <a:t>, </a:t>
            </a:r>
            <a:r>
              <a:rPr lang="zh-CN" altLang="en-US" dirty="0"/>
              <a:t>不可能像常规飞行器那样</a:t>
            </a:r>
            <a:r>
              <a:rPr lang="en-US" altLang="zh-CN" dirty="0"/>
              <a:t>,</a:t>
            </a:r>
            <a:r>
              <a:rPr lang="zh-CN" altLang="en-US" dirty="0"/>
              <a:t>有足够的机体内部空间供各种部件有选择地安装，唯一的办法是将其各组成部件微型化并加以系统集成。</a:t>
            </a:r>
            <a:br>
              <a:rPr lang="zh-CN" altLang="en-US" dirty="0"/>
            </a:br>
            <a:r>
              <a:rPr lang="zh-CN" altLang="en-US" dirty="0"/>
              <a:t>发展和完善</a:t>
            </a:r>
            <a:r>
              <a:rPr lang="en-US" altLang="zh-CN" dirty="0"/>
              <a:t>MDO </a:t>
            </a:r>
            <a:r>
              <a:rPr lang="zh-CN" altLang="en-US" dirty="0"/>
              <a:t>方法</a:t>
            </a:r>
            <a:r>
              <a:rPr lang="en-US" altLang="zh-CN" dirty="0"/>
              <a:t>,</a:t>
            </a:r>
            <a:r>
              <a:rPr lang="zh-CN" altLang="en-US" dirty="0"/>
              <a:t>形成实用的多学科设计优化平台</a:t>
            </a:r>
            <a:r>
              <a:rPr lang="en-US" altLang="zh-CN" dirty="0"/>
              <a:t>, </a:t>
            </a:r>
            <a:r>
              <a:rPr lang="zh-CN" altLang="en-US" dirty="0"/>
              <a:t>也是有效设计</a:t>
            </a:r>
            <a:r>
              <a:rPr lang="en-US" altLang="zh-CN" dirty="0"/>
              <a:t>MAV </a:t>
            </a:r>
            <a:r>
              <a:rPr lang="zh-CN" altLang="en-US" dirty="0"/>
              <a:t>需要解决的关键问题之一。</a:t>
            </a:r>
          </a:p>
        </p:txBody>
      </p:sp>
    </p:spTree>
    <p:extLst>
      <p:ext uri="{BB962C8B-B14F-4D97-AF65-F5344CB8AC3E}">
        <p14:creationId xmlns:p14="http://schemas.microsoft.com/office/powerpoint/2010/main" val="3200561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4E1989C-B801-4D1B-888C-353153692483}"/>
              </a:ext>
            </a:extLst>
          </p:cNvPr>
          <p:cNvSpPr txBox="1"/>
          <p:nvPr/>
        </p:nvSpPr>
        <p:spPr>
          <a:xfrm>
            <a:off x="632176" y="403781"/>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未来仿生扑翼飞行器的性能</a:t>
            </a:r>
          </a:p>
        </p:txBody>
      </p:sp>
      <p:sp>
        <p:nvSpPr>
          <p:cNvPr id="2" name="文本框 1">
            <a:extLst>
              <a:ext uri="{FF2B5EF4-FFF2-40B4-BE49-F238E27FC236}">
                <a16:creationId xmlns:a16="http://schemas.microsoft.com/office/drawing/2014/main" id="{96443688-1228-46AE-82A7-DEDCBC887047}"/>
              </a:ext>
            </a:extLst>
          </p:cNvPr>
          <p:cNvSpPr txBox="1"/>
          <p:nvPr/>
        </p:nvSpPr>
        <p:spPr>
          <a:xfrm>
            <a:off x="387248" y="2024742"/>
            <a:ext cx="7237189" cy="3170099"/>
          </a:xfrm>
          <a:prstGeom prst="rect">
            <a:avLst/>
          </a:prstGeom>
          <a:noFill/>
        </p:spPr>
        <p:txBody>
          <a:bodyPr wrap="square" rtlCol="0">
            <a:spAutoFit/>
          </a:bodyPr>
          <a:lstStyle/>
          <a:p>
            <a:r>
              <a:rPr lang="zh-CN" altLang="en-US" sz="2000" dirty="0"/>
              <a:t>结构系统：仿生程度大大提高，能源利用效率提升。</a:t>
            </a:r>
            <a:endParaRPr lang="en-US" altLang="zh-CN" sz="2000" dirty="0"/>
          </a:p>
          <a:p>
            <a:endParaRPr lang="en-US" altLang="zh-CN" sz="2000" dirty="0"/>
          </a:p>
          <a:p>
            <a:endParaRPr lang="en-US" altLang="zh-CN" sz="2000" dirty="0"/>
          </a:p>
          <a:p>
            <a:r>
              <a:rPr lang="zh-CN" altLang="en-US" sz="2000" dirty="0"/>
              <a:t>能源系统：能量密度可提高数倍</a:t>
            </a:r>
            <a:endParaRPr lang="en-US" altLang="zh-CN" sz="2000" dirty="0"/>
          </a:p>
          <a:p>
            <a:endParaRPr lang="en-US" altLang="zh-CN" sz="2000" dirty="0"/>
          </a:p>
          <a:p>
            <a:endParaRPr lang="en-US" altLang="zh-CN" sz="2000" dirty="0"/>
          </a:p>
          <a:p>
            <a:r>
              <a:rPr lang="zh-CN" altLang="en-US" sz="2000" dirty="0"/>
              <a:t>动力系统：趋向于微型化或仿生化</a:t>
            </a:r>
            <a:endParaRPr lang="en-US" altLang="zh-CN" sz="2000" dirty="0"/>
          </a:p>
          <a:p>
            <a:endParaRPr lang="en-US" altLang="zh-CN" sz="2000" dirty="0"/>
          </a:p>
          <a:p>
            <a:endParaRPr lang="en-US" altLang="zh-CN" sz="2000" dirty="0"/>
          </a:p>
          <a:p>
            <a:r>
              <a:rPr lang="zh-CN" altLang="en-US" sz="2000" dirty="0"/>
              <a:t>控制系统：集成度、精确度和性能提高。进一步微型化。</a:t>
            </a:r>
          </a:p>
        </p:txBody>
      </p:sp>
      <p:sp>
        <p:nvSpPr>
          <p:cNvPr id="7" name="文本框 6">
            <a:extLst>
              <a:ext uri="{FF2B5EF4-FFF2-40B4-BE49-F238E27FC236}">
                <a16:creationId xmlns:a16="http://schemas.microsoft.com/office/drawing/2014/main" id="{9D70DD61-6C98-443E-9645-711E0123128A}"/>
              </a:ext>
            </a:extLst>
          </p:cNvPr>
          <p:cNvSpPr txBox="1"/>
          <p:nvPr/>
        </p:nvSpPr>
        <p:spPr>
          <a:xfrm>
            <a:off x="8842070" y="1050112"/>
            <a:ext cx="2590701" cy="5170646"/>
          </a:xfrm>
          <a:prstGeom prst="rect">
            <a:avLst/>
          </a:prstGeom>
          <a:noFill/>
        </p:spPr>
        <p:txBody>
          <a:bodyPr wrap="square" rtlCol="0">
            <a:spAutoFit/>
          </a:bodyPr>
          <a:lstStyle/>
          <a:p>
            <a:pPr algn="ctr"/>
            <a:r>
              <a:rPr lang="en-US" altLang="zh-CN" sz="2400" dirty="0"/>
              <a:t>KPI</a:t>
            </a:r>
          </a:p>
          <a:p>
            <a:r>
              <a:rPr lang="zh-CN" altLang="en-US" sz="2400" dirty="0"/>
              <a:t>一、机动性</a:t>
            </a:r>
            <a:endParaRPr lang="en-US" altLang="zh-CN" sz="2400" dirty="0"/>
          </a:p>
          <a:p>
            <a:endParaRPr lang="en-US" altLang="zh-CN" sz="2400" dirty="0"/>
          </a:p>
          <a:p>
            <a:endParaRPr lang="en-US" altLang="zh-CN" sz="2400" dirty="0"/>
          </a:p>
          <a:p>
            <a:r>
              <a:rPr lang="zh-CN" altLang="en-US" sz="2400" dirty="0"/>
              <a:t>二、续航能力</a:t>
            </a:r>
            <a:endParaRPr lang="en-US" altLang="zh-CN" sz="2400" dirty="0"/>
          </a:p>
          <a:p>
            <a:endParaRPr lang="en-US" altLang="zh-CN" sz="2400" dirty="0"/>
          </a:p>
          <a:p>
            <a:endParaRPr lang="en-US" altLang="zh-CN" sz="2400" dirty="0"/>
          </a:p>
          <a:p>
            <a:r>
              <a:rPr lang="zh-CN" altLang="en-US" sz="2400" dirty="0"/>
              <a:t>三、微型化程度</a:t>
            </a:r>
            <a:endParaRPr lang="en-US" altLang="zh-CN" sz="2400" dirty="0"/>
          </a:p>
          <a:p>
            <a:endParaRPr lang="en-US" altLang="zh-CN" sz="2400" dirty="0"/>
          </a:p>
          <a:p>
            <a:endParaRPr lang="en-US" altLang="zh-CN" sz="2400" dirty="0"/>
          </a:p>
          <a:p>
            <a:r>
              <a:rPr lang="zh-CN" altLang="en-US" sz="2400" dirty="0"/>
              <a:t>四、智能化与多功能化</a:t>
            </a:r>
            <a:endParaRPr lang="en-US" altLang="zh-CN" sz="2400" dirty="0"/>
          </a:p>
          <a:p>
            <a:endParaRPr lang="en-US" altLang="zh-CN" sz="2400" dirty="0"/>
          </a:p>
          <a:p>
            <a:endParaRPr lang="zh-CN" altLang="en-US" dirty="0"/>
          </a:p>
        </p:txBody>
      </p:sp>
      <p:cxnSp>
        <p:nvCxnSpPr>
          <p:cNvPr id="9" name="直接箭头连接符 8">
            <a:extLst>
              <a:ext uri="{FF2B5EF4-FFF2-40B4-BE49-F238E27FC236}">
                <a16:creationId xmlns:a16="http://schemas.microsoft.com/office/drawing/2014/main" id="{88517C24-317C-4BF5-8629-145A0FC6FDA8}"/>
              </a:ext>
            </a:extLst>
          </p:cNvPr>
          <p:cNvCxnSpPr>
            <a:cxnSpLocks/>
          </p:cNvCxnSpPr>
          <p:nvPr/>
        </p:nvCxnSpPr>
        <p:spPr>
          <a:xfrm flipV="1">
            <a:off x="4261757" y="2743200"/>
            <a:ext cx="4580313" cy="27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E213CEA-2687-4FD4-8A8F-CF0E11970166}"/>
              </a:ext>
            </a:extLst>
          </p:cNvPr>
          <p:cNvCxnSpPr>
            <a:cxnSpLocks/>
          </p:cNvCxnSpPr>
          <p:nvPr/>
        </p:nvCxnSpPr>
        <p:spPr>
          <a:xfrm>
            <a:off x="6308272" y="2212523"/>
            <a:ext cx="2533798" cy="41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8CD6B99-FE90-4FC5-A9EF-CDE18C3982AC}"/>
              </a:ext>
            </a:extLst>
          </p:cNvPr>
          <p:cNvCxnSpPr>
            <a:cxnSpLocks/>
          </p:cNvCxnSpPr>
          <p:nvPr/>
        </p:nvCxnSpPr>
        <p:spPr>
          <a:xfrm flipV="1">
            <a:off x="4397828" y="2816681"/>
            <a:ext cx="4444242" cy="117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B3E6FF56-F2D2-4402-BC1F-E6F09FA89AC3}"/>
              </a:ext>
            </a:extLst>
          </p:cNvPr>
          <p:cNvCxnSpPr>
            <a:cxnSpLocks/>
          </p:cNvCxnSpPr>
          <p:nvPr/>
        </p:nvCxnSpPr>
        <p:spPr>
          <a:xfrm flipV="1">
            <a:off x="4397828" y="3830227"/>
            <a:ext cx="4512277" cy="238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57AAA40-59D9-48EC-85B8-5AA4D8832590}"/>
              </a:ext>
            </a:extLst>
          </p:cNvPr>
          <p:cNvCxnSpPr>
            <a:cxnSpLocks/>
          </p:cNvCxnSpPr>
          <p:nvPr/>
        </p:nvCxnSpPr>
        <p:spPr>
          <a:xfrm flipV="1">
            <a:off x="6819966" y="3995417"/>
            <a:ext cx="2022104" cy="940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656070F-ABC2-4925-9103-91C956367A27}"/>
              </a:ext>
            </a:extLst>
          </p:cNvPr>
          <p:cNvCxnSpPr>
            <a:cxnSpLocks/>
          </p:cNvCxnSpPr>
          <p:nvPr/>
        </p:nvCxnSpPr>
        <p:spPr>
          <a:xfrm>
            <a:off x="6819966" y="5008964"/>
            <a:ext cx="2022104" cy="112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5D8A5904-56A0-4AE8-BDA8-EFDF9AE05317}"/>
              </a:ext>
            </a:extLst>
          </p:cNvPr>
          <p:cNvCxnSpPr>
            <a:cxnSpLocks/>
          </p:cNvCxnSpPr>
          <p:nvPr/>
        </p:nvCxnSpPr>
        <p:spPr>
          <a:xfrm flipV="1">
            <a:off x="6308272" y="1643800"/>
            <a:ext cx="2378528" cy="499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86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9D4E865-C5EF-42B2-8A46-53AFF869E756}"/>
              </a:ext>
            </a:extLst>
          </p:cNvPr>
          <p:cNvSpPr txBox="1"/>
          <p:nvPr/>
        </p:nvSpPr>
        <p:spPr>
          <a:xfrm>
            <a:off x="477157" y="2230164"/>
            <a:ext cx="6705600" cy="1569660"/>
          </a:xfrm>
          <a:prstGeom prst="rect">
            <a:avLst/>
          </a:prstGeom>
          <a:noFill/>
        </p:spPr>
        <p:txBody>
          <a:bodyPr wrap="square" rtlCol="0">
            <a:spAutoFit/>
          </a:bodyPr>
          <a:lstStyle/>
          <a:p>
            <a:r>
              <a:rPr lang="zh-CN" altLang="en-US" sz="3200" dirty="0">
                <a:latin typeface="华文中宋" panose="02010600040101010101" pitchFamily="2" charset="-122"/>
                <a:ea typeface="华文中宋" panose="02010600040101010101" pitchFamily="2" charset="-122"/>
              </a:rPr>
              <a:t>结构趋向鸟类或昆虫</a:t>
            </a:r>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拥有更加精确的多传感模块</a:t>
            </a:r>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控制系统性能提升</a:t>
            </a:r>
          </a:p>
        </p:txBody>
      </p:sp>
      <p:sp>
        <p:nvSpPr>
          <p:cNvPr id="5" name="文本框 4">
            <a:extLst>
              <a:ext uri="{FF2B5EF4-FFF2-40B4-BE49-F238E27FC236}">
                <a16:creationId xmlns:a16="http://schemas.microsoft.com/office/drawing/2014/main" id="{C3F45EAD-6B0E-49C4-AB6B-3C64495984EB}"/>
              </a:ext>
            </a:extLst>
          </p:cNvPr>
          <p:cNvSpPr txBox="1"/>
          <p:nvPr/>
        </p:nvSpPr>
        <p:spPr>
          <a:xfrm>
            <a:off x="860776" y="403779"/>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未来仿生扑翼飞行器的性能</a:t>
            </a:r>
          </a:p>
        </p:txBody>
      </p:sp>
      <p:sp>
        <p:nvSpPr>
          <p:cNvPr id="2" name="矩形 1">
            <a:extLst>
              <a:ext uri="{FF2B5EF4-FFF2-40B4-BE49-F238E27FC236}">
                <a16:creationId xmlns:a16="http://schemas.microsoft.com/office/drawing/2014/main" id="{F7F672A1-B76A-4460-8D36-7B7A6D3E6B79}"/>
              </a:ext>
            </a:extLst>
          </p:cNvPr>
          <p:cNvSpPr/>
          <p:nvPr/>
        </p:nvSpPr>
        <p:spPr>
          <a:xfrm>
            <a:off x="1795062" y="1316971"/>
            <a:ext cx="8961106" cy="646331"/>
          </a:xfrm>
          <a:prstGeom prst="rect">
            <a:avLst/>
          </a:prstGeom>
          <a:noFill/>
        </p:spPr>
        <p:txBody>
          <a:bodyPr wrap="none" lIns="91440" tIns="45720" rIns="91440" bIns="45720">
            <a:spAutoFit/>
          </a:bodyPr>
          <a:lstStyle/>
          <a:p>
            <a:pPr algn="ctr"/>
            <a:r>
              <a:rPr lang="en-US" altLang="zh-CN"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AI</a:t>
            </a:r>
            <a:r>
              <a:rPr lang="zh-CN" altLang="en-US" sz="36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已经击败了人类，能否击败鸟类和昆虫？</a:t>
            </a:r>
          </a:p>
        </p:txBody>
      </p:sp>
      <p:sp>
        <p:nvSpPr>
          <p:cNvPr id="3" name="箭头: 右 2">
            <a:extLst>
              <a:ext uri="{FF2B5EF4-FFF2-40B4-BE49-F238E27FC236}">
                <a16:creationId xmlns:a16="http://schemas.microsoft.com/office/drawing/2014/main" id="{7C100DC6-E643-4C12-B986-5D7C2C00DEF0}"/>
              </a:ext>
            </a:extLst>
          </p:cNvPr>
          <p:cNvSpPr/>
          <p:nvPr/>
        </p:nvSpPr>
        <p:spPr>
          <a:xfrm>
            <a:off x="5747657" y="2745679"/>
            <a:ext cx="2579915" cy="397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E66848D-F1AF-461E-8EAE-0DEFBAFDD3A8}"/>
              </a:ext>
            </a:extLst>
          </p:cNvPr>
          <p:cNvSpPr txBox="1"/>
          <p:nvPr/>
        </p:nvSpPr>
        <p:spPr>
          <a:xfrm>
            <a:off x="6072414" y="2206983"/>
            <a:ext cx="2220686" cy="584775"/>
          </a:xfrm>
          <a:prstGeom prst="rect">
            <a:avLst/>
          </a:prstGeom>
          <a:noFill/>
        </p:spPr>
        <p:txBody>
          <a:bodyPr wrap="square" rtlCol="0">
            <a:spAutoFit/>
          </a:bodyPr>
          <a:lstStyle/>
          <a:p>
            <a:r>
              <a:rPr lang="zh-CN" altLang="en-US" sz="3200" b="1" dirty="0"/>
              <a:t>机器学习</a:t>
            </a:r>
          </a:p>
        </p:txBody>
      </p:sp>
      <p:sp>
        <p:nvSpPr>
          <p:cNvPr id="8" name="文本框 7">
            <a:extLst>
              <a:ext uri="{FF2B5EF4-FFF2-40B4-BE49-F238E27FC236}">
                <a16:creationId xmlns:a16="http://schemas.microsoft.com/office/drawing/2014/main" id="{DD9E61E0-4A40-4CCA-BA8A-513292EC3974}"/>
              </a:ext>
            </a:extLst>
          </p:cNvPr>
          <p:cNvSpPr txBox="1"/>
          <p:nvPr/>
        </p:nvSpPr>
        <p:spPr>
          <a:xfrm>
            <a:off x="8953599" y="2200656"/>
            <a:ext cx="2824843" cy="1384995"/>
          </a:xfrm>
          <a:prstGeom prst="rect">
            <a:avLst/>
          </a:prstGeom>
          <a:noFill/>
        </p:spPr>
        <p:txBody>
          <a:bodyPr wrap="square" rtlCol="0">
            <a:spAutoFit/>
          </a:bodyPr>
          <a:lstStyle/>
          <a:p>
            <a:r>
              <a:rPr lang="zh-CN" altLang="en-US" sz="2800" b="1" dirty="0"/>
              <a:t>在机动性、感知方面的性能趋向于鸟类和昆虫</a:t>
            </a:r>
          </a:p>
        </p:txBody>
      </p:sp>
      <p:sp>
        <p:nvSpPr>
          <p:cNvPr id="9" name="文本框 8">
            <a:extLst>
              <a:ext uri="{FF2B5EF4-FFF2-40B4-BE49-F238E27FC236}">
                <a16:creationId xmlns:a16="http://schemas.microsoft.com/office/drawing/2014/main" id="{3B483DBE-D54A-47D3-9CF5-770970D2E3E3}"/>
              </a:ext>
            </a:extLst>
          </p:cNvPr>
          <p:cNvSpPr txBox="1"/>
          <p:nvPr/>
        </p:nvSpPr>
        <p:spPr>
          <a:xfrm>
            <a:off x="1496885" y="4333787"/>
            <a:ext cx="10003971" cy="2616101"/>
          </a:xfrm>
          <a:prstGeom prst="rect">
            <a:avLst/>
          </a:prstGeom>
          <a:noFill/>
        </p:spPr>
        <p:txBody>
          <a:bodyPr wrap="square" rtlCol="0">
            <a:spAutoFit/>
          </a:bodyPr>
          <a:lstStyle/>
          <a:p>
            <a:r>
              <a:rPr lang="zh-CN" altLang="en-US" sz="2400" b="1" dirty="0"/>
              <a:t>事实：</a:t>
            </a:r>
            <a:endParaRPr lang="en-US" altLang="zh-CN" sz="2400" b="1" dirty="0"/>
          </a:p>
          <a:p>
            <a:r>
              <a:rPr lang="en-US" altLang="zh-CN" sz="2400" b="1" dirty="0"/>
              <a:t>        </a:t>
            </a:r>
            <a:r>
              <a:rPr lang="zh-CN" altLang="en-US" sz="2400" b="1" dirty="0"/>
              <a:t>在</a:t>
            </a:r>
            <a:r>
              <a:rPr lang="en-US" altLang="zh-CN" sz="2400" b="1" dirty="0">
                <a:solidFill>
                  <a:srgbClr val="FF0000"/>
                </a:solidFill>
              </a:rPr>
              <a:t>2002</a:t>
            </a:r>
            <a:r>
              <a:rPr lang="zh-CN" altLang="en-US" sz="2400" b="1" dirty="0"/>
              <a:t>年，</a:t>
            </a:r>
            <a:r>
              <a:rPr lang="en-US" altLang="zh-CN" sz="2400" b="1" dirty="0"/>
              <a:t>Chalmers University of Technology</a:t>
            </a:r>
            <a:r>
              <a:rPr lang="zh-CN" altLang="en-US" sz="2400" b="1" dirty="0"/>
              <a:t>的</a:t>
            </a:r>
            <a:r>
              <a:rPr lang="zh-CN" altLang="zh-CN" sz="2400" b="1" dirty="0"/>
              <a:t>Krister Wolff</a:t>
            </a:r>
            <a:r>
              <a:rPr lang="en-US" altLang="zh-CN" sz="2400" b="1" dirty="0"/>
              <a:t> </a:t>
            </a:r>
            <a:r>
              <a:rPr lang="zh-CN" altLang="en-US" sz="2400" b="1" dirty="0"/>
              <a:t>和 </a:t>
            </a:r>
            <a:r>
              <a:rPr lang="en-US" altLang="zh-CN" sz="2400" b="1" dirty="0"/>
              <a:t>Peter </a:t>
            </a:r>
            <a:r>
              <a:rPr lang="en-US" altLang="zh-CN" sz="2400" b="1" dirty="0" err="1"/>
              <a:t>Nordin</a:t>
            </a:r>
            <a:r>
              <a:rPr lang="en-US" altLang="zh-CN" sz="2400" b="1" dirty="0"/>
              <a:t> </a:t>
            </a:r>
            <a:r>
              <a:rPr lang="zh-CN" altLang="en-US" sz="2400" b="1" dirty="0"/>
              <a:t>搭建了一个用轻质木料制作的扑翼飞行器。他们成功地运用了不变的线性演化算法驱动此飞行器飞行。</a:t>
            </a:r>
            <a:r>
              <a:rPr lang="en-US" altLang="zh-CN" sz="2400" b="1" dirty="0"/>
              <a:t>. (Ornithopter." from https://en.wikipedia.org/wiki/Ornithopter.)"	</a:t>
            </a:r>
          </a:p>
          <a:p>
            <a:r>
              <a:rPr lang="en-US" altLang="zh-CN" sz="2400" b="1" dirty="0"/>
              <a:t>         </a:t>
            </a:r>
            <a:r>
              <a:rPr lang="zh-CN" altLang="en-US" sz="2400" b="1" dirty="0"/>
              <a:t>他们展示了用进化的办法解决，非线性的、动态的飞行问题。</a:t>
            </a:r>
            <a:endParaRPr lang="en-US" altLang="zh-CN" sz="2400" b="1" dirty="0"/>
          </a:p>
          <a:p>
            <a:endParaRPr lang="zh-CN" altLang="en-US" sz="2000" dirty="0"/>
          </a:p>
        </p:txBody>
      </p:sp>
      <p:sp>
        <p:nvSpPr>
          <p:cNvPr id="13" name="箭头: 圆角右 12">
            <a:extLst>
              <a:ext uri="{FF2B5EF4-FFF2-40B4-BE49-F238E27FC236}">
                <a16:creationId xmlns:a16="http://schemas.microsoft.com/office/drawing/2014/main" id="{29D636A9-3C59-43F6-B782-592BE3B1AF63}"/>
              </a:ext>
            </a:extLst>
          </p:cNvPr>
          <p:cNvSpPr/>
          <p:nvPr/>
        </p:nvSpPr>
        <p:spPr>
          <a:xfrm rot="10800000">
            <a:off x="8953599" y="3666104"/>
            <a:ext cx="1387929" cy="99655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矩形 13">
            <a:extLst>
              <a:ext uri="{FF2B5EF4-FFF2-40B4-BE49-F238E27FC236}">
                <a16:creationId xmlns:a16="http://schemas.microsoft.com/office/drawing/2014/main" id="{6851C9CC-3066-443E-8C40-79CA027B295C}"/>
              </a:ext>
            </a:extLst>
          </p:cNvPr>
          <p:cNvSpPr/>
          <p:nvPr/>
        </p:nvSpPr>
        <p:spPr>
          <a:xfrm rot="10800000" flipV="1">
            <a:off x="4619008" y="3374309"/>
            <a:ext cx="3953491" cy="1384995"/>
          </a:xfrm>
          <a:prstGeom prst="rect">
            <a:avLst/>
          </a:prstGeom>
          <a:noFill/>
        </p:spPr>
        <p:txBody>
          <a:bodyPr wrap="square" lIns="91440" tIns="45720" rIns="91440" bIns="45720">
            <a:spAutoFit/>
          </a:bodyPr>
          <a:lstStyle/>
          <a:p>
            <a:pPr algn="ctr"/>
            <a:r>
              <a:rPr lang="zh-CN" altLang="en-US" sz="2800" b="1" cap="none" spc="0" dirty="0">
                <a:ln w="0"/>
                <a:solidFill>
                  <a:schemeClr val="accent4"/>
                </a:solidFill>
                <a:effectLst>
                  <a:outerShdw blurRad="38100" dist="19050" dir="2700000" algn="tl" rotWithShape="0">
                    <a:schemeClr val="dk1">
                      <a:alpha val="40000"/>
                    </a:schemeClr>
                  </a:outerShdw>
                </a:effectLst>
              </a:rPr>
              <a:t>在机动性、续航能力以及微型化程度上击败固定翼和旋翼飞行器</a:t>
            </a:r>
          </a:p>
        </p:txBody>
      </p:sp>
    </p:spTree>
    <p:extLst>
      <p:ext uri="{BB962C8B-B14F-4D97-AF65-F5344CB8AC3E}">
        <p14:creationId xmlns:p14="http://schemas.microsoft.com/office/powerpoint/2010/main" val="3332296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E2D60B-41CF-47DD-83EA-DF994EB8E6D3}"/>
              </a:ext>
            </a:extLst>
          </p:cNvPr>
          <p:cNvSpPr txBox="1"/>
          <p:nvPr/>
        </p:nvSpPr>
        <p:spPr>
          <a:xfrm>
            <a:off x="632176" y="485423"/>
            <a:ext cx="6634037"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应用领域与市场前景</a:t>
            </a:r>
          </a:p>
        </p:txBody>
      </p:sp>
      <p:sp>
        <p:nvSpPr>
          <p:cNvPr id="7" name="文本框 6">
            <a:extLst>
              <a:ext uri="{FF2B5EF4-FFF2-40B4-BE49-F238E27FC236}">
                <a16:creationId xmlns:a16="http://schemas.microsoft.com/office/drawing/2014/main" id="{D5E590E0-F3AB-463A-9B1B-1EB950458D9E}"/>
              </a:ext>
            </a:extLst>
          </p:cNvPr>
          <p:cNvSpPr txBox="1"/>
          <p:nvPr/>
        </p:nvSpPr>
        <p:spPr>
          <a:xfrm>
            <a:off x="632175" y="1262382"/>
            <a:ext cx="6634037" cy="523220"/>
          </a:xfrm>
          <a:prstGeom prst="rect">
            <a:avLst/>
          </a:prstGeom>
          <a:noFill/>
        </p:spPr>
        <p:txBody>
          <a:bodyPr wrap="square" rtlCol="0">
            <a:spAutoFit/>
          </a:bodyPr>
          <a:lstStyle/>
          <a:p>
            <a:r>
              <a:rPr lang="zh-CN" altLang="en-US" sz="2800" dirty="0">
                <a:latin typeface="华康俪金黑W8(P)" panose="020B0800000000000000" pitchFamily="34" charset="-122"/>
                <a:ea typeface="华康俪金黑W8(P)" panose="020B0800000000000000" pitchFamily="34" charset="-122"/>
              </a:rPr>
              <a:t>一、专业民用无人机</a:t>
            </a:r>
          </a:p>
        </p:txBody>
      </p:sp>
      <p:sp>
        <p:nvSpPr>
          <p:cNvPr id="5" name="文本框 4">
            <a:extLst>
              <a:ext uri="{FF2B5EF4-FFF2-40B4-BE49-F238E27FC236}">
                <a16:creationId xmlns:a16="http://schemas.microsoft.com/office/drawing/2014/main" id="{0485D912-4452-4704-A107-4EC64DC6C0F2}"/>
              </a:ext>
            </a:extLst>
          </p:cNvPr>
          <p:cNvSpPr txBox="1"/>
          <p:nvPr/>
        </p:nvSpPr>
        <p:spPr>
          <a:xfrm>
            <a:off x="1665514" y="1916230"/>
            <a:ext cx="9470573" cy="707886"/>
          </a:xfrm>
          <a:prstGeom prst="rect">
            <a:avLst/>
          </a:prstGeom>
          <a:noFill/>
        </p:spPr>
        <p:txBody>
          <a:bodyPr wrap="square" rtlCol="0">
            <a:spAutoFit/>
          </a:bodyPr>
          <a:lstStyle/>
          <a:p>
            <a:r>
              <a:rPr lang="en-US" altLang="zh-CN" sz="2000" b="1" dirty="0"/>
              <a:t>        </a:t>
            </a:r>
            <a:r>
              <a:rPr lang="zh-CN" altLang="zh-CN" sz="2000" b="1" dirty="0"/>
              <a:t>警用、城市管理、农业、地质、气象、电力、抢险救灾等行业。</a:t>
            </a:r>
            <a:endParaRPr lang="en-US" altLang="zh-CN" sz="2000" b="1" dirty="0"/>
          </a:p>
          <a:p>
            <a:r>
              <a:rPr lang="en-US" altLang="zh-CN" sz="2000" b="1" dirty="0"/>
              <a:t>        </a:t>
            </a:r>
            <a:r>
              <a:rPr lang="zh-CN" altLang="zh-CN" sz="2000" b="1" dirty="0"/>
              <a:t>防灾减灾、捜索营救、资源探测、森林防火、气象探测、环境保护等领域。</a:t>
            </a:r>
            <a:endParaRPr lang="zh-CN" altLang="en-US" sz="2000" b="1" dirty="0"/>
          </a:p>
        </p:txBody>
      </p:sp>
      <p:sp>
        <p:nvSpPr>
          <p:cNvPr id="8" name="文本框 7">
            <a:extLst>
              <a:ext uri="{FF2B5EF4-FFF2-40B4-BE49-F238E27FC236}">
                <a16:creationId xmlns:a16="http://schemas.microsoft.com/office/drawing/2014/main" id="{329BC8E0-0CF3-45A8-90A7-6028764E1888}"/>
              </a:ext>
            </a:extLst>
          </p:cNvPr>
          <p:cNvSpPr txBox="1"/>
          <p:nvPr/>
        </p:nvSpPr>
        <p:spPr>
          <a:xfrm>
            <a:off x="939696" y="2754744"/>
            <a:ext cx="10678886" cy="1292662"/>
          </a:xfrm>
          <a:prstGeom prst="rect">
            <a:avLst/>
          </a:prstGeom>
          <a:noFill/>
        </p:spPr>
        <p:txBody>
          <a:bodyPr wrap="square" rtlCol="0">
            <a:spAutoFit/>
          </a:bodyPr>
          <a:lstStyle/>
          <a:p>
            <a:pPr algn="ctr"/>
            <a:r>
              <a:rPr lang="zh-CN" altLang="zh-CN" sz="2400" b="1" dirty="0"/>
              <a:t>以驱鸟为例</a:t>
            </a:r>
          </a:p>
          <a:p>
            <a:r>
              <a:rPr lang="zh-CN" altLang="zh-CN" dirty="0"/>
              <a:t>鸟类常常给人类带来巨大的经济损失与安全威胁，它们很难驱散，人们也很难保证驱散的鸟群不会回来。需要驱鸟的地区有：</a:t>
            </a:r>
            <a:r>
              <a:rPr lang="zh-CN" altLang="zh-CN" b="1" dirty="0">
                <a:solidFill>
                  <a:schemeClr val="accent4"/>
                </a:solidFill>
              </a:rPr>
              <a:t>大型农场</a:t>
            </a:r>
            <a:r>
              <a:rPr lang="zh-CN" altLang="en-US" b="1" dirty="0">
                <a:solidFill>
                  <a:schemeClr val="accent4"/>
                </a:solidFill>
              </a:rPr>
              <a:t>、</a:t>
            </a:r>
            <a:r>
              <a:rPr lang="zh-CN" altLang="zh-CN" b="1" dirty="0">
                <a:solidFill>
                  <a:schemeClr val="accent4"/>
                </a:solidFill>
              </a:rPr>
              <a:t>机场</a:t>
            </a:r>
            <a:r>
              <a:rPr lang="zh-CN" altLang="en-US" b="1" dirty="0">
                <a:solidFill>
                  <a:schemeClr val="accent4"/>
                </a:solidFill>
              </a:rPr>
              <a:t>、</a:t>
            </a:r>
            <a:r>
              <a:rPr lang="zh-CN" altLang="zh-CN" b="1" dirty="0">
                <a:solidFill>
                  <a:schemeClr val="accent4"/>
                </a:solidFill>
              </a:rPr>
              <a:t>垃圾填埋场</a:t>
            </a:r>
            <a:r>
              <a:rPr lang="zh-CN" altLang="en-US" b="1" dirty="0">
                <a:solidFill>
                  <a:schemeClr val="accent4"/>
                </a:solidFill>
              </a:rPr>
              <a:t>、</a:t>
            </a:r>
            <a:r>
              <a:rPr lang="zh-CN" altLang="zh-CN" b="1" dirty="0">
                <a:solidFill>
                  <a:schemeClr val="accent4"/>
                </a:solidFill>
              </a:rPr>
              <a:t>石油和天然气工厂</a:t>
            </a:r>
            <a:r>
              <a:rPr lang="zh-CN" altLang="en-US" b="1" dirty="0">
                <a:solidFill>
                  <a:schemeClr val="accent4"/>
                </a:solidFill>
              </a:rPr>
              <a:t>、</a:t>
            </a:r>
            <a:r>
              <a:rPr lang="zh-CN" altLang="zh-CN" b="1" dirty="0">
                <a:solidFill>
                  <a:schemeClr val="accent4"/>
                </a:solidFill>
              </a:rPr>
              <a:t>风力发电站</a:t>
            </a:r>
            <a:r>
              <a:rPr lang="zh-CN" altLang="en-US" dirty="0"/>
              <a:t>等。</a:t>
            </a:r>
            <a:endParaRPr lang="zh-CN" altLang="zh-CN" dirty="0"/>
          </a:p>
          <a:p>
            <a:endParaRPr lang="zh-CN" altLang="en-US" dirty="0"/>
          </a:p>
        </p:txBody>
      </p:sp>
      <p:sp>
        <p:nvSpPr>
          <p:cNvPr id="9" name="文本框 8">
            <a:extLst>
              <a:ext uri="{FF2B5EF4-FFF2-40B4-BE49-F238E27FC236}">
                <a16:creationId xmlns:a16="http://schemas.microsoft.com/office/drawing/2014/main" id="{BDBDE7AD-EB07-46E8-A82B-C6B52C553C3A}"/>
              </a:ext>
            </a:extLst>
          </p:cNvPr>
          <p:cNvSpPr txBox="1"/>
          <p:nvPr/>
        </p:nvSpPr>
        <p:spPr>
          <a:xfrm>
            <a:off x="632174" y="4047406"/>
            <a:ext cx="11293929" cy="2677656"/>
          </a:xfrm>
          <a:prstGeom prst="rect">
            <a:avLst/>
          </a:prstGeom>
          <a:noFill/>
        </p:spPr>
        <p:txBody>
          <a:bodyPr wrap="square" rtlCol="0">
            <a:spAutoFit/>
          </a:bodyPr>
          <a:lstStyle/>
          <a:p>
            <a:r>
              <a:rPr lang="en-US" altLang="zh-CN" dirty="0"/>
              <a:t>       </a:t>
            </a:r>
            <a:r>
              <a:rPr lang="en-US" altLang="zh-CN" sz="2400" dirty="0"/>
              <a:t>2005</a:t>
            </a:r>
            <a:r>
              <a:rPr lang="zh-CN" altLang="en-US" sz="2400" dirty="0"/>
              <a:t>年重庆江北机场鸟击事件，仅仅是维修发动机叶片一项就花费</a:t>
            </a:r>
            <a:r>
              <a:rPr lang="en-US" altLang="zh-CN" sz="2400" dirty="0"/>
              <a:t>570</a:t>
            </a:r>
            <a:r>
              <a:rPr lang="zh-CN" altLang="en-US" sz="2400" dirty="0"/>
              <a:t>万元</a:t>
            </a:r>
          </a:p>
          <a:p>
            <a:r>
              <a:rPr lang="zh-CN" altLang="en-US" sz="2400" dirty="0"/>
              <a:t>       美联航的外来物损害带来的损失中，</a:t>
            </a:r>
            <a:r>
              <a:rPr lang="en-US" altLang="zh-CN" sz="2400" dirty="0"/>
              <a:t>40%</a:t>
            </a:r>
            <a:r>
              <a:rPr lang="zh-CN" altLang="en-US" sz="2400" dirty="0"/>
              <a:t>是鸟击事件的损失。如果假定整个航空界中，鸟击占外来物损失的</a:t>
            </a:r>
            <a:r>
              <a:rPr lang="en-US" altLang="zh-CN" sz="2400" dirty="0"/>
              <a:t>30</a:t>
            </a:r>
            <a:r>
              <a:rPr lang="zh-CN" altLang="en-US" sz="2400" dirty="0"/>
              <a:t>％，那么根据每年航空界外来物损失约为</a:t>
            </a:r>
            <a:r>
              <a:rPr lang="en-US" altLang="zh-CN" sz="2400" dirty="0"/>
              <a:t>3</a:t>
            </a:r>
            <a:r>
              <a:rPr lang="zh-CN" altLang="en-US" sz="2400" dirty="0"/>
              <a:t>．</a:t>
            </a:r>
            <a:r>
              <a:rPr lang="en-US" altLang="zh-CN" sz="2400" dirty="0"/>
              <a:t>2</a:t>
            </a:r>
            <a:r>
              <a:rPr lang="zh-CN" altLang="en-US" sz="2400" dirty="0"/>
              <a:t>亿美元，可得出鸟击总损失为</a:t>
            </a:r>
            <a:r>
              <a:rPr lang="en-US" altLang="zh-CN" sz="2400" dirty="0"/>
              <a:t>6 400</a:t>
            </a:r>
            <a:r>
              <a:rPr lang="zh-CN" altLang="en-US" sz="2400" dirty="0"/>
              <a:t>万到</a:t>
            </a:r>
            <a:r>
              <a:rPr lang="en-US" altLang="zh-CN" sz="2400" dirty="0"/>
              <a:t>1</a:t>
            </a:r>
            <a:r>
              <a:rPr lang="zh-CN" altLang="en-US" sz="2400" dirty="0"/>
              <a:t>．</a:t>
            </a:r>
            <a:r>
              <a:rPr lang="en-US" altLang="zh-CN" sz="2400" dirty="0"/>
              <a:t>07</a:t>
            </a:r>
            <a:r>
              <a:rPr lang="zh-CN" altLang="en-US" sz="2400" dirty="0"/>
              <a:t>亿美元。这只是直接损失的估算，如果包括其他所有的鸟击相关损失，北美航空界年度损失的保守估计超过</a:t>
            </a:r>
            <a:r>
              <a:rPr lang="en-US" altLang="zh-CN" sz="2400" dirty="0"/>
              <a:t>5</a:t>
            </a:r>
            <a:r>
              <a:rPr lang="zh-CN" altLang="en-US" sz="2400" dirty="0"/>
              <a:t>亿美元。有资料介绍，</a:t>
            </a:r>
            <a:r>
              <a:rPr lang="en-US" altLang="zh-CN" sz="2400" dirty="0"/>
              <a:t>1999</a:t>
            </a:r>
            <a:r>
              <a:rPr lang="zh-CN" altLang="en-US" sz="2400" dirty="0"/>
              <a:t>年世界商用航空的鸟击损失为</a:t>
            </a:r>
            <a:r>
              <a:rPr lang="en-US" altLang="zh-CN" sz="2400" dirty="0"/>
              <a:t>13</a:t>
            </a:r>
            <a:r>
              <a:rPr lang="zh-CN" altLang="en-US" sz="2400" dirty="0"/>
              <a:t>．</a:t>
            </a:r>
            <a:r>
              <a:rPr lang="en-US" altLang="zh-CN" sz="2400" dirty="0"/>
              <a:t>6</a:t>
            </a:r>
            <a:r>
              <a:rPr lang="zh-CN" altLang="en-US" sz="2400" dirty="0"/>
              <a:t>亿美元，</a:t>
            </a:r>
            <a:r>
              <a:rPr lang="en-US" altLang="zh-CN" sz="2400" dirty="0"/>
              <a:t>2000</a:t>
            </a:r>
            <a:r>
              <a:rPr lang="zh-CN" altLang="en-US" sz="2400" dirty="0"/>
              <a:t>年的损失为</a:t>
            </a:r>
            <a:r>
              <a:rPr lang="en-US" altLang="zh-CN" sz="2400" dirty="0"/>
              <a:t>12</a:t>
            </a:r>
            <a:r>
              <a:rPr lang="zh-CN" altLang="en-US" sz="2400" dirty="0"/>
              <a:t>．</a:t>
            </a:r>
            <a:r>
              <a:rPr lang="en-US" altLang="zh-CN" sz="2400" dirty="0"/>
              <a:t>1</a:t>
            </a:r>
            <a:r>
              <a:rPr lang="zh-CN" altLang="en-US" sz="2400" dirty="0"/>
              <a:t>亿美元</a:t>
            </a:r>
            <a:r>
              <a:rPr lang="zh-CN" altLang="en-US" dirty="0"/>
              <a:t>。（</a:t>
            </a:r>
            <a:r>
              <a:rPr lang="zh-CN" altLang="zh-CN" dirty="0"/>
              <a:t>鸟击航空器的经济损失</a:t>
            </a:r>
            <a:r>
              <a:rPr lang="en-US" altLang="zh-CN" dirty="0"/>
              <a:t>[EB/OL]. </a:t>
            </a:r>
            <a:r>
              <a:rPr lang="en-US" altLang="zh-CN" u="sng" dirty="0">
                <a:hlinkClick r:id="rId2"/>
              </a:rPr>
              <a:t>https://wenku.baidu.com/view/361d4c3d551810a6f52486ef.html</a:t>
            </a:r>
            <a:r>
              <a:rPr lang="en-US" altLang="zh-CN" dirty="0"/>
              <a:t>.</a:t>
            </a:r>
            <a:r>
              <a:rPr lang="zh-CN" altLang="en-US" dirty="0"/>
              <a:t>）</a:t>
            </a:r>
          </a:p>
        </p:txBody>
      </p:sp>
    </p:spTree>
    <p:extLst>
      <p:ext uri="{BB962C8B-B14F-4D97-AF65-F5344CB8AC3E}">
        <p14:creationId xmlns:p14="http://schemas.microsoft.com/office/powerpoint/2010/main" val="43459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E2D60B-41CF-47DD-83EA-DF994EB8E6D3}"/>
              </a:ext>
            </a:extLst>
          </p:cNvPr>
          <p:cNvSpPr txBox="1"/>
          <p:nvPr/>
        </p:nvSpPr>
        <p:spPr>
          <a:xfrm>
            <a:off x="632176" y="485423"/>
            <a:ext cx="6634037"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应用领域与市场前景</a:t>
            </a:r>
          </a:p>
        </p:txBody>
      </p:sp>
      <p:sp>
        <p:nvSpPr>
          <p:cNvPr id="7" name="文本框 6">
            <a:extLst>
              <a:ext uri="{FF2B5EF4-FFF2-40B4-BE49-F238E27FC236}">
                <a16:creationId xmlns:a16="http://schemas.microsoft.com/office/drawing/2014/main" id="{D5E590E0-F3AB-463A-9B1B-1EB950458D9E}"/>
              </a:ext>
            </a:extLst>
          </p:cNvPr>
          <p:cNvSpPr txBox="1"/>
          <p:nvPr/>
        </p:nvSpPr>
        <p:spPr>
          <a:xfrm>
            <a:off x="632175" y="1262382"/>
            <a:ext cx="6634037" cy="523220"/>
          </a:xfrm>
          <a:prstGeom prst="rect">
            <a:avLst/>
          </a:prstGeom>
          <a:noFill/>
        </p:spPr>
        <p:txBody>
          <a:bodyPr wrap="square" rtlCol="0">
            <a:spAutoFit/>
          </a:bodyPr>
          <a:lstStyle/>
          <a:p>
            <a:r>
              <a:rPr lang="zh-CN" altLang="en-US" sz="2800" dirty="0">
                <a:latin typeface="华康俪金黑W8(P)" panose="020B0800000000000000" pitchFamily="34" charset="-122"/>
                <a:ea typeface="华康俪金黑W8(P)" panose="020B0800000000000000" pitchFamily="34" charset="-122"/>
              </a:rPr>
              <a:t>一、专业民用无人机</a:t>
            </a:r>
          </a:p>
        </p:txBody>
      </p:sp>
      <p:sp>
        <p:nvSpPr>
          <p:cNvPr id="5" name="文本框 4">
            <a:extLst>
              <a:ext uri="{FF2B5EF4-FFF2-40B4-BE49-F238E27FC236}">
                <a16:creationId xmlns:a16="http://schemas.microsoft.com/office/drawing/2014/main" id="{0485D912-4452-4704-A107-4EC64DC6C0F2}"/>
              </a:ext>
            </a:extLst>
          </p:cNvPr>
          <p:cNvSpPr txBox="1"/>
          <p:nvPr/>
        </p:nvSpPr>
        <p:spPr>
          <a:xfrm>
            <a:off x="1665514" y="1916230"/>
            <a:ext cx="9470573" cy="954107"/>
          </a:xfrm>
          <a:prstGeom prst="rect">
            <a:avLst/>
          </a:prstGeom>
          <a:noFill/>
        </p:spPr>
        <p:txBody>
          <a:bodyPr wrap="square" rtlCol="0">
            <a:spAutoFit/>
          </a:bodyPr>
          <a:lstStyle/>
          <a:p>
            <a:r>
              <a:rPr lang="en-US" altLang="zh-CN" b="1" dirty="0"/>
              <a:t>        </a:t>
            </a:r>
            <a:r>
              <a:rPr lang="zh-CN" altLang="zh-CN" b="1" dirty="0"/>
              <a:t>一般情况下，机场、丰收季节的果园以及其他受到飞鸟干扰的地方都会雇用经验丰富的养鹰人，他们会将受过训练的鹰放到空中并在规定的区域中捕食。</a:t>
            </a:r>
          </a:p>
          <a:p>
            <a:endParaRPr lang="zh-CN" altLang="en-US" sz="2000" b="1" dirty="0"/>
          </a:p>
        </p:txBody>
      </p:sp>
      <p:sp>
        <p:nvSpPr>
          <p:cNvPr id="8" name="文本框 7">
            <a:extLst>
              <a:ext uri="{FF2B5EF4-FFF2-40B4-BE49-F238E27FC236}">
                <a16:creationId xmlns:a16="http://schemas.microsoft.com/office/drawing/2014/main" id="{329BC8E0-0CF3-45A8-90A7-6028764E1888}"/>
              </a:ext>
            </a:extLst>
          </p:cNvPr>
          <p:cNvSpPr txBox="1"/>
          <p:nvPr/>
        </p:nvSpPr>
        <p:spPr>
          <a:xfrm>
            <a:off x="302880" y="2677833"/>
            <a:ext cx="10678886" cy="738664"/>
          </a:xfrm>
          <a:prstGeom prst="rect">
            <a:avLst/>
          </a:prstGeom>
          <a:noFill/>
        </p:spPr>
        <p:txBody>
          <a:bodyPr wrap="square" rtlCol="0">
            <a:spAutoFit/>
          </a:bodyPr>
          <a:lstStyle/>
          <a:p>
            <a:pPr algn="ctr"/>
            <a:r>
              <a:rPr lang="en-US" altLang="zh-CN" sz="2400" dirty="0">
                <a:solidFill>
                  <a:schemeClr val="accent4"/>
                </a:solidFill>
              </a:rPr>
              <a:t>         </a:t>
            </a:r>
            <a:r>
              <a:rPr lang="zh-CN" altLang="zh-CN" sz="2400" dirty="0">
                <a:solidFill>
                  <a:schemeClr val="accent4"/>
                </a:solidFill>
              </a:rPr>
              <a:t>而扑翼飞行器的高机动性和高仿真度可以超越并取代鹰的功能</a:t>
            </a:r>
          </a:p>
          <a:p>
            <a:endParaRPr lang="zh-CN" altLang="en-US" dirty="0"/>
          </a:p>
        </p:txBody>
      </p:sp>
      <p:sp>
        <p:nvSpPr>
          <p:cNvPr id="9" name="文本框 8">
            <a:extLst>
              <a:ext uri="{FF2B5EF4-FFF2-40B4-BE49-F238E27FC236}">
                <a16:creationId xmlns:a16="http://schemas.microsoft.com/office/drawing/2014/main" id="{BDBDE7AD-EB07-46E8-A82B-C6B52C553C3A}"/>
              </a:ext>
            </a:extLst>
          </p:cNvPr>
          <p:cNvSpPr txBox="1"/>
          <p:nvPr/>
        </p:nvSpPr>
        <p:spPr>
          <a:xfrm>
            <a:off x="302880" y="3654813"/>
            <a:ext cx="7600149" cy="2308324"/>
          </a:xfrm>
          <a:prstGeom prst="rect">
            <a:avLst/>
          </a:prstGeom>
          <a:noFill/>
        </p:spPr>
        <p:txBody>
          <a:bodyPr wrap="square" rtlCol="0">
            <a:spAutoFit/>
          </a:bodyPr>
          <a:lstStyle/>
          <a:p>
            <a:r>
              <a:rPr lang="en-US" altLang="zh-CN" dirty="0">
                <a:latin typeface="华文中宋" panose="02010600040101010101" pitchFamily="2" charset="-122"/>
                <a:ea typeface="华文中宋" panose="02010600040101010101" pitchFamily="2" charset="-122"/>
              </a:rPr>
              <a:t>       </a:t>
            </a:r>
            <a:r>
              <a:rPr lang="zh-CN" altLang="zh-CN" dirty="0">
                <a:latin typeface="华文中宋" panose="02010600040101010101" pitchFamily="2" charset="-122"/>
                <a:ea typeface="华文中宋" panose="02010600040101010101" pitchFamily="2" charset="-122"/>
              </a:rPr>
              <a:t>2014年，University of Twente 的</a:t>
            </a:r>
            <a:r>
              <a:rPr lang="zh-CN" altLang="zh-CN" dirty="0">
                <a:latin typeface="华文中宋" panose="02010600040101010101" pitchFamily="2" charset="-122"/>
                <a:ea typeface="华文中宋" panose="02010600040101010101" pitchFamily="2" charset="-122"/>
                <a:hlinkClick r:id="rId2" tooltip="Clear Flight Solutions (page does not exist)"/>
              </a:rPr>
              <a:t>Clear Flight Solutions</a:t>
            </a:r>
            <a:r>
              <a:rPr lang="zh-CN" altLang="zh-CN" dirty="0">
                <a:latin typeface="华文中宋" panose="02010600040101010101" pitchFamily="2" charset="-122"/>
                <a:ea typeface="华文中宋" panose="02010600040101010101" pitchFamily="2" charset="-122"/>
              </a:rPr>
              <a:t>公司研发出仿生扑翼鸟Robird, 主要用于驱鸟。</a:t>
            </a:r>
            <a:r>
              <a:rPr lang="zh-CN" altLang="en-US" baseline="30000" dirty="0">
                <a:latin typeface="华文中宋" panose="02010600040101010101" pitchFamily="2" charset="-122"/>
                <a:ea typeface="华文中宋" panose="02010600040101010101" pitchFamily="2" charset="-122"/>
              </a:rPr>
              <a:t>（</a:t>
            </a:r>
            <a:r>
              <a:rPr lang="zh-CN"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clearflightsolutions</a:t>
            </a:r>
            <a:r>
              <a:rPr lang="en-US" altLang="zh-CN" dirty="0">
                <a:latin typeface="华文中宋" panose="02010600040101010101" pitchFamily="2" charset="-122"/>
                <a:ea typeface="华文中宋" panose="02010600040101010101" pitchFamily="2" charset="-122"/>
              </a:rPr>
              <a:t>[EB/OL]. </a:t>
            </a:r>
            <a:r>
              <a:rPr lang="en-US" altLang="zh-CN" u="sng" dirty="0">
                <a:latin typeface="华文中宋" panose="02010600040101010101" pitchFamily="2" charset="-122"/>
                <a:ea typeface="华文中宋" panose="02010600040101010101" pitchFamily="2" charset="-122"/>
                <a:hlinkClick r:id="rId3"/>
              </a:rPr>
              <a:t>https://clearflightsolutions.com/applications</a:t>
            </a:r>
            <a:r>
              <a:rPr lang="zh-CN" altLang="en-US" baseline="30000" dirty="0">
                <a:latin typeface="华文中宋" panose="02010600040101010101" pitchFamily="2" charset="-122"/>
                <a:ea typeface="华文中宋" panose="02010600040101010101" pitchFamily="2" charset="-122"/>
              </a:rPr>
              <a:t>）</a:t>
            </a:r>
            <a:endParaRPr lang="zh-CN"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       </a:t>
            </a:r>
            <a:r>
              <a:rPr lang="zh-CN" altLang="zh-CN" dirty="0">
                <a:latin typeface="华文中宋" panose="02010600040101010101" pitchFamily="2" charset="-122"/>
                <a:ea typeface="华文中宋" panose="02010600040101010101" pitchFamily="2" charset="-122"/>
              </a:rPr>
              <a:t>有数据显示，在</a:t>
            </a:r>
            <a:r>
              <a:rPr lang="en-US" altLang="zh-CN" dirty="0" err="1">
                <a:latin typeface="华文中宋" panose="02010600040101010101" pitchFamily="2" charset="-122"/>
                <a:ea typeface="华文中宋" panose="02010600040101010101" pitchFamily="2" charset="-122"/>
              </a:rPr>
              <a:t>Robirds</a:t>
            </a:r>
            <a:r>
              <a:rPr lang="zh-CN" altLang="zh-CN" dirty="0">
                <a:latin typeface="华文中宋" panose="02010600040101010101" pitchFamily="2" charset="-122"/>
                <a:ea typeface="华文中宋" panose="02010600040101010101" pitchFamily="2" charset="-122"/>
              </a:rPr>
              <a:t>的活动范围里面，鸟类数量下降了</a:t>
            </a:r>
            <a:r>
              <a:rPr lang="en-US" altLang="zh-CN" dirty="0">
                <a:latin typeface="华文中宋" panose="02010600040101010101" pitchFamily="2" charset="-122"/>
                <a:ea typeface="华文中宋" panose="02010600040101010101" pitchFamily="2" charset="-122"/>
              </a:rPr>
              <a:t>50%</a:t>
            </a:r>
            <a:r>
              <a:rPr lang="zh-CN" altLang="zh-CN" dirty="0">
                <a:latin typeface="华文中宋" panose="02010600040101010101" pitchFamily="2" charset="-122"/>
                <a:ea typeface="华文中宋" panose="02010600040101010101" pitchFamily="2" charset="-122"/>
              </a:rPr>
              <a:t>以上。不仅如此，开发者还表示，根据一段时间持续使用后得到的结论，</a:t>
            </a:r>
            <a:r>
              <a:rPr lang="en-US" altLang="zh-CN" dirty="0" err="1">
                <a:latin typeface="华文中宋" panose="02010600040101010101" pitchFamily="2" charset="-122"/>
                <a:ea typeface="华文中宋" panose="02010600040101010101" pitchFamily="2" charset="-122"/>
              </a:rPr>
              <a:t>Robirds</a:t>
            </a:r>
            <a:r>
              <a:rPr lang="zh-CN" altLang="zh-CN" dirty="0">
                <a:latin typeface="华文中宋" panose="02010600040101010101" pitchFamily="2" charset="-122"/>
                <a:ea typeface="华文中宋" panose="02010600040101010101" pitchFamily="2" charset="-122"/>
              </a:rPr>
              <a:t>甚至可以改变鸟群的生活习性。使用</a:t>
            </a:r>
            <a:r>
              <a:rPr lang="en-US" altLang="zh-CN" dirty="0" err="1">
                <a:latin typeface="华文中宋" panose="02010600040101010101" pitchFamily="2" charset="-122"/>
                <a:ea typeface="华文中宋" panose="02010600040101010101" pitchFamily="2" charset="-122"/>
              </a:rPr>
              <a:t>Robird</a:t>
            </a:r>
            <a:r>
              <a:rPr lang="zh-CN" altLang="zh-CN" dirty="0">
                <a:latin typeface="华文中宋" panose="02010600040101010101" pitchFamily="2" charset="-122"/>
                <a:ea typeface="华文中宋" panose="02010600040101010101" pitchFamily="2" charset="-122"/>
              </a:rPr>
              <a:t>驱逐飞鸟一天所需的费用大约在</a:t>
            </a:r>
            <a:r>
              <a:rPr lang="en-US" altLang="zh-CN" dirty="0">
                <a:latin typeface="华文中宋" panose="02010600040101010101" pitchFamily="2" charset="-122"/>
                <a:ea typeface="华文中宋" panose="02010600040101010101" pitchFamily="2" charset="-122"/>
              </a:rPr>
              <a:t>1000</a:t>
            </a:r>
            <a:r>
              <a:rPr lang="zh-CN" altLang="zh-CN" dirty="0">
                <a:latin typeface="华文中宋" panose="02010600040101010101" pitchFamily="2" charset="-122"/>
                <a:ea typeface="华文中宋" panose="02010600040101010101" pitchFamily="2" charset="-122"/>
              </a:rPr>
              <a:t>美元到</a:t>
            </a:r>
            <a:r>
              <a:rPr lang="en-US" altLang="zh-CN" dirty="0">
                <a:latin typeface="华文中宋" panose="02010600040101010101" pitchFamily="2" charset="-122"/>
                <a:ea typeface="华文中宋" panose="02010600040101010101" pitchFamily="2" charset="-122"/>
              </a:rPr>
              <a:t>1500</a:t>
            </a:r>
            <a:r>
              <a:rPr lang="zh-CN" altLang="zh-CN" dirty="0">
                <a:latin typeface="华文中宋" panose="02010600040101010101" pitchFamily="2" charset="-122"/>
                <a:ea typeface="华文中宋" panose="02010600040101010101" pitchFamily="2" charset="-122"/>
              </a:rPr>
              <a:t>美元之间。</a:t>
            </a:r>
            <a:r>
              <a:rPr lang="en-US" altLang="zh-CN" dirty="0" err="1">
                <a:latin typeface="华文中宋" panose="02010600040101010101" pitchFamily="2" charset="-122"/>
                <a:ea typeface="华文中宋" panose="02010600040101010101" pitchFamily="2" charset="-122"/>
              </a:rPr>
              <a:t>Robird</a:t>
            </a:r>
            <a:r>
              <a:rPr lang="zh-CN" altLang="zh-CN" dirty="0">
                <a:latin typeface="华文中宋" panose="02010600040101010101" pitchFamily="2" charset="-122"/>
                <a:ea typeface="华文中宋" panose="02010600040101010101" pitchFamily="2" charset="-122"/>
              </a:rPr>
              <a:t>比起传统驱逐鸟类的方法性价比更高。生产无人机的速度比训练一只猎鹰要快很多。</a:t>
            </a:r>
            <a:endParaRPr lang="zh-CN" altLang="en-US" dirty="0">
              <a:latin typeface="华文中宋" panose="02010600040101010101" pitchFamily="2" charset="-122"/>
              <a:ea typeface="华文中宋" panose="02010600040101010101" pitchFamily="2" charset="-122"/>
            </a:endParaRPr>
          </a:p>
        </p:txBody>
      </p:sp>
      <p:pic>
        <p:nvPicPr>
          <p:cNvPr id="10" name="图片 9">
            <a:extLst>
              <a:ext uri="{FF2B5EF4-FFF2-40B4-BE49-F238E27FC236}">
                <a16:creationId xmlns:a16="http://schemas.microsoft.com/office/drawing/2014/main" id="{05D5583F-407C-481C-B807-7E4020E76662}"/>
              </a:ext>
            </a:extLst>
          </p:cNvPr>
          <p:cNvPicPr/>
          <p:nvPr/>
        </p:nvPicPr>
        <p:blipFill>
          <a:blip r:embed="rId4"/>
          <a:stretch>
            <a:fillRect/>
          </a:stretch>
        </p:blipFill>
        <p:spPr>
          <a:xfrm>
            <a:off x="8058785" y="3254365"/>
            <a:ext cx="4133215" cy="2708771"/>
          </a:xfrm>
          <a:prstGeom prst="rect">
            <a:avLst/>
          </a:prstGeom>
        </p:spPr>
      </p:pic>
    </p:spTree>
    <p:extLst>
      <p:ext uri="{BB962C8B-B14F-4D97-AF65-F5344CB8AC3E}">
        <p14:creationId xmlns:p14="http://schemas.microsoft.com/office/powerpoint/2010/main" val="2201278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E2D60B-41CF-47DD-83EA-DF994EB8E6D3}"/>
              </a:ext>
            </a:extLst>
          </p:cNvPr>
          <p:cNvSpPr txBox="1"/>
          <p:nvPr/>
        </p:nvSpPr>
        <p:spPr>
          <a:xfrm>
            <a:off x="632176" y="485423"/>
            <a:ext cx="6634037"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应用领域与市场前景</a:t>
            </a:r>
          </a:p>
        </p:txBody>
      </p:sp>
      <p:sp>
        <p:nvSpPr>
          <p:cNvPr id="7" name="文本框 6">
            <a:extLst>
              <a:ext uri="{FF2B5EF4-FFF2-40B4-BE49-F238E27FC236}">
                <a16:creationId xmlns:a16="http://schemas.microsoft.com/office/drawing/2014/main" id="{D5E590E0-F3AB-463A-9B1B-1EB950458D9E}"/>
              </a:ext>
            </a:extLst>
          </p:cNvPr>
          <p:cNvSpPr txBox="1"/>
          <p:nvPr/>
        </p:nvSpPr>
        <p:spPr>
          <a:xfrm>
            <a:off x="632175" y="1262382"/>
            <a:ext cx="6634037" cy="523220"/>
          </a:xfrm>
          <a:prstGeom prst="rect">
            <a:avLst/>
          </a:prstGeom>
          <a:noFill/>
        </p:spPr>
        <p:txBody>
          <a:bodyPr wrap="square" rtlCol="0">
            <a:spAutoFit/>
          </a:bodyPr>
          <a:lstStyle/>
          <a:p>
            <a:r>
              <a:rPr lang="zh-CN" altLang="en-US" sz="2800" dirty="0">
                <a:latin typeface="华康俪金黑W8(P)" panose="020B0800000000000000" pitchFamily="34" charset="-122"/>
                <a:ea typeface="华康俪金黑W8(P)" panose="020B0800000000000000" pitchFamily="34" charset="-122"/>
              </a:rPr>
              <a:t>二、消费级无人机</a:t>
            </a:r>
          </a:p>
        </p:txBody>
      </p:sp>
      <p:sp>
        <p:nvSpPr>
          <p:cNvPr id="9" name="文本框 8">
            <a:extLst>
              <a:ext uri="{FF2B5EF4-FFF2-40B4-BE49-F238E27FC236}">
                <a16:creationId xmlns:a16="http://schemas.microsoft.com/office/drawing/2014/main" id="{BDBDE7AD-EB07-46E8-A82B-C6B52C553C3A}"/>
              </a:ext>
            </a:extLst>
          </p:cNvPr>
          <p:cNvSpPr txBox="1"/>
          <p:nvPr/>
        </p:nvSpPr>
        <p:spPr>
          <a:xfrm>
            <a:off x="806205" y="2589580"/>
            <a:ext cx="11293929" cy="3416320"/>
          </a:xfrm>
          <a:prstGeom prst="rect">
            <a:avLst/>
          </a:prstGeom>
          <a:noFill/>
        </p:spPr>
        <p:txBody>
          <a:bodyPr wrap="square" rtlCol="0">
            <a:spAutoFit/>
          </a:bodyPr>
          <a:lstStyle/>
          <a:p>
            <a:pPr algn="ctr"/>
            <a:r>
              <a:rPr lang="zh-CN" altLang="zh-CN" sz="2400" dirty="0"/>
              <a:t>消费级无人机市场规模</a:t>
            </a:r>
            <a:endParaRPr lang="en-US" altLang="zh-CN" sz="2400" dirty="0"/>
          </a:p>
          <a:p>
            <a:r>
              <a:rPr lang="en-US" altLang="zh-CN" sz="2400" dirty="0"/>
              <a:t>       </a:t>
            </a:r>
            <a:r>
              <a:rPr lang="zh-CN" altLang="zh-CN" sz="2400" dirty="0"/>
              <a:t>据</a:t>
            </a:r>
            <a:r>
              <a:rPr lang="en-US" altLang="zh-CN" sz="2400" dirty="0"/>
              <a:t>2016</a:t>
            </a:r>
            <a:r>
              <a:rPr lang="zh-CN" altLang="zh-CN" sz="2400" dirty="0"/>
              <a:t>年中国民用无人机产业研究报告预测，民用无人机的市场规模将在</a:t>
            </a:r>
            <a:r>
              <a:rPr lang="en-US" altLang="zh-CN" sz="2400" dirty="0"/>
              <a:t>2018</a:t>
            </a:r>
            <a:r>
              <a:rPr lang="zh-CN" altLang="zh-CN" sz="2400" dirty="0"/>
              <a:t>年达到</a:t>
            </a:r>
            <a:r>
              <a:rPr lang="en-US" altLang="zh-CN" sz="2400" dirty="0"/>
              <a:t>110.9</a:t>
            </a:r>
            <a:r>
              <a:rPr lang="zh-CN" altLang="zh-CN" sz="2400" dirty="0"/>
              <a:t>亿元，</a:t>
            </a:r>
            <a:r>
              <a:rPr lang="en-US" altLang="zh-CN" sz="2400" dirty="0">
                <a:solidFill>
                  <a:schemeClr val="accent4"/>
                </a:solidFill>
              </a:rPr>
              <a:t>2017-2018</a:t>
            </a:r>
            <a:r>
              <a:rPr lang="zh-CN" altLang="zh-CN" sz="2400" dirty="0">
                <a:solidFill>
                  <a:schemeClr val="accent4"/>
                </a:solidFill>
              </a:rPr>
              <a:t>年增速均超</a:t>
            </a:r>
            <a:r>
              <a:rPr lang="en-US" altLang="zh-CN" sz="2400" dirty="0">
                <a:solidFill>
                  <a:schemeClr val="accent4"/>
                </a:solidFill>
              </a:rPr>
              <a:t>60%</a:t>
            </a:r>
            <a:r>
              <a:rPr lang="zh-CN" altLang="zh-CN" sz="2400" dirty="0"/>
              <a:t>。</a:t>
            </a:r>
            <a:r>
              <a:rPr lang="en-US" altLang="zh-CN" sz="2400" dirty="0"/>
              <a:t>IDC</a:t>
            </a:r>
            <a:r>
              <a:rPr lang="zh-CN" altLang="zh-CN" sz="2400" dirty="0"/>
              <a:t>预测，</a:t>
            </a:r>
            <a:r>
              <a:rPr lang="en-US" altLang="zh-CN" sz="2400" dirty="0"/>
              <a:t>2019</a:t>
            </a:r>
            <a:r>
              <a:rPr lang="zh-CN" altLang="zh-CN" sz="2400" dirty="0"/>
              <a:t>年中国市场消费级无人机出货量将达到</a:t>
            </a:r>
            <a:r>
              <a:rPr lang="en-US" altLang="zh-CN" sz="2400" dirty="0"/>
              <a:t>300</a:t>
            </a:r>
            <a:r>
              <a:rPr lang="zh-CN" altLang="zh-CN" sz="2400" dirty="0"/>
              <a:t>万台，较</a:t>
            </a:r>
            <a:r>
              <a:rPr lang="en-US" altLang="zh-CN" sz="2400" dirty="0"/>
              <a:t>2016</a:t>
            </a:r>
            <a:r>
              <a:rPr lang="zh-CN" altLang="zh-CN" sz="2400" dirty="0"/>
              <a:t>年的</a:t>
            </a:r>
            <a:r>
              <a:rPr lang="en-US" altLang="zh-CN" sz="2400" dirty="0"/>
              <a:t>39</a:t>
            </a:r>
            <a:r>
              <a:rPr lang="zh-CN" altLang="zh-CN" sz="2400" dirty="0"/>
              <a:t>万台实现大幅增长。保守预测</a:t>
            </a:r>
            <a:r>
              <a:rPr lang="en-US" altLang="zh-CN" sz="2400" dirty="0">
                <a:solidFill>
                  <a:schemeClr val="accent4"/>
                </a:solidFill>
              </a:rPr>
              <a:t>2023</a:t>
            </a:r>
            <a:r>
              <a:rPr lang="zh-CN" altLang="zh-CN" sz="2400" dirty="0"/>
              <a:t>年消费级及航拍无人机</a:t>
            </a:r>
            <a:r>
              <a:rPr lang="en-US" altLang="zh-CN" sz="2400" dirty="0"/>
              <a:t>400</a:t>
            </a:r>
            <a:r>
              <a:rPr lang="zh-CN" altLang="zh-CN" sz="2400" dirty="0"/>
              <a:t>万台，每台均价</a:t>
            </a:r>
            <a:r>
              <a:rPr lang="en-US" altLang="zh-CN" sz="2400" dirty="0"/>
              <a:t>5000</a:t>
            </a:r>
            <a:r>
              <a:rPr lang="zh-CN" altLang="zh-CN" sz="2400" dirty="0"/>
              <a:t>元，则国内消费级航拍无人机市场规模则达到</a:t>
            </a:r>
            <a:r>
              <a:rPr lang="en-US" altLang="zh-CN" sz="2400" dirty="0">
                <a:solidFill>
                  <a:schemeClr val="accent4"/>
                </a:solidFill>
              </a:rPr>
              <a:t>200</a:t>
            </a:r>
            <a:r>
              <a:rPr lang="zh-CN" altLang="zh-CN" sz="2400" dirty="0">
                <a:solidFill>
                  <a:schemeClr val="accent4"/>
                </a:solidFill>
              </a:rPr>
              <a:t>亿元</a:t>
            </a:r>
            <a:r>
              <a:rPr lang="zh-CN" altLang="zh-CN" sz="2400" dirty="0"/>
              <a:t>。研究机构普华永道，</a:t>
            </a:r>
            <a:r>
              <a:rPr lang="en-US" altLang="zh-CN" sz="2400" dirty="0"/>
              <a:t>FAA</a:t>
            </a:r>
            <a:r>
              <a:rPr lang="zh-CN" altLang="zh-CN" sz="2400" dirty="0"/>
              <a:t>等也做出了相似的预测。</a:t>
            </a:r>
          </a:p>
          <a:p>
            <a:r>
              <a:rPr lang="en-US" altLang="zh-CN" sz="2400" dirty="0"/>
              <a:t>       </a:t>
            </a:r>
            <a:r>
              <a:rPr lang="zh-CN" altLang="zh-CN" sz="2400" dirty="0"/>
              <a:t>当前流通于市面上的消费级无人机大多是多旋翼无人机飞行器，研究指出，多</a:t>
            </a:r>
            <a:r>
              <a:rPr lang="zh-CN" altLang="zh-CN" sz="2400" dirty="0">
                <a:solidFill>
                  <a:schemeClr val="accent4"/>
                </a:solidFill>
              </a:rPr>
              <a:t>旋翼无人机的市场已经趋于饱和</a:t>
            </a:r>
            <a:r>
              <a:rPr lang="zh-CN" altLang="zh-CN" sz="2400" dirty="0"/>
              <a:t>（以大疆创新、零度智控、亿航科技、臻迪智能等公司为代表）。扑翼飞行器进军消费级无人机的市场，前景不可估量。</a:t>
            </a:r>
          </a:p>
        </p:txBody>
      </p:sp>
      <p:sp>
        <p:nvSpPr>
          <p:cNvPr id="2" name="矩形 1">
            <a:extLst>
              <a:ext uri="{FF2B5EF4-FFF2-40B4-BE49-F238E27FC236}">
                <a16:creationId xmlns:a16="http://schemas.microsoft.com/office/drawing/2014/main" id="{D811AA25-F0FD-489F-8A1E-87C6B9FC20DD}"/>
              </a:ext>
            </a:extLst>
          </p:cNvPr>
          <p:cNvSpPr/>
          <p:nvPr/>
        </p:nvSpPr>
        <p:spPr>
          <a:xfrm>
            <a:off x="2651999" y="1881694"/>
            <a:ext cx="7602343" cy="707886"/>
          </a:xfrm>
          <a:prstGeom prst="rect">
            <a:avLst/>
          </a:prstGeom>
          <a:noFill/>
        </p:spPr>
        <p:txBody>
          <a:bodyPr wrap="square" lIns="91440" tIns="45720" rIns="91440" bIns="45720">
            <a:spAutoFit/>
          </a:bodyPr>
          <a:lstStyle/>
          <a:p>
            <a:pPr algn="ctr"/>
            <a:r>
              <a:rPr lang="zh-CN" altLang="en-US" sz="2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仿生扑翼飞行器的高机动性，较小的体积以及复杂而又优美的运动会让注重专业性，操控性以及性能的航空爱好者为之疯狂！</a:t>
            </a:r>
            <a:endParaRPr lang="zh-CN" altLang="en-US" sz="2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10" name="文本框 9">
            <a:extLst>
              <a:ext uri="{FF2B5EF4-FFF2-40B4-BE49-F238E27FC236}">
                <a16:creationId xmlns:a16="http://schemas.microsoft.com/office/drawing/2014/main" id="{45293A03-C698-4B2B-B146-EED3D3C5F687}"/>
              </a:ext>
            </a:extLst>
          </p:cNvPr>
          <p:cNvSpPr txBox="1"/>
          <p:nvPr/>
        </p:nvSpPr>
        <p:spPr>
          <a:xfrm>
            <a:off x="632175" y="5849856"/>
            <a:ext cx="11271354" cy="1107996"/>
          </a:xfrm>
          <a:prstGeom prst="rect">
            <a:avLst/>
          </a:prstGeom>
          <a:noFill/>
        </p:spPr>
        <p:txBody>
          <a:bodyPr wrap="square" rtlCol="0">
            <a:spAutoFit/>
          </a:bodyPr>
          <a:lstStyle/>
          <a:p>
            <a:r>
              <a:rPr lang="zh-CN" altLang="en-US" sz="1600" dirty="0"/>
              <a:t>参考文献：</a:t>
            </a:r>
            <a:endParaRPr lang="en-US" altLang="zh-CN" sz="1600" dirty="0"/>
          </a:p>
          <a:p>
            <a:r>
              <a:rPr lang="en-US" altLang="zh-CN" sz="1400" dirty="0"/>
              <a:t>[1]</a:t>
            </a:r>
            <a:r>
              <a:rPr lang="zh-CN" altLang="zh-CN" sz="1600" dirty="0"/>
              <a:t>民用无人机市场需求扩大 投资机遇又来了</a:t>
            </a:r>
            <a:r>
              <a:rPr lang="en-US" altLang="zh-CN" sz="1600" dirty="0"/>
              <a:t>[EB/OL]. </a:t>
            </a:r>
            <a:r>
              <a:rPr lang="en-US" altLang="zh-CN" sz="1600" u="sng" dirty="0">
                <a:hlinkClick r:id="rId2"/>
              </a:rPr>
              <a:t>http://www.81uav.cn/uav-news/201609/10/19228.html</a:t>
            </a:r>
            <a:r>
              <a:rPr lang="en-US" altLang="zh-CN" sz="1600" dirty="0"/>
              <a:t>.</a:t>
            </a:r>
            <a:endParaRPr lang="zh-CN" altLang="zh-CN" sz="1600" dirty="0"/>
          </a:p>
          <a:p>
            <a:r>
              <a:rPr lang="en-US" altLang="zh-CN" sz="1400" dirty="0"/>
              <a:t>[2]</a:t>
            </a:r>
            <a:r>
              <a:rPr lang="zh-CN" altLang="zh-CN" sz="1600" dirty="0"/>
              <a:t>王成君</a:t>
            </a:r>
            <a:r>
              <a:rPr lang="en-US" altLang="zh-CN" sz="1600" dirty="0"/>
              <a:t>, </a:t>
            </a:r>
            <a:r>
              <a:rPr lang="zh-CN" altLang="zh-CN" sz="1600" dirty="0"/>
              <a:t>薄澜</a:t>
            </a:r>
            <a:r>
              <a:rPr lang="en-US" altLang="zh-CN" sz="1600" dirty="0"/>
              <a:t>. </a:t>
            </a:r>
            <a:r>
              <a:rPr lang="zh-CN" altLang="zh-CN" sz="1600" dirty="0"/>
              <a:t>消费级无人机掘金细分市场</a:t>
            </a:r>
            <a:r>
              <a:rPr lang="en-US" altLang="zh-CN" sz="1600" dirty="0"/>
              <a:t>[J]. </a:t>
            </a:r>
            <a:r>
              <a:rPr lang="zh-CN" altLang="zh-CN" sz="1600" dirty="0"/>
              <a:t>上海信息化</a:t>
            </a:r>
            <a:r>
              <a:rPr lang="en-US" altLang="zh-CN" sz="1600" dirty="0"/>
              <a:t>, 2017, (06): 57-59.</a:t>
            </a:r>
            <a:endParaRPr lang="zh-CN" altLang="zh-CN" sz="1600" dirty="0"/>
          </a:p>
          <a:p>
            <a:endParaRPr lang="zh-CN" altLang="en-US" u="sng" dirty="0"/>
          </a:p>
        </p:txBody>
      </p:sp>
    </p:spTree>
    <p:extLst>
      <p:ext uri="{BB962C8B-B14F-4D97-AF65-F5344CB8AC3E}">
        <p14:creationId xmlns:p14="http://schemas.microsoft.com/office/powerpoint/2010/main" val="4002981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E2D60B-41CF-47DD-83EA-DF994EB8E6D3}"/>
              </a:ext>
            </a:extLst>
          </p:cNvPr>
          <p:cNvSpPr txBox="1"/>
          <p:nvPr/>
        </p:nvSpPr>
        <p:spPr>
          <a:xfrm>
            <a:off x="632176" y="485423"/>
            <a:ext cx="6634037"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应用领域与市场前景</a:t>
            </a:r>
          </a:p>
        </p:txBody>
      </p:sp>
      <p:sp>
        <p:nvSpPr>
          <p:cNvPr id="7" name="文本框 6">
            <a:extLst>
              <a:ext uri="{FF2B5EF4-FFF2-40B4-BE49-F238E27FC236}">
                <a16:creationId xmlns:a16="http://schemas.microsoft.com/office/drawing/2014/main" id="{D5E590E0-F3AB-463A-9B1B-1EB950458D9E}"/>
              </a:ext>
            </a:extLst>
          </p:cNvPr>
          <p:cNvSpPr txBox="1"/>
          <p:nvPr/>
        </p:nvSpPr>
        <p:spPr>
          <a:xfrm>
            <a:off x="632175" y="1262382"/>
            <a:ext cx="6634037" cy="523220"/>
          </a:xfrm>
          <a:prstGeom prst="rect">
            <a:avLst/>
          </a:prstGeom>
          <a:noFill/>
        </p:spPr>
        <p:txBody>
          <a:bodyPr wrap="square" rtlCol="0">
            <a:spAutoFit/>
          </a:bodyPr>
          <a:lstStyle/>
          <a:p>
            <a:r>
              <a:rPr lang="zh-CN" altLang="en-US" sz="2800" dirty="0">
                <a:latin typeface="华康俪金黑W8(P)" panose="020B0800000000000000" pitchFamily="34" charset="-122"/>
                <a:ea typeface="华康俪金黑W8(P)" panose="020B0800000000000000" pitchFamily="34" charset="-122"/>
              </a:rPr>
              <a:t>三、军用无人机</a:t>
            </a:r>
          </a:p>
        </p:txBody>
      </p:sp>
      <p:sp>
        <p:nvSpPr>
          <p:cNvPr id="8" name="文本框 7">
            <a:extLst>
              <a:ext uri="{FF2B5EF4-FFF2-40B4-BE49-F238E27FC236}">
                <a16:creationId xmlns:a16="http://schemas.microsoft.com/office/drawing/2014/main" id="{329BC8E0-0CF3-45A8-90A7-6028764E1888}"/>
              </a:ext>
            </a:extLst>
          </p:cNvPr>
          <p:cNvSpPr txBox="1"/>
          <p:nvPr/>
        </p:nvSpPr>
        <p:spPr>
          <a:xfrm>
            <a:off x="632174" y="1785602"/>
            <a:ext cx="10678886" cy="461665"/>
          </a:xfrm>
          <a:prstGeom prst="rect">
            <a:avLst/>
          </a:prstGeom>
          <a:noFill/>
        </p:spPr>
        <p:txBody>
          <a:bodyPr wrap="square" rtlCol="0">
            <a:spAutoFit/>
          </a:bodyPr>
          <a:lstStyle/>
          <a:p>
            <a:pPr algn="ctr"/>
            <a:r>
              <a:rPr lang="zh-CN" altLang="en-US" sz="2400" b="1" dirty="0"/>
              <a:t>可垂直起飞，体积小巧，机动性好，隐蔽性出色，侦查效果好</a:t>
            </a:r>
            <a:endParaRPr lang="zh-CN" altLang="en-US" dirty="0"/>
          </a:p>
        </p:txBody>
      </p:sp>
      <p:sp>
        <p:nvSpPr>
          <p:cNvPr id="9" name="文本框 8">
            <a:extLst>
              <a:ext uri="{FF2B5EF4-FFF2-40B4-BE49-F238E27FC236}">
                <a16:creationId xmlns:a16="http://schemas.microsoft.com/office/drawing/2014/main" id="{BDBDE7AD-EB07-46E8-A82B-C6B52C553C3A}"/>
              </a:ext>
            </a:extLst>
          </p:cNvPr>
          <p:cNvSpPr txBox="1"/>
          <p:nvPr/>
        </p:nvSpPr>
        <p:spPr>
          <a:xfrm>
            <a:off x="741430" y="4929507"/>
            <a:ext cx="11293929" cy="2092881"/>
          </a:xfrm>
          <a:prstGeom prst="rect">
            <a:avLst/>
          </a:prstGeom>
          <a:noFill/>
        </p:spPr>
        <p:txBody>
          <a:bodyPr wrap="square" rtlCol="0">
            <a:spAutoFit/>
          </a:bodyPr>
          <a:lstStyle/>
          <a:p>
            <a:r>
              <a:rPr lang="en-US" altLang="zh-CN" sz="1600" dirty="0"/>
              <a:t>       </a:t>
            </a:r>
            <a:r>
              <a:rPr lang="zh-CN" altLang="zh-CN" sz="1600" dirty="0"/>
              <a:t>中投顾问在《</a:t>
            </a:r>
            <a:r>
              <a:rPr lang="en-US" altLang="zh-CN" sz="1600" dirty="0"/>
              <a:t>2016</a:t>
            </a:r>
            <a:r>
              <a:rPr lang="zh-CN" altLang="zh-CN" sz="1600" dirty="0"/>
              <a:t>～</a:t>
            </a:r>
            <a:r>
              <a:rPr lang="en-US" altLang="zh-CN" sz="1600" dirty="0"/>
              <a:t>2020 </a:t>
            </a:r>
            <a:r>
              <a:rPr lang="zh-CN" altLang="zh-CN" sz="1600" dirty="0"/>
              <a:t>年中国军工产业深度调研及投资前景预测报告》中指出，近年来，无人机的研制投入和采购需求都呈现爆发式的增长。</a:t>
            </a:r>
            <a:r>
              <a:rPr lang="zh-CN" altLang="zh-CN" sz="1600" dirty="0">
                <a:solidFill>
                  <a:schemeClr val="accent4"/>
                </a:solidFill>
              </a:rPr>
              <a:t>预计在 </a:t>
            </a:r>
            <a:r>
              <a:rPr lang="en-US" altLang="zh-CN" sz="1600" dirty="0">
                <a:solidFill>
                  <a:schemeClr val="accent4"/>
                </a:solidFill>
              </a:rPr>
              <a:t>2015</a:t>
            </a:r>
            <a:r>
              <a:rPr lang="zh-CN" altLang="zh-CN" sz="1600" dirty="0">
                <a:solidFill>
                  <a:schemeClr val="accent4"/>
                </a:solidFill>
              </a:rPr>
              <a:t>～</a:t>
            </a:r>
            <a:r>
              <a:rPr lang="en-US" altLang="zh-CN" sz="1600" dirty="0">
                <a:solidFill>
                  <a:schemeClr val="accent4"/>
                </a:solidFill>
              </a:rPr>
              <a:t>2024 </a:t>
            </a:r>
            <a:r>
              <a:rPr lang="zh-CN" altLang="zh-CN" sz="1600" dirty="0">
                <a:solidFill>
                  <a:schemeClr val="accent4"/>
                </a:solidFill>
              </a:rPr>
              <a:t>年</a:t>
            </a:r>
            <a:r>
              <a:rPr lang="zh-CN" altLang="zh-CN" sz="1600" dirty="0"/>
              <a:t>，</a:t>
            </a:r>
            <a:r>
              <a:rPr lang="en-US" altLang="zh-CN" sz="1600" dirty="0"/>
              <a:t>10 </a:t>
            </a:r>
            <a:r>
              <a:rPr lang="zh-CN" altLang="zh-CN" sz="1600" dirty="0"/>
              <a:t>年间全球无人机系统市场价值合计将超过</a:t>
            </a:r>
            <a:r>
              <a:rPr lang="en-US" altLang="zh-CN" sz="1600" dirty="0"/>
              <a:t> 910 </a:t>
            </a:r>
            <a:r>
              <a:rPr lang="zh-CN" altLang="zh-CN" sz="1600" dirty="0"/>
              <a:t>亿美元。其中，</a:t>
            </a:r>
            <a:r>
              <a:rPr lang="zh-CN" altLang="zh-CN" sz="1600" dirty="0">
                <a:solidFill>
                  <a:schemeClr val="accent4"/>
                </a:solidFill>
              </a:rPr>
              <a:t>军用无人机将达到</a:t>
            </a:r>
            <a:r>
              <a:rPr lang="en-US" altLang="zh-CN" sz="1600" dirty="0">
                <a:solidFill>
                  <a:schemeClr val="accent4"/>
                </a:solidFill>
              </a:rPr>
              <a:t> 810 </a:t>
            </a:r>
            <a:r>
              <a:rPr lang="zh-CN" altLang="zh-CN" sz="1600" dirty="0">
                <a:solidFill>
                  <a:schemeClr val="accent4"/>
                </a:solidFill>
              </a:rPr>
              <a:t>亿美元</a:t>
            </a:r>
            <a:r>
              <a:rPr lang="zh-CN" altLang="zh-CN" sz="1600" dirty="0"/>
              <a:t>，民用无人机将达到</a:t>
            </a:r>
            <a:r>
              <a:rPr lang="en-US" altLang="zh-CN" sz="1600" dirty="0"/>
              <a:t> 100 </a:t>
            </a:r>
            <a:r>
              <a:rPr lang="zh-CN" altLang="zh-CN" sz="1600" dirty="0"/>
              <a:t>亿美元。</a:t>
            </a:r>
          </a:p>
          <a:p>
            <a:r>
              <a:rPr lang="en-US" altLang="zh-CN" sz="1600" dirty="0"/>
              <a:t>       2015 </a:t>
            </a:r>
            <a:r>
              <a:rPr lang="zh-CN" altLang="zh-CN" sz="1600" dirty="0"/>
              <a:t>～</a:t>
            </a:r>
            <a:r>
              <a:rPr lang="en-US" altLang="zh-CN" sz="1600" dirty="0"/>
              <a:t> 2024 </a:t>
            </a:r>
            <a:r>
              <a:rPr lang="zh-CN" altLang="zh-CN" sz="1600" dirty="0"/>
              <a:t>年，全球军用无人机支出总额将由</a:t>
            </a:r>
            <a:r>
              <a:rPr lang="en-US" altLang="zh-CN" sz="1600" dirty="0"/>
              <a:t> 2015 </a:t>
            </a:r>
            <a:r>
              <a:rPr lang="zh-CN" altLang="zh-CN" sz="1600" dirty="0"/>
              <a:t>年</a:t>
            </a:r>
            <a:r>
              <a:rPr lang="en-US" altLang="zh-CN" sz="1600" dirty="0"/>
              <a:t>57 </a:t>
            </a:r>
            <a:r>
              <a:rPr lang="zh-CN" altLang="zh-CN" sz="1600" dirty="0"/>
              <a:t>亿美元增至</a:t>
            </a:r>
            <a:r>
              <a:rPr lang="en-US" altLang="zh-CN" sz="1600" dirty="0"/>
              <a:t> 2024 </a:t>
            </a:r>
            <a:r>
              <a:rPr lang="zh-CN" altLang="zh-CN" sz="1600" dirty="0"/>
              <a:t>年</a:t>
            </a:r>
            <a:r>
              <a:rPr lang="en-US" altLang="zh-CN" sz="1600" dirty="0"/>
              <a:t> 99 </a:t>
            </a:r>
            <a:r>
              <a:rPr lang="zh-CN" altLang="zh-CN" sz="1600" dirty="0"/>
              <a:t>亿美元，复合增长率为 </a:t>
            </a:r>
            <a:r>
              <a:rPr lang="en-US" altLang="zh-CN" sz="1600" dirty="0"/>
              <a:t>6. 33%</a:t>
            </a:r>
            <a:r>
              <a:rPr lang="zh-CN" altLang="zh-CN" sz="1600" dirty="0"/>
              <a:t>。如果</a:t>
            </a:r>
            <a:r>
              <a:rPr lang="zh-CN" altLang="zh-CN" sz="1600" dirty="0">
                <a:solidFill>
                  <a:schemeClr val="accent4"/>
                </a:solidFill>
              </a:rPr>
              <a:t>按数量计，微小型无人机占市场比重最大，达 </a:t>
            </a:r>
            <a:r>
              <a:rPr lang="en-US" altLang="zh-CN" sz="1600" dirty="0">
                <a:solidFill>
                  <a:schemeClr val="accent4"/>
                </a:solidFill>
              </a:rPr>
              <a:t>69. 5%</a:t>
            </a:r>
            <a:r>
              <a:rPr lang="zh-CN" altLang="zh-CN" sz="1600" dirty="0">
                <a:solidFill>
                  <a:schemeClr val="accent4"/>
                </a:solidFill>
              </a:rPr>
              <a:t>。</a:t>
            </a:r>
            <a:endParaRPr lang="en-US" altLang="zh-CN" sz="1600" dirty="0">
              <a:solidFill>
                <a:schemeClr val="accent4"/>
              </a:solidFill>
            </a:endParaRPr>
          </a:p>
          <a:p>
            <a:r>
              <a:rPr lang="en-US" altLang="zh-CN" sz="1600" dirty="0"/>
              <a:t>       </a:t>
            </a:r>
            <a:r>
              <a:rPr lang="zh-CN" altLang="zh-CN" sz="1600" dirty="0"/>
              <a:t>目前的军用微小型无人机主要是旋翼式和固定翼式，仿生扑翼式正处在发展阶段，未来可以取代一部分传统微小型飞行器，如固定翼式。</a:t>
            </a:r>
            <a:r>
              <a:rPr lang="en-US" altLang="zh-CN" sz="1600" dirty="0"/>
              <a:t>(</a:t>
            </a:r>
            <a:r>
              <a:rPr lang="zh-CN" altLang="zh-CN" sz="1600" dirty="0"/>
              <a:t>军用无人机市场发展前景预测</a:t>
            </a:r>
            <a:r>
              <a:rPr lang="en-US" altLang="zh-CN" sz="1600" dirty="0"/>
              <a:t>[J]. </a:t>
            </a:r>
            <a:r>
              <a:rPr lang="zh-CN" altLang="zh-CN" sz="1600" dirty="0"/>
              <a:t>玻璃钢</a:t>
            </a:r>
            <a:r>
              <a:rPr lang="en-US" altLang="zh-CN" sz="1600" dirty="0"/>
              <a:t>/</a:t>
            </a:r>
            <a:r>
              <a:rPr lang="zh-CN" altLang="zh-CN" sz="1600" dirty="0"/>
              <a:t>复合材料</a:t>
            </a:r>
            <a:r>
              <a:rPr lang="en-US" altLang="zh-CN" sz="1600" dirty="0"/>
              <a:t>, 2016, (06): 108-109.)</a:t>
            </a:r>
            <a:endParaRPr lang="zh-CN" altLang="zh-CN" sz="1600" dirty="0"/>
          </a:p>
          <a:p>
            <a:r>
              <a:rPr lang="en-US" altLang="zh-CN" dirty="0"/>
              <a:t> </a:t>
            </a:r>
            <a:endParaRPr lang="zh-CN" altLang="zh-CN" dirty="0"/>
          </a:p>
        </p:txBody>
      </p:sp>
      <p:sp>
        <p:nvSpPr>
          <p:cNvPr id="10" name="文本框 9">
            <a:extLst>
              <a:ext uri="{FF2B5EF4-FFF2-40B4-BE49-F238E27FC236}">
                <a16:creationId xmlns:a16="http://schemas.microsoft.com/office/drawing/2014/main" id="{1B0D9594-C645-4F36-A49A-E53B16FB7F83}"/>
              </a:ext>
            </a:extLst>
          </p:cNvPr>
          <p:cNvSpPr txBox="1"/>
          <p:nvPr/>
        </p:nvSpPr>
        <p:spPr>
          <a:xfrm>
            <a:off x="850689" y="2221103"/>
            <a:ext cx="11075413" cy="830997"/>
          </a:xfrm>
          <a:prstGeom prst="rect">
            <a:avLst/>
          </a:prstGeom>
          <a:noFill/>
        </p:spPr>
        <p:txBody>
          <a:bodyPr wrap="square" rtlCol="0">
            <a:spAutoFit/>
          </a:bodyPr>
          <a:lstStyle/>
          <a:p>
            <a:r>
              <a:rPr lang="en-US" altLang="zh-CN" sz="1600" dirty="0"/>
              <a:t>       </a:t>
            </a:r>
            <a:r>
              <a:rPr lang="zh-CN" altLang="zh-CN" sz="1600" dirty="0"/>
              <a:t>例如，微型无人机曾经在阿富汗战场上作为英军侦查的有利武器，用它翻越障碍，进入角落探查危险。</a:t>
            </a:r>
            <a:r>
              <a:rPr lang="en-US" altLang="zh-CN" sz="1600" dirty="0"/>
              <a:t>(</a:t>
            </a:r>
            <a:r>
              <a:rPr lang="en-US" altLang="zh-CN" sz="1400" dirty="0"/>
              <a:t>Mini helicopter drone for UK troops in Afghanistan[EB/OL]. </a:t>
            </a:r>
            <a:r>
              <a:rPr lang="en-US" altLang="zh-CN" sz="1400" u="sng" dirty="0">
                <a:hlinkClick r:id="rId2"/>
              </a:rPr>
              <a:t>http://www.bbc.com/news/uk-21313323</a:t>
            </a:r>
            <a:r>
              <a:rPr lang="en-US" altLang="zh-CN" sz="1400" dirty="0"/>
              <a:t>.</a:t>
            </a:r>
            <a:r>
              <a:rPr lang="en-US" altLang="zh-CN" sz="1600" dirty="0"/>
              <a:t>)</a:t>
            </a:r>
            <a:r>
              <a:rPr lang="zh-CN" altLang="zh-CN" sz="1600" dirty="0"/>
              <a:t>而仿生扑翼飞行器更大的优势在于在空中侦查的过程中让对方难以发现，并且还能在较小的空间里实现盘旋和机动。</a:t>
            </a:r>
          </a:p>
        </p:txBody>
      </p:sp>
      <p:pic>
        <p:nvPicPr>
          <p:cNvPr id="11" name="图片 10">
            <a:extLst>
              <a:ext uri="{FF2B5EF4-FFF2-40B4-BE49-F238E27FC236}">
                <a16:creationId xmlns:a16="http://schemas.microsoft.com/office/drawing/2014/main" id="{9527A579-75E1-411A-8A61-FAB12A5CCE4A}"/>
              </a:ext>
            </a:extLst>
          </p:cNvPr>
          <p:cNvPicPr/>
          <p:nvPr/>
        </p:nvPicPr>
        <p:blipFill>
          <a:blip r:embed="rId3"/>
          <a:stretch>
            <a:fillRect/>
          </a:stretch>
        </p:blipFill>
        <p:spPr>
          <a:xfrm>
            <a:off x="2008413" y="3052100"/>
            <a:ext cx="3739243" cy="1877407"/>
          </a:xfrm>
          <a:prstGeom prst="rect">
            <a:avLst/>
          </a:prstGeom>
        </p:spPr>
      </p:pic>
      <p:pic>
        <p:nvPicPr>
          <p:cNvPr id="12" name="图片 11">
            <a:extLst>
              <a:ext uri="{FF2B5EF4-FFF2-40B4-BE49-F238E27FC236}">
                <a16:creationId xmlns:a16="http://schemas.microsoft.com/office/drawing/2014/main" id="{18D67BA3-0611-4C46-9A43-B0571FD5590D}"/>
              </a:ext>
            </a:extLst>
          </p:cNvPr>
          <p:cNvPicPr/>
          <p:nvPr/>
        </p:nvPicPr>
        <p:blipFill>
          <a:blip r:embed="rId4"/>
          <a:stretch>
            <a:fillRect/>
          </a:stretch>
        </p:blipFill>
        <p:spPr>
          <a:xfrm>
            <a:off x="6950928" y="3052100"/>
            <a:ext cx="3771901" cy="1840046"/>
          </a:xfrm>
          <a:prstGeom prst="rect">
            <a:avLst/>
          </a:prstGeom>
        </p:spPr>
      </p:pic>
    </p:spTree>
    <p:extLst>
      <p:ext uri="{BB962C8B-B14F-4D97-AF65-F5344CB8AC3E}">
        <p14:creationId xmlns:p14="http://schemas.microsoft.com/office/powerpoint/2010/main" val="139555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B5A99C5-8CCB-478C-8D44-2ACCFB46B6BC}"/>
              </a:ext>
            </a:extLst>
          </p:cNvPr>
          <p:cNvSpPr txBox="1"/>
          <p:nvPr/>
        </p:nvSpPr>
        <p:spPr>
          <a:xfrm>
            <a:off x="632177" y="485423"/>
            <a:ext cx="2799644"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逻辑模型</a:t>
            </a:r>
          </a:p>
        </p:txBody>
      </p:sp>
      <p:graphicFrame>
        <p:nvGraphicFramePr>
          <p:cNvPr id="5" name="表格 4">
            <a:extLst>
              <a:ext uri="{FF2B5EF4-FFF2-40B4-BE49-F238E27FC236}">
                <a16:creationId xmlns:a16="http://schemas.microsoft.com/office/drawing/2014/main" id="{7EDA46A1-960B-4515-8944-79155D902C58}"/>
              </a:ext>
            </a:extLst>
          </p:cNvPr>
          <p:cNvGraphicFramePr>
            <a:graphicFrameLocks noGrp="1"/>
          </p:cNvGraphicFramePr>
          <p:nvPr>
            <p:extLst>
              <p:ext uri="{D42A27DB-BD31-4B8C-83A1-F6EECF244321}">
                <p14:modId xmlns:p14="http://schemas.microsoft.com/office/powerpoint/2010/main" val="2021515412"/>
              </p:ext>
            </p:extLst>
          </p:nvPr>
        </p:nvGraphicFramePr>
        <p:xfrm>
          <a:off x="1016000" y="1227666"/>
          <a:ext cx="10250309" cy="5069529"/>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3290639275"/>
                    </a:ext>
                  </a:extLst>
                </a:gridCol>
                <a:gridCol w="1281289">
                  <a:extLst>
                    <a:ext uri="{9D8B030D-6E8A-4147-A177-3AD203B41FA5}">
                      <a16:colId xmlns:a16="http://schemas.microsoft.com/office/drawing/2014/main" val="2699806303"/>
                    </a:ext>
                  </a:extLst>
                </a:gridCol>
                <a:gridCol w="2562577">
                  <a:extLst>
                    <a:ext uri="{9D8B030D-6E8A-4147-A177-3AD203B41FA5}">
                      <a16:colId xmlns:a16="http://schemas.microsoft.com/office/drawing/2014/main" val="3672347310"/>
                    </a:ext>
                  </a:extLst>
                </a:gridCol>
                <a:gridCol w="2562577">
                  <a:extLst>
                    <a:ext uri="{9D8B030D-6E8A-4147-A177-3AD203B41FA5}">
                      <a16:colId xmlns:a16="http://schemas.microsoft.com/office/drawing/2014/main" val="249524239"/>
                    </a:ext>
                  </a:extLst>
                </a:gridCol>
                <a:gridCol w="2562577">
                  <a:extLst>
                    <a:ext uri="{9D8B030D-6E8A-4147-A177-3AD203B41FA5}">
                      <a16:colId xmlns:a16="http://schemas.microsoft.com/office/drawing/2014/main" val="3188147189"/>
                    </a:ext>
                  </a:extLst>
                </a:gridCol>
              </a:tblGrid>
              <a:tr h="1041401">
                <a:tc>
                  <a:txBody>
                    <a:bodyPr/>
                    <a:lstStyle/>
                    <a:p>
                      <a:pPr algn="ctr"/>
                      <a:r>
                        <a:rPr lang="zh-CN" altLang="en-US" dirty="0"/>
                        <a:t>背景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zh-CN" altLang="en-US" dirty="0"/>
                        <a:t>        自“微型飞行器”的概念在</a:t>
                      </a:r>
                      <a:r>
                        <a:rPr lang="en-US" altLang="zh-CN" dirty="0"/>
                        <a:t>1992</a:t>
                      </a:r>
                      <a:r>
                        <a:rPr lang="zh-CN" altLang="en-US" dirty="0"/>
                        <a:t>年被提出以来，其极为广阔的应用前景使其成为世界先进国家研究开发的热点。但是传统的固定翼式与旋翼式飞行器的一些短板也渐渐显露，而仿生扑翼飞行器以其独特的优势有望取代前两者的一些作用。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2100050444"/>
                  </a:ext>
                </a:extLst>
              </a:tr>
              <a:tr h="372533">
                <a:tc>
                  <a:txBody>
                    <a:bodyPr/>
                    <a:lstStyle/>
                    <a:p>
                      <a:pPr algn="ctr"/>
                      <a:r>
                        <a:rPr lang="zh-CN" altLang="en-US" dirty="0"/>
                        <a:t>目标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l"/>
                      <a:r>
                        <a:rPr lang="zh-CN" altLang="en-US" dirty="0"/>
                        <a:t>      预测仿生扑翼飞行器的发展趋势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90956889"/>
                  </a:ext>
                </a:extLst>
              </a:tr>
              <a:tr h="609266">
                <a:tc gridSpan="2">
                  <a:txBody>
                    <a:bodyPr/>
                    <a:lstStyle/>
                    <a:p>
                      <a:pPr algn="ctr"/>
                      <a:r>
                        <a:rPr lang="zh-CN" altLang="en-US" dirty="0"/>
                        <a:t>效果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a:txBody>
                    <a:bodyPr/>
                    <a:lstStyle/>
                    <a:p>
                      <a:pPr algn="ctr"/>
                      <a:r>
                        <a:rPr lang="zh-CN" altLang="en-US" dirty="0"/>
                        <a:t>输出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过程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dirty="0"/>
                        <a:t>输入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7657218"/>
                  </a:ext>
                </a:extLst>
              </a:tr>
              <a:tr h="2437063">
                <a:tc gridSpan="2">
                  <a:txBody>
                    <a:bodyPr/>
                    <a:lstStyle/>
                    <a:p>
                      <a:pPr algn="l"/>
                      <a:r>
                        <a:rPr lang="en-US" altLang="zh-CN" dirty="0"/>
                        <a:t>1.</a:t>
                      </a:r>
                      <a:r>
                        <a:rPr lang="zh-CN" altLang="en-US" dirty="0"/>
                        <a:t>由仿生扑翼飞行器四大系统的发展趋势预测其性能指标。</a:t>
                      </a:r>
                      <a:endParaRPr lang="en-US" altLang="zh-CN" dirty="0"/>
                    </a:p>
                    <a:p>
                      <a:pPr algn="l"/>
                      <a:r>
                        <a:rPr lang="en-US" altLang="zh-CN" dirty="0"/>
                        <a:t>2.</a:t>
                      </a:r>
                      <a:r>
                        <a:rPr lang="zh-CN" altLang="en-US" dirty="0"/>
                        <a:t>对比其与传统飞行器的性能指标。</a:t>
                      </a:r>
                      <a:endParaRPr lang="en-US" altLang="zh-CN" dirty="0"/>
                    </a:p>
                    <a:p>
                      <a:pPr algn="l"/>
                      <a:r>
                        <a:rPr lang="en-US" altLang="zh-CN" dirty="0"/>
                        <a:t>3.</a:t>
                      </a:r>
                      <a:r>
                        <a:rPr lang="zh-CN" altLang="en-US" dirty="0"/>
                        <a:t>预测应用领域与市场前景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l"/>
                      <a:r>
                        <a:rPr lang="en-US" altLang="zh-CN" dirty="0"/>
                        <a:t>1.</a:t>
                      </a:r>
                      <a:r>
                        <a:rPr lang="zh-CN" altLang="en-US" dirty="0"/>
                        <a:t>产业分析报告</a:t>
                      </a:r>
                      <a:endParaRPr lang="en-US" altLang="zh-CN" dirty="0"/>
                    </a:p>
                    <a:p>
                      <a:pPr algn="l"/>
                      <a:r>
                        <a:rPr lang="en-US" altLang="zh-CN" dirty="0"/>
                        <a:t>2.</a:t>
                      </a:r>
                      <a:r>
                        <a:rPr lang="zh-CN" altLang="en-US" dirty="0"/>
                        <a:t>小组报告</a:t>
                      </a:r>
                      <a:endParaRPr lang="en-US" altLang="zh-CN" dirty="0"/>
                    </a:p>
                    <a:p>
                      <a:pPr algn="l"/>
                      <a:r>
                        <a:rPr lang="en-US" altLang="zh-CN" dirty="0"/>
                        <a:t>3.</a:t>
                      </a:r>
                      <a:r>
                        <a:rPr lang="zh-CN" altLang="en-US" dirty="0"/>
                        <a:t>个人学习报告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a:t>
                      </a:r>
                      <a:r>
                        <a:rPr lang="zh-CN" altLang="en-US" dirty="0"/>
                        <a:t>每周一次合弄制会议确定每周任务和分工</a:t>
                      </a:r>
                      <a:endParaRPr lang="en-US" altLang="zh-CN" dirty="0"/>
                    </a:p>
                    <a:p>
                      <a:pPr algn="l"/>
                      <a:r>
                        <a:rPr lang="en-US" altLang="zh-CN" dirty="0"/>
                        <a:t>2.</a:t>
                      </a:r>
                      <a:r>
                        <a:rPr lang="zh-CN" altLang="en-US" dirty="0"/>
                        <a:t>个人文献、数据的搜集</a:t>
                      </a:r>
                      <a:endParaRPr lang="en-US" altLang="zh-CN" dirty="0"/>
                    </a:p>
                    <a:p>
                      <a:pPr algn="l"/>
                      <a:r>
                        <a:rPr lang="en-US" altLang="zh-CN" dirty="0"/>
                        <a:t>3.</a:t>
                      </a:r>
                      <a:r>
                        <a:rPr lang="zh-CN" altLang="en-US" dirty="0"/>
                        <a:t>小组成员之间的分享与整合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dirty="0"/>
                        <a:t>1.</a:t>
                      </a:r>
                      <a:r>
                        <a:rPr lang="zh-CN" altLang="en-US" dirty="0"/>
                        <a:t>中国知网</a:t>
                      </a:r>
                      <a:endParaRPr lang="en-US" altLang="zh-CN" dirty="0"/>
                    </a:p>
                    <a:p>
                      <a:pPr algn="l"/>
                      <a:r>
                        <a:rPr lang="en-US" altLang="zh-CN" dirty="0"/>
                        <a:t>2.</a:t>
                      </a:r>
                      <a:r>
                        <a:rPr lang="zh-CN" altLang="en-US" dirty="0"/>
                        <a:t>维基百科</a:t>
                      </a:r>
                      <a:endParaRPr lang="en-US" altLang="zh-CN" dirty="0"/>
                    </a:p>
                    <a:p>
                      <a:pPr algn="l"/>
                      <a:r>
                        <a:rPr lang="en-US" altLang="zh-CN" dirty="0"/>
                        <a:t>3.</a:t>
                      </a:r>
                      <a:r>
                        <a:rPr lang="zh-CN" altLang="en-US" dirty="0"/>
                        <a:t>谷歌学术</a:t>
                      </a:r>
                      <a:endParaRPr lang="en-US" altLang="zh-CN" dirty="0"/>
                    </a:p>
                    <a:p>
                      <a:pPr algn="l"/>
                      <a:r>
                        <a:rPr lang="en-US" altLang="zh-CN" dirty="0"/>
                        <a:t>4.</a:t>
                      </a:r>
                      <a:r>
                        <a:rPr lang="zh-CN" altLang="en-US" dirty="0"/>
                        <a:t>清华图书馆资源</a:t>
                      </a:r>
                      <a:endParaRPr lang="en-US" altLang="zh-CN" dirty="0"/>
                    </a:p>
                    <a:p>
                      <a:pPr algn="l"/>
                      <a:r>
                        <a:rPr lang="en-US" altLang="zh-CN" dirty="0"/>
                        <a:t>5.</a:t>
                      </a:r>
                      <a:r>
                        <a:rPr lang="zh-CN" altLang="en-US" dirty="0"/>
                        <a:t>网页新闻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8830178"/>
                  </a:ext>
                </a:extLst>
              </a:tr>
              <a:tr h="609266">
                <a:tc>
                  <a:txBody>
                    <a:bodyPr/>
                    <a:lstStyle/>
                    <a:p>
                      <a:pPr algn="ctr"/>
                      <a:r>
                        <a:rPr lang="zh-CN" altLang="en-US" dirty="0"/>
                        <a:t>外部因素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zh-CN" altLang="en-US" dirty="0"/>
                        <a:t>新理论，新材料的发现以及控制科学，电子技术的发展等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638517922"/>
                  </a:ext>
                </a:extLst>
              </a:tr>
            </a:tbl>
          </a:graphicData>
        </a:graphic>
      </p:graphicFrame>
    </p:spTree>
    <p:extLst>
      <p:ext uri="{BB962C8B-B14F-4D97-AF65-F5344CB8AC3E}">
        <p14:creationId xmlns:p14="http://schemas.microsoft.com/office/powerpoint/2010/main" val="362800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E2D60B-41CF-47DD-83EA-DF994EB8E6D3}"/>
              </a:ext>
            </a:extLst>
          </p:cNvPr>
          <p:cNvSpPr txBox="1"/>
          <p:nvPr/>
        </p:nvSpPr>
        <p:spPr>
          <a:xfrm>
            <a:off x="632177" y="485423"/>
            <a:ext cx="3499556"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纲要</a:t>
            </a:r>
          </a:p>
        </p:txBody>
      </p:sp>
      <p:sp>
        <p:nvSpPr>
          <p:cNvPr id="6" name="文本框 5">
            <a:extLst>
              <a:ext uri="{FF2B5EF4-FFF2-40B4-BE49-F238E27FC236}">
                <a16:creationId xmlns:a16="http://schemas.microsoft.com/office/drawing/2014/main" id="{E9D4E865-C5EF-42B2-8A46-53AFF869E756}"/>
              </a:ext>
            </a:extLst>
          </p:cNvPr>
          <p:cNvSpPr txBox="1"/>
          <p:nvPr/>
        </p:nvSpPr>
        <p:spPr>
          <a:xfrm>
            <a:off x="2844799" y="1789291"/>
            <a:ext cx="6705600" cy="3170099"/>
          </a:xfrm>
          <a:prstGeom prst="rect">
            <a:avLst/>
          </a:prstGeom>
          <a:noFill/>
        </p:spPr>
        <p:txBody>
          <a:bodyPr wrap="square" rtlCol="0">
            <a:spAutoFit/>
          </a:bodyPr>
          <a:lstStyle/>
          <a:p>
            <a:r>
              <a:rPr lang="zh-CN" altLang="en-US" sz="3200" dirty="0">
                <a:latin typeface="华文中宋" panose="02010600040101010101" pitchFamily="2" charset="-122"/>
                <a:ea typeface="华文中宋" panose="02010600040101010101" pitchFamily="2" charset="-122"/>
              </a:rPr>
              <a:t>一、仿生扑翼飞行器的四大系统</a:t>
            </a:r>
            <a:endParaRPr lang="en-US" altLang="zh-CN" sz="3200" dirty="0">
              <a:latin typeface="华文中宋" panose="02010600040101010101" pitchFamily="2" charset="-122"/>
              <a:ea typeface="华文中宋" panose="02010600040101010101" pitchFamily="2" charset="-122"/>
            </a:endParaRPr>
          </a:p>
          <a:p>
            <a:pPr algn="ctr"/>
            <a:r>
              <a:rPr lang="en-US" altLang="zh-CN" sz="3200" dirty="0">
                <a:latin typeface="华文中宋" panose="02010600040101010101" pitchFamily="2" charset="-122"/>
                <a:ea typeface="华文中宋" panose="02010600040101010101" pitchFamily="2" charset="-122"/>
              </a:rPr>
              <a:t>       </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结构系统</a:t>
            </a:r>
            <a:endParaRPr lang="en-US" altLang="zh-CN" sz="2400" dirty="0">
              <a:latin typeface="华文中宋" panose="02010600040101010101" pitchFamily="2" charset="-122"/>
              <a:ea typeface="华文中宋" panose="02010600040101010101" pitchFamily="2" charset="-122"/>
            </a:endParaRPr>
          </a:p>
          <a:p>
            <a:pPr algn="ctr"/>
            <a:r>
              <a:rPr lang="en-US" altLang="zh-CN" sz="2400" dirty="0">
                <a:latin typeface="华文中宋" panose="02010600040101010101" pitchFamily="2" charset="-122"/>
                <a:ea typeface="华文中宋" panose="02010600040101010101" pitchFamily="2" charset="-122"/>
              </a:rPr>
              <a:t>         2.</a:t>
            </a:r>
            <a:r>
              <a:rPr lang="zh-CN" altLang="en-US" sz="2400" dirty="0">
                <a:latin typeface="华文中宋" panose="02010600040101010101" pitchFamily="2" charset="-122"/>
                <a:ea typeface="华文中宋" panose="02010600040101010101" pitchFamily="2" charset="-122"/>
              </a:rPr>
              <a:t>能源系统</a:t>
            </a:r>
            <a:endParaRPr lang="en-US" altLang="zh-CN" sz="2400" dirty="0">
              <a:latin typeface="华文中宋" panose="02010600040101010101" pitchFamily="2" charset="-122"/>
              <a:ea typeface="华文中宋" panose="02010600040101010101" pitchFamily="2" charset="-122"/>
            </a:endParaRPr>
          </a:p>
          <a:p>
            <a:pPr algn="ctr"/>
            <a:r>
              <a:rPr lang="en-US" altLang="zh-CN" sz="2400" dirty="0">
                <a:latin typeface="华文中宋" panose="02010600040101010101" pitchFamily="2" charset="-122"/>
                <a:ea typeface="华文中宋" panose="02010600040101010101" pitchFamily="2" charset="-122"/>
              </a:rPr>
              <a:t>         3.</a:t>
            </a:r>
            <a:r>
              <a:rPr lang="zh-CN" altLang="en-US" sz="2400" dirty="0">
                <a:latin typeface="华文中宋" panose="02010600040101010101" pitchFamily="2" charset="-122"/>
                <a:ea typeface="华文中宋" panose="02010600040101010101" pitchFamily="2" charset="-122"/>
              </a:rPr>
              <a:t>动力系统</a:t>
            </a:r>
            <a:endParaRPr lang="en-US" altLang="zh-CN" sz="2400" dirty="0">
              <a:latin typeface="华文中宋" panose="02010600040101010101" pitchFamily="2" charset="-122"/>
              <a:ea typeface="华文中宋" panose="02010600040101010101" pitchFamily="2" charset="-122"/>
            </a:endParaRPr>
          </a:p>
          <a:p>
            <a:pPr algn="ctr"/>
            <a:r>
              <a:rPr lang="en-US" altLang="zh-CN" sz="2400" dirty="0">
                <a:latin typeface="华文中宋" panose="02010600040101010101" pitchFamily="2" charset="-122"/>
                <a:ea typeface="华文中宋" panose="02010600040101010101" pitchFamily="2" charset="-122"/>
              </a:rPr>
              <a:t>         4.</a:t>
            </a:r>
            <a:r>
              <a:rPr lang="zh-CN" altLang="en-US" sz="2400" dirty="0">
                <a:latin typeface="华文中宋" panose="02010600040101010101" pitchFamily="2" charset="-122"/>
                <a:ea typeface="华文中宋" panose="02010600040101010101" pitchFamily="2" charset="-122"/>
              </a:rPr>
              <a:t>控制系统</a:t>
            </a:r>
            <a:endParaRPr lang="en-US" altLang="zh-CN" sz="24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二、未来仿生扑翼飞行器的性能</a:t>
            </a:r>
            <a:endParaRPr lang="en-US" altLang="zh-CN" sz="3200" dirty="0">
              <a:latin typeface="华文中宋" panose="02010600040101010101" pitchFamily="2" charset="-122"/>
              <a:ea typeface="华文中宋" panose="02010600040101010101" pitchFamily="2" charset="-122"/>
            </a:endParaRPr>
          </a:p>
          <a:p>
            <a:r>
              <a:rPr lang="zh-CN" altLang="en-US" sz="3200" dirty="0">
                <a:latin typeface="华文中宋" panose="02010600040101010101" pitchFamily="2" charset="-122"/>
                <a:ea typeface="华文中宋" panose="02010600040101010101" pitchFamily="2" charset="-122"/>
              </a:rPr>
              <a:t>三、应用领域与市场前景</a:t>
            </a:r>
            <a:endParaRPr lang="en-US" altLang="zh-CN" sz="32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7597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E2D60B-41CF-47DD-83EA-DF994EB8E6D3}"/>
              </a:ext>
            </a:extLst>
          </p:cNvPr>
          <p:cNvSpPr txBox="1"/>
          <p:nvPr/>
        </p:nvSpPr>
        <p:spPr>
          <a:xfrm>
            <a:off x="632175" y="485423"/>
            <a:ext cx="10408358"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仿生扑翼飞行器的四大系统</a:t>
            </a:r>
            <a:r>
              <a:rPr lang="en-US" altLang="zh-CN" sz="3600" dirty="0">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结构系统</a:t>
            </a:r>
          </a:p>
        </p:txBody>
      </p:sp>
      <p:sp>
        <p:nvSpPr>
          <p:cNvPr id="3" name="Freeform 6">
            <a:extLst>
              <a:ext uri="{FF2B5EF4-FFF2-40B4-BE49-F238E27FC236}">
                <a16:creationId xmlns:a16="http://schemas.microsoft.com/office/drawing/2014/main" id="{30891D37-8D9B-46B1-8CD8-FDD8D2F77297}"/>
              </a:ext>
            </a:extLst>
          </p:cNvPr>
          <p:cNvSpPr>
            <a:spLocks/>
          </p:cNvSpPr>
          <p:nvPr/>
        </p:nvSpPr>
        <p:spPr bwMode="auto">
          <a:xfrm>
            <a:off x="632175" y="1287816"/>
            <a:ext cx="3668892" cy="439384"/>
          </a:xfrm>
          <a:custGeom>
            <a:avLst/>
            <a:gdLst>
              <a:gd name="T0" fmla="*/ 0 w 2965"/>
              <a:gd name="T1" fmla="*/ 0 h 581"/>
              <a:gd name="T2" fmla="*/ 2147483647 w 2965"/>
              <a:gd name="T3" fmla="*/ 0 h 581"/>
              <a:gd name="T4" fmla="*/ 2147483647 w 2965"/>
              <a:gd name="T5" fmla="*/ 2147483647 h 581"/>
              <a:gd name="T6" fmla="*/ 2147483647 w 2965"/>
              <a:gd name="T7" fmla="*/ 2147483647 h 581"/>
              <a:gd name="T8" fmla="*/ 0 w 2965"/>
              <a:gd name="T9" fmla="*/ 2147483647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accent4"/>
          </a:solidFill>
          <a:ln>
            <a:noFill/>
          </a:ln>
        </p:spPr>
        <p:txBody>
          <a:bodyPr/>
          <a:lstStyle/>
          <a:p>
            <a:pPr algn="ctr"/>
            <a:r>
              <a:rPr lang="zh-CN" altLang="en-US" sz="2000" b="1" dirty="0">
                <a:solidFill>
                  <a:schemeClr val="tx1">
                    <a:lumMod val="95000"/>
                    <a:lumOff val="5000"/>
                  </a:schemeClr>
                </a:solidFill>
              </a:rPr>
              <a:t>双曲柄双摇杆结构</a:t>
            </a:r>
            <a:endParaRPr lang="zh-CN" altLang="en-US" sz="2000" b="1" dirty="0"/>
          </a:p>
        </p:txBody>
      </p:sp>
      <p:sp>
        <p:nvSpPr>
          <p:cNvPr id="5" name="Rectangle 11">
            <a:extLst>
              <a:ext uri="{FF2B5EF4-FFF2-40B4-BE49-F238E27FC236}">
                <a16:creationId xmlns:a16="http://schemas.microsoft.com/office/drawing/2014/main" id="{116346C6-2B10-44FD-AD5B-6B6C6D4F68CD}"/>
              </a:ext>
            </a:extLst>
          </p:cNvPr>
          <p:cNvSpPr>
            <a:spLocks noChangeArrowheads="1"/>
          </p:cNvSpPr>
          <p:nvPr/>
        </p:nvSpPr>
        <p:spPr bwMode="auto">
          <a:xfrm>
            <a:off x="620886" y="1727199"/>
            <a:ext cx="3668892" cy="2607733"/>
          </a:xfrm>
          <a:prstGeom prst="rect">
            <a:avLst/>
          </a:prstGeom>
          <a:solidFill>
            <a:schemeClr val="accent4">
              <a:lumMod val="60000"/>
              <a:lumOff val="40000"/>
            </a:schemeClr>
          </a:solidFill>
          <a:ln>
            <a:noFill/>
          </a:ln>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anose="02010609030101010101"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      </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是目前论证的最简单的具有稳定飞行能力的扑翼飞行结构。</a:t>
            </a: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      </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优点：</a:t>
            </a: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      飞行稳定，不会导致扑翼飞行器在试飞中经常生的侧倾、翻滚、栽落的现象。</a:t>
            </a: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      </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缺点：</a:t>
            </a: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      </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必须高频扑动</a:t>
            </a: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难以实现各种复杂动作。能耗较高。</a:t>
            </a: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[1]</a:t>
            </a:r>
            <a:endParaRPr lang="zh-CN"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p:txBody>
      </p:sp>
      <p:pic>
        <p:nvPicPr>
          <p:cNvPr id="2" name="图片 1">
            <a:extLst>
              <a:ext uri="{FF2B5EF4-FFF2-40B4-BE49-F238E27FC236}">
                <a16:creationId xmlns:a16="http://schemas.microsoft.com/office/drawing/2014/main" id="{3D32B5E4-8F54-4A90-837A-868A066C81CD}"/>
              </a:ext>
            </a:extLst>
          </p:cNvPr>
          <p:cNvPicPr>
            <a:picLocks noChangeAspect="1"/>
          </p:cNvPicPr>
          <p:nvPr/>
        </p:nvPicPr>
        <p:blipFill>
          <a:blip r:embed="rId2"/>
          <a:stretch>
            <a:fillRect/>
          </a:stretch>
        </p:blipFill>
        <p:spPr>
          <a:xfrm>
            <a:off x="632175" y="4379123"/>
            <a:ext cx="3668892" cy="1696155"/>
          </a:xfrm>
          <a:prstGeom prst="rect">
            <a:avLst/>
          </a:prstGeom>
        </p:spPr>
      </p:pic>
      <p:sp>
        <p:nvSpPr>
          <p:cNvPr id="8" name="Freeform 6">
            <a:extLst>
              <a:ext uri="{FF2B5EF4-FFF2-40B4-BE49-F238E27FC236}">
                <a16:creationId xmlns:a16="http://schemas.microsoft.com/office/drawing/2014/main" id="{250676FA-862C-4AB4-B46A-589BA0942BCC}"/>
              </a:ext>
            </a:extLst>
          </p:cNvPr>
          <p:cNvSpPr>
            <a:spLocks/>
          </p:cNvSpPr>
          <p:nvPr/>
        </p:nvSpPr>
        <p:spPr bwMode="auto">
          <a:xfrm>
            <a:off x="4498619" y="1287816"/>
            <a:ext cx="3668892" cy="439384"/>
          </a:xfrm>
          <a:custGeom>
            <a:avLst/>
            <a:gdLst>
              <a:gd name="T0" fmla="*/ 0 w 2965"/>
              <a:gd name="T1" fmla="*/ 0 h 581"/>
              <a:gd name="T2" fmla="*/ 2147483647 w 2965"/>
              <a:gd name="T3" fmla="*/ 0 h 581"/>
              <a:gd name="T4" fmla="*/ 2147483647 w 2965"/>
              <a:gd name="T5" fmla="*/ 2147483647 h 581"/>
              <a:gd name="T6" fmla="*/ 2147483647 w 2965"/>
              <a:gd name="T7" fmla="*/ 2147483647 h 581"/>
              <a:gd name="T8" fmla="*/ 0 w 2965"/>
              <a:gd name="T9" fmla="*/ 2147483647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accent4"/>
          </a:solidFill>
          <a:ln>
            <a:noFill/>
          </a:ln>
        </p:spPr>
        <p:txBody>
          <a:bodyPr/>
          <a:lstStyle/>
          <a:p>
            <a:pPr algn="ctr"/>
            <a:r>
              <a:rPr lang="zh-CN" altLang="en-US" sz="2000" b="1" dirty="0">
                <a:solidFill>
                  <a:schemeClr val="tx1">
                    <a:lumMod val="95000"/>
                    <a:lumOff val="5000"/>
                  </a:schemeClr>
                </a:solidFill>
              </a:rPr>
              <a:t>多段式扑翼结构</a:t>
            </a:r>
            <a:r>
              <a:rPr lang="en-US" altLang="zh-CN" sz="2000" b="1" dirty="0">
                <a:solidFill>
                  <a:schemeClr val="tx1">
                    <a:lumMod val="95000"/>
                    <a:lumOff val="5000"/>
                  </a:schemeClr>
                </a:solidFill>
              </a:rPr>
              <a:t>[2]</a:t>
            </a:r>
            <a:endParaRPr lang="zh-CN" altLang="en-US" sz="2000" b="1" dirty="0"/>
          </a:p>
        </p:txBody>
      </p:sp>
      <p:sp>
        <p:nvSpPr>
          <p:cNvPr id="9" name="Rectangle 11">
            <a:extLst>
              <a:ext uri="{FF2B5EF4-FFF2-40B4-BE49-F238E27FC236}">
                <a16:creationId xmlns:a16="http://schemas.microsoft.com/office/drawing/2014/main" id="{50C7800C-D4F9-4E55-A192-330FAF7D4F84}"/>
              </a:ext>
            </a:extLst>
          </p:cNvPr>
          <p:cNvSpPr>
            <a:spLocks noChangeArrowheads="1"/>
          </p:cNvSpPr>
          <p:nvPr/>
        </p:nvSpPr>
        <p:spPr bwMode="auto">
          <a:xfrm>
            <a:off x="4498619" y="1718785"/>
            <a:ext cx="3668892" cy="1013126"/>
          </a:xfrm>
          <a:prstGeom prst="rect">
            <a:avLst/>
          </a:prstGeom>
          <a:solidFill>
            <a:schemeClr val="accent4">
              <a:lumMod val="60000"/>
              <a:lumOff val="40000"/>
            </a:schemeClr>
          </a:solidFill>
          <a:ln>
            <a:noFill/>
          </a:ln>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anose="02010609030101010101"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zh-CN" altLang="en-US" sz="1800" dirty="0"/>
              <a:t>        </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可以低频扑动，实现平飞、爬升、偏航等动作，仿生性更强，能耗更低。但是比较难实现小型化。</a:t>
            </a: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0" name="文本框 9">
            <a:extLst>
              <a:ext uri="{FF2B5EF4-FFF2-40B4-BE49-F238E27FC236}">
                <a16:creationId xmlns:a16="http://schemas.microsoft.com/office/drawing/2014/main" id="{3A133D40-D4B5-464D-9D0B-A70037F1E6D1}"/>
              </a:ext>
            </a:extLst>
          </p:cNvPr>
          <p:cNvSpPr txBox="1"/>
          <p:nvPr/>
        </p:nvSpPr>
        <p:spPr>
          <a:xfrm>
            <a:off x="1557863" y="6257471"/>
            <a:ext cx="9098844" cy="307777"/>
          </a:xfrm>
          <a:prstGeom prst="rect">
            <a:avLst/>
          </a:prstGeom>
          <a:noFill/>
        </p:spPr>
        <p:txBody>
          <a:bodyPr wrap="square" rtlCol="0">
            <a:spAutoFit/>
          </a:bodyPr>
          <a:lstStyle/>
          <a:p>
            <a:r>
              <a:rPr lang="en-US" altLang="zh-CN" sz="1400" dirty="0"/>
              <a:t>[2]</a:t>
            </a:r>
            <a:r>
              <a:rPr lang="zh-CN" altLang="en-US" sz="1400" dirty="0"/>
              <a:t>徐兵</a:t>
            </a:r>
            <a:r>
              <a:rPr lang="en-US" altLang="zh-CN" sz="1400" dirty="0"/>
              <a:t>,</a:t>
            </a:r>
            <a:r>
              <a:rPr lang="zh-CN" altLang="en-US" sz="1400" dirty="0"/>
              <a:t>陈强</a:t>
            </a:r>
            <a:r>
              <a:rPr lang="en-US" altLang="zh-CN" sz="1400" dirty="0"/>
              <a:t>,</a:t>
            </a:r>
            <a:r>
              <a:rPr lang="zh-CN" altLang="en-US" sz="1400" dirty="0"/>
              <a:t>王伟</a:t>
            </a:r>
            <a:r>
              <a:rPr lang="en-US" altLang="zh-CN" sz="1400" dirty="0"/>
              <a:t>.</a:t>
            </a:r>
            <a:r>
              <a:rPr lang="zh-CN" altLang="en-US" sz="1400" dirty="0"/>
              <a:t>微扑翼驱动机构设计与运动学分析</a:t>
            </a:r>
            <a:r>
              <a:rPr lang="en-US" altLang="zh-CN" sz="1400" dirty="0"/>
              <a:t>[J].</a:t>
            </a:r>
            <a:r>
              <a:rPr lang="zh-CN" altLang="en-US" sz="1400" dirty="0"/>
              <a:t>巢湖学院学报</a:t>
            </a:r>
            <a:r>
              <a:rPr lang="en-US" altLang="zh-CN" sz="1400" dirty="0"/>
              <a:t>,No.3,Vol.19.2017 </a:t>
            </a:r>
            <a:endParaRPr lang="zh-CN" altLang="en-US" sz="1400" dirty="0"/>
          </a:p>
        </p:txBody>
      </p:sp>
      <p:pic>
        <p:nvPicPr>
          <p:cNvPr id="12" name="图片 11">
            <a:extLst>
              <a:ext uri="{FF2B5EF4-FFF2-40B4-BE49-F238E27FC236}">
                <a16:creationId xmlns:a16="http://schemas.microsoft.com/office/drawing/2014/main" id="{B267A269-21E6-45BA-8046-F382B9B39A5A}"/>
              </a:ext>
            </a:extLst>
          </p:cNvPr>
          <p:cNvPicPr>
            <a:picLocks noChangeAspect="1"/>
          </p:cNvPicPr>
          <p:nvPr/>
        </p:nvPicPr>
        <p:blipFill>
          <a:blip r:embed="rId3"/>
          <a:stretch>
            <a:fillRect/>
          </a:stretch>
        </p:blipFill>
        <p:spPr>
          <a:xfrm>
            <a:off x="4498619" y="2776100"/>
            <a:ext cx="3668892" cy="3279599"/>
          </a:xfrm>
          <a:prstGeom prst="rect">
            <a:avLst/>
          </a:prstGeom>
        </p:spPr>
      </p:pic>
      <p:sp>
        <p:nvSpPr>
          <p:cNvPr id="13" name="文本框 12">
            <a:extLst>
              <a:ext uri="{FF2B5EF4-FFF2-40B4-BE49-F238E27FC236}">
                <a16:creationId xmlns:a16="http://schemas.microsoft.com/office/drawing/2014/main" id="{E841F2E8-26A3-4819-8107-F9F09691FABF}"/>
              </a:ext>
            </a:extLst>
          </p:cNvPr>
          <p:cNvSpPr txBox="1"/>
          <p:nvPr/>
        </p:nvSpPr>
        <p:spPr>
          <a:xfrm>
            <a:off x="1557863" y="6026336"/>
            <a:ext cx="9098844" cy="307777"/>
          </a:xfrm>
          <a:prstGeom prst="rect">
            <a:avLst/>
          </a:prstGeom>
          <a:noFill/>
        </p:spPr>
        <p:txBody>
          <a:bodyPr wrap="square" rtlCol="0">
            <a:spAutoFit/>
          </a:bodyPr>
          <a:lstStyle/>
          <a:p>
            <a:r>
              <a:rPr lang="en-US" altLang="zh-CN" sz="1400" dirty="0"/>
              <a:t>[1]</a:t>
            </a:r>
            <a:r>
              <a:rPr lang="zh-CN" altLang="en-US" sz="1400" dirty="0"/>
              <a:t>王文轩</a:t>
            </a:r>
            <a:r>
              <a:rPr lang="en-US" altLang="zh-CN" sz="1400" dirty="0"/>
              <a:t>.</a:t>
            </a:r>
            <a:r>
              <a:rPr lang="zh-CN" altLang="en-US" sz="1400" dirty="0"/>
              <a:t>基于连杆齿轮机构的仿生扑翼飞行器设计</a:t>
            </a:r>
            <a:r>
              <a:rPr lang="en-US" altLang="zh-CN" sz="1400" dirty="0"/>
              <a:t>[J]</a:t>
            </a:r>
            <a:r>
              <a:rPr lang="zh-CN" altLang="en-US" sz="1400" dirty="0"/>
              <a:t>现代商贸工业</a:t>
            </a:r>
            <a:r>
              <a:rPr lang="en-US" altLang="zh-CN" sz="1400" dirty="0"/>
              <a:t>,2017</a:t>
            </a:r>
            <a:r>
              <a:rPr lang="zh-CN" altLang="en-US" sz="1400" dirty="0"/>
              <a:t>年第一期 </a:t>
            </a:r>
          </a:p>
        </p:txBody>
      </p:sp>
      <p:sp>
        <p:nvSpPr>
          <p:cNvPr id="14" name="Freeform 6">
            <a:extLst>
              <a:ext uri="{FF2B5EF4-FFF2-40B4-BE49-F238E27FC236}">
                <a16:creationId xmlns:a16="http://schemas.microsoft.com/office/drawing/2014/main" id="{7EF8C902-9E73-49E9-8D3D-85C59C61E97F}"/>
              </a:ext>
            </a:extLst>
          </p:cNvPr>
          <p:cNvSpPr>
            <a:spLocks/>
          </p:cNvSpPr>
          <p:nvPr/>
        </p:nvSpPr>
        <p:spPr bwMode="auto">
          <a:xfrm>
            <a:off x="8376352" y="1279401"/>
            <a:ext cx="3668892" cy="439384"/>
          </a:xfrm>
          <a:custGeom>
            <a:avLst/>
            <a:gdLst>
              <a:gd name="T0" fmla="*/ 0 w 2965"/>
              <a:gd name="T1" fmla="*/ 0 h 581"/>
              <a:gd name="T2" fmla="*/ 2147483647 w 2965"/>
              <a:gd name="T3" fmla="*/ 0 h 581"/>
              <a:gd name="T4" fmla="*/ 2147483647 w 2965"/>
              <a:gd name="T5" fmla="*/ 2147483647 h 581"/>
              <a:gd name="T6" fmla="*/ 2147483647 w 2965"/>
              <a:gd name="T7" fmla="*/ 2147483647 h 581"/>
              <a:gd name="T8" fmla="*/ 0 w 2965"/>
              <a:gd name="T9" fmla="*/ 2147483647 h 581"/>
              <a:gd name="T10" fmla="*/ 0 w 2965"/>
              <a:gd name="T11" fmla="*/ 0 h 58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65" h="581">
                <a:moveTo>
                  <a:pt x="0" y="0"/>
                </a:moveTo>
                <a:lnTo>
                  <a:pt x="2640" y="0"/>
                </a:lnTo>
                <a:lnTo>
                  <a:pt x="2965" y="291"/>
                </a:lnTo>
                <a:lnTo>
                  <a:pt x="2640" y="581"/>
                </a:lnTo>
                <a:lnTo>
                  <a:pt x="0" y="581"/>
                </a:lnTo>
                <a:lnTo>
                  <a:pt x="0" y="0"/>
                </a:lnTo>
                <a:close/>
              </a:path>
            </a:pathLst>
          </a:custGeom>
          <a:solidFill>
            <a:schemeClr val="accent4"/>
          </a:solidFill>
          <a:ln>
            <a:noFill/>
          </a:ln>
        </p:spPr>
        <p:txBody>
          <a:bodyPr/>
          <a:lstStyle/>
          <a:p>
            <a:pPr algn="ctr"/>
            <a:r>
              <a:rPr lang="zh-CN" altLang="en-US" sz="2000" b="1" dirty="0">
                <a:solidFill>
                  <a:schemeClr val="tx1">
                    <a:lumMod val="95000"/>
                    <a:lumOff val="5000"/>
                  </a:schemeClr>
                </a:solidFill>
              </a:rPr>
              <a:t>其他一些结构</a:t>
            </a:r>
            <a:endParaRPr lang="zh-CN" altLang="en-US" sz="2000" b="1" dirty="0"/>
          </a:p>
        </p:txBody>
      </p:sp>
      <p:sp>
        <p:nvSpPr>
          <p:cNvPr id="15" name="Rectangle 11">
            <a:extLst>
              <a:ext uri="{FF2B5EF4-FFF2-40B4-BE49-F238E27FC236}">
                <a16:creationId xmlns:a16="http://schemas.microsoft.com/office/drawing/2014/main" id="{CFF7D2C5-0782-4686-9520-D2E3FFE046D8}"/>
              </a:ext>
            </a:extLst>
          </p:cNvPr>
          <p:cNvSpPr>
            <a:spLocks noChangeArrowheads="1"/>
          </p:cNvSpPr>
          <p:nvPr/>
        </p:nvSpPr>
        <p:spPr bwMode="auto">
          <a:xfrm>
            <a:off x="8376352" y="1727200"/>
            <a:ext cx="3668892" cy="2517422"/>
          </a:xfrm>
          <a:prstGeom prst="rect">
            <a:avLst/>
          </a:prstGeom>
          <a:solidFill>
            <a:schemeClr val="accent4">
              <a:lumMod val="60000"/>
              <a:lumOff val="40000"/>
            </a:schemeClr>
          </a:solidFill>
          <a:ln>
            <a:noFill/>
          </a:ln>
        </p:spPr>
        <p:txBody>
          <a:bodyPr/>
          <a:lstStyle>
            <a:lvl1pPr>
              <a:spcBef>
                <a:spcPct val="20000"/>
              </a:spcBef>
              <a:buChar char="•"/>
              <a:defRPr sz="2000">
                <a:solidFill>
                  <a:schemeClr val="bg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bg1"/>
                </a:solidFill>
                <a:latin typeface="Arial" panose="020B0604020202020204" pitchFamily="34" charset="0"/>
                <a:ea typeface="仿宋_GB2312" panose="02010609030101010101" pitchFamily="1"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1.</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模仿蜻蜓的双翅翼结构来提升运动对称性，进而提高稳定性。</a:t>
            </a: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2.</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机翼设计成仿生骨架结构，采用碳纤维材料制成，再在骨架上粘贴仿生翼膜，形成类似蝙蝠翅膀的仿生翼。这种仿生翼具有很高的强度和韧性有更高的横向稳定性。</a:t>
            </a: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[3]</a:t>
            </a:r>
          </a:p>
          <a:p>
            <a:pPr>
              <a:spcBef>
                <a:spcPct val="0"/>
              </a:spcBef>
              <a:buNone/>
            </a:pPr>
            <a:r>
              <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rPr>
              <a:t>3.</a:t>
            </a: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使用柔性材料制造的自适应柔性翼等。</a:t>
            </a: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endParaRPr lang="en-US" altLang="zh-CN" sz="1800" dirty="0">
              <a:solidFill>
                <a:schemeClr val="tx1">
                  <a:lumMod val="95000"/>
                  <a:lumOff val="5000"/>
                </a:schemeClr>
              </a:solidFill>
            </a:endParaRPr>
          </a:p>
          <a:p>
            <a:pPr>
              <a:spcBef>
                <a:spcPct val="0"/>
              </a:spcBef>
              <a:buNone/>
            </a:pPr>
            <a:endParaRPr lang="en-US" altLang="zh-CN" sz="1800" dirty="0">
              <a:solidFill>
                <a:schemeClr val="tx1">
                  <a:lumMod val="95000"/>
                  <a:lumOff val="5000"/>
                </a:schemeClr>
              </a:solidFill>
            </a:endParaRPr>
          </a:p>
          <a:p>
            <a:pPr>
              <a:spcBef>
                <a:spcPct val="0"/>
              </a:spcBef>
              <a:buNone/>
            </a:pPr>
            <a:endParaRPr lang="en-US" altLang="zh-CN" sz="1800" dirty="0">
              <a:solidFill>
                <a:schemeClr val="tx1">
                  <a:lumMod val="95000"/>
                  <a:lumOff val="5000"/>
                </a:schemeClr>
              </a:solidFill>
            </a:endParaRPr>
          </a:p>
          <a:p>
            <a:pPr>
              <a:spcBef>
                <a:spcPct val="0"/>
              </a:spcBef>
              <a:buNone/>
            </a:pPr>
            <a:r>
              <a:rPr lang="zh-CN" altLang="en-US" sz="1800" dirty="0">
                <a:solidFill>
                  <a:schemeClr val="tx1">
                    <a:lumMod val="95000"/>
                    <a:lumOff val="5000"/>
                  </a:schemeClr>
                </a:solidFill>
                <a:latin typeface="华文中宋" panose="02010600040101010101" pitchFamily="2" charset="-122"/>
                <a:ea typeface="华文中宋" panose="02010600040101010101" pitchFamily="2" charset="-122"/>
              </a:rPr>
              <a:t>     </a:t>
            </a: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0"/>
              </a:spcBef>
              <a:buNone/>
            </a:pPr>
            <a:endParaRPr lang="en-US" altLang="zh-CN" sz="1800" dirty="0">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6" name="文本框 15">
            <a:extLst>
              <a:ext uri="{FF2B5EF4-FFF2-40B4-BE49-F238E27FC236}">
                <a16:creationId xmlns:a16="http://schemas.microsoft.com/office/drawing/2014/main" id="{E6BBB3A0-486A-4DEF-B1D4-892F27083914}"/>
              </a:ext>
            </a:extLst>
          </p:cNvPr>
          <p:cNvSpPr txBox="1"/>
          <p:nvPr/>
        </p:nvSpPr>
        <p:spPr>
          <a:xfrm>
            <a:off x="1557863" y="6488606"/>
            <a:ext cx="9098844" cy="307777"/>
          </a:xfrm>
          <a:prstGeom prst="rect">
            <a:avLst/>
          </a:prstGeom>
          <a:noFill/>
        </p:spPr>
        <p:txBody>
          <a:bodyPr wrap="square" rtlCol="0">
            <a:spAutoFit/>
          </a:bodyPr>
          <a:lstStyle/>
          <a:p>
            <a:r>
              <a:rPr lang="en-US" altLang="zh-CN" sz="1400" dirty="0"/>
              <a:t>[3] </a:t>
            </a:r>
            <a:r>
              <a:rPr lang="zh-CN" altLang="en-US" sz="1400" dirty="0"/>
              <a:t>孙泽江</a:t>
            </a:r>
            <a:r>
              <a:rPr lang="en-US" altLang="zh-CN" sz="1400" dirty="0"/>
              <a:t>, </a:t>
            </a:r>
            <a:r>
              <a:rPr lang="zh-CN" altLang="en-US" sz="1400" dirty="0"/>
              <a:t>郝永平</a:t>
            </a:r>
            <a:r>
              <a:rPr lang="en-US" altLang="zh-CN" sz="1400" dirty="0"/>
              <a:t>, </a:t>
            </a:r>
            <a:r>
              <a:rPr lang="zh-CN" altLang="en-US" sz="1400" dirty="0"/>
              <a:t>李伦</a:t>
            </a:r>
            <a:r>
              <a:rPr lang="en-US" altLang="zh-CN" sz="1400" dirty="0"/>
              <a:t>. </a:t>
            </a:r>
            <a:r>
              <a:rPr lang="zh-CN" altLang="en-US" sz="1400" dirty="0"/>
              <a:t>仿生扑翼飞行器设计新进展</a:t>
            </a:r>
            <a:r>
              <a:rPr lang="en-US" altLang="zh-CN" sz="1400" dirty="0"/>
              <a:t>[J]. </a:t>
            </a:r>
            <a:r>
              <a:rPr lang="zh-CN" altLang="en-US" sz="1400" dirty="0"/>
              <a:t>科技创新与应用</a:t>
            </a:r>
            <a:r>
              <a:rPr lang="en-US" altLang="zh-CN" sz="1400" dirty="0"/>
              <a:t>, 2016, (03): 32.</a:t>
            </a:r>
            <a:endParaRPr lang="zh-CN" altLang="en-US" sz="1400" dirty="0"/>
          </a:p>
        </p:txBody>
      </p:sp>
      <p:pic>
        <p:nvPicPr>
          <p:cNvPr id="17" name="图片 16">
            <a:extLst>
              <a:ext uri="{FF2B5EF4-FFF2-40B4-BE49-F238E27FC236}">
                <a16:creationId xmlns:a16="http://schemas.microsoft.com/office/drawing/2014/main" id="{0BE238F0-1A37-4D83-ABCF-877E24F95A43}"/>
              </a:ext>
            </a:extLst>
          </p:cNvPr>
          <p:cNvPicPr>
            <a:picLocks noChangeAspect="1"/>
          </p:cNvPicPr>
          <p:nvPr/>
        </p:nvPicPr>
        <p:blipFill>
          <a:blip r:embed="rId4"/>
          <a:stretch>
            <a:fillRect/>
          </a:stretch>
        </p:blipFill>
        <p:spPr>
          <a:xfrm>
            <a:off x="8376352" y="4288814"/>
            <a:ext cx="3668892" cy="1766886"/>
          </a:xfrm>
          <a:prstGeom prst="rect">
            <a:avLst/>
          </a:prstGeom>
        </p:spPr>
      </p:pic>
    </p:spTree>
    <p:extLst>
      <p:ext uri="{BB962C8B-B14F-4D97-AF65-F5344CB8AC3E}">
        <p14:creationId xmlns:p14="http://schemas.microsoft.com/office/powerpoint/2010/main" val="218904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000"/>
                            </p:stCondLst>
                            <p:childTnLst>
                              <p:par>
                                <p:cTn id="14" presetID="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0-#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500"/>
                                        <p:tgtEl>
                                          <p:spTgt spid="9"/>
                                        </p:tgtEl>
                                      </p:cBhvr>
                                    </p:animEffect>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9" grpId="0" animBg="1" autoUpdateAnimBg="0"/>
      <p:bldP spid="15"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7E2D60B-41CF-47DD-83EA-DF994EB8E6D3}"/>
              </a:ext>
            </a:extLst>
          </p:cNvPr>
          <p:cNvSpPr txBox="1"/>
          <p:nvPr/>
        </p:nvSpPr>
        <p:spPr>
          <a:xfrm>
            <a:off x="632176" y="485423"/>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仿生扑翼飞行器的四大系统</a:t>
            </a:r>
            <a:r>
              <a:rPr lang="en-US" altLang="zh-CN" sz="3600" dirty="0">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结构系统</a:t>
            </a:r>
          </a:p>
        </p:txBody>
      </p:sp>
      <p:sp>
        <p:nvSpPr>
          <p:cNvPr id="2" name="文本框 1">
            <a:extLst>
              <a:ext uri="{FF2B5EF4-FFF2-40B4-BE49-F238E27FC236}">
                <a16:creationId xmlns:a16="http://schemas.microsoft.com/office/drawing/2014/main" id="{2BB37518-22AD-4274-9831-80DFE3133748}"/>
              </a:ext>
            </a:extLst>
          </p:cNvPr>
          <p:cNvSpPr txBox="1"/>
          <p:nvPr/>
        </p:nvSpPr>
        <p:spPr>
          <a:xfrm>
            <a:off x="778933" y="1365956"/>
            <a:ext cx="7066845" cy="1631216"/>
          </a:xfrm>
          <a:prstGeom prst="rect">
            <a:avLst/>
          </a:prstGeom>
          <a:noFill/>
        </p:spPr>
        <p:txBody>
          <a:bodyPr wrap="square" rtlCol="0">
            <a:spAutoFit/>
          </a:bodyPr>
          <a:lstStyle/>
          <a:p>
            <a:r>
              <a:rPr lang="zh-CN" altLang="en-US" sz="2000" b="1" dirty="0"/>
              <a:t>结构系统的发展：</a:t>
            </a:r>
            <a:endParaRPr lang="en-US" altLang="zh-CN" sz="2000" b="1" dirty="0"/>
          </a:p>
          <a:p>
            <a:r>
              <a:rPr lang="en-US" altLang="zh-CN" sz="2000" b="1" dirty="0"/>
              <a:t>1. </a:t>
            </a:r>
            <a:r>
              <a:rPr lang="zh-CN" altLang="en-US" sz="2000" b="1" dirty="0"/>
              <a:t>运动从简单到复杂，从单一自由度的运动到多自由度的仿生程度更高的运动方式。</a:t>
            </a:r>
            <a:endParaRPr lang="en-US" altLang="zh-CN" sz="2000" b="1" dirty="0"/>
          </a:p>
          <a:p>
            <a:r>
              <a:rPr lang="en-US" altLang="zh-CN" sz="2000" b="1" dirty="0"/>
              <a:t>2. </a:t>
            </a:r>
            <a:r>
              <a:rPr lang="zh-CN" altLang="en-US" sz="2000" b="1" dirty="0"/>
              <a:t>材料上，从一般材料到轻质复合材料（比如碳纤维），以及具有仿生特性的特殊材料（如聚合物仿生翼膜等）。</a:t>
            </a:r>
          </a:p>
        </p:txBody>
      </p:sp>
      <p:pic>
        <p:nvPicPr>
          <p:cNvPr id="3" name="图片 2">
            <a:extLst>
              <a:ext uri="{FF2B5EF4-FFF2-40B4-BE49-F238E27FC236}">
                <a16:creationId xmlns:a16="http://schemas.microsoft.com/office/drawing/2014/main" id="{0FE1533E-58A8-4A84-B3D1-29B4B97DB772}"/>
              </a:ext>
            </a:extLst>
          </p:cNvPr>
          <p:cNvPicPr>
            <a:picLocks noChangeAspect="1"/>
          </p:cNvPicPr>
          <p:nvPr/>
        </p:nvPicPr>
        <p:blipFill>
          <a:blip r:embed="rId2"/>
          <a:stretch>
            <a:fillRect/>
          </a:stretch>
        </p:blipFill>
        <p:spPr>
          <a:xfrm>
            <a:off x="7845778" y="1131754"/>
            <a:ext cx="4165600" cy="2559713"/>
          </a:xfrm>
          <a:prstGeom prst="rect">
            <a:avLst/>
          </a:prstGeom>
        </p:spPr>
      </p:pic>
      <p:sp>
        <p:nvSpPr>
          <p:cNvPr id="5" name="文本框 4">
            <a:extLst>
              <a:ext uri="{FF2B5EF4-FFF2-40B4-BE49-F238E27FC236}">
                <a16:creationId xmlns:a16="http://schemas.microsoft.com/office/drawing/2014/main" id="{E92FD8DD-F230-486C-A855-34CA8702CCAA}"/>
              </a:ext>
            </a:extLst>
          </p:cNvPr>
          <p:cNvSpPr txBox="1"/>
          <p:nvPr/>
        </p:nvSpPr>
        <p:spPr>
          <a:xfrm>
            <a:off x="8161865" y="3770489"/>
            <a:ext cx="3951112" cy="646331"/>
          </a:xfrm>
          <a:prstGeom prst="rect">
            <a:avLst/>
          </a:prstGeom>
          <a:noFill/>
        </p:spPr>
        <p:txBody>
          <a:bodyPr wrap="square" rtlCol="0">
            <a:spAutoFit/>
          </a:bodyPr>
          <a:lstStyle/>
          <a:p>
            <a:r>
              <a:rPr lang="en-US" altLang="zh-CN" dirty="0"/>
              <a:t>FESTO</a:t>
            </a:r>
            <a:r>
              <a:rPr lang="zh-CN" altLang="en-US" dirty="0"/>
              <a:t>的仿蝴蝶机器人，机翼采用碳纤维骨架，并覆盖更薄的弹性电容膜。</a:t>
            </a:r>
          </a:p>
        </p:txBody>
      </p:sp>
      <p:sp>
        <p:nvSpPr>
          <p:cNvPr id="6" name="文本框 5">
            <a:extLst>
              <a:ext uri="{FF2B5EF4-FFF2-40B4-BE49-F238E27FC236}">
                <a16:creationId xmlns:a16="http://schemas.microsoft.com/office/drawing/2014/main" id="{82CEAE13-681A-4DE4-A22E-5C781A6B69B8}"/>
              </a:ext>
            </a:extLst>
          </p:cNvPr>
          <p:cNvSpPr txBox="1"/>
          <p:nvPr/>
        </p:nvSpPr>
        <p:spPr>
          <a:xfrm>
            <a:off x="778933" y="4337798"/>
            <a:ext cx="10814353" cy="3323987"/>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rPr>
              <a:t>仿生扑翼系统的优势：</a:t>
            </a:r>
            <a:endParaRPr lang="en-US" altLang="zh-CN" sz="2000" dirty="0">
              <a:latin typeface="华文中宋" panose="02010600040101010101" pitchFamily="2" charset="-122"/>
              <a:ea typeface="华文中宋" panose="02010600040101010101" pitchFamily="2" charset="-122"/>
            </a:endParaRPr>
          </a:p>
          <a:p>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就像鸟类展示的那样，相对于固定翼，扑翼提供了潜在的</a:t>
            </a:r>
            <a:r>
              <a:rPr lang="zh-CN" altLang="en-US" sz="2000" dirty="0">
                <a:solidFill>
                  <a:srgbClr val="FF0000"/>
                </a:solidFill>
                <a:latin typeface="华文中宋" panose="02010600040101010101" pitchFamily="2" charset="-122"/>
                <a:ea typeface="华文中宋" panose="02010600040101010101" pitchFamily="2" charset="-122"/>
              </a:rPr>
              <a:t>可操作性</a:t>
            </a:r>
            <a:r>
              <a:rPr lang="zh-CN" altLang="en-US" sz="2000" dirty="0">
                <a:latin typeface="华文中宋" panose="02010600040101010101" pitchFamily="2" charset="-122"/>
                <a:ea typeface="华文中宋" panose="02010600040101010101" pitchFamily="2" charset="-122"/>
              </a:rPr>
              <a:t>和</a:t>
            </a:r>
            <a:r>
              <a:rPr lang="zh-CN" altLang="en-US" sz="2000" dirty="0">
                <a:solidFill>
                  <a:srgbClr val="FF0000"/>
                </a:solidFill>
                <a:latin typeface="华文中宋" panose="02010600040101010101" pitchFamily="2" charset="-122"/>
                <a:ea typeface="华文中宋" panose="02010600040101010101" pitchFamily="2" charset="-122"/>
              </a:rPr>
              <a:t>能量节约</a:t>
            </a:r>
            <a:r>
              <a:rPr lang="zh-CN" altLang="en-US" sz="2000" dirty="0">
                <a:latin typeface="华文中宋" panose="02010600040101010101" pitchFamily="2" charset="-122"/>
                <a:ea typeface="华文中宋" panose="02010600040101010101" pitchFamily="2" charset="-122"/>
              </a:rPr>
              <a:t>方面的优势，以及</a:t>
            </a:r>
            <a:r>
              <a:rPr lang="zh-CN" altLang="en-US" sz="2000" dirty="0">
                <a:solidFill>
                  <a:srgbClr val="FF0000"/>
                </a:solidFill>
                <a:latin typeface="华文中宋" panose="02010600040101010101" pitchFamily="2" charset="-122"/>
                <a:ea typeface="华文中宋" panose="02010600040101010101" pitchFamily="2" charset="-122"/>
              </a:rPr>
              <a:t>垂直起降</a:t>
            </a:r>
            <a:r>
              <a:rPr lang="zh-CN" altLang="en-US" sz="2000" dirty="0">
                <a:latin typeface="华文中宋" panose="02010600040101010101" pitchFamily="2" charset="-122"/>
                <a:ea typeface="华文中宋" panose="02010600040101010101" pitchFamily="2" charset="-122"/>
              </a:rPr>
              <a:t>的可能。有研究指出，微型扑翼飞行器在低速飞行时在这些方面有更大的优势。</a:t>
            </a:r>
            <a:endParaRPr lang="en-US" altLang="zh-CN" sz="2000" dirty="0">
              <a:latin typeface="华文中宋" panose="02010600040101010101" pitchFamily="2" charset="-122"/>
              <a:ea typeface="华文中宋" panose="02010600040101010101" pitchFamily="2" charset="-122"/>
            </a:endParaRPr>
          </a:p>
          <a:p>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理论上，扑翼在向上摆动可以提供一个</a:t>
            </a:r>
            <a:r>
              <a:rPr lang="en-US" altLang="zh-CN" sz="2000" dirty="0">
                <a:solidFill>
                  <a:srgbClr val="FF0000"/>
                </a:solidFill>
                <a:latin typeface="华文中宋" panose="02010600040101010101" pitchFamily="2" charset="-122"/>
                <a:ea typeface="华文中宋" panose="02010600040101010101" pitchFamily="2" charset="-122"/>
              </a:rPr>
              <a:t>0</a:t>
            </a:r>
            <a:r>
              <a:rPr lang="zh-CN" altLang="en-US" sz="2000" dirty="0">
                <a:solidFill>
                  <a:srgbClr val="FF0000"/>
                </a:solidFill>
                <a:latin typeface="华文中宋" panose="02010600040101010101" pitchFamily="2" charset="-122"/>
                <a:ea typeface="华文中宋" panose="02010600040101010101" pitchFamily="2" charset="-122"/>
              </a:rPr>
              <a:t>度的攻角</a:t>
            </a:r>
            <a:r>
              <a:rPr lang="zh-CN" altLang="en-US" sz="2000" dirty="0">
                <a:latin typeface="华文中宋" panose="02010600040101010101" pitchFamily="2" charset="-122"/>
                <a:ea typeface="华文中宋" panose="02010600040101010101" pitchFamily="2" charset="-122"/>
              </a:rPr>
              <a:t>，从而减少阻力。扑翼不仅提供升力而且提供推力，这</a:t>
            </a:r>
            <a:r>
              <a:rPr lang="zh-CN" altLang="en-US" sz="2000" dirty="0">
                <a:solidFill>
                  <a:srgbClr val="FF0000"/>
                </a:solidFill>
                <a:latin typeface="华文中宋" panose="02010600040101010101" pitchFamily="2" charset="-122"/>
                <a:ea typeface="华文中宋" panose="02010600040101010101" pitchFamily="2" charset="-122"/>
              </a:rPr>
              <a:t>减少了引起阻力的部件</a:t>
            </a:r>
            <a:r>
              <a:rPr lang="zh-CN" altLang="en-US" sz="2000" dirty="0">
                <a:latin typeface="华文中宋" panose="02010600040101010101" pitchFamily="2" charset="-122"/>
                <a:ea typeface="华文中宋" panose="02010600040101010101" pitchFamily="2" charset="-122"/>
              </a:rPr>
              <a:t>。以上两点保证了其</a:t>
            </a:r>
            <a:r>
              <a:rPr lang="zh-CN" altLang="en-US" sz="2000" dirty="0">
                <a:solidFill>
                  <a:srgbClr val="FF0000"/>
                </a:solidFill>
                <a:latin typeface="华文中宋" panose="02010600040101010101" pitchFamily="2" charset="-122"/>
                <a:ea typeface="华文中宋" panose="02010600040101010101" pitchFamily="2" charset="-122"/>
              </a:rPr>
              <a:t>能量利用的高效性</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 "Ornithopter." from https://en.wikipedia.org/wiki/Ornithopter.</a:t>
            </a:r>
            <a:endParaRPr lang="en-US" altLang="zh-CN" dirty="0">
              <a:latin typeface="华文中宋" panose="02010600040101010101" pitchFamily="2" charset="-122"/>
              <a:ea typeface="华文中宋" panose="02010600040101010101" pitchFamily="2" charset="-122"/>
            </a:endParaRPr>
          </a:p>
          <a:p>
            <a:r>
              <a:rPr lang="en-US" altLang="zh-CN" dirty="0"/>
              <a:t>	</a:t>
            </a:r>
          </a:p>
          <a:p>
            <a:endParaRPr lang="en-US" altLang="zh-CN" dirty="0"/>
          </a:p>
          <a:p>
            <a:endParaRPr lang="en-US" altLang="zh-CN" dirty="0"/>
          </a:p>
          <a:p>
            <a:endParaRPr lang="en-US" altLang="zh-CN" dirty="0"/>
          </a:p>
          <a:p>
            <a:endParaRPr lang="zh-CN" altLang="en-US" dirty="0"/>
          </a:p>
        </p:txBody>
      </p:sp>
      <p:sp>
        <p:nvSpPr>
          <p:cNvPr id="7" name="矩形 6">
            <a:extLst>
              <a:ext uri="{FF2B5EF4-FFF2-40B4-BE49-F238E27FC236}">
                <a16:creationId xmlns:a16="http://schemas.microsoft.com/office/drawing/2014/main" id="{E685C3C4-3932-4428-B6BB-8A5F822F6DEA}"/>
              </a:ext>
            </a:extLst>
          </p:cNvPr>
          <p:cNvSpPr/>
          <p:nvPr/>
        </p:nvSpPr>
        <p:spPr>
          <a:xfrm>
            <a:off x="1884932" y="3231374"/>
            <a:ext cx="4301177" cy="707886"/>
          </a:xfrm>
          <a:prstGeom prst="rect">
            <a:avLst/>
          </a:prstGeom>
          <a:noFill/>
        </p:spPr>
        <p:txBody>
          <a:bodyPr wrap="none" lIns="91440" tIns="45720" rIns="91440" bIns="45720">
            <a:spAutoFit/>
          </a:bodyPr>
          <a:lstStyle/>
          <a:p>
            <a:pPr algn="ctr"/>
            <a:r>
              <a:rPr lang="zh-CN" altLang="en-US" sz="4000" b="1" i="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仿生程度由低到高</a:t>
            </a:r>
          </a:p>
        </p:txBody>
      </p:sp>
    </p:spTree>
    <p:extLst>
      <p:ext uri="{BB962C8B-B14F-4D97-AF65-F5344CB8AC3E}">
        <p14:creationId xmlns:p14="http://schemas.microsoft.com/office/powerpoint/2010/main" val="3857028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C6A92B0-8CFA-4A41-B4E8-73ACBAE81042}"/>
              </a:ext>
            </a:extLst>
          </p:cNvPr>
          <p:cNvSpPr txBox="1"/>
          <p:nvPr/>
        </p:nvSpPr>
        <p:spPr>
          <a:xfrm>
            <a:off x="632176" y="485423"/>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仿生扑翼飞行器的四大系统</a:t>
            </a:r>
            <a:r>
              <a:rPr lang="en-US" altLang="zh-CN" sz="3600" dirty="0">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能源系统</a:t>
            </a:r>
          </a:p>
        </p:txBody>
      </p:sp>
      <p:pic>
        <p:nvPicPr>
          <p:cNvPr id="3" name="图片 2">
            <a:extLst>
              <a:ext uri="{FF2B5EF4-FFF2-40B4-BE49-F238E27FC236}">
                <a16:creationId xmlns:a16="http://schemas.microsoft.com/office/drawing/2014/main" id="{5861B1E8-9DD4-487E-97C3-8EF9F7F6A432}"/>
              </a:ext>
            </a:extLst>
          </p:cNvPr>
          <p:cNvPicPr>
            <a:picLocks noChangeAspect="1"/>
          </p:cNvPicPr>
          <p:nvPr/>
        </p:nvPicPr>
        <p:blipFill>
          <a:blip r:embed="rId2"/>
          <a:stretch>
            <a:fillRect/>
          </a:stretch>
        </p:blipFill>
        <p:spPr>
          <a:xfrm>
            <a:off x="5470072" y="1306284"/>
            <a:ext cx="3169785" cy="2824843"/>
          </a:xfrm>
          <a:prstGeom prst="rect">
            <a:avLst/>
          </a:prstGeom>
        </p:spPr>
      </p:pic>
      <p:pic>
        <p:nvPicPr>
          <p:cNvPr id="7" name="图片 6">
            <a:extLst>
              <a:ext uri="{FF2B5EF4-FFF2-40B4-BE49-F238E27FC236}">
                <a16:creationId xmlns:a16="http://schemas.microsoft.com/office/drawing/2014/main" id="{E3D0B0D1-3BE0-4D2B-B137-B479E0DB5B04}"/>
              </a:ext>
            </a:extLst>
          </p:cNvPr>
          <p:cNvPicPr>
            <a:picLocks noChangeAspect="1"/>
          </p:cNvPicPr>
          <p:nvPr/>
        </p:nvPicPr>
        <p:blipFill>
          <a:blip r:embed="rId3"/>
          <a:stretch>
            <a:fillRect/>
          </a:stretch>
        </p:blipFill>
        <p:spPr>
          <a:xfrm>
            <a:off x="8639857" y="1306285"/>
            <a:ext cx="3284846" cy="2824843"/>
          </a:xfrm>
          <a:prstGeom prst="rect">
            <a:avLst/>
          </a:prstGeom>
        </p:spPr>
      </p:pic>
      <p:sp>
        <p:nvSpPr>
          <p:cNvPr id="8" name="文本框 7">
            <a:extLst>
              <a:ext uri="{FF2B5EF4-FFF2-40B4-BE49-F238E27FC236}">
                <a16:creationId xmlns:a16="http://schemas.microsoft.com/office/drawing/2014/main" id="{6F3D9A2D-F0FC-4A29-ADC8-FBEE472F8EAA}"/>
              </a:ext>
            </a:extLst>
          </p:cNvPr>
          <p:cNvSpPr txBox="1"/>
          <p:nvPr/>
        </p:nvSpPr>
        <p:spPr>
          <a:xfrm>
            <a:off x="6335826" y="4442094"/>
            <a:ext cx="5327620" cy="923330"/>
          </a:xfrm>
          <a:prstGeom prst="rect">
            <a:avLst/>
          </a:prstGeom>
          <a:noFill/>
        </p:spPr>
        <p:txBody>
          <a:bodyPr wrap="square" rtlCol="0">
            <a:spAutoFit/>
          </a:bodyPr>
          <a:lstStyle/>
          <a:p>
            <a:r>
              <a:rPr lang="zh-CN" altLang="en-US" dirty="0"/>
              <a:t>常见锂蓄电池性能和微型无人机的概况</a:t>
            </a:r>
            <a:endParaRPr lang="en-US" altLang="zh-CN" dirty="0"/>
          </a:p>
          <a:p>
            <a:r>
              <a:rPr lang="zh-CN" altLang="en-US" dirty="0"/>
              <a:t>（胡芸</a:t>
            </a:r>
            <a:r>
              <a:rPr lang="en-US" altLang="zh-CN" dirty="0"/>
              <a:t>, et al. (2006). "</a:t>
            </a:r>
            <a:r>
              <a:rPr lang="zh-CN" altLang="en-US" dirty="0"/>
              <a:t>能源技术在微型无人机的应用</a:t>
            </a:r>
            <a:r>
              <a:rPr lang="en-US" altLang="zh-CN" dirty="0"/>
              <a:t>." </a:t>
            </a:r>
            <a:r>
              <a:rPr lang="zh-CN" altLang="en-US" u="sng" dirty="0"/>
              <a:t>能源技术</a:t>
            </a:r>
            <a:r>
              <a:rPr lang="en-US" altLang="zh-CN" dirty="0"/>
              <a:t>(06): 282-285.</a:t>
            </a:r>
            <a:r>
              <a:rPr lang="zh-CN" altLang="en-US" dirty="0"/>
              <a:t>）</a:t>
            </a:r>
            <a:endParaRPr lang="zh-CN" altLang="en-US" u="sng" dirty="0"/>
          </a:p>
        </p:txBody>
      </p:sp>
      <p:sp>
        <p:nvSpPr>
          <p:cNvPr id="9" name="文本框 8">
            <a:extLst>
              <a:ext uri="{FF2B5EF4-FFF2-40B4-BE49-F238E27FC236}">
                <a16:creationId xmlns:a16="http://schemas.microsoft.com/office/drawing/2014/main" id="{A74E728E-2D90-4BD5-A738-B23D77576503}"/>
              </a:ext>
            </a:extLst>
          </p:cNvPr>
          <p:cNvSpPr txBox="1"/>
          <p:nvPr/>
        </p:nvSpPr>
        <p:spPr>
          <a:xfrm>
            <a:off x="632176" y="1131754"/>
            <a:ext cx="4696846" cy="4739759"/>
          </a:xfrm>
          <a:prstGeom prst="rect">
            <a:avLst/>
          </a:prstGeom>
          <a:noFill/>
        </p:spPr>
        <p:txBody>
          <a:bodyPr wrap="square" rtlCol="0">
            <a:spAutoFit/>
          </a:bodyPr>
          <a:lstStyle/>
          <a:p>
            <a:r>
              <a:rPr lang="zh-CN" altLang="en-US" sz="2000" dirty="0">
                <a:latin typeface="华文楷体" panose="02010600040101010101" pitchFamily="2" charset="-122"/>
                <a:ea typeface="华文楷体" panose="02010600040101010101" pitchFamily="2" charset="-122"/>
              </a:rPr>
              <a:t>现阶段能源方案：</a:t>
            </a:r>
            <a:endParaRPr lang="en-US" altLang="zh-CN" sz="20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蓄电池（以锂电池为主）：应用最广泛，能量密度最低（锂二次蓄电池为</a:t>
            </a:r>
            <a:r>
              <a:rPr lang="en-US" altLang="zh-CN" sz="2400" dirty="0">
                <a:latin typeface="华文楷体" panose="02010600040101010101" pitchFamily="2" charset="-122"/>
                <a:ea typeface="华文楷体" panose="02010600040101010101" pitchFamily="2" charset="-122"/>
              </a:rPr>
              <a:t>150-200Wh/kg</a:t>
            </a:r>
            <a:r>
              <a:rPr lang="zh-CN" altLang="en-US" sz="2400" dirty="0">
                <a:latin typeface="华文楷体" panose="02010600040101010101" pitchFamily="2" charset="-122"/>
                <a:ea typeface="华文楷体" panose="02010600040101010101" pitchFamily="2" charset="-122"/>
              </a:rPr>
              <a:t>）</a:t>
            </a:r>
            <a:endParaRPr lang="en-US" altLang="zh-CN" sz="2400" u="sng"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可以看到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在整个微型无人机重量中电池部分所占比例很大。由于新的高能量密度电池目前没有明显的突破</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采用</a:t>
            </a:r>
            <a:r>
              <a:rPr lang="zh-CN" altLang="en-US" sz="2400" dirty="0">
                <a:solidFill>
                  <a:srgbClr val="FF0000"/>
                </a:solidFill>
                <a:latin typeface="华文楷体" panose="02010600040101010101" pitchFamily="2" charset="-122"/>
                <a:ea typeface="华文楷体" panose="02010600040101010101" pitchFamily="2" charset="-122"/>
              </a:rPr>
              <a:t>结构能源技术</a:t>
            </a:r>
            <a:r>
              <a:rPr lang="zh-CN" altLang="en-US" sz="2400" dirty="0">
                <a:latin typeface="华文楷体" panose="02010600040101010101" pitchFamily="2" charset="-122"/>
                <a:ea typeface="华文楷体" panose="02010600040101010101" pitchFamily="2" charset="-122"/>
              </a:rPr>
              <a:t>就成为解决此问题的一条有效途径。这种技术将具有较高能量密度的锂离子电池经特殊设计和加工</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制造成微型无人机的结构件。</a:t>
            </a:r>
            <a:endParaRPr lang="en-US" altLang="zh-CN" sz="2400" dirty="0">
              <a:latin typeface="华文楷体" panose="02010600040101010101" pitchFamily="2" charset="-122"/>
              <a:ea typeface="华文楷体" panose="02010600040101010101" pitchFamily="2" charset="-122"/>
            </a:endParaRPr>
          </a:p>
          <a:p>
            <a:endParaRPr lang="en-US" altLang="zh-CN" dirty="0"/>
          </a:p>
        </p:txBody>
      </p:sp>
      <p:sp>
        <p:nvSpPr>
          <p:cNvPr id="10" name="文本框 9">
            <a:extLst>
              <a:ext uri="{FF2B5EF4-FFF2-40B4-BE49-F238E27FC236}">
                <a16:creationId xmlns:a16="http://schemas.microsoft.com/office/drawing/2014/main" id="{008A30A0-E63E-40D8-8A39-4A3A351B518D}"/>
              </a:ext>
            </a:extLst>
          </p:cNvPr>
          <p:cNvSpPr txBox="1"/>
          <p:nvPr/>
        </p:nvSpPr>
        <p:spPr>
          <a:xfrm>
            <a:off x="1063567" y="5566838"/>
            <a:ext cx="9892903" cy="1015663"/>
          </a:xfrm>
          <a:prstGeom prst="rect">
            <a:avLst/>
          </a:prstGeom>
          <a:noFill/>
        </p:spPr>
        <p:txBody>
          <a:bodyPr wrap="square" rtlCol="0">
            <a:spAutoFit/>
          </a:bodyPr>
          <a:lstStyle/>
          <a:p>
            <a:r>
              <a:rPr lang="zh-CN" altLang="en-US" dirty="0"/>
              <a:t>        </a:t>
            </a:r>
            <a:r>
              <a:rPr lang="zh-CN" altLang="en-US" sz="2000" dirty="0">
                <a:latin typeface="华文中宋" panose="02010600040101010101" pitchFamily="2" charset="-122"/>
                <a:ea typeface="华文中宋" panose="02010600040101010101" pitchFamily="2" charset="-122"/>
              </a:rPr>
              <a:t>例如：由</a:t>
            </a:r>
            <a:r>
              <a:rPr lang="en-US" altLang="zh-CN" sz="2000" dirty="0">
                <a:latin typeface="华文中宋" panose="02010600040101010101" pitchFamily="2" charset="-122"/>
                <a:ea typeface="华文中宋" panose="02010600040101010101" pitchFamily="2" charset="-122"/>
              </a:rPr>
              <a:t>DARPA</a:t>
            </a:r>
            <a:r>
              <a:rPr lang="zh-CN" altLang="en-US" sz="2000" dirty="0">
                <a:latin typeface="华文中宋" panose="02010600040101010101" pitchFamily="2" charset="-122"/>
                <a:ea typeface="华文中宋" panose="02010600040101010101" pitchFamily="2" charset="-122"/>
              </a:rPr>
              <a:t>赞助</a:t>
            </a:r>
            <a:r>
              <a:rPr lang="en-US" altLang="zh-CN" sz="2000" dirty="0">
                <a:latin typeface="华文中宋" panose="02010600040101010101" pitchFamily="2" charset="-122"/>
                <a:ea typeface="华文中宋" panose="02010600040101010101" pitchFamily="2" charset="-122"/>
              </a:rPr>
              <a:t>Aero-</a:t>
            </a:r>
            <a:r>
              <a:rPr lang="en-US" altLang="zh-CN" sz="2000" dirty="0" err="1">
                <a:latin typeface="华文中宋" panose="02010600040101010101" pitchFamily="2" charset="-122"/>
                <a:ea typeface="华文中宋" panose="02010600040101010101" pitchFamily="2" charset="-122"/>
              </a:rPr>
              <a:t>Vironment</a:t>
            </a:r>
            <a:r>
              <a:rPr lang="zh-CN" altLang="en-US" sz="2000" dirty="0">
                <a:latin typeface="华文中宋" panose="02010600040101010101" pitchFamily="2" charset="-122"/>
                <a:ea typeface="华文中宋" panose="02010600040101010101" pitchFamily="2" charset="-122"/>
              </a:rPr>
              <a:t>公司研究的“黄蜂”无人机在锂电池中利用结构能源技术（将电源装置与支撑结构合一）提高了近</a:t>
            </a:r>
            <a:r>
              <a:rPr lang="en-US" altLang="zh-CN" sz="2000" dirty="0">
                <a:latin typeface="华文中宋" panose="02010600040101010101" pitchFamily="2" charset="-122"/>
                <a:ea typeface="华文中宋" panose="02010600040101010101" pitchFamily="2" charset="-122"/>
              </a:rPr>
              <a:t>26%</a:t>
            </a:r>
            <a:r>
              <a:rPr lang="zh-CN" altLang="en-US" sz="2000" dirty="0">
                <a:latin typeface="华文中宋" panose="02010600040101010101" pitchFamily="2" charset="-122"/>
                <a:ea typeface="华文中宋" panose="02010600040101010101" pitchFamily="2" charset="-122"/>
              </a:rPr>
              <a:t>的效率比，能量密度为</a:t>
            </a:r>
            <a:r>
              <a:rPr lang="en-US" altLang="zh-CN" sz="2000" dirty="0">
                <a:latin typeface="华文中宋" panose="02010600040101010101" pitchFamily="2" charset="-122"/>
                <a:ea typeface="华文中宋" panose="02010600040101010101" pitchFamily="2" charset="-122"/>
              </a:rPr>
              <a:t>163Wh/kg</a:t>
            </a:r>
            <a:r>
              <a:rPr lang="zh-CN" altLang="en-US" sz="2000" dirty="0">
                <a:latin typeface="华文中宋" panose="02010600040101010101" pitchFamily="2" charset="-122"/>
                <a:ea typeface="华文中宋" panose="02010600040101010101" pitchFamily="2" charset="-122"/>
              </a:rPr>
              <a:t>，续航时间可达</a:t>
            </a:r>
            <a:r>
              <a:rPr lang="en-US" altLang="zh-CN" sz="2000" dirty="0">
                <a:latin typeface="华文中宋" panose="02010600040101010101" pitchFamily="2" charset="-122"/>
                <a:ea typeface="华文中宋" panose="02010600040101010101" pitchFamily="2" charset="-122"/>
              </a:rPr>
              <a:t>2</a:t>
            </a:r>
            <a:r>
              <a:rPr lang="zh-CN" altLang="en-US" sz="2000" dirty="0">
                <a:latin typeface="华文中宋" panose="02010600040101010101" pitchFamily="2" charset="-122"/>
                <a:ea typeface="华文中宋" panose="02010600040101010101" pitchFamily="2" charset="-122"/>
              </a:rPr>
              <a:t>小时</a:t>
            </a:r>
            <a:r>
              <a:rPr lang="zh-CN" altLang="en-US" sz="2000" dirty="0">
                <a:latin typeface="华康俪金黑W8(P)" panose="020B0800000000000000" pitchFamily="34" charset="-122"/>
                <a:ea typeface="华康俪金黑W8(P)" panose="020B0800000000000000" pitchFamily="34" charset="-122"/>
              </a:rPr>
              <a:t>。</a:t>
            </a:r>
            <a:endParaRPr lang="zh-CN" altLang="en-US" dirty="0">
              <a:latin typeface="华康俪金黑W8(P)" panose="020B0800000000000000" pitchFamily="34" charset="-122"/>
              <a:ea typeface="华康俪金黑W8(P)" panose="020B0800000000000000" pitchFamily="34" charset="-122"/>
            </a:endParaRPr>
          </a:p>
        </p:txBody>
      </p:sp>
    </p:spTree>
    <p:extLst>
      <p:ext uri="{BB962C8B-B14F-4D97-AF65-F5344CB8AC3E}">
        <p14:creationId xmlns:p14="http://schemas.microsoft.com/office/powerpoint/2010/main" val="380316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6DE0A4E-6911-4BC7-B1F7-973F0A46D183}"/>
              </a:ext>
            </a:extLst>
          </p:cNvPr>
          <p:cNvSpPr txBox="1"/>
          <p:nvPr/>
        </p:nvSpPr>
        <p:spPr>
          <a:xfrm>
            <a:off x="632176" y="485423"/>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仿生扑翼飞行器的四大系统</a:t>
            </a:r>
            <a:r>
              <a:rPr lang="en-US" altLang="zh-CN" sz="3600" dirty="0">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能源系统</a:t>
            </a:r>
          </a:p>
        </p:txBody>
      </p:sp>
      <p:sp>
        <p:nvSpPr>
          <p:cNvPr id="2" name="文本框 1">
            <a:extLst>
              <a:ext uri="{FF2B5EF4-FFF2-40B4-BE49-F238E27FC236}">
                <a16:creationId xmlns:a16="http://schemas.microsoft.com/office/drawing/2014/main" id="{0DF2AFE6-FAC3-4DA8-94E6-20FAE3A626D1}"/>
              </a:ext>
            </a:extLst>
          </p:cNvPr>
          <p:cNvSpPr txBox="1"/>
          <p:nvPr/>
        </p:nvSpPr>
        <p:spPr>
          <a:xfrm>
            <a:off x="1507010" y="1423546"/>
            <a:ext cx="9241972" cy="2585323"/>
          </a:xfrm>
          <a:prstGeom prst="rect">
            <a:avLst/>
          </a:prstGeom>
          <a:noFill/>
        </p:spPr>
        <p:txBody>
          <a:bodyPr wrap="square" rtlCol="0">
            <a:spAutoFit/>
          </a:bodyPr>
          <a:lstStyle/>
          <a:p>
            <a:r>
              <a:rPr lang="zh-CN" altLang="en-US" dirty="0">
                <a:latin typeface="华文中宋" panose="02010600040101010101" pitchFamily="2" charset="-122"/>
                <a:ea typeface="华文中宋" panose="02010600040101010101" pitchFamily="2" charset="-122"/>
              </a:rPr>
              <a:t>一、</a:t>
            </a:r>
            <a:r>
              <a:rPr lang="zh-CN" altLang="en-US" dirty="0">
                <a:solidFill>
                  <a:srgbClr val="FF0000"/>
                </a:solidFill>
                <a:latin typeface="华文中宋" panose="02010600040101010101" pitchFamily="2" charset="-122"/>
                <a:ea typeface="华文中宋" panose="02010600040101010101" pitchFamily="2" charset="-122"/>
              </a:rPr>
              <a:t>矿物燃料</a:t>
            </a:r>
            <a:endParaRPr lang="en-US" altLang="zh-CN" dirty="0">
              <a:solidFill>
                <a:srgbClr val="FF0000"/>
              </a:solidFill>
              <a:latin typeface="华文中宋" panose="02010600040101010101" pitchFamily="2" charset="-122"/>
              <a:ea typeface="华文中宋" panose="02010600040101010101" pitchFamily="2" charset="-122"/>
            </a:endParaRPr>
          </a:p>
          <a:p>
            <a:r>
              <a:rPr lang="zh-CN" altLang="en-US" dirty="0">
                <a:latin typeface="华文中宋" panose="02010600040101010101" pitchFamily="2" charset="-122"/>
                <a:ea typeface="华文中宋" panose="02010600040101010101" pitchFamily="2" charset="-122"/>
              </a:rPr>
              <a:t>优点是比能量很大，缺点是需要应用微型内燃机。其技术，工艺复杂，成本较高。如能在技术工艺上取得突破（保证重量轻，噪音低，震动小和可靠性高）将会是重大进展，在对续航时间（内燃机内在原理导致高油耗问题不可解）要求不高的条件下是首选。</a:t>
            </a:r>
            <a:endParaRPr lang="en-US" altLang="zh-CN" dirty="0">
              <a:latin typeface="华文中宋" panose="02010600040101010101" pitchFamily="2" charset="-122"/>
              <a:ea typeface="华文中宋" panose="02010600040101010101" pitchFamily="2" charset="-122"/>
            </a:endParaRPr>
          </a:p>
          <a:p>
            <a:pPr lvl="1"/>
            <a:r>
              <a:rPr lang="en-US" altLang="zh-CN" dirty="0">
                <a:latin typeface="华文中宋" panose="02010600040101010101" pitchFamily="2" charset="-122"/>
                <a:ea typeface="华文中宋" panose="02010600040101010101" pitchFamily="2" charset="-122"/>
              </a:rPr>
              <a:t>1.MIT</a:t>
            </a:r>
            <a:r>
              <a:rPr lang="zh-CN" altLang="en-US" dirty="0">
                <a:latin typeface="华文中宋" panose="02010600040101010101" pitchFamily="2" charset="-122"/>
                <a:ea typeface="华文中宋" panose="02010600040101010101" pitchFamily="2" charset="-122"/>
              </a:rPr>
              <a:t>正在研制的微型涡轮发动机项目希望将来能在硅片上制造质量仅为</a:t>
            </a:r>
            <a:r>
              <a:rPr lang="en-US" altLang="zh-CN" dirty="0">
                <a:latin typeface="华文中宋" panose="02010600040101010101" pitchFamily="2" charset="-122"/>
                <a:ea typeface="华文中宋" panose="02010600040101010101" pitchFamily="2" charset="-122"/>
              </a:rPr>
              <a:t>1g</a:t>
            </a:r>
            <a:r>
              <a:rPr lang="zh-CN" altLang="en-US" dirty="0">
                <a:latin typeface="华文中宋" panose="02010600040101010101" pitchFamily="2" charset="-122"/>
                <a:ea typeface="华文中宋" panose="02010600040101010101" pitchFamily="2" charset="-122"/>
              </a:rPr>
              <a:t>的涡轮发动机，输出</a:t>
            </a:r>
            <a:r>
              <a:rPr lang="en-US" altLang="zh-CN" dirty="0">
                <a:latin typeface="华文中宋" panose="02010600040101010101" pitchFamily="2" charset="-122"/>
                <a:ea typeface="华文中宋" panose="02010600040101010101" pitchFamily="2" charset="-122"/>
              </a:rPr>
              <a:t>10-20</a:t>
            </a:r>
            <a:r>
              <a:rPr lang="zh-CN" altLang="en-US" dirty="0">
                <a:latin typeface="华文中宋" panose="02010600040101010101" pitchFamily="2" charset="-122"/>
                <a:ea typeface="华文中宋" panose="02010600040101010101" pitchFamily="2" charset="-122"/>
              </a:rPr>
              <a:t>瓦。</a:t>
            </a:r>
            <a:endParaRPr lang="en-US" altLang="zh-CN" dirty="0">
              <a:latin typeface="华文中宋" panose="02010600040101010101" pitchFamily="2" charset="-122"/>
              <a:ea typeface="华文中宋" panose="02010600040101010101" pitchFamily="2" charset="-122"/>
            </a:endParaRPr>
          </a:p>
          <a:p>
            <a:pPr lvl="1"/>
            <a:r>
              <a:rPr lang="en-US" altLang="zh-CN" dirty="0">
                <a:latin typeface="华文中宋" panose="02010600040101010101" pitchFamily="2" charset="-122"/>
                <a:ea typeface="华文中宋" panose="02010600040101010101" pitchFamily="2" charset="-122"/>
              </a:rPr>
              <a:t>2.Honeywell</a:t>
            </a:r>
            <a:r>
              <a:rPr lang="zh-CN" altLang="en-US" dirty="0">
                <a:latin typeface="华文中宋" panose="02010600040101010101" pitchFamily="2" charset="-122"/>
                <a:ea typeface="华文中宋" panose="02010600040101010101" pitchFamily="2" charset="-122"/>
              </a:rPr>
              <a:t>技术中心研发的一种微型自点火内燃发动机能量密度大于</a:t>
            </a:r>
            <a:r>
              <a:rPr lang="en-US" altLang="zh-CN" dirty="0">
                <a:latin typeface="华文中宋" panose="02010600040101010101" pitchFamily="2" charset="-122"/>
                <a:ea typeface="华文中宋" panose="02010600040101010101" pitchFamily="2" charset="-122"/>
              </a:rPr>
              <a:t>3500Wh/kg</a:t>
            </a:r>
          </a:p>
          <a:p>
            <a:pPr lvl="1"/>
            <a:r>
              <a:rPr lang="en-US" altLang="zh-CN" dirty="0">
                <a:latin typeface="华文中宋" panose="02010600040101010101" pitchFamily="2" charset="-122"/>
                <a:ea typeface="华文中宋" panose="02010600040101010101" pitchFamily="2" charset="-122"/>
              </a:rPr>
              <a:t>3.Aerodyne</a:t>
            </a:r>
            <a:r>
              <a:rPr lang="zh-CN" altLang="en-US" dirty="0">
                <a:latin typeface="华文中宋" panose="02010600040101010101" pitchFamily="2" charset="-122"/>
                <a:ea typeface="华文中宋" panose="02010600040101010101" pitchFamily="2" charset="-122"/>
              </a:rPr>
              <a:t>公司研制的一款以丙烷为燃料的内燃机装至扑翼机后可续航</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小时</a:t>
            </a:r>
          </a:p>
          <a:p>
            <a:endParaRPr lang="zh-CN" altLang="en-US" dirty="0"/>
          </a:p>
        </p:txBody>
      </p:sp>
      <p:sp>
        <p:nvSpPr>
          <p:cNvPr id="7" name="文本框 6">
            <a:extLst>
              <a:ext uri="{FF2B5EF4-FFF2-40B4-BE49-F238E27FC236}">
                <a16:creationId xmlns:a16="http://schemas.microsoft.com/office/drawing/2014/main" id="{800676BC-53AF-47AD-B43A-DC162E3572CC}"/>
              </a:ext>
            </a:extLst>
          </p:cNvPr>
          <p:cNvSpPr txBox="1"/>
          <p:nvPr/>
        </p:nvSpPr>
        <p:spPr>
          <a:xfrm>
            <a:off x="1507010" y="3665345"/>
            <a:ext cx="9792361" cy="1754326"/>
          </a:xfrm>
          <a:prstGeom prst="rect">
            <a:avLst/>
          </a:prstGeom>
          <a:noFill/>
        </p:spPr>
        <p:txBody>
          <a:bodyPr wrap="square" rtlCol="0">
            <a:spAutoFit/>
          </a:bodyPr>
          <a:lstStyle/>
          <a:p>
            <a:r>
              <a:rPr lang="zh-CN" altLang="en-US" dirty="0">
                <a:latin typeface="华文中宋" panose="02010600040101010101" pitchFamily="2" charset="-122"/>
                <a:ea typeface="华文中宋" panose="02010600040101010101" pitchFamily="2" charset="-122"/>
              </a:rPr>
              <a:t>二、</a:t>
            </a:r>
            <a:r>
              <a:rPr lang="zh-CN" altLang="en-US" dirty="0">
                <a:solidFill>
                  <a:srgbClr val="FF0000"/>
                </a:solidFill>
                <a:latin typeface="华文中宋" panose="02010600040101010101" pitchFamily="2" charset="-122"/>
                <a:ea typeface="华文中宋" panose="02010600040101010101" pitchFamily="2" charset="-122"/>
              </a:rPr>
              <a:t>微型燃料电池 </a:t>
            </a:r>
            <a:endParaRPr lang="en-US" altLang="zh-CN" dirty="0">
              <a:solidFill>
                <a:srgbClr val="FF0000"/>
              </a:solidFill>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固体氧化物燃料电池：发电效率高，无毒无污染，理论上可长期使用，无需维护。</a:t>
            </a:r>
            <a:endParaRPr lang="en-US" altLang="zh-CN" dirty="0">
              <a:latin typeface="华文中宋" panose="02010600040101010101" pitchFamily="2" charset="-122"/>
              <a:ea typeface="华文中宋" panose="02010600040101010101" pitchFamily="2" charset="-122"/>
            </a:endParaRPr>
          </a:p>
          <a:p>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锌</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空气燃料电池：由于氧化剂来自空气导致较高能量密度（</a:t>
            </a:r>
            <a:r>
              <a:rPr lang="en-US" altLang="zh-CN" dirty="0">
                <a:latin typeface="华文中宋" panose="02010600040101010101" pitchFamily="2" charset="-122"/>
                <a:ea typeface="华文中宋" panose="02010600040101010101" pitchFamily="2" charset="-122"/>
              </a:rPr>
              <a:t>400Wh/kg</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可使用结构能源技术。</a:t>
            </a:r>
          </a:p>
          <a:p>
            <a:r>
              <a:rPr lang="zh-CN" altLang="en-US" dirty="0">
                <a:latin typeface="华文中宋" panose="02010600040101010101" pitchFamily="2" charset="-122"/>
                <a:ea typeface="华文中宋" panose="02010600040101010101" pitchFamily="2" charset="-122"/>
              </a:rPr>
              <a:t>       微型燃料电池结合了蓄电池与微型内燃机的优点（高续航时间，高能量密度），是一个非常重要的研究方向。</a:t>
            </a:r>
          </a:p>
        </p:txBody>
      </p:sp>
      <p:sp>
        <p:nvSpPr>
          <p:cNvPr id="8" name="文本框 7">
            <a:extLst>
              <a:ext uri="{FF2B5EF4-FFF2-40B4-BE49-F238E27FC236}">
                <a16:creationId xmlns:a16="http://schemas.microsoft.com/office/drawing/2014/main" id="{4696BB5C-6C09-4AFE-A3A7-2CB37C43C5A0}"/>
              </a:ext>
            </a:extLst>
          </p:cNvPr>
          <p:cNvSpPr txBox="1"/>
          <p:nvPr/>
        </p:nvSpPr>
        <p:spPr>
          <a:xfrm>
            <a:off x="1417778" y="5325895"/>
            <a:ext cx="9420435" cy="369332"/>
          </a:xfrm>
          <a:prstGeom prst="rect">
            <a:avLst/>
          </a:prstGeom>
          <a:noFill/>
        </p:spPr>
        <p:txBody>
          <a:bodyPr wrap="square" rtlCol="0">
            <a:spAutoFit/>
          </a:bodyPr>
          <a:lstStyle/>
          <a:p>
            <a:r>
              <a:rPr lang="zh-CN" altLang="en-US" dirty="0">
                <a:latin typeface="华文中宋" panose="02010600040101010101" pitchFamily="2" charset="-122"/>
                <a:ea typeface="华文中宋" panose="02010600040101010101" pitchFamily="2" charset="-122"/>
              </a:rPr>
              <a:t>三、</a:t>
            </a:r>
            <a:r>
              <a:rPr lang="zh-CN" altLang="en-US" dirty="0">
                <a:solidFill>
                  <a:srgbClr val="FF0000"/>
                </a:solidFill>
                <a:latin typeface="华文中宋" panose="02010600040101010101" pitchFamily="2" charset="-122"/>
                <a:ea typeface="华文中宋" panose="02010600040101010101" pitchFamily="2" charset="-122"/>
              </a:rPr>
              <a:t>新型高能量密度蓄电池</a:t>
            </a:r>
            <a:r>
              <a:rPr lang="zh-CN" altLang="en-US" dirty="0">
                <a:latin typeface="华文中宋" panose="02010600040101010101" pitchFamily="2" charset="-122"/>
                <a:ea typeface="华文中宋" panose="02010600040101010101" pitchFamily="2" charset="-122"/>
              </a:rPr>
              <a:t>：如</a:t>
            </a:r>
            <a:r>
              <a:rPr lang="en-US" altLang="zh-CN" dirty="0">
                <a:latin typeface="华文中宋" panose="02010600040101010101" pitchFamily="2" charset="-122"/>
                <a:ea typeface="华文中宋" panose="02010600040101010101" pitchFamily="2" charset="-122"/>
              </a:rPr>
              <a:t>Li-O2</a:t>
            </a:r>
            <a:r>
              <a:rPr lang="zh-CN" altLang="en-US" dirty="0">
                <a:latin typeface="华文中宋" panose="02010600040101010101" pitchFamily="2" charset="-122"/>
                <a:ea typeface="华文中宋" panose="02010600040101010101" pitchFamily="2" charset="-122"/>
              </a:rPr>
              <a:t>电池，能量密度高达</a:t>
            </a:r>
            <a:r>
              <a:rPr lang="en-US" altLang="zh-CN" dirty="0">
                <a:latin typeface="华文中宋" panose="02010600040101010101" pitchFamily="2" charset="-122"/>
                <a:ea typeface="华文中宋" panose="02010600040101010101" pitchFamily="2" charset="-122"/>
              </a:rPr>
              <a:t>3500Wh/kg</a:t>
            </a:r>
            <a:endParaRPr lang="zh-CN" altLang="en-US" dirty="0">
              <a:latin typeface="华文中宋" panose="02010600040101010101" pitchFamily="2" charset="-122"/>
              <a:ea typeface="华文中宋" panose="02010600040101010101" pitchFamily="2" charset="-122"/>
            </a:endParaRPr>
          </a:p>
        </p:txBody>
      </p:sp>
      <p:sp>
        <p:nvSpPr>
          <p:cNvPr id="9" name="文本框 8">
            <a:extLst>
              <a:ext uri="{FF2B5EF4-FFF2-40B4-BE49-F238E27FC236}">
                <a16:creationId xmlns:a16="http://schemas.microsoft.com/office/drawing/2014/main" id="{A300CEF7-1969-486B-9EF7-D32E4252B4BD}"/>
              </a:ext>
            </a:extLst>
          </p:cNvPr>
          <p:cNvSpPr txBox="1"/>
          <p:nvPr/>
        </p:nvSpPr>
        <p:spPr>
          <a:xfrm>
            <a:off x="2155370" y="5635773"/>
            <a:ext cx="10461171" cy="1661993"/>
          </a:xfrm>
          <a:prstGeom prst="rect">
            <a:avLst/>
          </a:prstGeom>
          <a:noFill/>
        </p:spPr>
        <p:txBody>
          <a:bodyPr wrap="square" rtlCol="0">
            <a:spAutoFit/>
          </a:bodyPr>
          <a:lstStyle/>
          <a:p>
            <a:r>
              <a:rPr lang="zh-CN" altLang="en-US" sz="1600" dirty="0"/>
              <a:t>参考文献：</a:t>
            </a:r>
            <a:endParaRPr lang="en-US" altLang="zh-CN" sz="1600" dirty="0"/>
          </a:p>
          <a:p>
            <a:r>
              <a:rPr lang="en-US" altLang="zh-CN" sz="1600" dirty="0"/>
              <a:t>[1]</a:t>
            </a:r>
            <a:r>
              <a:rPr lang="zh-CN" altLang="en-US" sz="1600" dirty="0"/>
              <a:t>胡芸</a:t>
            </a:r>
            <a:r>
              <a:rPr lang="en-US" altLang="zh-CN" sz="1600" dirty="0"/>
              <a:t>, et al. (2006). "</a:t>
            </a:r>
            <a:r>
              <a:rPr lang="zh-CN" altLang="en-US" sz="1600" dirty="0"/>
              <a:t>能源技术在微型无人机的应用</a:t>
            </a:r>
            <a:r>
              <a:rPr lang="en-US" altLang="zh-CN" sz="1600" dirty="0"/>
              <a:t>." </a:t>
            </a:r>
            <a:r>
              <a:rPr lang="zh-CN" altLang="en-US" sz="1600" u="sng" dirty="0"/>
              <a:t>能源技术</a:t>
            </a:r>
            <a:r>
              <a:rPr lang="en-US" altLang="zh-CN" sz="1600" dirty="0"/>
              <a:t>(06): 282-285.</a:t>
            </a:r>
          </a:p>
          <a:p>
            <a:r>
              <a:rPr lang="en-US" altLang="zh-CN" sz="1600" dirty="0"/>
              <a:t>[2]</a:t>
            </a:r>
            <a:r>
              <a:rPr lang="zh-CN" altLang="en-US" sz="1600" dirty="0"/>
              <a:t> “超疏水准固体电解质提高</a:t>
            </a:r>
            <a:r>
              <a:rPr lang="en-US" altLang="zh-CN" sz="1600" dirty="0"/>
              <a:t>Li-O2</a:t>
            </a:r>
            <a:r>
              <a:rPr lang="zh-CN" altLang="en-US" sz="1600" dirty="0"/>
              <a:t>电池潮湿环境中安全性和循环寿命”</a:t>
            </a:r>
            <a:endParaRPr lang="en-US" altLang="zh-CN" sz="1600" dirty="0"/>
          </a:p>
          <a:p>
            <a:r>
              <a:rPr lang="en-US" altLang="zh-CN" sz="1600" dirty="0"/>
              <a:t>from</a:t>
            </a:r>
            <a:r>
              <a:rPr lang="en-US" altLang="zh-CN" sz="1600" dirty="0">
                <a:hlinkClick r:id="rId2"/>
              </a:rPr>
              <a:t>http://www.cailiaoniu.com/51000.html</a:t>
            </a:r>
            <a:endParaRPr lang="en-US" altLang="zh-CN" sz="1600" dirty="0"/>
          </a:p>
          <a:p>
            <a:r>
              <a:rPr lang="en-US" altLang="zh-CN" dirty="0"/>
              <a:t>	</a:t>
            </a:r>
            <a:endParaRPr lang="zh-CN" altLang="en-US" dirty="0"/>
          </a:p>
          <a:p>
            <a:endParaRPr lang="zh-CN" altLang="en-US" u="sng" dirty="0"/>
          </a:p>
        </p:txBody>
      </p:sp>
      <p:sp>
        <p:nvSpPr>
          <p:cNvPr id="3" name="矩形 2">
            <a:extLst>
              <a:ext uri="{FF2B5EF4-FFF2-40B4-BE49-F238E27FC236}">
                <a16:creationId xmlns:a16="http://schemas.microsoft.com/office/drawing/2014/main" id="{10352405-F9C2-4FF2-A16D-73DD654E52FC}"/>
              </a:ext>
            </a:extLst>
          </p:cNvPr>
          <p:cNvSpPr/>
          <p:nvPr/>
        </p:nvSpPr>
        <p:spPr>
          <a:xfrm>
            <a:off x="3977408" y="1131754"/>
            <a:ext cx="4301177" cy="707886"/>
          </a:xfrm>
          <a:prstGeom prst="rect">
            <a:avLst/>
          </a:prstGeom>
          <a:noFill/>
        </p:spPr>
        <p:txBody>
          <a:bodyPr wrap="none" lIns="91440" tIns="45720" rIns="91440" bIns="45720">
            <a:spAutoFit/>
          </a:bodyPr>
          <a:lstStyle/>
          <a:p>
            <a:pPr algn="ctr"/>
            <a:r>
              <a:rPr lang="zh-CN" altLang="en-US"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未来能源系统展望</a:t>
            </a:r>
          </a:p>
        </p:txBody>
      </p:sp>
    </p:spTree>
    <p:extLst>
      <p:ext uri="{BB962C8B-B14F-4D97-AF65-F5344CB8AC3E}">
        <p14:creationId xmlns:p14="http://schemas.microsoft.com/office/powerpoint/2010/main" val="309285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FED3D49-2F59-4E8F-BDA9-5E1CDDD2F663}"/>
              </a:ext>
            </a:extLst>
          </p:cNvPr>
          <p:cNvSpPr txBox="1"/>
          <p:nvPr/>
        </p:nvSpPr>
        <p:spPr>
          <a:xfrm>
            <a:off x="632176" y="485423"/>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仿生扑翼飞行器的四大系统</a:t>
            </a:r>
            <a:r>
              <a:rPr lang="en-US" altLang="zh-CN" sz="3600" dirty="0">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动力系统</a:t>
            </a:r>
          </a:p>
        </p:txBody>
      </p:sp>
      <p:graphicFrame>
        <p:nvGraphicFramePr>
          <p:cNvPr id="2" name="图示 1">
            <a:extLst>
              <a:ext uri="{FF2B5EF4-FFF2-40B4-BE49-F238E27FC236}">
                <a16:creationId xmlns:a16="http://schemas.microsoft.com/office/drawing/2014/main" id="{3522C1E0-19D9-4DDC-8B08-514410149696}"/>
              </a:ext>
            </a:extLst>
          </p:cNvPr>
          <p:cNvGraphicFramePr/>
          <p:nvPr>
            <p:extLst>
              <p:ext uri="{D42A27DB-BD31-4B8C-83A1-F6EECF244321}">
                <p14:modId xmlns:p14="http://schemas.microsoft.com/office/powerpoint/2010/main" val="3919069999"/>
              </p:ext>
            </p:extLst>
          </p:nvPr>
        </p:nvGraphicFramePr>
        <p:xfrm>
          <a:off x="632176" y="1131754"/>
          <a:ext cx="1065086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a:extLst>
              <a:ext uri="{FF2B5EF4-FFF2-40B4-BE49-F238E27FC236}">
                <a16:creationId xmlns:a16="http://schemas.microsoft.com/office/drawing/2014/main" id="{88BF1773-D7C0-4E58-915E-4E1E0D75B26B}"/>
              </a:ext>
            </a:extLst>
          </p:cNvPr>
          <p:cNvSpPr txBox="1"/>
          <p:nvPr/>
        </p:nvSpPr>
        <p:spPr>
          <a:xfrm>
            <a:off x="2873829" y="6365755"/>
            <a:ext cx="7609114" cy="369332"/>
          </a:xfrm>
          <a:prstGeom prst="rect">
            <a:avLst/>
          </a:prstGeom>
          <a:noFill/>
        </p:spPr>
        <p:txBody>
          <a:bodyPr wrap="square" rtlCol="0">
            <a:spAutoFit/>
          </a:bodyPr>
          <a:lstStyle/>
          <a:p>
            <a:r>
              <a:rPr lang="zh-CN" altLang="en-US" b="1" dirty="0"/>
              <a:t>参考文献：</a:t>
            </a:r>
            <a:r>
              <a:rPr lang="zh-CN" altLang="en-US" dirty="0"/>
              <a:t>陈世杰</a:t>
            </a:r>
            <a:r>
              <a:rPr lang="en-US" altLang="zh-CN" dirty="0"/>
              <a:t>. </a:t>
            </a:r>
            <a:r>
              <a:rPr lang="zh-CN" altLang="en-US" dirty="0"/>
              <a:t>扑翼式飞行器的驱动机构研究</a:t>
            </a:r>
            <a:r>
              <a:rPr lang="en-US" altLang="zh-CN" dirty="0"/>
              <a:t>[D].</a:t>
            </a:r>
            <a:r>
              <a:rPr lang="zh-CN" altLang="en-US" dirty="0"/>
              <a:t>西安工业大学</a:t>
            </a:r>
            <a:r>
              <a:rPr lang="en-US" altLang="zh-CN" dirty="0"/>
              <a:t>,2015.</a:t>
            </a:r>
            <a:endParaRPr lang="zh-CN" altLang="en-US" dirty="0"/>
          </a:p>
        </p:txBody>
      </p:sp>
    </p:spTree>
    <p:extLst>
      <p:ext uri="{BB962C8B-B14F-4D97-AF65-F5344CB8AC3E}">
        <p14:creationId xmlns:p14="http://schemas.microsoft.com/office/powerpoint/2010/main" val="73886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8FD3BE6-F066-4C0E-8B56-A24FBBE8BAA5}"/>
              </a:ext>
            </a:extLst>
          </p:cNvPr>
          <p:cNvSpPr txBox="1"/>
          <p:nvPr/>
        </p:nvSpPr>
        <p:spPr>
          <a:xfrm>
            <a:off x="632176" y="485423"/>
            <a:ext cx="9505245" cy="646331"/>
          </a:xfrm>
          <a:prstGeom prst="rect">
            <a:avLst/>
          </a:prstGeom>
          <a:noFill/>
        </p:spPr>
        <p:txBody>
          <a:bodyPr wrap="square" rtlCol="0">
            <a:spAutoFit/>
          </a:bodyPr>
          <a:lstStyle/>
          <a:p>
            <a:r>
              <a:rPr lang="zh-CN" altLang="en-US" sz="3600" dirty="0">
                <a:latin typeface="华康俪金黑W8(P)" panose="020B0800000000000000" pitchFamily="34" charset="-122"/>
                <a:ea typeface="华康俪金黑W8(P)" panose="020B0800000000000000" pitchFamily="34" charset="-122"/>
              </a:rPr>
              <a:t>仿生扑翼飞行器的四大系统</a:t>
            </a:r>
            <a:r>
              <a:rPr lang="en-US" altLang="zh-CN" sz="3600" dirty="0">
                <a:latin typeface="华康俪金黑W8(P)" panose="020B0800000000000000" pitchFamily="34" charset="-122"/>
                <a:ea typeface="华康俪金黑W8(P)" panose="020B0800000000000000" pitchFamily="34" charset="-122"/>
              </a:rPr>
              <a:t>——</a:t>
            </a:r>
            <a:r>
              <a:rPr lang="zh-CN" altLang="en-US" sz="3600" dirty="0">
                <a:latin typeface="华康俪金黑W8(P)" panose="020B0800000000000000" pitchFamily="34" charset="-122"/>
                <a:ea typeface="华康俪金黑W8(P)" panose="020B0800000000000000" pitchFamily="34" charset="-122"/>
              </a:rPr>
              <a:t>动力系统</a:t>
            </a:r>
          </a:p>
        </p:txBody>
      </p:sp>
      <p:sp>
        <p:nvSpPr>
          <p:cNvPr id="2" name="文本框 1">
            <a:extLst>
              <a:ext uri="{FF2B5EF4-FFF2-40B4-BE49-F238E27FC236}">
                <a16:creationId xmlns:a16="http://schemas.microsoft.com/office/drawing/2014/main" id="{A231047F-1114-485A-8E4E-2A062C2A0072}"/>
              </a:ext>
            </a:extLst>
          </p:cNvPr>
          <p:cNvSpPr txBox="1"/>
          <p:nvPr/>
        </p:nvSpPr>
        <p:spPr>
          <a:xfrm>
            <a:off x="240290" y="1273629"/>
            <a:ext cx="11712224" cy="1200329"/>
          </a:xfrm>
          <a:prstGeom prst="rect">
            <a:avLst/>
          </a:prstGeom>
          <a:noFill/>
        </p:spPr>
        <p:txBody>
          <a:bodyPr wrap="square" rtlCol="0">
            <a:spAutoFit/>
          </a:bodyPr>
          <a:lstStyle/>
          <a:p>
            <a:r>
              <a:rPr lang="zh-CN" altLang="en-US" dirty="0"/>
              <a:t>       由于压电、电磁和形状记忆合金驱动产生的拍打频率和幅度都无法提供足够的升力。而人造肌肉（</a:t>
            </a:r>
            <a:r>
              <a:rPr lang="en-US" altLang="zh-CN" dirty="0"/>
              <a:t>EPAM/IPMC</a:t>
            </a:r>
            <a:r>
              <a:rPr lang="zh-CN" altLang="en-US" dirty="0"/>
              <a:t>）的形变是一个非线性过程（</a:t>
            </a:r>
            <a:r>
              <a:rPr lang="en-US" altLang="zh-CN" dirty="0">
                <a:hlinkClick r:id="rId2"/>
              </a:rPr>
              <a:t>https://link.springer.com/content/pdf/10.1007%2Fs12541-012-0020-8.pdf</a:t>
            </a:r>
            <a:r>
              <a:rPr lang="en-US" altLang="zh-CN" dirty="0"/>
              <a:t> </a:t>
            </a:r>
            <a:r>
              <a:rPr lang="zh-CN" altLang="en-US" dirty="0"/>
              <a:t>），需要一点点的标定才能最后投入使用。这样的智能材料可以用在控制精度不太高的地方，但大多数的机器人控制中，控制精度是一个重要指标，所以这种人造肌肉没被大面积地投用在机器人上，对于扑翼机也是如此。</a:t>
            </a:r>
          </a:p>
        </p:txBody>
      </p:sp>
      <p:sp>
        <p:nvSpPr>
          <p:cNvPr id="3" name="矩形: 圆角 2">
            <a:extLst>
              <a:ext uri="{FF2B5EF4-FFF2-40B4-BE49-F238E27FC236}">
                <a16:creationId xmlns:a16="http://schemas.microsoft.com/office/drawing/2014/main" id="{7A0767CE-1019-46B4-B9B2-AFA1ABF4D06B}"/>
              </a:ext>
            </a:extLst>
          </p:cNvPr>
          <p:cNvSpPr/>
          <p:nvPr/>
        </p:nvSpPr>
        <p:spPr>
          <a:xfrm>
            <a:off x="6569528" y="3429000"/>
            <a:ext cx="4620986" cy="264522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往复式化学肌肉</a:t>
            </a:r>
            <a:r>
              <a:rPr lang="en-US" altLang="zh-CN" b="1" dirty="0"/>
              <a:t>RCM</a:t>
            </a:r>
          </a:p>
          <a:p>
            <a:r>
              <a:rPr lang="en-US" altLang="zh-CN" dirty="0"/>
              <a:t>        RCM</a:t>
            </a:r>
            <a:r>
              <a:rPr lang="zh-CN" altLang="en-US" dirty="0"/>
              <a:t>是通过非燃烧反应把矿物燃料的化学能转换成动能，相对于同样使用燃料的内燃机，</a:t>
            </a:r>
            <a:r>
              <a:rPr lang="en-US" altLang="zh-CN" dirty="0"/>
              <a:t>RCM</a:t>
            </a:r>
            <a:r>
              <a:rPr lang="zh-CN" altLang="en-US" dirty="0"/>
              <a:t>有很大的优势－无需热源和氧气，这样使扑翼式飞行器可以在恶劣的环境下工作（爆炸性的环境或水下）。提高了飞行器的鲁棒性。</a:t>
            </a:r>
          </a:p>
        </p:txBody>
      </p:sp>
      <p:sp>
        <p:nvSpPr>
          <p:cNvPr id="7" name="矩形: 圆角 6">
            <a:extLst>
              <a:ext uri="{FF2B5EF4-FFF2-40B4-BE49-F238E27FC236}">
                <a16:creationId xmlns:a16="http://schemas.microsoft.com/office/drawing/2014/main" id="{2D0532F1-3096-485D-A63F-92E307C84901}"/>
              </a:ext>
            </a:extLst>
          </p:cNvPr>
          <p:cNvSpPr/>
          <p:nvPr/>
        </p:nvSpPr>
        <p:spPr>
          <a:xfrm>
            <a:off x="1475415" y="3429000"/>
            <a:ext cx="4620986" cy="264522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电驱动（微马达驱动）</a:t>
            </a:r>
            <a:endParaRPr lang="en-US" altLang="zh-CN" b="1" dirty="0"/>
          </a:p>
          <a:p>
            <a:r>
              <a:rPr lang="zh-CN" altLang="en-US" dirty="0"/>
              <a:t>        随着微机电系统的发展，电动机能做到微米级别，可以通过各种类型的减速器和机构来实现往复拍打运动，易于控制，而且提供能量的能源种类也很多，但电池的总能量以及能量转换效率还有待提高。</a:t>
            </a:r>
          </a:p>
        </p:txBody>
      </p:sp>
      <p:sp>
        <p:nvSpPr>
          <p:cNvPr id="9" name="矩形 8">
            <a:extLst>
              <a:ext uri="{FF2B5EF4-FFF2-40B4-BE49-F238E27FC236}">
                <a16:creationId xmlns:a16="http://schemas.microsoft.com/office/drawing/2014/main" id="{5AA18282-5ECB-4293-A179-99ED4104CF17}"/>
              </a:ext>
            </a:extLst>
          </p:cNvPr>
          <p:cNvSpPr/>
          <p:nvPr/>
        </p:nvSpPr>
        <p:spPr>
          <a:xfrm>
            <a:off x="3945813" y="2615833"/>
            <a:ext cx="4301177" cy="707886"/>
          </a:xfrm>
          <a:prstGeom prst="rect">
            <a:avLst/>
          </a:prstGeom>
          <a:noFill/>
        </p:spPr>
        <p:txBody>
          <a:bodyPr wrap="none" lIns="91440" tIns="45720" rIns="91440" bIns="45720">
            <a:spAutoFit/>
          </a:bodyPr>
          <a:lstStyle/>
          <a:p>
            <a:pPr algn="ctr"/>
            <a:r>
              <a:rPr lang="zh-CN" altLang="en-US" sz="40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动力系统解决方案</a:t>
            </a:r>
          </a:p>
        </p:txBody>
      </p:sp>
    </p:spTree>
    <p:extLst>
      <p:ext uri="{BB962C8B-B14F-4D97-AF65-F5344CB8AC3E}">
        <p14:creationId xmlns:p14="http://schemas.microsoft.com/office/powerpoint/2010/main" val="1960442288"/>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TM04033925[[fn=水滴]]</Template>
  <TotalTime>1076</TotalTime>
  <Words>3794</Words>
  <Application>Microsoft Office PowerPoint</Application>
  <PresentationFormat>宽屏</PresentationFormat>
  <Paragraphs>228</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华康俪金黑W8(P)</vt:lpstr>
      <vt:lpstr>华文楷体</vt:lpstr>
      <vt:lpstr>华文中宋</vt:lpstr>
      <vt:lpstr>宋体</vt:lpstr>
      <vt:lpstr>微软雅黑</vt:lpstr>
      <vt:lpstr>Arial</vt:lpstr>
      <vt:lpstr>Tw Cen MT</vt:lpstr>
      <vt:lpstr>水滴</vt:lpstr>
      <vt:lpstr>第一组小组报告-第七周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第一组小组报告-第七周</dc:title>
  <dc:creator>yiming jiang</dc:creator>
  <cp:lastModifiedBy>yiming jiang</cp:lastModifiedBy>
  <cp:revision>44</cp:revision>
  <dcterms:created xsi:type="dcterms:W3CDTF">2017-11-02T09:17:00Z</dcterms:created>
  <dcterms:modified xsi:type="dcterms:W3CDTF">2017-11-03T03:13:28Z</dcterms:modified>
</cp:coreProperties>
</file>