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49" r:id="rId3"/>
    <p:sldId id="297" r:id="rId4"/>
    <p:sldId id="257" r:id="rId5"/>
    <p:sldId id="268" r:id="rId6"/>
    <p:sldId id="347" r:id="rId7"/>
    <p:sldId id="350" r:id="rId8"/>
    <p:sldId id="34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C1A4"/>
    <a:srgbClr val="BFE5DC"/>
    <a:srgbClr val="4BACC6"/>
    <a:srgbClr val="0E7FB7"/>
    <a:srgbClr val="B9D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82593" autoAdjust="0"/>
  </p:normalViewPr>
  <p:slideViewPr>
    <p:cSldViewPr>
      <p:cViewPr varScale="1">
        <p:scale>
          <a:sx n="95" d="100"/>
          <a:sy n="95" d="100"/>
        </p:scale>
        <p:origin x="1349" y="72"/>
      </p:cViewPr>
      <p:guideLst>
        <p:guide orient="horz" pos="1620"/>
        <p:guide pos="2880"/>
      </p:guideLst>
    </p:cSldViewPr>
  </p:slideViewPr>
  <p:outlineViewPr>
    <p:cViewPr>
      <p:scale>
        <a:sx n="100" d="100"/>
        <a:sy n="100" d="100"/>
      </p:scale>
      <p:origin x="0" y="0"/>
    </p:cViewPr>
  </p:outlineViewPr>
  <p:notesTextViewPr>
    <p:cViewPr>
      <p:scale>
        <a:sx n="1" d="1"/>
        <a:sy n="1" d="1"/>
      </p:scale>
      <p:origin x="0" y="0"/>
    </p:cViewPr>
  </p:notesTextViewPr>
  <p:sorterViewPr>
    <p:cViewPr>
      <p:scale>
        <a:sx n="95" d="100"/>
        <a:sy n="9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8ACAA-7D1D-42FC-9863-6EB16F259AF8}" type="doc">
      <dgm:prSet loTypeId="urn:microsoft.com/office/officeart/2005/8/layout/chevron2" loCatId="list" qsTypeId="urn:microsoft.com/office/officeart/2005/8/quickstyle/simple1" qsCatId="simple" csTypeId="urn:microsoft.com/office/officeart/2005/8/colors/accent1_2" csCatId="accent1" phldr="1"/>
      <dgm:spPr/>
    </dgm:pt>
    <dgm:pt modelId="{834D814D-638C-4138-861F-37C03BE3769E}">
      <dgm:prSet phldrT="[文本]"/>
      <dgm:spPr>
        <a:solidFill>
          <a:srgbClr val="45C1A4"/>
        </a:solidFill>
        <a:ln>
          <a:noFill/>
        </a:ln>
      </dgm:spPr>
      <dgm:t>
        <a:bodyPr/>
        <a:lstStyle/>
        <a:p>
          <a:r>
            <a:rPr lang="zh-CN" altLang="en-US" b="1" dirty="0"/>
            <a:t>背景</a:t>
          </a:r>
        </a:p>
      </dgm:t>
    </dgm:pt>
    <dgm:pt modelId="{90F8A256-D968-425B-8B50-8082B359C24D}" type="parTrans" cxnId="{F99B4CFB-50AD-4B2F-8D38-8F6777BAA92D}">
      <dgm:prSet/>
      <dgm:spPr/>
      <dgm:t>
        <a:bodyPr/>
        <a:lstStyle/>
        <a:p>
          <a:endParaRPr lang="zh-CN" altLang="en-US"/>
        </a:p>
      </dgm:t>
    </dgm:pt>
    <dgm:pt modelId="{E143B8C3-3E31-4188-BB7D-CE5C401EEF4B}" type="sibTrans" cxnId="{F99B4CFB-50AD-4B2F-8D38-8F6777BAA92D}">
      <dgm:prSet/>
      <dgm:spPr/>
      <dgm:t>
        <a:bodyPr/>
        <a:lstStyle/>
        <a:p>
          <a:endParaRPr lang="zh-CN" altLang="en-US"/>
        </a:p>
      </dgm:t>
    </dgm:pt>
    <dgm:pt modelId="{565622F1-DE23-4605-B390-458F250F40FC}">
      <dgm:prSet phldrT="[文本]"/>
      <dgm:spPr>
        <a:solidFill>
          <a:srgbClr val="45C1A4"/>
        </a:solidFill>
        <a:ln>
          <a:noFill/>
        </a:ln>
      </dgm:spPr>
      <dgm:t>
        <a:bodyPr/>
        <a:lstStyle/>
        <a:p>
          <a:r>
            <a:rPr lang="zh-CN" altLang="en-US" b="1" dirty="0"/>
            <a:t>目标</a:t>
          </a:r>
        </a:p>
      </dgm:t>
    </dgm:pt>
    <dgm:pt modelId="{C701CA2D-00A4-4D0D-8D71-94F7AD6215F8}" type="parTrans" cxnId="{43D87F14-8CF9-4DDF-90C6-21C9B4BA586A}">
      <dgm:prSet/>
      <dgm:spPr/>
      <dgm:t>
        <a:bodyPr/>
        <a:lstStyle/>
        <a:p>
          <a:endParaRPr lang="zh-CN" altLang="en-US"/>
        </a:p>
      </dgm:t>
    </dgm:pt>
    <dgm:pt modelId="{FDC42450-6E8D-40B7-804B-BC43C2BA0929}" type="sibTrans" cxnId="{43D87F14-8CF9-4DDF-90C6-21C9B4BA586A}">
      <dgm:prSet/>
      <dgm:spPr/>
      <dgm:t>
        <a:bodyPr/>
        <a:lstStyle/>
        <a:p>
          <a:endParaRPr lang="zh-CN" altLang="en-US"/>
        </a:p>
      </dgm:t>
    </dgm:pt>
    <dgm:pt modelId="{47A90DC5-A0FC-4FC0-A3AE-D059E306636C}">
      <dgm:prSet custT="1"/>
      <dgm:spPr>
        <a:noFill/>
        <a:ln>
          <a:solidFill>
            <a:srgbClr val="45C1A4"/>
          </a:solidFill>
        </a:ln>
      </dgm:spPr>
      <dgm:t>
        <a:bodyPr/>
        <a:lstStyle/>
        <a:p>
          <a:r>
            <a:rPr lang="zh-CN" sz="1200" dirty="0" smtClean="0"/>
            <a:t>各小组成员分别提出了智能物流、智能医疗、智能家居、可穿戴设备和智能交通五个备选课题并分工进行了初步的了解与调研。</a:t>
          </a:r>
          <a:endParaRPr lang="zh-CN" altLang="en-US" sz="1200" dirty="0"/>
        </a:p>
      </dgm:t>
    </dgm:pt>
    <dgm:pt modelId="{D0ACC942-E1E8-414A-91A7-5747E0D3EF1D}" type="parTrans" cxnId="{AC39A1FE-996D-495B-B158-84DC251F6D3E}">
      <dgm:prSet/>
      <dgm:spPr/>
      <dgm:t>
        <a:bodyPr/>
        <a:lstStyle/>
        <a:p>
          <a:endParaRPr lang="zh-CN" altLang="en-US"/>
        </a:p>
      </dgm:t>
    </dgm:pt>
    <dgm:pt modelId="{3C7A8F23-CF55-49DC-A1E0-8E93A73C7C78}" type="sibTrans" cxnId="{AC39A1FE-996D-495B-B158-84DC251F6D3E}">
      <dgm:prSet/>
      <dgm:spPr/>
      <dgm:t>
        <a:bodyPr/>
        <a:lstStyle/>
        <a:p>
          <a:endParaRPr lang="zh-CN" altLang="en-US"/>
        </a:p>
      </dgm:t>
    </dgm:pt>
    <dgm:pt modelId="{89DF1E7A-CEBD-41B8-B026-CEEC2DE321A3}">
      <dgm:prSet phldrT="[文本]" custT="1"/>
      <dgm:spPr>
        <a:noFill/>
        <a:ln>
          <a:solidFill>
            <a:srgbClr val="45C1A4"/>
          </a:solidFill>
        </a:ln>
      </dgm:spPr>
      <dgm:t>
        <a:bodyPr/>
        <a:lstStyle/>
        <a:p>
          <a:r>
            <a:rPr lang="zh-CN" sz="1200" dirty="0" smtClean="0"/>
            <a:t>简要介绍本次小组讨论中的备选课题相关产业</a:t>
          </a:r>
          <a:endParaRPr lang="zh-CN" altLang="en-US" sz="1200" dirty="0"/>
        </a:p>
      </dgm:t>
    </dgm:pt>
    <dgm:pt modelId="{E89BB4D8-D404-4F8A-B682-1CA45161085D}" type="parTrans" cxnId="{E3E476A8-E7FE-4E03-A358-A1D7A1E9AE0A}">
      <dgm:prSet/>
      <dgm:spPr/>
      <dgm:t>
        <a:bodyPr/>
        <a:lstStyle/>
        <a:p>
          <a:endParaRPr lang="zh-CN" altLang="en-US"/>
        </a:p>
      </dgm:t>
    </dgm:pt>
    <dgm:pt modelId="{977BFDAC-0A6C-4E60-9C69-292A7FCA7533}" type="sibTrans" cxnId="{E3E476A8-E7FE-4E03-A358-A1D7A1E9AE0A}">
      <dgm:prSet/>
      <dgm:spPr/>
      <dgm:t>
        <a:bodyPr/>
        <a:lstStyle/>
        <a:p>
          <a:endParaRPr lang="zh-CN" altLang="en-US"/>
        </a:p>
      </dgm:t>
    </dgm:pt>
    <dgm:pt modelId="{DECC853A-E5A5-402D-8C93-C641751DCF29}">
      <dgm:prSet custT="1"/>
      <dgm:spPr>
        <a:noFill/>
        <a:ln>
          <a:solidFill>
            <a:srgbClr val="45C1A4"/>
          </a:solidFill>
        </a:ln>
      </dgm:spPr>
      <dgm:t>
        <a:bodyPr/>
        <a:lstStyle/>
        <a:p>
          <a:r>
            <a:rPr lang="zh-CN" altLang="en-US" sz="1200" dirty="0" smtClean="0"/>
            <a:t>介绍选定课题智能医疗产业的初步概况</a:t>
          </a:r>
          <a:endParaRPr lang="zh-CN" altLang="en-US" sz="1200" dirty="0"/>
        </a:p>
      </dgm:t>
    </dgm:pt>
    <dgm:pt modelId="{3151C67F-9C7E-49B6-B65B-45F3DE0600FA}" type="parTrans" cxnId="{582ABFD1-5E1B-4407-B9C2-C83EC804E536}">
      <dgm:prSet/>
      <dgm:spPr/>
      <dgm:t>
        <a:bodyPr/>
        <a:lstStyle/>
        <a:p>
          <a:endParaRPr lang="zh-CN" altLang="en-US"/>
        </a:p>
      </dgm:t>
    </dgm:pt>
    <dgm:pt modelId="{46720785-95F6-4922-8048-078AD0D38DCC}" type="sibTrans" cxnId="{582ABFD1-5E1B-4407-B9C2-C83EC804E536}">
      <dgm:prSet/>
      <dgm:spPr/>
      <dgm:t>
        <a:bodyPr/>
        <a:lstStyle/>
        <a:p>
          <a:endParaRPr lang="zh-CN" altLang="en-US"/>
        </a:p>
      </dgm:t>
    </dgm:pt>
    <dgm:pt modelId="{EE7F48BC-5377-4005-9748-AA469D4DA712}">
      <dgm:prSet custT="1"/>
      <dgm:spPr>
        <a:noFill/>
        <a:ln>
          <a:solidFill>
            <a:srgbClr val="45C1A4"/>
          </a:solidFill>
        </a:ln>
      </dgm:spPr>
      <dgm:t>
        <a:bodyPr/>
        <a:lstStyle/>
        <a:p>
          <a:r>
            <a:rPr lang="zh-CN" altLang="en-US" sz="1200" dirty="0" smtClean="0"/>
            <a:t>完成信息收集后，以小组讨论的形式交流信息、评估各研究课题的可行性与兴趣程度</a:t>
          </a:r>
          <a:endParaRPr lang="zh-CN" altLang="en-US" sz="1200" dirty="0"/>
        </a:p>
      </dgm:t>
    </dgm:pt>
    <dgm:pt modelId="{CD8B0FF6-AC79-4F90-9662-42D6F9C970AC}" type="parTrans" cxnId="{2A813CB4-490C-420E-B47C-68C664382CC8}">
      <dgm:prSet/>
      <dgm:spPr/>
      <dgm:t>
        <a:bodyPr/>
        <a:lstStyle/>
        <a:p>
          <a:endParaRPr lang="zh-CN" altLang="en-US"/>
        </a:p>
      </dgm:t>
    </dgm:pt>
    <dgm:pt modelId="{C4894490-8958-4159-9C2F-F7FE51CD1CE3}" type="sibTrans" cxnId="{2A813CB4-490C-420E-B47C-68C664382CC8}">
      <dgm:prSet/>
      <dgm:spPr/>
      <dgm:t>
        <a:bodyPr/>
        <a:lstStyle/>
        <a:p>
          <a:endParaRPr lang="zh-CN" altLang="en-US"/>
        </a:p>
      </dgm:t>
    </dgm:pt>
    <dgm:pt modelId="{1257DB5D-59B8-4843-B7B8-537E82803915}">
      <dgm:prSet custT="1"/>
      <dgm:spPr>
        <a:noFill/>
        <a:ln>
          <a:solidFill>
            <a:srgbClr val="45C1A4"/>
          </a:solidFill>
        </a:ln>
      </dgm:spPr>
      <dgm:t>
        <a:bodyPr/>
        <a:lstStyle/>
        <a:p>
          <a:r>
            <a:rPr lang="zh-CN" altLang="en-US" sz="1200" dirty="0" smtClean="0"/>
            <a:t>以小组投票的形式选定智能医疗为本学期的研究课题。</a:t>
          </a:r>
          <a:endParaRPr lang="zh-CN" altLang="en-US" sz="1200" dirty="0"/>
        </a:p>
      </dgm:t>
    </dgm:pt>
    <dgm:pt modelId="{737CF53D-A5A5-49A7-9538-0C3D4C318030}" type="parTrans" cxnId="{21B1CA86-4C06-40E7-A0E9-2F605F275E93}">
      <dgm:prSet/>
      <dgm:spPr/>
      <dgm:t>
        <a:bodyPr/>
        <a:lstStyle/>
        <a:p>
          <a:endParaRPr lang="zh-CN" altLang="en-US"/>
        </a:p>
      </dgm:t>
    </dgm:pt>
    <dgm:pt modelId="{1690DB0E-CC54-419E-B0F8-0B08F7999FE4}" type="sibTrans" cxnId="{21B1CA86-4C06-40E7-A0E9-2F605F275E93}">
      <dgm:prSet/>
      <dgm:spPr/>
      <dgm:t>
        <a:bodyPr/>
        <a:lstStyle/>
        <a:p>
          <a:endParaRPr lang="zh-CN" altLang="en-US"/>
        </a:p>
      </dgm:t>
    </dgm:pt>
    <dgm:pt modelId="{714B046B-F28F-4853-A004-605BA78C26B7}" type="pres">
      <dgm:prSet presAssocID="{B4B8ACAA-7D1D-42FC-9863-6EB16F259AF8}" presName="linearFlow" presStyleCnt="0">
        <dgm:presLayoutVars>
          <dgm:dir/>
          <dgm:animLvl val="lvl"/>
          <dgm:resizeHandles val="exact"/>
        </dgm:presLayoutVars>
      </dgm:prSet>
      <dgm:spPr/>
    </dgm:pt>
    <dgm:pt modelId="{469334AA-984A-4533-B4E9-FDC3782BCCF8}" type="pres">
      <dgm:prSet presAssocID="{834D814D-638C-4138-861F-37C03BE3769E}" presName="composite" presStyleCnt="0"/>
      <dgm:spPr/>
    </dgm:pt>
    <dgm:pt modelId="{692B9EDB-D8FC-4B86-93FA-24BBE8AA5F48}" type="pres">
      <dgm:prSet presAssocID="{834D814D-638C-4138-861F-37C03BE3769E}" presName="parentText" presStyleLbl="alignNode1" presStyleIdx="0" presStyleCnt="2" custLinFactNeighborX="0" custLinFactNeighborY="-17050">
        <dgm:presLayoutVars>
          <dgm:chMax val="1"/>
          <dgm:bulletEnabled val="1"/>
        </dgm:presLayoutVars>
      </dgm:prSet>
      <dgm:spPr/>
      <dgm:t>
        <a:bodyPr/>
        <a:lstStyle/>
        <a:p>
          <a:endParaRPr lang="zh-CN" altLang="en-US"/>
        </a:p>
      </dgm:t>
    </dgm:pt>
    <dgm:pt modelId="{3A2A95B0-28E4-489B-8771-A40C3C3EC791}" type="pres">
      <dgm:prSet presAssocID="{834D814D-638C-4138-861F-37C03BE3769E}" presName="descendantText" presStyleLbl="alignAcc1" presStyleIdx="0" presStyleCnt="2" custScaleX="98457" custScaleY="165417" custLinFactNeighborX="978" custLinFactNeighborY="-9016">
        <dgm:presLayoutVars>
          <dgm:bulletEnabled val="1"/>
        </dgm:presLayoutVars>
      </dgm:prSet>
      <dgm:spPr/>
      <dgm:t>
        <a:bodyPr/>
        <a:lstStyle/>
        <a:p>
          <a:endParaRPr lang="zh-CN" altLang="en-US"/>
        </a:p>
      </dgm:t>
    </dgm:pt>
    <dgm:pt modelId="{C180E40B-D215-4D07-B4C4-AD24C0960137}" type="pres">
      <dgm:prSet presAssocID="{E143B8C3-3E31-4188-BB7D-CE5C401EEF4B}" presName="sp" presStyleCnt="0"/>
      <dgm:spPr/>
    </dgm:pt>
    <dgm:pt modelId="{F8461536-5830-4C6D-9B67-F338CE3123A5}" type="pres">
      <dgm:prSet presAssocID="{565622F1-DE23-4605-B390-458F250F40FC}" presName="composite" presStyleCnt="0"/>
      <dgm:spPr/>
    </dgm:pt>
    <dgm:pt modelId="{6CB8D734-5127-4C44-A14D-F06AD64936EF}" type="pres">
      <dgm:prSet presAssocID="{565622F1-DE23-4605-B390-458F250F40FC}" presName="parentText" presStyleLbl="alignNode1" presStyleIdx="1" presStyleCnt="2" custLinFactNeighborX="0" custLinFactNeighborY="1586">
        <dgm:presLayoutVars>
          <dgm:chMax val="1"/>
          <dgm:bulletEnabled val="1"/>
        </dgm:presLayoutVars>
      </dgm:prSet>
      <dgm:spPr/>
      <dgm:t>
        <a:bodyPr/>
        <a:lstStyle/>
        <a:p>
          <a:endParaRPr lang="zh-CN" altLang="en-US"/>
        </a:p>
      </dgm:t>
    </dgm:pt>
    <dgm:pt modelId="{13FA8E7F-4017-420B-A231-6B4C2875BF07}" type="pres">
      <dgm:prSet presAssocID="{565622F1-DE23-4605-B390-458F250F40FC}" presName="descendantText" presStyleLbl="alignAcc1" presStyleIdx="1" presStyleCnt="2" custScaleX="98416" custScaleY="112778" custLinFactNeighborX="128" custLinFactNeighborY="37429">
        <dgm:presLayoutVars>
          <dgm:bulletEnabled val="1"/>
        </dgm:presLayoutVars>
      </dgm:prSet>
      <dgm:spPr/>
      <dgm:t>
        <a:bodyPr/>
        <a:lstStyle/>
        <a:p>
          <a:endParaRPr lang="zh-CN" altLang="en-US"/>
        </a:p>
      </dgm:t>
    </dgm:pt>
  </dgm:ptLst>
  <dgm:cxnLst>
    <dgm:cxn modelId="{21B1CA86-4C06-40E7-A0E9-2F605F275E93}" srcId="{834D814D-638C-4138-861F-37C03BE3769E}" destId="{1257DB5D-59B8-4843-B7B8-537E82803915}" srcOrd="2" destOrd="0" parTransId="{737CF53D-A5A5-49A7-9538-0C3D4C318030}" sibTransId="{1690DB0E-CC54-419E-B0F8-0B08F7999FE4}"/>
    <dgm:cxn modelId="{B1103021-3237-4398-9C18-2B94389284C8}" type="presOf" srcId="{834D814D-638C-4138-861F-37C03BE3769E}" destId="{692B9EDB-D8FC-4B86-93FA-24BBE8AA5F48}" srcOrd="0" destOrd="0" presId="urn:microsoft.com/office/officeart/2005/8/layout/chevron2"/>
    <dgm:cxn modelId="{F8C46A55-ED56-47F6-896B-8288591D1945}" type="presOf" srcId="{47A90DC5-A0FC-4FC0-A3AE-D059E306636C}" destId="{3A2A95B0-28E4-489B-8771-A40C3C3EC791}" srcOrd="0" destOrd="0" presId="urn:microsoft.com/office/officeart/2005/8/layout/chevron2"/>
    <dgm:cxn modelId="{43D87F14-8CF9-4DDF-90C6-21C9B4BA586A}" srcId="{B4B8ACAA-7D1D-42FC-9863-6EB16F259AF8}" destId="{565622F1-DE23-4605-B390-458F250F40FC}" srcOrd="1" destOrd="0" parTransId="{C701CA2D-00A4-4D0D-8D71-94F7AD6215F8}" sibTransId="{FDC42450-6E8D-40B7-804B-BC43C2BA0929}"/>
    <dgm:cxn modelId="{E2EC158E-3069-4C8F-933F-17FB5C0461CD}" type="presOf" srcId="{565622F1-DE23-4605-B390-458F250F40FC}" destId="{6CB8D734-5127-4C44-A14D-F06AD64936EF}" srcOrd="0" destOrd="0" presId="urn:microsoft.com/office/officeart/2005/8/layout/chevron2"/>
    <dgm:cxn modelId="{6A742F11-4060-4416-BBDD-C150D2033091}" type="presOf" srcId="{EE7F48BC-5377-4005-9748-AA469D4DA712}" destId="{3A2A95B0-28E4-489B-8771-A40C3C3EC791}" srcOrd="0" destOrd="1" presId="urn:microsoft.com/office/officeart/2005/8/layout/chevron2"/>
    <dgm:cxn modelId="{CE804DE3-B819-4005-BB0A-DED246E7B18B}" type="presOf" srcId="{89DF1E7A-CEBD-41B8-B026-CEEC2DE321A3}" destId="{13FA8E7F-4017-420B-A231-6B4C2875BF07}" srcOrd="0" destOrd="0" presId="urn:microsoft.com/office/officeart/2005/8/layout/chevron2"/>
    <dgm:cxn modelId="{1BBB776B-5392-4526-B541-B2BC10330CAA}" type="presOf" srcId="{B4B8ACAA-7D1D-42FC-9863-6EB16F259AF8}" destId="{714B046B-F28F-4853-A004-605BA78C26B7}" srcOrd="0" destOrd="0" presId="urn:microsoft.com/office/officeart/2005/8/layout/chevron2"/>
    <dgm:cxn modelId="{C604E513-8901-4394-9952-D61F0D31E9EF}" type="presOf" srcId="{DECC853A-E5A5-402D-8C93-C641751DCF29}" destId="{13FA8E7F-4017-420B-A231-6B4C2875BF07}" srcOrd="0" destOrd="1" presId="urn:microsoft.com/office/officeart/2005/8/layout/chevron2"/>
    <dgm:cxn modelId="{E3E476A8-E7FE-4E03-A358-A1D7A1E9AE0A}" srcId="{565622F1-DE23-4605-B390-458F250F40FC}" destId="{89DF1E7A-CEBD-41B8-B026-CEEC2DE321A3}" srcOrd="0" destOrd="0" parTransId="{E89BB4D8-D404-4F8A-B682-1CA45161085D}" sibTransId="{977BFDAC-0A6C-4E60-9C69-292A7FCA7533}"/>
    <dgm:cxn modelId="{F99B4CFB-50AD-4B2F-8D38-8F6777BAA92D}" srcId="{B4B8ACAA-7D1D-42FC-9863-6EB16F259AF8}" destId="{834D814D-638C-4138-861F-37C03BE3769E}" srcOrd="0" destOrd="0" parTransId="{90F8A256-D968-425B-8B50-8082B359C24D}" sibTransId="{E143B8C3-3E31-4188-BB7D-CE5C401EEF4B}"/>
    <dgm:cxn modelId="{582ABFD1-5E1B-4407-B9C2-C83EC804E536}" srcId="{565622F1-DE23-4605-B390-458F250F40FC}" destId="{DECC853A-E5A5-402D-8C93-C641751DCF29}" srcOrd="1" destOrd="0" parTransId="{3151C67F-9C7E-49B6-B65B-45F3DE0600FA}" sibTransId="{46720785-95F6-4922-8048-078AD0D38DCC}"/>
    <dgm:cxn modelId="{2A813CB4-490C-420E-B47C-68C664382CC8}" srcId="{834D814D-638C-4138-861F-37C03BE3769E}" destId="{EE7F48BC-5377-4005-9748-AA469D4DA712}" srcOrd="1" destOrd="0" parTransId="{CD8B0FF6-AC79-4F90-9662-42D6F9C970AC}" sibTransId="{C4894490-8958-4159-9C2F-F7FE51CD1CE3}"/>
    <dgm:cxn modelId="{BBABB2D0-4912-4C19-B126-A292FD1D1864}" type="presOf" srcId="{1257DB5D-59B8-4843-B7B8-537E82803915}" destId="{3A2A95B0-28E4-489B-8771-A40C3C3EC791}" srcOrd="0" destOrd="2" presId="urn:microsoft.com/office/officeart/2005/8/layout/chevron2"/>
    <dgm:cxn modelId="{AC39A1FE-996D-495B-B158-84DC251F6D3E}" srcId="{834D814D-638C-4138-861F-37C03BE3769E}" destId="{47A90DC5-A0FC-4FC0-A3AE-D059E306636C}" srcOrd="0" destOrd="0" parTransId="{D0ACC942-E1E8-414A-91A7-5747E0D3EF1D}" sibTransId="{3C7A8F23-CF55-49DC-A1E0-8E93A73C7C78}"/>
    <dgm:cxn modelId="{A3C75A8B-DF71-4B85-AF7F-ED853DCA570D}" type="presParOf" srcId="{714B046B-F28F-4853-A004-605BA78C26B7}" destId="{469334AA-984A-4533-B4E9-FDC3782BCCF8}" srcOrd="0" destOrd="0" presId="urn:microsoft.com/office/officeart/2005/8/layout/chevron2"/>
    <dgm:cxn modelId="{B124F168-BBE5-4F2B-A72A-C1C4F05E23ED}" type="presParOf" srcId="{469334AA-984A-4533-B4E9-FDC3782BCCF8}" destId="{692B9EDB-D8FC-4B86-93FA-24BBE8AA5F48}" srcOrd="0" destOrd="0" presId="urn:microsoft.com/office/officeart/2005/8/layout/chevron2"/>
    <dgm:cxn modelId="{8D546820-12A2-4DC2-9534-4E24083665F4}" type="presParOf" srcId="{469334AA-984A-4533-B4E9-FDC3782BCCF8}" destId="{3A2A95B0-28E4-489B-8771-A40C3C3EC791}" srcOrd="1" destOrd="0" presId="urn:microsoft.com/office/officeart/2005/8/layout/chevron2"/>
    <dgm:cxn modelId="{115D4115-583E-4168-A634-E19436499E06}" type="presParOf" srcId="{714B046B-F28F-4853-A004-605BA78C26B7}" destId="{C180E40B-D215-4D07-B4C4-AD24C0960137}" srcOrd="1" destOrd="0" presId="urn:microsoft.com/office/officeart/2005/8/layout/chevron2"/>
    <dgm:cxn modelId="{BC163FF2-A9B5-4DD3-BDA1-F31FCB3D4AC3}" type="presParOf" srcId="{714B046B-F28F-4853-A004-605BA78C26B7}" destId="{F8461536-5830-4C6D-9B67-F338CE3123A5}" srcOrd="2" destOrd="0" presId="urn:microsoft.com/office/officeart/2005/8/layout/chevron2"/>
    <dgm:cxn modelId="{7E04DB8B-3DEC-466E-A964-DE48C40A5FA5}" type="presParOf" srcId="{F8461536-5830-4C6D-9B67-F338CE3123A5}" destId="{6CB8D734-5127-4C44-A14D-F06AD64936EF}" srcOrd="0" destOrd="0" presId="urn:microsoft.com/office/officeart/2005/8/layout/chevron2"/>
    <dgm:cxn modelId="{53ED87DC-F70A-4CD9-9DB7-F73BA869FE48}" type="presParOf" srcId="{F8461536-5830-4C6D-9B67-F338CE3123A5}" destId="{13FA8E7F-4017-420B-A231-6B4C2875BF0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5546F-207F-4178-A919-4CBEA4C3517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D1CC5B8-B413-4398-B130-431246519694}">
      <dgm:prSet phldrT="[文本]" custT="1"/>
      <dgm:spPr>
        <a:solidFill>
          <a:srgbClr val="45C1A4"/>
        </a:solidFill>
        <a:ln>
          <a:solidFill>
            <a:srgbClr val="45C1A4"/>
          </a:solidFill>
        </a:ln>
      </dgm:spPr>
      <dgm:t>
        <a:bodyPr/>
        <a:lstStyle/>
        <a:p>
          <a:r>
            <a:rPr lang="zh-CN" altLang="en-US" sz="1500" b="1" dirty="0"/>
            <a:t>效果</a:t>
          </a:r>
        </a:p>
      </dgm:t>
    </dgm:pt>
    <dgm:pt modelId="{340129CE-8E7B-4E81-8ACE-F92EB3013433}" type="parTrans" cxnId="{020B43ED-B5FC-42B3-B6C4-1AED63FFF653}">
      <dgm:prSet/>
      <dgm:spPr/>
      <dgm:t>
        <a:bodyPr/>
        <a:lstStyle/>
        <a:p>
          <a:endParaRPr lang="zh-CN" altLang="en-US"/>
        </a:p>
      </dgm:t>
    </dgm:pt>
    <dgm:pt modelId="{A6C3A4C8-DDAC-4AC7-B446-86A8E1660452}" type="sibTrans" cxnId="{020B43ED-B5FC-42B3-B6C4-1AED63FFF653}">
      <dgm:prSet/>
      <dgm:spPr/>
      <dgm:t>
        <a:bodyPr/>
        <a:lstStyle/>
        <a:p>
          <a:endParaRPr lang="zh-CN" altLang="en-US"/>
        </a:p>
      </dgm:t>
    </dgm:pt>
    <dgm:pt modelId="{869FB79B-4BB7-42B2-9483-42766751B6D8}">
      <dgm:prSet phldrT="[文本]" custT="1"/>
      <dgm:spPr>
        <a:solidFill>
          <a:srgbClr val="45C1A4">
            <a:alpha val="30980"/>
          </a:srgbClr>
        </a:solidFill>
        <a:ln>
          <a:noFill/>
        </a:ln>
      </dgm:spPr>
      <dgm:t>
        <a:bodyPr/>
        <a:lstStyle/>
        <a:p>
          <a:r>
            <a:rPr lang="zh-CN" altLang="en-US" sz="1200" dirty="0" smtClean="0"/>
            <a:t>让同学们和老师、助教了解小组第一周的学习情况。包括第一周对备选课题的讨论、筛选以及最终课题的确定。</a:t>
          </a:r>
          <a:endParaRPr lang="zh-CN" altLang="en-US" sz="1200" dirty="0"/>
        </a:p>
      </dgm:t>
    </dgm:pt>
    <dgm:pt modelId="{F8AAFA28-B2E5-4A28-98D6-B812967775E1}" type="parTrans" cxnId="{D42D21C6-4B56-481E-A0CA-AC7F86DBE379}">
      <dgm:prSet/>
      <dgm:spPr/>
      <dgm:t>
        <a:bodyPr/>
        <a:lstStyle/>
        <a:p>
          <a:endParaRPr lang="zh-CN" altLang="en-US"/>
        </a:p>
      </dgm:t>
    </dgm:pt>
    <dgm:pt modelId="{8B491C05-65A0-4903-914A-AC5A9525E415}" type="sibTrans" cxnId="{D42D21C6-4B56-481E-A0CA-AC7F86DBE379}">
      <dgm:prSet/>
      <dgm:spPr/>
      <dgm:t>
        <a:bodyPr/>
        <a:lstStyle/>
        <a:p>
          <a:endParaRPr lang="zh-CN" altLang="en-US"/>
        </a:p>
      </dgm:t>
    </dgm:pt>
    <dgm:pt modelId="{03EAA7A6-F486-4743-8AEA-8B7DB0B4C2AB}">
      <dgm:prSet phldrT="[文本]" custT="1"/>
      <dgm:spPr>
        <a:solidFill>
          <a:srgbClr val="45C1A4"/>
        </a:solidFill>
        <a:ln>
          <a:noFill/>
        </a:ln>
      </dgm:spPr>
      <dgm:t>
        <a:bodyPr/>
        <a:lstStyle/>
        <a:p>
          <a:r>
            <a:rPr lang="zh-CN" altLang="en-US" sz="1500" b="1" dirty="0"/>
            <a:t>输出</a:t>
          </a:r>
        </a:p>
      </dgm:t>
    </dgm:pt>
    <dgm:pt modelId="{6A369EC4-4CF5-437A-A10F-16FFCF94D49F}" type="parTrans" cxnId="{94571327-A193-4064-84A2-4D9F5F856CBE}">
      <dgm:prSet/>
      <dgm:spPr/>
      <dgm:t>
        <a:bodyPr/>
        <a:lstStyle/>
        <a:p>
          <a:endParaRPr lang="zh-CN" altLang="en-US"/>
        </a:p>
      </dgm:t>
    </dgm:pt>
    <dgm:pt modelId="{F4C299CB-614D-48AB-8CFA-EE7738B51509}" type="sibTrans" cxnId="{94571327-A193-4064-84A2-4D9F5F856CBE}">
      <dgm:prSet/>
      <dgm:spPr/>
      <dgm:t>
        <a:bodyPr/>
        <a:lstStyle/>
        <a:p>
          <a:endParaRPr lang="zh-CN" altLang="en-US"/>
        </a:p>
      </dgm:t>
    </dgm:pt>
    <dgm:pt modelId="{1908341C-ABC3-4F8E-B849-AD4DFDDAD694}">
      <dgm:prSet phldrT="[文本]" custT="1"/>
      <dgm:spPr>
        <a:solidFill>
          <a:srgbClr val="BFE5DC"/>
        </a:solidFill>
        <a:ln>
          <a:noFill/>
        </a:ln>
      </dgm:spPr>
      <dgm:t>
        <a:bodyPr/>
        <a:lstStyle/>
        <a:p>
          <a:r>
            <a:rPr lang="zh-CN" altLang="en-US" sz="1200" dirty="0" smtClean="0"/>
            <a:t>小组讨论备选课题相关产业的简要概况。</a:t>
          </a:r>
          <a:endParaRPr lang="zh-CN" altLang="en-US" sz="1200" dirty="0"/>
        </a:p>
      </dgm:t>
    </dgm:pt>
    <dgm:pt modelId="{70EDB9EF-EE72-45D6-8C0D-6D5E1245BD64}" type="parTrans" cxnId="{B83FC7D4-7309-41B1-B986-0771B54C5780}">
      <dgm:prSet/>
      <dgm:spPr/>
      <dgm:t>
        <a:bodyPr/>
        <a:lstStyle/>
        <a:p>
          <a:endParaRPr lang="zh-CN" altLang="en-US"/>
        </a:p>
      </dgm:t>
    </dgm:pt>
    <dgm:pt modelId="{44FBAF5B-4FA8-462F-AB11-A7978E794A89}" type="sibTrans" cxnId="{B83FC7D4-7309-41B1-B986-0771B54C5780}">
      <dgm:prSet/>
      <dgm:spPr/>
      <dgm:t>
        <a:bodyPr/>
        <a:lstStyle/>
        <a:p>
          <a:endParaRPr lang="zh-CN" altLang="en-US"/>
        </a:p>
      </dgm:t>
    </dgm:pt>
    <dgm:pt modelId="{0DA80355-C5DA-4BFE-825D-FC44B0EBEABD}">
      <dgm:prSet phldrT="[文本]" custT="1"/>
      <dgm:spPr>
        <a:solidFill>
          <a:srgbClr val="45C1A4"/>
        </a:solidFill>
        <a:ln>
          <a:noFill/>
        </a:ln>
      </dgm:spPr>
      <dgm:t>
        <a:bodyPr/>
        <a:lstStyle/>
        <a:p>
          <a:r>
            <a:rPr lang="zh-CN" altLang="en-US" sz="1500" b="1" dirty="0"/>
            <a:t>过程</a:t>
          </a:r>
        </a:p>
      </dgm:t>
    </dgm:pt>
    <dgm:pt modelId="{4BED4518-57FF-4E63-92C5-B7851F07EF8B}" type="parTrans" cxnId="{1D679E69-DCF9-4339-84B9-3DBE3D240CC4}">
      <dgm:prSet/>
      <dgm:spPr/>
      <dgm:t>
        <a:bodyPr/>
        <a:lstStyle/>
        <a:p>
          <a:endParaRPr lang="zh-CN" altLang="en-US"/>
        </a:p>
      </dgm:t>
    </dgm:pt>
    <dgm:pt modelId="{CFB79E46-FA01-478E-9F93-E459A39196A2}" type="sibTrans" cxnId="{1D679E69-DCF9-4339-84B9-3DBE3D240CC4}">
      <dgm:prSet/>
      <dgm:spPr/>
      <dgm:t>
        <a:bodyPr/>
        <a:lstStyle/>
        <a:p>
          <a:endParaRPr lang="zh-CN" altLang="en-US"/>
        </a:p>
      </dgm:t>
    </dgm:pt>
    <dgm:pt modelId="{1573AC75-E483-4A3F-AD89-B6434FD492A7}">
      <dgm:prSet phldrT="[文本]" custT="1"/>
      <dgm:spPr>
        <a:solidFill>
          <a:srgbClr val="BFE5DC">
            <a:alpha val="90000"/>
          </a:srgbClr>
        </a:solidFill>
        <a:ln>
          <a:noFill/>
        </a:ln>
      </dgm:spPr>
      <dgm:t>
        <a:bodyPr/>
        <a:lstStyle/>
        <a:p>
          <a:r>
            <a:rPr lang="zh-CN" altLang="en-US" sz="1100" dirty="0" smtClean="0"/>
            <a:t>小组成员分工搜集备选课题的相关资料</a:t>
          </a:r>
          <a:endParaRPr lang="zh-CN" altLang="en-US" sz="1100" dirty="0"/>
        </a:p>
      </dgm:t>
    </dgm:pt>
    <dgm:pt modelId="{2280B253-EB00-4C9D-84E4-647F7D16BBED}" type="parTrans" cxnId="{0040891D-93E8-455A-AF28-EA6253B79542}">
      <dgm:prSet/>
      <dgm:spPr/>
      <dgm:t>
        <a:bodyPr/>
        <a:lstStyle/>
        <a:p>
          <a:endParaRPr lang="zh-CN" altLang="en-US"/>
        </a:p>
      </dgm:t>
    </dgm:pt>
    <dgm:pt modelId="{BE590044-44CD-4785-9DC5-2FC2F830433A}" type="sibTrans" cxnId="{0040891D-93E8-455A-AF28-EA6253B79542}">
      <dgm:prSet/>
      <dgm:spPr/>
      <dgm:t>
        <a:bodyPr/>
        <a:lstStyle/>
        <a:p>
          <a:endParaRPr lang="zh-CN" altLang="en-US"/>
        </a:p>
      </dgm:t>
    </dgm:pt>
    <dgm:pt modelId="{F14BBCCE-C9E8-4A84-AE5E-864E79EB833D}">
      <dgm:prSet phldrT="[文本]" custT="1"/>
      <dgm:spPr>
        <a:solidFill>
          <a:srgbClr val="45C1A4"/>
        </a:solidFill>
        <a:ln>
          <a:noFill/>
        </a:ln>
      </dgm:spPr>
      <dgm:t>
        <a:bodyPr/>
        <a:lstStyle/>
        <a:p>
          <a:r>
            <a:rPr lang="zh-CN" altLang="en-US" sz="1500" b="1" dirty="0"/>
            <a:t>输入</a:t>
          </a:r>
        </a:p>
      </dgm:t>
    </dgm:pt>
    <dgm:pt modelId="{77FB5A80-736C-4340-B78D-1678B9351821}" type="parTrans" cxnId="{11CF8E09-4C0F-4C2D-8EBF-075B4E6595DB}">
      <dgm:prSet/>
      <dgm:spPr/>
      <dgm:t>
        <a:bodyPr/>
        <a:lstStyle/>
        <a:p>
          <a:endParaRPr lang="zh-CN" altLang="en-US"/>
        </a:p>
      </dgm:t>
    </dgm:pt>
    <dgm:pt modelId="{A9F59116-4E5E-4ABF-91BC-7EBABA269342}" type="sibTrans" cxnId="{11CF8E09-4C0F-4C2D-8EBF-075B4E6595DB}">
      <dgm:prSet/>
      <dgm:spPr/>
      <dgm:t>
        <a:bodyPr/>
        <a:lstStyle/>
        <a:p>
          <a:endParaRPr lang="zh-CN" altLang="en-US"/>
        </a:p>
      </dgm:t>
    </dgm:pt>
    <dgm:pt modelId="{4F3A918B-5820-48C1-A40F-4662E73F666E}">
      <dgm:prSet phldrT="[文本]" custT="1"/>
      <dgm:spPr>
        <a:solidFill>
          <a:srgbClr val="BFE5DC">
            <a:alpha val="90000"/>
          </a:srgbClr>
        </a:solidFill>
        <a:ln>
          <a:noFill/>
        </a:ln>
      </dgm:spPr>
      <dgm:t>
        <a:bodyPr/>
        <a:lstStyle/>
        <a:p>
          <a:r>
            <a:rPr lang="zh-CN" altLang="en-US" sz="1200" dirty="0" smtClean="0"/>
            <a:t>备选课题相关产业的有关文献资料</a:t>
          </a:r>
          <a:endParaRPr lang="zh-CN" altLang="en-US" sz="1200" dirty="0"/>
        </a:p>
      </dgm:t>
    </dgm:pt>
    <dgm:pt modelId="{8A95D738-26CE-42D2-8DF2-A70A9D720111}" type="parTrans" cxnId="{214EDE99-534B-4C21-8916-591D8B8D9FDA}">
      <dgm:prSet/>
      <dgm:spPr/>
      <dgm:t>
        <a:bodyPr/>
        <a:lstStyle/>
        <a:p>
          <a:endParaRPr lang="zh-CN" altLang="en-US"/>
        </a:p>
      </dgm:t>
    </dgm:pt>
    <dgm:pt modelId="{86267221-3B48-4280-AD35-A722E797D7AB}" type="sibTrans" cxnId="{214EDE99-534B-4C21-8916-591D8B8D9FDA}">
      <dgm:prSet/>
      <dgm:spPr/>
      <dgm:t>
        <a:bodyPr/>
        <a:lstStyle/>
        <a:p>
          <a:endParaRPr lang="zh-CN" altLang="en-US"/>
        </a:p>
      </dgm:t>
    </dgm:pt>
    <dgm:pt modelId="{658F5BF1-720C-4FB2-B386-7AD3C0955FC2}">
      <dgm:prSet phldrT="[文本]" custT="1"/>
      <dgm:spPr>
        <a:solidFill>
          <a:srgbClr val="BFE5DC">
            <a:alpha val="90000"/>
          </a:srgbClr>
        </a:solidFill>
        <a:ln>
          <a:noFill/>
        </a:ln>
      </dgm:spPr>
      <dgm:t>
        <a:bodyPr/>
        <a:lstStyle/>
        <a:p>
          <a:endParaRPr lang="zh-CN" altLang="en-US" sz="1200" dirty="0"/>
        </a:p>
      </dgm:t>
    </dgm:pt>
    <dgm:pt modelId="{A0575209-8D1B-405E-92B5-A1814B81B30C}" type="parTrans" cxnId="{B312A916-6F1D-453D-8516-56BFAC7BA591}">
      <dgm:prSet/>
      <dgm:spPr/>
      <dgm:t>
        <a:bodyPr/>
        <a:lstStyle/>
        <a:p>
          <a:endParaRPr lang="zh-CN" altLang="en-US"/>
        </a:p>
      </dgm:t>
    </dgm:pt>
    <dgm:pt modelId="{C1C3FB80-182F-4CB7-99ED-DCDDF103E499}" type="sibTrans" cxnId="{B312A916-6F1D-453D-8516-56BFAC7BA591}">
      <dgm:prSet/>
      <dgm:spPr/>
      <dgm:t>
        <a:bodyPr/>
        <a:lstStyle/>
        <a:p>
          <a:endParaRPr lang="zh-CN" altLang="en-US"/>
        </a:p>
      </dgm:t>
    </dgm:pt>
    <dgm:pt modelId="{99A472D1-6260-4F46-94C2-82CA6CDEF753}">
      <dgm:prSet custT="1"/>
      <dgm:spPr>
        <a:solidFill>
          <a:srgbClr val="45C1A4">
            <a:alpha val="30980"/>
          </a:srgbClr>
        </a:solidFill>
        <a:ln>
          <a:noFill/>
        </a:ln>
      </dgm:spPr>
      <dgm:t>
        <a:bodyPr/>
        <a:lstStyle/>
        <a:p>
          <a:r>
            <a:rPr lang="zh-CN" altLang="en-US" sz="1200" dirty="0" smtClean="0"/>
            <a:t>了解我们对本学期选定课题</a:t>
          </a:r>
          <a:r>
            <a:rPr lang="en-US" altLang="zh-CN" sz="1200" dirty="0" smtClean="0"/>
            <a:t>——</a:t>
          </a:r>
          <a:r>
            <a:rPr lang="zh-CN" altLang="en-US" sz="1200" dirty="0" smtClean="0"/>
            <a:t>智能医疗的产业初步概况。</a:t>
          </a:r>
          <a:endParaRPr lang="zh-CN" altLang="en-US" sz="1200" dirty="0"/>
        </a:p>
      </dgm:t>
    </dgm:pt>
    <dgm:pt modelId="{147AAAB5-C183-4BE4-86B8-1C29948E0D9C}" type="parTrans" cxnId="{31AC022A-A3C9-4608-A752-04DC1072BEE1}">
      <dgm:prSet/>
      <dgm:spPr/>
      <dgm:t>
        <a:bodyPr/>
        <a:lstStyle/>
        <a:p>
          <a:endParaRPr lang="zh-CN" altLang="en-US"/>
        </a:p>
      </dgm:t>
    </dgm:pt>
    <dgm:pt modelId="{2A223FB9-4F64-447E-94DB-AF5788FDA941}" type="sibTrans" cxnId="{31AC022A-A3C9-4608-A752-04DC1072BEE1}">
      <dgm:prSet/>
      <dgm:spPr/>
      <dgm:t>
        <a:bodyPr/>
        <a:lstStyle/>
        <a:p>
          <a:endParaRPr lang="zh-CN" altLang="en-US"/>
        </a:p>
      </dgm:t>
    </dgm:pt>
    <dgm:pt modelId="{64B6C98C-C420-4DD7-9EB1-C881231796E4}">
      <dgm:prSet custT="1"/>
      <dgm:spPr>
        <a:solidFill>
          <a:srgbClr val="BFE5DC"/>
        </a:solidFill>
        <a:ln>
          <a:noFill/>
        </a:ln>
      </dgm:spPr>
      <dgm:t>
        <a:bodyPr/>
        <a:lstStyle/>
        <a:p>
          <a:r>
            <a:rPr lang="zh-CN" altLang="en-US" sz="1200" dirty="0" smtClean="0"/>
            <a:t>本学期选定课题智能医疗的初步了解情况：</a:t>
          </a:r>
          <a:endParaRPr lang="zh-CN" altLang="en-US" sz="1200" dirty="0"/>
        </a:p>
      </dgm:t>
    </dgm:pt>
    <dgm:pt modelId="{6CA8424D-D90C-4B14-9D13-34BDD211ED2B}" type="parTrans" cxnId="{14F72B51-223B-40C5-B949-57B5272BC8E1}">
      <dgm:prSet/>
      <dgm:spPr/>
      <dgm:t>
        <a:bodyPr/>
        <a:lstStyle/>
        <a:p>
          <a:endParaRPr lang="zh-CN" altLang="en-US"/>
        </a:p>
      </dgm:t>
    </dgm:pt>
    <dgm:pt modelId="{15B12702-394E-4754-8638-9B5D96BF684B}" type="sibTrans" cxnId="{14F72B51-223B-40C5-B949-57B5272BC8E1}">
      <dgm:prSet/>
      <dgm:spPr/>
      <dgm:t>
        <a:bodyPr/>
        <a:lstStyle/>
        <a:p>
          <a:endParaRPr lang="zh-CN" altLang="en-US"/>
        </a:p>
      </dgm:t>
    </dgm:pt>
    <dgm:pt modelId="{2937DFDA-0741-4BCF-85AC-2A4E052A43D4}">
      <dgm:prSet custT="1"/>
      <dgm:spPr>
        <a:solidFill>
          <a:srgbClr val="BFE5DC"/>
        </a:solidFill>
        <a:ln>
          <a:noFill/>
        </a:ln>
      </dgm:spPr>
      <dgm:t>
        <a:bodyPr/>
        <a:lstStyle/>
        <a:p>
          <a:r>
            <a:rPr lang="zh-CN" altLang="en-US" sz="1200" dirty="0" smtClean="0"/>
            <a:t>两大分类</a:t>
          </a:r>
          <a:endParaRPr lang="zh-CN" altLang="en-US" sz="1200" dirty="0"/>
        </a:p>
      </dgm:t>
    </dgm:pt>
    <dgm:pt modelId="{D04251F8-B661-4CC2-8D12-B93B6254FBAA}" type="parTrans" cxnId="{57D1417E-C5FB-4B9D-974C-DF0BFD195F2C}">
      <dgm:prSet/>
      <dgm:spPr/>
      <dgm:t>
        <a:bodyPr/>
        <a:lstStyle/>
        <a:p>
          <a:endParaRPr lang="zh-CN" altLang="en-US"/>
        </a:p>
      </dgm:t>
    </dgm:pt>
    <dgm:pt modelId="{640F1AA2-7439-4FBD-9A4F-B57D04715BAC}" type="sibTrans" cxnId="{57D1417E-C5FB-4B9D-974C-DF0BFD195F2C}">
      <dgm:prSet/>
      <dgm:spPr/>
      <dgm:t>
        <a:bodyPr/>
        <a:lstStyle/>
        <a:p>
          <a:endParaRPr lang="zh-CN" altLang="en-US"/>
        </a:p>
      </dgm:t>
    </dgm:pt>
    <dgm:pt modelId="{A36621B9-3DF9-4BD9-BCA3-316F2F40F99E}">
      <dgm:prSet custT="1"/>
      <dgm:spPr>
        <a:solidFill>
          <a:srgbClr val="BFE5DC"/>
        </a:solidFill>
        <a:ln>
          <a:noFill/>
        </a:ln>
      </dgm:spPr>
      <dgm:t>
        <a:bodyPr/>
        <a:lstStyle/>
        <a:p>
          <a:r>
            <a:rPr lang="zh-CN" altLang="en-US" sz="1200" dirty="0" smtClean="0"/>
            <a:t>五大方向</a:t>
          </a:r>
          <a:endParaRPr lang="zh-CN" altLang="en-US" sz="1200" dirty="0"/>
        </a:p>
      </dgm:t>
    </dgm:pt>
    <dgm:pt modelId="{3BC714C0-9CDB-429F-A308-AF475C2AFA17}" type="parTrans" cxnId="{8FAE98FA-A2CF-4B34-865C-EDA0BA24F107}">
      <dgm:prSet/>
      <dgm:spPr/>
      <dgm:t>
        <a:bodyPr/>
        <a:lstStyle/>
        <a:p>
          <a:endParaRPr lang="zh-CN" altLang="en-US"/>
        </a:p>
      </dgm:t>
    </dgm:pt>
    <dgm:pt modelId="{0C2139B3-B13B-478B-9FD3-3A7729D80293}" type="sibTrans" cxnId="{8FAE98FA-A2CF-4B34-865C-EDA0BA24F107}">
      <dgm:prSet/>
      <dgm:spPr/>
      <dgm:t>
        <a:bodyPr/>
        <a:lstStyle/>
        <a:p>
          <a:endParaRPr lang="zh-CN" altLang="en-US"/>
        </a:p>
      </dgm:t>
    </dgm:pt>
    <dgm:pt modelId="{D5CBF735-4D65-45EF-A028-EE959D8A4C8D}">
      <dgm:prSet custT="1"/>
      <dgm:spPr>
        <a:solidFill>
          <a:srgbClr val="BFE5DC"/>
        </a:solidFill>
        <a:ln>
          <a:noFill/>
        </a:ln>
      </dgm:spPr>
      <dgm:t>
        <a:bodyPr/>
        <a:lstStyle/>
        <a:p>
          <a:r>
            <a:rPr lang="zh-CN" altLang="en-US" sz="1200" dirty="0" smtClean="0"/>
            <a:t>参考文献</a:t>
          </a:r>
          <a:endParaRPr lang="zh-CN" altLang="en-US" sz="1200" dirty="0"/>
        </a:p>
      </dgm:t>
    </dgm:pt>
    <dgm:pt modelId="{CE659E51-0A75-4C01-963B-742AA1DC312D}" type="parTrans" cxnId="{8B5AF2C5-5F86-46EA-9B69-DFC06235A0F6}">
      <dgm:prSet/>
      <dgm:spPr/>
      <dgm:t>
        <a:bodyPr/>
        <a:lstStyle/>
        <a:p>
          <a:endParaRPr lang="zh-CN" altLang="en-US"/>
        </a:p>
      </dgm:t>
    </dgm:pt>
    <dgm:pt modelId="{D76E482E-F04E-4434-828A-49B6BF102020}" type="sibTrans" cxnId="{8B5AF2C5-5F86-46EA-9B69-DFC06235A0F6}">
      <dgm:prSet/>
      <dgm:spPr/>
      <dgm:t>
        <a:bodyPr/>
        <a:lstStyle/>
        <a:p>
          <a:endParaRPr lang="zh-CN" altLang="en-US"/>
        </a:p>
      </dgm:t>
    </dgm:pt>
    <dgm:pt modelId="{4AD97792-71BA-457B-81DF-F69D11D7ADC6}">
      <dgm:prSet custT="1"/>
      <dgm:spPr>
        <a:solidFill>
          <a:srgbClr val="BFE5DC">
            <a:alpha val="90000"/>
          </a:srgbClr>
        </a:solidFill>
        <a:ln>
          <a:noFill/>
        </a:ln>
      </dgm:spPr>
      <dgm:t>
        <a:bodyPr/>
        <a:lstStyle/>
        <a:p>
          <a:r>
            <a:rPr lang="zh-CN" altLang="en-US" sz="1100" dirty="0" smtClean="0"/>
            <a:t>组织小组讨论并投票题</a:t>
          </a:r>
          <a:endParaRPr lang="zh-CN" altLang="en-US" sz="1100" dirty="0"/>
        </a:p>
      </dgm:t>
    </dgm:pt>
    <dgm:pt modelId="{05E7E369-474B-434C-B694-0B2E78103A40}" type="parTrans" cxnId="{CD3B3380-D27E-4DA4-A074-515F5827F621}">
      <dgm:prSet/>
      <dgm:spPr/>
      <dgm:t>
        <a:bodyPr/>
        <a:lstStyle/>
        <a:p>
          <a:endParaRPr lang="zh-CN" altLang="en-US"/>
        </a:p>
      </dgm:t>
    </dgm:pt>
    <dgm:pt modelId="{1A176289-884D-4AF5-8B07-B6A8A85F7D8E}" type="sibTrans" cxnId="{CD3B3380-D27E-4DA4-A074-515F5827F621}">
      <dgm:prSet/>
      <dgm:spPr/>
      <dgm:t>
        <a:bodyPr/>
        <a:lstStyle/>
        <a:p>
          <a:endParaRPr lang="zh-CN" altLang="en-US"/>
        </a:p>
      </dgm:t>
    </dgm:pt>
    <dgm:pt modelId="{DF5A2FDC-E699-4865-ABFD-FC9253DFFF05}">
      <dgm:prSet custT="1"/>
      <dgm:spPr>
        <a:solidFill>
          <a:srgbClr val="BFE5DC">
            <a:alpha val="90000"/>
          </a:srgbClr>
        </a:solidFill>
        <a:ln>
          <a:noFill/>
        </a:ln>
      </dgm:spPr>
      <dgm:t>
        <a:bodyPr/>
        <a:lstStyle/>
        <a:p>
          <a:r>
            <a:rPr lang="zh-CN" altLang="en-US" sz="1100" dirty="0" smtClean="0"/>
            <a:t>成员整理各自的资料并与讨论内容整合，形成个人学习报告和小组学习报告</a:t>
          </a:r>
          <a:endParaRPr lang="zh-CN" altLang="en-US" sz="1100" dirty="0"/>
        </a:p>
      </dgm:t>
    </dgm:pt>
    <dgm:pt modelId="{4247DEFF-0C29-4744-B313-8C07D90FD2ED}" type="parTrans" cxnId="{C7795FAB-66FC-4FB4-B371-3A257A162D1E}">
      <dgm:prSet/>
      <dgm:spPr/>
      <dgm:t>
        <a:bodyPr/>
        <a:lstStyle/>
        <a:p>
          <a:endParaRPr lang="zh-CN" altLang="en-US"/>
        </a:p>
      </dgm:t>
    </dgm:pt>
    <dgm:pt modelId="{D03042F4-EB93-45FC-8625-9B7247857570}" type="sibTrans" cxnId="{C7795FAB-66FC-4FB4-B371-3A257A162D1E}">
      <dgm:prSet/>
      <dgm:spPr/>
      <dgm:t>
        <a:bodyPr/>
        <a:lstStyle/>
        <a:p>
          <a:endParaRPr lang="zh-CN" altLang="en-US"/>
        </a:p>
      </dgm:t>
    </dgm:pt>
    <dgm:pt modelId="{57837005-F128-43D0-B511-8FC93D02AE4D}">
      <dgm:prSet custT="1"/>
      <dgm:spPr>
        <a:solidFill>
          <a:srgbClr val="BFE5DC">
            <a:alpha val="90000"/>
          </a:srgbClr>
        </a:solidFill>
        <a:ln>
          <a:noFill/>
        </a:ln>
      </dgm:spPr>
      <dgm:t>
        <a:bodyPr/>
        <a:lstStyle/>
        <a:p>
          <a:r>
            <a:rPr lang="zh-CN" sz="1100" dirty="0" smtClean="0"/>
            <a:t>根据初步搜集文献资料以及小组讨论中的有关内容，</a:t>
          </a:r>
          <a:r>
            <a:rPr lang="zh-CN" altLang="en-US" sz="1100" dirty="0" smtClean="0"/>
            <a:t>制作</a:t>
          </a:r>
          <a:r>
            <a:rPr lang="zh-CN" sz="1100" dirty="0" smtClean="0"/>
            <a:t>本次</a:t>
          </a:r>
          <a:r>
            <a:rPr lang="en-US" sz="1100" dirty="0" smtClean="0"/>
            <a:t>PPT</a:t>
          </a:r>
          <a:r>
            <a:rPr lang="zh-CN" sz="1100" dirty="0" smtClean="0"/>
            <a:t>内容</a:t>
          </a:r>
          <a:endParaRPr lang="zh-CN" altLang="en-US" sz="1100" dirty="0"/>
        </a:p>
      </dgm:t>
    </dgm:pt>
    <dgm:pt modelId="{615FBA7A-C234-4D0F-A0C1-65B74910AAFA}" type="parTrans" cxnId="{A7111E3F-D4DD-49AF-8051-26A8B48E2BD3}">
      <dgm:prSet/>
      <dgm:spPr/>
      <dgm:t>
        <a:bodyPr/>
        <a:lstStyle/>
        <a:p>
          <a:endParaRPr lang="zh-CN" altLang="en-US"/>
        </a:p>
      </dgm:t>
    </dgm:pt>
    <dgm:pt modelId="{6C5C4B41-2406-40A5-B61D-51C8AA53CB5B}" type="sibTrans" cxnId="{A7111E3F-D4DD-49AF-8051-26A8B48E2BD3}">
      <dgm:prSet/>
      <dgm:spPr/>
      <dgm:t>
        <a:bodyPr/>
        <a:lstStyle/>
        <a:p>
          <a:endParaRPr lang="zh-CN" altLang="en-US"/>
        </a:p>
      </dgm:t>
    </dgm:pt>
    <dgm:pt modelId="{169DB433-3954-4A85-ABE6-B9EE37B91313}">
      <dgm:prSet custT="1"/>
      <dgm:spPr>
        <a:solidFill>
          <a:srgbClr val="BFE5DC">
            <a:alpha val="90000"/>
          </a:srgbClr>
        </a:solidFill>
        <a:ln>
          <a:noFill/>
        </a:ln>
      </dgm:spPr>
      <dgm:t>
        <a:bodyPr/>
        <a:lstStyle/>
        <a:p>
          <a:r>
            <a:rPr lang="zh-CN" altLang="en-US" sz="1200" dirty="0" smtClean="0"/>
            <a:t>小组讨论的内容与结论</a:t>
          </a:r>
          <a:endParaRPr lang="zh-CN" altLang="en-US" sz="1200" dirty="0"/>
        </a:p>
      </dgm:t>
    </dgm:pt>
    <dgm:pt modelId="{D6940CC9-03E9-4A36-87C1-F45FFA1AF86F}" type="parTrans" cxnId="{A9D7964D-D062-481E-8E05-50FC4F7D1692}">
      <dgm:prSet/>
      <dgm:spPr/>
      <dgm:t>
        <a:bodyPr/>
        <a:lstStyle/>
        <a:p>
          <a:endParaRPr lang="zh-CN" altLang="en-US"/>
        </a:p>
      </dgm:t>
    </dgm:pt>
    <dgm:pt modelId="{80F4A06D-BCAB-4720-9E45-A1576F30968B}" type="sibTrans" cxnId="{A9D7964D-D062-481E-8E05-50FC4F7D1692}">
      <dgm:prSet/>
      <dgm:spPr/>
      <dgm:t>
        <a:bodyPr/>
        <a:lstStyle/>
        <a:p>
          <a:endParaRPr lang="zh-CN" altLang="en-US"/>
        </a:p>
      </dgm:t>
    </dgm:pt>
    <dgm:pt modelId="{C183A247-6C36-4AFB-8BA8-52E6C9F16113}">
      <dgm:prSet custT="1"/>
      <dgm:spPr>
        <a:solidFill>
          <a:srgbClr val="BFE5DC">
            <a:alpha val="90000"/>
          </a:srgbClr>
        </a:solidFill>
        <a:ln>
          <a:noFill/>
        </a:ln>
      </dgm:spPr>
      <dgm:t>
        <a:bodyPr/>
        <a:lstStyle/>
        <a:p>
          <a:r>
            <a:rPr lang="zh-CN" altLang="en-US" sz="1200" dirty="0" smtClean="0"/>
            <a:t>智能医疗方面相关文献的进一步搜集</a:t>
          </a:r>
          <a:endParaRPr lang="zh-CN" altLang="en-US" sz="1200" dirty="0"/>
        </a:p>
      </dgm:t>
    </dgm:pt>
    <dgm:pt modelId="{98563D78-DA48-4C9C-A99D-77D7DF4B5973}" type="parTrans" cxnId="{17EDDFDE-DE0B-474E-B0D7-36EA34AE1A45}">
      <dgm:prSet/>
      <dgm:spPr/>
      <dgm:t>
        <a:bodyPr/>
        <a:lstStyle/>
        <a:p>
          <a:endParaRPr lang="zh-CN" altLang="en-US"/>
        </a:p>
      </dgm:t>
    </dgm:pt>
    <dgm:pt modelId="{63D6A631-9B30-4B13-9591-E7D09BB02121}" type="sibTrans" cxnId="{17EDDFDE-DE0B-474E-B0D7-36EA34AE1A45}">
      <dgm:prSet/>
      <dgm:spPr/>
      <dgm:t>
        <a:bodyPr/>
        <a:lstStyle/>
        <a:p>
          <a:endParaRPr lang="zh-CN" altLang="en-US"/>
        </a:p>
      </dgm:t>
    </dgm:pt>
    <dgm:pt modelId="{D913CD41-A795-4B4A-BC5C-A294D92C4AC1}">
      <dgm:prSet custT="1"/>
      <dgm:spPr>
        <a:solidFill>
          <a:srgbClr val="BFE5DC">
            <a:alpha val="90000"/>
          </a:srgbClr>
        </a:solidFill>
        <a:ln>
          <a:noFill/>
        </a:ln>
      </dgm:spPr>
      <dgm:t>
        <a:bodyPr/>
        <a:lstStyle/>
        <a:p>
          <a:r>
            <a:rPr lang="zh-CN" altLang="en-US" sz="1200" dirty="0" smtClean="0"/>
            <a:t>小组个人学习报告与小组学习报告</a:t>
          </a:r>
          <a:endParaRPr lang="zh-CN" altLang="en-US" sz="1200" dirty="0"/>
        </a:p>
      </dgm:t>
    </dgm:pt>
    <dgm:pt modelId="{6A141712-823B-4CCE-AED8-F890C4633647}" type="parTrans" cxnId="{84EBE556-1D4E-4530-9584-5765838F781F}">
      <dgm:prSet/>
      <dgm:spPr/>
      <dgm:t>
        <a:bodyPr/>
        <a:lstStyle/>
        <a:p>
          <a:endParaRPr lang="zh-CN" altLang="en-US"/>
        </a:p>
      </dgm:t>
    </dgm:pt>
    <dgm:pt modelId="{73318A5D-AB64-4261-88AC-D112AA2E9406}" type="sibTrans" cxnId="{84EBE556-1D4E-4530-9584-5765838F781F}">
      <dgm:prSet/>
      <dgm:spPr/>
      <dgm:t>
        <a:bodyPr/>
        <a:lstStyle/>
        <a:p>
          <a:endParaRPr lang="zh-CN" altLang="en-US"/>
        </a:p>
      </dgm:t>
    </dgm:pt>
    <dgm:pt modelId="{E90C9D3A-2E5A-471A-84F9-6180780CFE02}" type="pres">
      <dgm:prSet presAssocID="{F425546F-207F-4178-A919-4CBEA4C3517D}" presName="Name0" presStyleCnt="0">
        <dgm:presLayoutVars>
          <dgm:dir/>
          <dgm:animLvl val="lvl"/>
          <dgm:resizeHandles val="exact"/>
        </dgm:presLayoutVars>
      </dgm:prSet>
      <dgm:spPr/>
      <dgm:t>
        <a:bodyPr/>
        <a:lstStyle/>
        <a:p>
          <a:endParaRPr lang="zh-CN" altLang="en-US"/>
        </a:p>
      </dgm:t>
    </dgm:pt>
    <dgm:pt modelId="{B57FFB80-9E42-4D3E-9140-F868C40B7DF6}" type="pres">
      <dgm:prSet presAssocID="{1D1CC5B8-B413-4398-B130-431246519694}" presName="composite" presStyleCnt="0"/>
      <dgm:spPr/>
    </dgm:pt>
    <dgm:pt modelId="{49BFB6CE-BC9E-4D15-998D-47D33321D767}" type="pres">
      <dgm:prSet presAssocID="{1D1CC5B8-B413-4398-B130-431246519694}" presName="parTx" presStyleLbl="alignNode1" presStyleIdx="0" presStyleCnt="4">
        <dgm:presLayoutVars>
          <dgm:chMax val="0"/>
          <dgm:chPref val="0"/>
          <dgm:bulletEnabled val="1"/>
        </dgm:presLayoutVars>
      </dgm:prSet>
      <dgm:spPr/>
      <dgm:t>
        <a:bodyPr/>
        <a:lstStyle/>
        <a:p>
          <a:endParaRPr lang="zh-CN" altLang="en-US"/>
        </a:p>
      </dgm:t>
    </dgm:pt>
    <dgm:pt modelId="{A7448B8D-C5D4-45A4-BD7A-B6451190188A}" type="pres">
      <dgm:prSet presAssocID="{1D1CC5B8-B413-4398-B130-431246519694}" presName="desTx" presStyleLbl="alignAccFollowNode1" presStyleIdx="0" presStyleCnt="4">
        <dgm:presLayoutVars>
          <dgm:bulletEnabled val="1"/>
        </dgm:presLayoutVars>
      </dgm:prSet>
      <dgm:spPr/>
      <dgm:t>
        <a:bodyPr/>
        <a:lstStyle/>
        <a:p>
          <a:endParaRPr lang="zh-CN" altLang="en-US"/>
        </a:p>
      </dgm:t>
    </dgm:pt>
    <dgm:pt modelId="{492DABD6-79F7-4A91-B1E9-FFDA1A0667DE}" type="pres">
      <dgm:prSet presAssocID="{A6C3A4C8-DDAC-4AC7-B446-86A8E1660452}" presName="space" presStyleCnt="0"/>
      <dgm:spPr/>
    </dgm:pt>
    <dgm:pt modelId="{DC96D61F-6845-452A-B157-C0D31A1F3B15}" type="pres">
      <dgm:prSet presAssocID="{03EAA7A6-F486-4743-8AEA-8B7DB0B4C2AB}" presName="composite" presStyleCnt="0"/>
      <dgm:spPr/>
    </dgm:pt>
    <dgm:pt modelId="{EBC1739F-A1BE-43F8-BB9F-DDBE933C4ACB}" type="pres">
      <dgm:prSet presAssocID="{03EAA7A6-F486-4743-8AEA-8B7DB0B4C2AB}" presName="parTx" presStyleLbl="alignNode1" presStyleIdx="1" presStyleCnt="4">
        <dgm:presLayoutVars>
          <dgm:chMax val="0"/>
          <dgm:chPref val="0"/>
          <dgm:bulletEnabled val="1"/>
        </dgm:presLayoutVars>
      </dgm:prSet>
      <dgm:spPr/>
      <dgm:t>
        <a:bodyPr/>
        <a:lstStyle/>
        <a:p>
          <a:endParaRPr lang="zh-CN" altLang="en-US"/>
        </a:p>
      </dgm:t>
    </dgm:pt>
    <dgm:pt modelId="{6F3CBBC2-D163-4447-B133-35A1AC7B2DF9}" type="pres">
      <dgm:prSet presAssocID="{03EAA7A6-F486-4743-8AEA-8B7DB0B4C2AB}" presName="desTx" presStyleLbl="alignAccFollowNode1" presStyleIdx="1" presStyleCnt="4">
        <dgm:presLayoutVars>
          <dgm:bulletEnabled val="1"/>
        </dgm:presLayoutVars>
      </dgm:prSet>
      <dgm:spPr/>
      <dgm:t>
        <a:bodyPr/>
        <a:lstStyle/>
        <a:p>
          <a:endParaRPr lang="zh-CN" altLang="en-US"/>
        </a:p>
      </dgm:t>
    </dgm:pt>
    <dgm:pt modelId="{C66BC664-44FD-4C66-91D4-A4F814A094EB}" type="pres">
      <dgm:prSet presAssocID="{F4C299CB-614D-48AB-8CFA-EE7738B51509}" presName="space" presStyleCnt="0"/>
      <dgm:spPr/>
    </dgm:pt>
    <dgm:pt modelId="{60E5BE38-DC9F-441B-B6C4-D9DA781B2E75}" type="pres">
      <dgm:prSet presAssocID="{0DA80355-C5DA-4BFE-825D-FC44B0EBEABD}" presName="composite" presStyleCnt="0"/>
      <dgm:spPr/>
    </dgm:pt>
    <dgm:pt modelId="{8DD54531-4F07-4A3D-AC2C-10C2CCBCA008}" type="pres">
      <dgm:prSet presAssocID="{0DA80355-C5DA-4BFE-825D-FC44B0EBEABD}" presName="parTx" presStyleLbl="alignNode1" presStyleIdx="2" presStyleCnt="4">
        <dgm:presLayoutVars>
          <dgm:chMax val="0"/>
          <dgm:chPref val="0"/>
          <dgm:bulletEnabled val="1"/>
        </dgm:presLayoutVars>
      </dgm:prSet>
      <dgm:spPr/>
      <dgm:t>
        <a:bodyPr/>
        <a:lstStyle/>
        <a:p>
          <a:endParaRPr lang="zh-CN" altLang="en-US"/>
        </a:p>
      </dgm:t>
    </dgm:pt>
    <dgm:pt modelId="{83A35880-B20F-4E0E-BFC6-995BA49F9BF9}" type="pres">
      <dgm:prSet presAssocID="{0DA80355-C5DA-4BFE-825D-FC44B0EBEABD}" presName="desTx" presStyleLbl="alignAccFollowNode1" presStyleIdx="2" presStyleCnt="4">
        <dgm:presLayoutVars>
          <dgm:bulletEnabled val="1"/>
        </dgm:presLayoutVars>
      </dgm:prSet>
      <dgm:spPr/>
      <dgm:t>
        <a:bodyPr/>
        <a:lstStyle/>
        <a:p>
          <a:endParaRPr lang="zh-CN" altLang="en-US"/>
        </a:p>
      </dgm:t>
    </dgm:pt>
    <dgm:pt modelId="{C8F7C31E-B688-475B-9297-FEAF71C8AA0C}" type="pres">
      <dgm:prSet presAssocID="{CFB79E46-FA01-478E-9F93-E459A39196A2}" presName="space" presStyleCnt="0"/>
      <dgm:spPr/>
    </dgm:pt>
    <dgm:pt modelId="{A4BF5E54-3AEF-4A60-9DEF-F6F2C764E338}" type="pres">
      <dgm:prSet presAssocID="{F14BBCCE-C9E8-4A84-AE5E-864E79EB833D}" presName="composite" presStyleCnt="0"/>
      <dgm:spPr/>
    </dgm:pt>
    <dgm:pt modelId="{3952334E-4754-4DE4-8F99-A624A33BAB4C}" type="pres">
      <dgm:prSet presAssocID="{F14BBCCE-C9E8-4A84-AE5E-864E79EB833D}" presName="parTx" presStyleLbl="alignNode1" presStyleIdx="3" presStyleCnt="4">
        <dgm:presLayoutVars>
          <dgm:chMax val="0"/>
          <dgm:chPref val="0"/>
          <dgm:bulletEnabled val="1"/>
        </dgm:presLayoutVars>
      </dgm:prSet>
      <dgm:spPr/>
      <dgm:t>
        <a:bodyPr/>
        <a:lstStyle/>
        <a:p>
          <a:endParaRPr lang="zh-CN" altLang="en-US"/>
        </a:p>
      </dgm:t>
    </dgm:pt>
    <dgm:pt modelId="{331887C3-FB0A-4F65-8E0F-6A358B93098D}" type="pres">
      <dgm:prSet presAssocID="{F14BBCCE-C9E8-4A84-AE5E-864E79EB833D}" presName="desTx" presStyleLbl="alignAccFollowNode1" presStyleIdx="3" presStyleCnt="4">
        <dgm:presLayoutVars>
          <dgm:bulletEnabled val="1"/>
        </dgm:presLayoutVars>
      </dgm:prSet>
      <dgm:spPr/>
      <dgm:t>
        <a:bodyPr/>
        <a:lstStyle/>
        <a:p>
          <a:endParaRPr lang="zh-CN" altLang="en-US"/>
        </a:p>
      </dgm:t>
    </dgm:pt>
  </dgm:ptLst>
  <dgm:cxnLst>
    <dgm:cxn modelId="{B8633639-D98A-4203-8AB6-913E3B849DEC}" type="presOf" srcId="{99A472D1-6260-4F46-94C2-82CA6CDEF753}" destId="{A7448B8D-C5D4-45A4-BD7A-B6451190188A}" srcOrd="0" destOrd="1" presId="urn:microsoft.com/office/officeart/2005/8/layout/hList1"/>
    <dgm:cxn modelId="{020B43ED-B5FC-42B3-B6C4-1AED63FFF653}" srcId="{F425546F-207F-4178-A919-4CBEA4C3517D}" destId="{1D1CC5B8-B413-4398-B130-431246519694}" srcOrd="0" destOrd="0" parTransId="{340129CE-8E7B-4E81-8ACE-F92EB3013433}" sibTransId="{A6C3A4C8-DDAC-4AC7-B446-86A8E1660452}"/>
    <dgm:cxn modelId="{57D1417E-C5FB-4B9D-974C-DF0BFD195F2C}" srcId="{64B6C98C-C420-4DD7-9EB1-C881231796E4}" destId="{2937DFDA-0741-4BCF-85AC-2A4E052A43D4}" srcOrd="0" destOrd="0" parTransId="{D04251F8-B661-4CC2-8D12-B93B6254FBAA}" sibTransId="{640F1AA2-7439-4FBD-9A4F-B57D04715BAC}"/>
    <dgm:cxn modelId="{A9D7964D-D062-481E-8E05-50FC4F7D1692}" srcId="{F14BBCCE-C9E8-4A84-AE5E-864E79EB833D}" destId="{169DB433-3954-4A85-ABE6-B9EE37B91313}" srcOrd="1" destOrd="0" parTransId="{D6940CC9-03E9-4A36-87C1-F45FFA1AF86F}" sibTransId="{80F4A06D-BCAB-4720-9E45-A1576F30968B}"/>
    <dgm:cxn modelId="{0040891D-93E8-455A-AF28-EA6253B79542}" srcId="{0DA80355-C5DA-4BFE-825D-FC44B0EBEABD}" destId="{1573AC75-E483-4A3F-AD89-B6434FD492A7}" srcOrd="0" destOrd="0" parTransId="{2280B253-EB00-4C9D-84E4-647F7D16BBED}" sibTransId="{BE590044-44CD-4785-9DC5-2FC2F830433A}"/>
    <dgm:cxn modelId="{1F9E3500-0F2D-4CF4-A583-14CC834F608D}" type="presOf" srcId="{D5CBF735-4D65-45EF-A028-EE959D8A4C8D}" destId="{6F3CBBC2-D163-4447-B133-35A1AC7B2DF9}" srcOrd="0" destOrd="4" presId="urn:microsoft.com/office/officeart/2005/8/layout/hList1"/>
    <dgm:cxn modelId="{31AC022A-A3C9-4608-A752-04DC1072BEE1}" srcId="{1D1CC5B8-B413-4398-B130-431246519694}" destId="{99A472D1-6260-4F46-94C2-82CA6CDEF753}" srcOrd="1" destOrd="0" parTransId="{147AAAB5-C183-4BE4-86B8-1C29948E0D9C}" sibTransId="{2A223FB9-4F64-447E-94DB-AF5788FDA941}"/>
    <dgm:cxn modelId="{80C13986-E14D-4BF5-9C50-FAA2D71A76F5}" type="presOf" srcId="{0DA80355-C5DA-4BFE-825D-FC44B0EBEABD}" destId="{8DD54531-4F07-4A3D-AC2C-10C2CCBCA008}" srcOrd="0" destOrd="0" presId="urn:microsoft.com/office/officeart/2005/8/layout/hList1"/>
    <dgm:cxn modelId="{313F1608-C812-4F65-8FA5-5BF5DED9DB3E}" type="presOf" srcId="{C183A247-6C36-4AFB-8BA8-52E6C9F16113}" destId="{331887C3-FB0A-4F65-8E0F-6A358B93098D}" srcOrd="0" destOrd="2" presId="urn:microsoft.com/office/officeart/2005/8/layout/hList1"/>
    <dgm:cxn modelId="{05B2379F-7781-4668-9321-E0DABADB8875}" type="presOf" srcId="{4AD97792-71BA-457B-81DF-F69D11D7ADC6}" destId="{83A35880-B20F-4E0E-BFC6-995BA49F9BF9}" srcOrd="0" destOrd="1" presId="urn:microsoft.com/office/officeart/2005/8/layout/hList1"/>
    <dgm:cxn modelId="{18DF354B-1327-4354-9057-7DFCF7BF3DB2}" type="presOf" srcId="{1908341C-ABC3-4F8E-B849-AD4DFDDAD694}" destId="{6F3CBBC2-D163-4447-B133-35A1AC7B2DF9}" srcOrd="0" destOrd="0" presId="urn:microsoft.com/office/officeart/2005/8/layout/hList1"/>
    <dgm:cxn modelId="{0B7264C9-91AF-43BC-8EB6-27B399D502C7}" type="presOf" srcId="{64B6C98C-C420-4DD7-9EB1-C881231796E4}" destId="{6F3CBBC2-D163-4447-B133-35A1AC7B2DF9}" srcOrd="0" destOrd="1" presId="urn:microsoft.com/office/officeart/2005/8/layout/hList1"/>
    <dgm:cxn modelId="{A7111E3F-D4DD-49AF-8051-26A8B48E2BD3}" srcId="{0DA80355-C5DA-4BFE-825D-FC44B0EBEABD}" destId="{57837005-F128-43D0-B511-8FC93D02AE4D}" srcOrd="3" destOrd="0" parTransId="{615FBA7A-C234-4D0F-A0C1-65B74910AAFA}" sibTransId="{6C5C4B41-2406-40A5-B61D-51C8AA53CB5B}"/>
    <dgm:cxn modelId="{1D679E69-DCF9-4339-84B9-3DBE3D240CC4}" srcId="{F425546F-207F-4178-A919-4CBEA4C3517D}" destId="{0DA80355-C5DA-4BFE-825D-FC44B0EBEABD}" srcOrd="2" destOrd="0" parTransId="{4BED4518-57FF-4E63-92C5-B7851F07EF8B}" sibTransId="{CFB79E46-FA01-478E-9F93-E459A39196A2}"/>
    <dgm:cxn modelId="{9CD462FA-A8F7-44CE-B063-934184DEA8DA}" type="presOf" srcId="{1D1CC5B8-B413-4398-B130-431246519694}" destId="{49BFB6CE-BC9E-4D15-998D-47D33321D767}" srcOrd="0" destOrd="0" presId="urn:microsoft.com/office/officeart/2005/8/layout/hList1"/>
    <dgm:cxn modelId="{9005FE72-CA6F-4973-9200-F940ED771623}" type="presOf" srcId="{658F5BF1-720C-4FB2-B386-7AD3C0955FC2}" destId="{331887C3-FB0A-4F65-8E0F-6A358B93098D}" srcOrd="0" destOrd="4" presId="urn:microsoft.com/office/officeart/2005/8/layout/hList1"/>
    <dgm:cxn modelId="{039E0BB1-6D53-4411-860E-8A694028AFA8}" type="presOf" srcId="{F425546F-207F-4178-A919-4CBEA4C3517D}" destId="{E90C9D3A-2E5A-471A-84F9-6180780CFE02}" srcOrd="0" destOrd="0" presId="urn:microsoft.com/office/officeart/2005/8/layout/hList1"/>
    <dgm:cxn modelId="{1518A8AE-8EBE-474F-88A8-4130CBF3933D}" type="presOf" srcId="{03EAA7A6-F486-4743-8AEA-8B7DB0B4C2AB}" destId="{EBC1739F-A1BE-43F8-BB9F-DDBE933C4ACB}" srcOrd="0" destOrd="0" presId="urn:microsoft.com/office/officeart/2005/8/layout/hList1"/>
    <dgm:cxn modelId="{248ABD31-D53A-4EC8-B046-4682C015C6D8}" type="presOf" srcId="{DF5A2FDC-E699-4865-ABFD-FC9253DFFF05}" destId="{83A35880-B20F-4E0E-BFC6-995BA49F9BF9}" srcOrd="0" destOrd="2" presId="urn:microsoft.com/office/officeart/2005/8/layout/hList1"/>
    <dgm:cxn modelId="{0935B9C5-B756-49AE-8CFD-8BE31CFB0A54}" type="presOf" srcId="{D913CD41-A795-4B4A-BC5C-A294D92C4AC1}" destId="{331887C3-FB0A-4F65-8E0F-6A358B93098D}" srcOrd="0" destOrd="3" presId="urn:microsoft.com/office/officeart/2005/8/layout/hList1"/>
    <dgm:cxn modelId="{225D1B62-7A7B-4728-B22A-FD3C3C093116}" type="presOf" srcId="{A36621B9-3DF9-4BD9-BCA3-316F2F40F99E}" destId="{6F3CBBC2-D163-4447-B133-35A1AC7B2DF9}" srcOrd="0" destOrd="3" presId="urn:microsoft.com/office/officeart/2005/8/layout/hList1"/>
    <dgm:cxn modelId="{B83FC7D4-7309-41B1-B986-0771B54C5780}" srcId="{03EAA7A6-F486-4743-8AEA-8B7DB0B4C2AB}" destId="{1908341C-ABC3-4F8E-B849-AD4DFDDAD694}" srcOrd="0" destOrd="0" parTransId="{70EDB9EF-EE72-45D6-8C0D-6D5E1245BD64}" sibTransId="{44FBAF5B-4FA8-462F-AB11-A7978E794A89}"/>
    <dgm:cxn modelId="{1ED13CCA-4119-497A-97C7-02FFC92E0B8B}" type="presOf" srcId="{169DB433-3954-4A85-ABE6-B9EE37B91313}" destId="{331887C3-FB0A-4F65-8E0F-6A358B93098D}" srcOrd="0" destOrd="1" presId="urn:microsoft.com/office/officeart/2005/8/layout/hList1"/>
    <dgm:cxn modelId="{DFE55EC6-3DC1-4D2C-A8D9-82FEEE26D122}" type="presOf" srcId="{869FB79B-4BB7-42B2-9483-42766751B6D8}" destId="{A7448B8D-C5D4-45A4-BD7A-B6451190188A}" srcOrd="0" destOrd="0" presId="urn:microsoft.com/office/officeart/2005/8/layout/hList1"/>
    <dgm:cxn modelId="{C7795FAB-66FC-4FB4-B371-3A257A162D1E}" srcId="{0DA80355-C5DA-4BFE-825D-FC44B0EBEABD}" destId="{DF5A2FDC-E699-4865-ABFD-FC9253DFFF05}" srcOrd="2" destOrd="0" parTransId="{4247DEFF-0C29-4744-B313-8C07D90FD2ED}" sibTransId="{D03042F4-EB93-45FC-8625-9B7247857570}"/>
    <dgm:cxn modelId="{94571327-A193-4064-84A2-4D9F5F856CBE}" srcId="{F425546F-207F-4178-A919-4CBEA4C3517D}" destId="{03EAA7A6-F486-4743-8AEA-8B7DB0B4C2AB}" srcOrd="1" destOrd="0" parTransId="{6A369EC4-4CF5-437A-A10F-16FFCF94D49F}" sibTransId="{F4C299CB-614D-48AB-8CFA-EE7738B51509}"/>
    <dgm:cxn modelId="{B312A916-6F1D-453D-8516-56BFAC7BA591}" srcId="{F14BBCCE-C9E8-4A84-AE5E-864E79EB833D}" destId="{658F5BF1-720C-4FB2-B386-7AD3C0955FC2}" srcOrd="4" destOrd="0" parTransId="{A0575209-8D1B-405E-92B5-A1814B81B30C}" sibTransId="{C1C3FB80-182F-4CB7-99ED-DCDDF103E499}"/>
    <dgm:cxn modelId="{CD3B3380-D27E-4DA4-A074-515F5827F621}" srcId="{0DA80355-C5DA-4BFE-825D-FC44B0EBEABD}" destId="{4AD97792-71BA-457B-81DF-F69D11D7ADC6}" srcOrd="1" destOrd="0" parTransId="{05E7E369-474B-434C-B694-0B2E78103A40}" sibTransId="{1A176289-884D-4AF5-8B07-B6A8A85F7D8E}"/>
    <dgm:cxn modelId="{84EBE556-1D4E-4530-9584-5765838F781F}" srcId="{F14BBCCE-C9E8-4A84-AE5E-864E79EB833D}" destId="{D913CD41-A795-4B4A-BC5C-A294D92C4AC1}" srcOrd="3" destOrd="0" parTransId="{6A141712-823B-4CCE-AED8-F890C4633647}" sibTransId="{73318A5D-AB64-4261-88AC-D112AA2E9406}"/>
    <dgm:cxn modelId="{8B5AF2C5-5F86-46EA-9B69-DFC06235A0F6}" srcId="{03EAA7A6-F486-4743-8AEA-8B7DB0B4C2AB}" destId="{D5CBF735-4D65-45EF-A028-EE959D8A4C8D}" srcOrd="2" destOrd="0" parTransId="{CE659E51-0A75-4C01-963B-742AA1DC312D}" sibTransId="{D76E482E-F04E-4434-828A-49B6BF102020}"/>
    <dgm:cxn modelId="{D855BBAB-97E7-40D8-BC18-AE2DA7262D6C}" type="presOf" srcId="{2937DFDA-0741-4BCF-85AC-2A4E052A43D4}" destId="{6F3CBBC2-D163-4447-B133-35A1AC7B2DF9}" srcOrd="0" destOrd="2" presId="urn:microsoft.com/office/officeart/2005/8/layout/hList1"/>
    <dgm:cxn modelId="{8FAE98FA-A2CF-4B34-865C-EDA0BA24F107}" srcId="{64B6C98C-C420-4DD7-9EB1-C881231796E4}" destId="{A36621B9-3DF9-4BD9-BCA3-316F2F40F99E}" srcOrd="1" destOrd="0" parTransId="{3BC714C0-9CDB-429F-A308-AF475C2AFA17}" sibTransId="{0C2139B3-B13B-478B-9FD3-3A7729D80293}"/>
    <dgm:cxn modelId="{11CF8E09-4C0F-4C2D-8EBF-075B4E6595DB}" srcId="{F425546F-207F-4178-A919-4CBEA4C3517D}" destId="{F14BBCCE-C9E8-4A84-AE5E-864E79EB833D}" srcOrd="3" destOrd="0" parTransId="{77FB5A80-736C-4340-B78D-1678B9351821}" sibTransId="{A9F59116-4E5E-4ABF-91BC-7EBABA269342}"/>
    <dgm:cxn modelId="{6DF77493-786B-47CD-9A4B-ABA9AB4155AE}" type="presOf" srcId="{57837005-F128-43D0-B511-8FC93D02AE4D}" destId="{83A35880-B20F-4E0E-BFC6-995BA49F9BF9}" srcOrd="0" destOrd="3" presId="urn:microsoft.com/office/officeart/2005/8/layout/hList1"/>
    <dgm:cxn modelId="{0EF18FBA-E9D5-4443-819B-C982666FD6F5}" type="presOf" srcId="{1573AC75-E483-4A3F-AD89-B6434FD492A7}" destId="{83A35880-B20F-4E0E-BFC6-995BA49F9BF9}" srcOrd="0" destOrd="0" presId="urn:microsoft.com/office/officeart/2005/8/layout/hList1"/>
    <dgm:cxn modelId="{32E8B072-A562-4752-AF18-73141C318EF4}" type="presOf" srcId="{4F3A918B-5820-48C1-A40F-4662E73F666E}" destId="{331887C3-FB0A-4F65-8E0F-6A358B93098D}" srcOrd="0" destOrd="0" presId="urn:microsoft.com/office/officeart/2005/8/layout/hList1"/>
    <dgm:cxn modelId="{214EDE99-534B-4C21-8916-591D8B8D9FDA}" srcId="{F14BBCCE-C9E8-4A84-AE5E-864E79EB833D}" destId="{4F3A918B-5820-48C1-A40F-4662E73F666E}" srcOrd="0" destOrd="0" parTransId="{8A95D738-26CE-42D2-8DF2-A70A9D720111}" sibTransId="{86267221-3B48-4280-AD35-A722E797D7AB}"/>
    <dgm:cxn modelId="{D42D21C6-4B56-481E-A0CA-AC7F86DBE379}" srcId="{1D1CC5B8-B413-4398-B130-431246519694}" destId="{869FB79B-4BB7-42B2-9483-42766751B6D8}" srcOrd="0" destOrd="0" parTransId="{F8AAFA28-B2E5-4A28-98D6-B812967775E1}" sibTransId="{8B491C05-65A0-4903-914A-AC5A9525E415}"/>
    <dgm:cxn modelId="{E7C9368F-57D6-42C8-82F7-B6AECF57C414}" type="presOf" srcId="{F14BBCCE-C9E8-4A84-AE5E-864E79EB833D}" destId="{3952334E-4754-4DE4-8F99-A624A33BAB4C}" srcOrd="0" destOrd="0" presId="urn:microsoft.com/office/officeart/2005/8/layout/hList1"/>
    <dgm:cxn modelId="{14F72B51-223B-40C5-B949-57B5272BC8E1}" srcId="{03EAA7A6-F486-4743-8AEA-8B7DB0B4C2AB}" destId="{64B6C98C-C420-4DD7-9EB1-C881231796E4}" srcOrd="1" destOrd="0" parTransId="{6CA8424D-D90C-4B14-9D13-34BDD211ED2B}" sibTransId="{15B12702-394E-4754-8638-9B5D96BF684B}"/>
    <dgm:cxn modelId="{17EDDFDE-DE0B-474E-B0D7-36EA34AE1A45}" srcId="{F14BBCCE-C9E8-4A84-AE5E-864E79EB833D}" destId="{C183A247-6C36-4AFB-8BA8-52E6C9F16113}" srcOrd="2" destOrd="0" parTransId="{98563D78-DA48-4C9C-A99D-77D7DF4B5973}" sibTransId="{63D6A631-9B30-4B13-9591-E7D09BB02121}"/>
    <dgm:cxn modelId="{6A055064-3129-4FA3-8804-53697FFBEE15}" type="presParOf" srcId="{E90C9D3A-2E5A-471A-84F9-6180780CFE02}" destId="{B57FFB80-9E42-4D3E-9140-F868C40B7DF6}" srcOrd="0" destOrd="0" presId="urn:microsoft.com/office/officeart/2005/8/layout/hList1"/>
    <dgm:cxn modelId="{35AB7A0C-1FB7-427B-B61E-6B51A9A41029}" type="presParOf" srcId="{B57FFB80-9E42-4D3E-9140-F868C40B7DF6}" destId="{49BFB6CE-BC9E-4D15-998D-47D33321D767}" srcOrd="0" destOrd="0" presId="urn:microsoft.com/office/officeart/2005/8/layout/hList1"/>
    <dgm:cxn modelId="{189188D7-E730-4707-9B3C-932715E3653B}" type="presParOf" srcId="{B57FFB80-9E42-4D3E-9140-F868C40B7DF6}" destId="{A7448B8D-C5D4-45A4-BD7A-B6451190188A}" srcOrd="1" destOrd="0" presId="urn:microsoft.com/office/officeart/2005/8/layout/hList1"/>
    <dgm:cxn modelId="{4AC5E449-92AD-4FAF-A561-A84D0A8F67BC}" type="presParOf" srcId="{E90C9D3A-2E5A-471A-84F9-6180780CFE02}" destId="{492DABD6-79F7-4A91-B1E9-FFDA1A0667DE}" srcOrd="1" destOrd="0" presId="urn:microsoft.com/office/officeart/2005/8/layout/hList1"/>
    <dgm:cxn modelId="{7E30C0AC-5644-4C78-A557-33DA1CFA1EE8}" type="presParOf" srcId="{E90C9D3A-2E5A-471A-84F9-6180780CFE02}" destId="{DC96D61F-6845-452A-B157-C0D31A1F3B15}" srcOrd="2" destOrd="0" presId="urn:microsoft.com/office/officeart/2005/8/layout/hList1"/>
    <dgm:cxn modelId="{5D5EABC8-2B31-45CF-8573-74811D734AA9}" type="presParOf" srcId="{DC96D61F-6845-452A-B157-C0D31A1F3B15}" destId="{EBC1739F-A1BE-43F8-BB9F-DDBE933C4ACB}" srcOrd="0" destOrd="0" presId="urn:microsoft.com/office/officeart/2005/8/layout/hList1"/>
    <dgm:cxn modelId="{0BECC9E7-B235-43A8-A1DF-FA32F037868C}" type="presParOf" srcId="{DC96D61F-6845-452A-B157-C0D31A1F3B15}" destId="{6F3CBBC2-D163-4447-B133-35A1AC7B2DF9}" srcOrd="1" destOrd="0" presId="urn:microsoft.com/office/officeart/2005/8/layout/hList1"/>
    <dgm:cxn modelId="{C6378946-5CBE-4F84-9471-03C2FBFE7E0D}" type="presParOf" srcId="{E90C9D3A-2E5A-471A-84F9-6180780CFE02}" destId="{C66BC664-44FD-4C66-91D4-A4F814A094EB}" srcOrd="3" destOrd="0" presId="urn:microsoft.com/office/officeart/2005/8/layout/hList1"/>
    <dgm:cxn modelId="{E9117D5D-840E-4CAE-A9B7-4F848ECC5C11}" type="presParOf" srcId="{E90C9D3A-2E5A-471A-84F9-6180780CFE02}" destId="{60E5BE38-DC9F-441B-B6C4-D9DA781B2E75}" srcOrd="4" destOrd="0" presId="urn:microsoft.com/office/officeart/2005/8/layout/hList1"/>
    <dgm:cxn modelId="{3B698CDF-AE64-40FB-B98B-2E6CF6643418}" type="presParOf" srcId="{60E5BE38-DC9F-441B-B6C4-D9DA781B2E75}" destId="{8DD54531-4F07-4A3D-AC2C-10C2CCBCA008}" srcOrd="0" destOrd="0" presId="urn:microsoft.com/office/officeart/2005/8/layout/hList1"/>
    <dgm:cxn modelId="{E7310926-BFB8-4559-A263-4780F8FADFCC}" type="presParOf" srcId="{60E5BE38-DC9F-441B-B6C4-D9DA781B2E75}" destId="{83A35880-B20F-4E0E-BFC6-995BA49F9BF9}" srcOrd="1" destOrd="0" presId="urn:microsoft.com/office/officeart/2005/8/layout/hList1"/>
    <dgm:cxn modelId="{E3B0F20F-F542-42DB-A682-573048A4B44B}" type="presParOf" srcId="{E90C9D3A-2E5A-471A-84F9-6180780CFE02}" destId="{C8F7C31E-B688-475B-9297-FEAF71C8AA0C}" srcOrd="5" destOrd="0" presId="urn:microsoft.com/office/officeart/2005/8/layout/hList1"/>
    <dgm:cxn modelId="{491E2878-5317-444A-9A67-7FBAEFFCE123}" type="presParOf" srcId="{E90C9D3A-2E5A-471A-84F9-6180780CFE02}" destId="{A4BF5E54-3AEF-4A60-9DEF-F6F2C764E338}" srcOrd="6" destOrd="0" presId="urn:microsoft.com/office/officeart/2005/8/layout/hList1"/>
    <dgm:cxn modelId="{FE2F32C3-0027-48D6-88A1-180530022C65}" type="presParOf" srcId="{A4BF5E54-3AEF-4A60-9DEF-F6F2C764E338}" destId="{3952334E-4754-4DE4-8F99-A624A33BAB4C}" srcOrd="0" destOrd="0" presId="urn:microsoft.com/office/officeart/2005/8/layout/hList1"/>
    <dgm:cxn modelId="{B70DD669-941F-4882-BA27-F710B0F10267}" type="presParOf" srcId="{A4BF5E54-3AEF-4A60-9DEF-F6F2C764E338}" destId="{331887C3-FB0A-4F65-8E0F-6A358B93098D}"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B9EDB-D8FC-4B86-93FA-24BBE8AA5F48}">
      <dsp:nvSpPr>
        <dsp:cNvPr id="0" name=""/>
        <dsp:cNvSpPr/>
      </dsp:nvSpPr>
      <dsp:spPr>
        <a:xfrm rot="5400000">
          <a:off x="-85667" y="199101"/>
          <a:ext cx="754297" cy="528007"/>
        </a:xfrm>
        <a:prstGeom prst="chevron">
          <a:avLst/>
        </a:prstGeom>
        <a:solidFill>
          <a:srgbClr val="45C1A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t>背景</a:t>
          </a:r>
        </a:p>
      </dsp:txBody>
      <dsp:txXfrm rot="-5400000">
        <a:off x="27479" y="349960"/>
        <a:ext cx="528007" cy="226290"/>
      </dsp:txXfrm>
    </dsp:sp>
    <dsp:sp modelId="{3A2A95B0-28E4-489B-8771-A40C3C3EC791}">
      <dsp:nvSpPr>
        <dsp:cNvPr id="0" name=""/>
        <dsp:cNvSpPr/>
      </dsp:nvSpPr>
      <dsp:spPr>
        <a:xfrm rot="5400000">
          <a:off x="3738921" y="-3091014"/>
          <a:ext cx="811028" cy="7013040"/>
        </a:xfrm>
        <a:prstGeom prst="round2SameRect">
          <a:avLst/>
        </a:prstGeom>
        <a:noFill/>
        <a:ln w="25400" cap="flat" cmpd="sng" algn="ctr">
          <a:solidFill>
            <a:srgbClr val="45C1A4"/>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smtClean="0"/>
            <a:t>各小组成员分别提出了智能物流、智能医疗、智能家居、可穿戴设备和智能交通五个备选课题并分工进行了初步的了解与调研。</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完成信息收集后，以小组讨论的形式交流信息、评估各研究课题的可行性与兴趣程度</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以小组投票的形式选定智能医疗为本学期的研究课题。</a:t>
          </a:r>
          <a:endParaRPr lang="zh-CN" altLang="en-US" sz="1200" kern="1200" dirty="0"/>
        </a:p>
      </dsp:txBody>
      <dsp:txXfrm rot="-5400000">
        <a:off x="637916" y="49582"/>
        <a:ext cx="6973449" cy="731846"/>
      </dsp:txXfrm>
    </dsp:sp>
    <dsp:sp modelId="{6CB8D734-5127-4C44-A14D-F06AD64936EF}">
      <dsp:nvSpPr>
        <dsp:cNvPr id="0" name=""/>
        <dsp:cNvSpPr/>
      </dsp:nvSpPr>
      <dsp:spPr>
        <a:xfrm rot="5400000">
          <a:off x="-85667" y="966891"/>
          <a:ext cx="754297" cy="528007"/>
        </a:xfrm>
        <a:prstGeom prst="chevron">
          <a:avLst/>
        </a:prstGeom>
        <a:solidFill>
          <a:srgbClr val="45C1A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t>目标</a:t>
          </a:r>
        </a:p>
      </dsp:txBody>
      <dsp:txXfrm rot="-5400000">
        <a:off x="27479" y="1117750"/>
        <a:ext cx="528007" cy="226290"/>
      </dsp:txXfrm>
    </dsp:sp>
    <dsp:sp modelId="{13FA8E7F-4017-420B-A231-6B4C2875BF07}">
      <dsp:nvSpPr>
        <dsp:cNvPr id="0" name=""/>
        <dsp:cNvSpPr/>
      </dsp:nvSpPr>
      <dsp:spPr>
        <a:xfrm rot="5400000">
          <a:off x="3849604" y="-2234617"/>
          <a:ext cx="552942" cy="7010120"/>
        </a:xfrm>
        <a:prstGeom prst="round2SameRect">
          <a:avLst/>
        </a:prstGeom>
        <a:noFill/>
        <a:ln w="25400" cap="flat" cmpd="sng" algn="ctr">
          <a:solidFill>
            <a:srgbClr val="45C1A4"/>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smtClean="0"/>
            <a:t>简要介绍本次小组讨论中的备选课题相关产业</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介绍选定课题智能医疗产业的初步概况</a:t>
          </a:r>
          <a:endParaRPr lang="zh-CN" altLang="en-US" sz="1200" kern="1200" dirty="0"/>
        </a:p>
      </dsp:txBody>
      <dsp:txXfrm rot="-5400000">
        <a:off x="621015" y="1020964"/>
        <a:ext cx="6983128" cy="49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FB6CE-BC9E-4D15-998D-47D33321D767}">
      <dsp:nvSpPr>
        <dsp:cNvPr id="0" name=""/>
        <dsp:cNvSpPr/>
      </dsp:nvSpPr>
      <dsp:spPr>
        <a:xfrm>
          <a:off x="2876" y="6279"/>
          <a:ext cx="1729683" cy="489600"/>
        </a:xfrm>
        <a:prstGeom prst="rect">
          <a:avLst/>
        </a:prstGeom>
        <a:solidFill>
          <a:srgbClr val="45C1A4"/>
        </a:solidFill>
        <a:ln w="25400" cap="flat" cmpd="sng" algn="ctr">
          <a:solidFill>
            <a:srgbClr val="45C1A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b="1" kern="1200" dirty="0"/>
            <a:t>效果</a:t>
          </a:r>
        </a:p>
      </dsp:txBody>
      <dsp:txXfrm>
        <a:off x="2876" y="6279"/>
        <a:ext cx="1729683" cy="489600"/>
      </dsp:txXfrm>
    </dsp:sp>
    <dsp:sp modelId="{A7448B8D-C5D4-45A4-BD7A-B6451190188A}">
      <dsp:nvSpPr>
        <dsp:cNvPr id="0" name=""/>
        <dsp:cNvSpPr/>
      </dsp:nvSpPr>
      <dsp:spPr>
        <a:xfrm>
          <a:off x="2876" y="495879"/>
          <a:ext cx="1729683" cy="1876807"/>
        </a:xfrm>
        <a:prstGeom prst="rect">
          <a:avLst/>
        </a:prstGeom>
        <a:solidFill>
          <a:srgbClr val="45C1A4">
            <a:alpha val="3098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让同学们和老师、助教了解小组第一周的学习情况。包括第一周对备选课题的讨论、筛选以及最终课题的确定。</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了解我们对本学期选定课题</a:t>
          </a:r>
          <a:r>
            <a:rPr lang="en-US" altLang="zh-CN" sz="1200" kern="1200" dirty="0" smtClean="0"/>
            <a:t>——</a:t>
          </a:r>
          <a:r>
            <a:rPr lang="zh-CN" altLang="en-US" sz="1200" kern="1200" dirty="0" smtClean="0"/>
            <a:t>智能医疗的产业初步概况。</a:t>
          </a:r>
          <a:endParaRPr lang="zh-CN" altLang="en-US" sz="1200" kern="1200" dirty="0"/>
        </a:p>
      </dsp:txBody>
      <dsp:txXfrm>
        <a:off x="2876" y="495879"/>
        <a:ext cx="1729683" cy="1876807"/>
      </dsp:txXfrm>
    </dsp:sp>
    <dsp:sp modelId="{EBC1739F-A1BE-43F8-BB9F-DDBE933C4ACB}">
      <dsp:nvSpPr>
        <dsp:cNvPr id="0" name=""/>
        <dsp:cNvSpPr/>
      </dsp:nvSpPr>
      <dsp:spPr>
        <a:xfrm>
          <a:off x="1974716" y="6279"/>
          <a:ext cx="1729683" cy="489600"/>
        </a:xfrm>
        <a:prstGeom prst="rect">
          <a:avLst/>
        </a:prstGeom>
        <a:solidFill>
          <a:srgbClr val="45C1A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b="1" kern="1200" dirty="0"/>
            <a:t>输出</a:t>
          </a:r>
        </a:p>
      </dsp:txBody>
      <dsp:txXfrm>
        <a:off x="1974716" y="6279"/>
        <a:ext cx="1729683" cy="489600"/>
      </dsp:txXfrm>
    </dsp:sp>
    <dsp:sp modelId="{6F3CBBC2-D163-4447-B133-35A1AC7B2DF9}">
      <dsp:nvSpPr>
        <dsp:cNvPr id="0" name=""/>
        <dsp:cNvSpPr/>
      </dsp:nvSpPr>
      <dsp:spPr>
        <a:xfrm>
          <a:off x="1974716" y="495879"/>
          <a:ext cx="1729683" cy="1876807"/>
        </a:xfrm>
        <a:prstGeom prst="rect">
          <a:avLst/>
        </a:prstGeom>
        <a:solidFill>
          <a:srgbClr val="BFE5DC"/>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小组讨论备选课题相关产业的简要概况。</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本学期选定课题智能医疗的初步了解情况：</a:t>
          </a:r>
          <a:endParaRPr lang="zh-CN" altLang="en-US" sz="1200" kern="1200" dirty="0"/>
        </a:p>
        <a:p>
          <a:pPr marL="228600" lvl="2" indent="-114300" algn="l" defTabSz="533400">
            <a:lnSpc>
              <a:spcPct val="90000"/>
            </a:lnSpc>
            <a:spcBef>
              <a:spcPct val="0"/>
            </a:spcBef>
            <a:spcAft>
              <a:spcPct val="15000"/>
            </a:spcAft>
            <a:buChar char="••"/>
          </a:pPr>
          <a:r>
            <a:rPr lang="zh-CN" altLang="en-US" sz="1200" kern="1200" dirty="0" smtClean="0"/>
            <a:t>两大分类</a:t>
          </a:r>
          <a:endParaRPr lang="zh-CN" altLang="en-US" sz="1200" kern="1200" dirty="0"/>
        </a:p>
        <a:p>
          <a:pPr marL="228600" lvl="2" indent="-114300" algn="l" defTabSz="533400">
            <a:lnSpc>
              <a:spcPct val="90000"/>
            </a:lnSpc>
            <a:spcBef>
              <a:spcPct val="0"/>
            </a:spcBef>
            <a:spcAft>
              <a:spcPct val="15000"/>
            </a:spcAft>
            <a:buChar char="••"/>
          </a:pPr>
          <a:r>
            <a:rPr lang="zh-CN" altLang="en-US" sz="1200" kern="1200" dirty="0" smtClean="0"/>
            <a:t>五大方向</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参考文献</a:t>
          </a:r>
          <a:endParaRPr lang="zh-CN" altLang="en-US" sz="1200" kern="1200" dirty="0"/>
        </a:p>
      </dsp:txBody>
      <dsp:txXfrm>
        <a:off x="1974716" y="495879"/>
        <a:ext cx="1729683" cy="1876807"/>
      </dsp:txXfrm>
    </dsp:sp>
    <dsp:sp modelId="{8DD54531-4F07-4A3D-AC2C-10C2CCBCA008}">
      <dsp:nvSpPr>
        <dsp:cNvPr id="0" name=""/>
        <dsp:cNvSpPr/>
      </dsp:nvSpPr>
      <dsp:spPr>
        <a:xfrm>
          <a:off x="3946555" y="6279"/>
          <a:ext cx="1729683" cy="489600"/>
        </a:xfrm>
        <a:prstGeom prst="rect">
          <a:avLst/>
        </a:prstGeom>
        <a:solidFill>
          <a:srgbClr val="45C1A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b="1" kern="1200" dirty="0"/>
            <a:t>过程</a:t>
          </a:r>
        </a:p>
      </dsp:txBody>
      <dsp:txXfrm>
        <a:off x="3946555" y="6279"/>
        <a:ext cx="1729683" cy="489600"/>
      </dsp:txXfrm>
    </dsp:sp>
    <dsp:sp modelId="{83A35880-B20F-4E0E-BFC6-995BA49F9BF9}">
      <dsp:nvSpPr>
        <dsp:cNvPr id="0" name=""/>
        <dsp:cNvSpPr/>
      </dsp:nvSpPr>
      <dsp:spPr>
        <a:xfrm>
          <a:off x="3946555" y="495879"/>
          <a:ext cx="1729683" cy="1876807"/>
        </a:xfrm>
        <a:prstGeom prst="rect">
          <a:avLst/>
        </a:prstGeom>
        <a:solidFill>
          <a:srgbClr val="BFE5DC">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小组成员分工搜集备选课题的相关资料</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组织小组讨论并投票题</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成员整理各自的资料并与讨论内容整合，形成个人学习报告和小组学习报告</a:t>
          </a:r>
          <a:endParaRPr lang="zh-CN" altLang="en-US" sz="1100" kern="1200" dirty="0"/>
        </a:p>
        <a:p>
          <a:pPr marL="57150" lvl="1" indent="-57150" algn="l" defTabSz="488950">
            <a:lnSpc>
              <a:spcPct val="90000"/>
            </a:lnSpc>
            <a:spcBef>
              <a:spcPct val="0"/>
            </a:spcBef>
            <a:spcAft>
              <a:spcPct val="15000"/>
            </a:spcAft>
            <a:buChar char="••"/>
          </a:pPr>
          <a:r>
            <a:rPr lang="zh-CN" sz="1100" kern="1200" dirty="0" smtClean="0"/>
            <a:t>根据初步搜集文献资料以及小组讨论中的有关内容，</a:t>
          </a:r>
          <a:r>
            <a:rPr lang="zh-CN" altLang="en-US" sz="1100" kern="1200" dirty="0" smtClean="0"/>
            <a:t>制作</a:t>
          </a:r>
          <a:r>
            <a:rPr lang="zh-CN" sz="1100" kern="1200" dirty="0" smtClean="0"/>
            <a:t>本次</a:t>
          </a:r>
          <a:r>
            <a:rPr lang="en-US" sz="1100" kern="1200" dirty="0" smtClean="0"/>
            <a:t>PPT</a:t>
          </a:r>
          <a:r>
            <a:rPr lang="zh-CN" sz="1100" kern="1200" dirty="0" smtClean="0"/>
            <a:t>内容</a:t>
          </a:r>
          <a:endParaRPr lang="zh-CN" altLang="en-US" sz="1100" kern="1200" dirty="0"/>
        </a:p>
      </dsp:txBody>
      <dsp:txXfrm>
        <a:off x="3946555" y="495879"/>
        <a:ext cx="1729683" cy="1876807"/>
      </dsp:txXfrm>
    </dsp:sp>
    <dsp:sp modelId="{3952334E-4754-4DE4-8F99-A624A33BAB4C}">
      <dsp:nvSpPr>
        <dsp:cNvPr id="0" name=""/>
        <dsp:cNvSpPr/>
      </dsp:nvSpPr>
      <dsp:spPr>
        <a:xfrm>
          <a:off x="5918395" y="6279"/>
          <a:ext cx="1729683" cy="489600"/>
        </a:xfrm>
        <a:prstGeom prst="rect">
          <a:avLst/>
        </a:prstGeom>
        <a:solidFill>
          <a:srgbClr val="45C1A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b="1" kern="1200" dirty="0"/>
            <a:t>输入</a:t>
          </a:r>
        </a:p>
      </dsp:txBody>
      <dsp:txXfrm>
        <a:off x="5918395" y="6279"/>
        <a:ext cx="1729683" cy="489600"/>
      </dsp:txXfrm>
    </dsp:sp>
    <dsp:sp modelId="{331887C3-FB0A-4F65-8E0F-6A358B93098D}">
      <dsp:nvSpPr>
        <dsp:cNvPr id="0" name=""/>
        <dsp:cNvSpPr/>
      </dsp:nvSpPr>
      <dsp:spPr>
        <a:xfrm>
          <a:off x="5918395" y="495879"/>
          <a:ext cx="1729683" cy="1876807"/>
        </a:xfrm>
        <a:prstGeom prst="rect">
          <a:avLst/>
        </a:prstGeom>
        <a:solidFill>
          <a:srgbClr val="BFE5DC">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备选课题相关产业的有关文献资料</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小组讨论的内容与结论</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智能医疗方面相关文献的进一步搜集</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小组个人学习报告与小组学习报告</a:t>
          </a: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5918395" y="495879"/>
        <a:ext cx="1729683" cy="18768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D76C-1E97-4C74-AA0F-084C76F6D07E}" type="datetimeFigureOut">
              <a:rPr lang="zh-CN" altLang="en-US" smtClean="0"/>
              <a:t>2017/9/29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D575-42EB-4EAD-9BB8-D26B637ACC14}" type="slidenum">
              <a:rPr lang="zh-CN" altLang="en-US" smtClean="0"/>
              <a:t>‹#›</a:t>
            </a:fld>
            <a:endParaRPr lang="zh-CN" altLang="en-US"/>
          </a:p>
        </p:txBody>
      </p:sp>
    </p:spTree>
    <p:extLst>
      <p:ext uri="{BB962C8B-B14F-4D97-AF65-F5344CB8AC3E}">
        <p14:creationId xmlns:p14="http://schemas.microsoft.com/office/powerpoint/2010/main" val="368402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灏</a:t>
            </a:r>
            <a:r>
              <a:rPr lang="en-US" altLang="zh-CN" dirty="0" err="1" smtClean="0"/>
              <a:t>hào</a:t>
            </a:r>
            <a:endParaRPr lang="zh-CN" altLang="en-US" dirty="0"/>
          </a:p>
        </p:txBody>
      </p:sp>
      <p:sp>
        <p:nvSpPr>
          <p:cNvPr id="4" name="灯片编号占位符 3"/>
          <p:cNvSpPr>
            <a:spLocks noGrp="1"/>
          </p:cNvSpPr>
          <p:nvPr>
            <p:ph type="sldNum" sz="quarter" idx="10"/>
          </p:nvPr>
        </p:nvSpPr>
        <p:spPr/>
        <p:txBody>
          <a:bodyPr/>
          <a:lstStyle/>
          <a:p>
            <a:fld id="{23C8D575-42EB-4EAD-9BB8-D26B637ACC14}" type="slidenum">
              <a:rPr lang="zh-CN" altLang="en-US" smtClean="0"/>
              <a:t>1</a:t>
            </a:fld>
            <a:endParaRPr lang="zh-CN" altLang="en-US"/>
          </a:p>
        </p:txBody>
      </p:sp>
    </p:spTree>
    <p:extLst>
      <p:ext uri="{BB962C8B-B14F-4D97-AF65-F5344CB8AC3E}">
        <p14:creationId xmlns:p14="http://schemas.microsoft.com/office/powerpoint/2010/main" val="298185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物流是一个很庞大的产业，现已成为了一个学科，想要调研清楚整个物流产业并不太可能，如果要调研，必须选择其中一个较小的方面进行调研。</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大家认为医疗产业存在很多痛点和需要解决的问题，智能硬件可以发挥巨大作用，而且有许多较为成功的案例，调研该产业也比较容易入手。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小组认为智能家居产业在现阶段发展的十分不成熟，在调研该产业时可能会有成功案例不足、难以深入调研等问题。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受制于电池、芯片等技术的制约，可穿戴设备的功能比较简单，也因为普遍的价格昂贵，可穿戴设备没有广泛普及，该产业也比较不成熟。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智能交通产业在未来一定会改变人们的生活方式，但是由于现阶段无人驾驶等技术的不成熟以及相关法律的不健全，该产业也是比较不成熟的。</a:t>
            </a:r>
            <a:endParaRPr lang="zh-CN" altLang="en-US" dirty="0"/>
          </a:p>
        </p:txBody>
      </p:sp>
      <p:sp>
        <p:nvSpPr>
          <p:cNvPr id="4" name="灯片编号占位符 3"/>
          <p:cNvSpPr>
            <a:spLocks noGrp="1"/>
          </p:cNvSpPr>
          <p:nvPr>
            <p:ph type="sldNum" sz="quarter" idx="10"/>
          </p:nvPr>
        </p:nvSpPr>
        <p:spPr/>
        <p:txBody>
          <a:bodyPr/>
          <a:lstStyle/>
          <a:p>
            <a:fld id="{23C8D575-42EB-4EAD-9BB8-D26B637ACC14}" type="slidenum">
              <a:rPr lang="zh-CN" altLang="en-US" smtClean="0"/>
              <a:t>3</a:t>
            </a:fld>
            <a:endParaRPr lang="zh-CN" altLang="en-US"/>
          </a:p>
        </p:txBody>
      </p:sp>
    </p:spTree>
    <p:extLst>
      <p:ext uri="{BB962C8B-B14F-4D97-AF65-F5344CB8AC3E}">
        <p14:creationId xmlns:p14="http://schemas.microsoft.com/office/powerpoint/2010/main" val="220309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案例：</a:t>
            </a:r>
            <a:r>
              <a:rPr lang="en-US" altLang="zh-CN" b="1" dirty="0" smtClean="0"/>
              <a:t>IBM Watson</a:t>
            </a:r>
            <a:r>
              <a:rPr lang="zh-CN" altLang="en-US" dirty="0" smtClean="0"/>
              <a:t>在</a:t>
            </a:r>
            <a:r>
              <a:rPr lang="en-US" altLang="zh-CN" dirty="0" smtClean="0"/>
              <a:t>15</a:t>
            </a:r>
            <a:r>
              <a:rPr lang="zh-CN" altLang="en-US" dirty="0" smtClean="0"/>
              <a:t>秒内，就可以读取</a:t>
            </a:r>
            <a:r>
              <a:rPr lang="en-US" altLang="zh-CN" dirty="0" smtClean="0"/>
              <a:t>4000</a:t>
            </a:r>
            <a:r>
              <a:rPr lang="zh-CN" altLang="en-US" dirty="0" smtClean="0"/>
              <a:t>万个文件，学习速度非常快。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252525"/>
                </a:solidFill>
                <a:effectLst/>
                <a:latin typeface="-apple-system"/>
              </a:rPr>
              <a:t>病理读片高度依赖经验，因经验而异使得病理读片的准确率相差大。</a:t>
            </a:r>
          </a:p>
          <a:p>
            <a:r>
              <a:rPr lang="en-US" altLang="zh-CN" dirty="0" smtClean="0"/>
              <a:t>2015 </a:t>
            </a:r>
            <a:r>
              <a:rPr lang="zh-CN" altLang="en-US" dirty="0" smtClean="0"/>
              <a:t>年，</a:t>
            </a:r>
            <a:r>
              <a:rPr lang="en-US" altLang="zh-CN" dirty="0" err="1" smtClean="0"/>
              <a:t>Atomwise</a:t>
            </a:r>
            <a:r>
              <a:rPr lang="zh-CN" altLang="en-US" dirty="0" smtClean="0"/>
              <a:t>基于现有的候选药物，不到一天时间就成功地寻找出能控制埃博拉病毒的两种候选药物，以往类似研究需要耗时数月甚至数年时间。</a:t>
            </a:r>
            <a:endParaRPr lang="en-US" altLang="zh-CN" dirty="0" smtClean="0"/>
          </a:p>
          <a:p>
            <a:r>
              <a:rPr lang="zh-CN" altLang="en-US" b="1" dirty="0" smtClean="0"/>
              <a:t>案例：达芬奇</a:t>
            </a:r>
            <a:r>
              <a:rPr lang="zh-CN" altLang="en-US" dirty="0" smtClean="0"/>
              <a:t>手术台机器人有三个机械手臂，在手术过程中，每个手臂各司其职且灵敏度远超于人类，可轻松进行微创手术等复杂困难的手术。</a:t>
            </a:r>
            <a:endParaRPr lang="zh-CN" altLang="en-US" dirty="0"/>
          </a:p>
        </p:txBody>
      </p:sp>
      <p:sp>
        <p:nvSpPr>
          <p:cNvPr id="4" name="灯片编号占位符 3"/>
          <p:cNvSpPr>
            <a:spLocks noGrp="1"/>
          </p:cNvSpPr>
          <p:nvPr>
            <p:ph type="sldNum" sz="quarter" idx="10"/>
          </p:nvPr>
        </p:nvSpPr>
        <p:spPr/>
        <p:txBody>
          <a:bodyPr/>
          <a:lstStyle/>
          <a:p>
            <a:fld id="{23C8D575-42EB-4EAD-9BB8-D26B637ACC14}" type="slidenum">
              <a:rPr lang="zh-CN" altLang="en-US" smtClean="0"/>
              <a:t>6</a:t>
            </a:fld>
            <a:endParaRPr lang="zh-CN" altLang="en-US"/>
          </a:p>
        </p:txBody>
      </p:sp>
    </p:spTree>
    <p:extLst>
      <p:ext uri="{BB962C8B-B14F-4D97-AF65-F5344CB8AC3E}">
        <p14:creationId xmlns:p14="http://schemas.microsoft.com/office/powerpoint/2010/main" val="379798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367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9475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3075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1014896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406648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08049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81281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263871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128482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38987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9/29/2017</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extLst>
      <p:ext uri="{BB962C8B-B14F-4D97-AF65-F5344CB8AC3E}">
        <p14:creationId xmlns:p14="http://schemas.microsoft.com/office/powerpoint/2010/main" val="95063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3007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200" b="1" kern="1200">
          <a:solidFill>
            <a:schemeClr val="bg1">
              <a:lumMod val="65000"/>
            </a:schemeClr>
          </a:solidFill>
          <a:latin typeface="微软雅黑" panose="020B0503020204020204" pitchFamily="34" charset="-122"/>
          <a:ea typeface="微软雅黑" panose="020B0503020204020204" pitchFamily="34" charset="-122"/>
          <a:cs typeface="Open Sans"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763688" y="1131590"/>
            <a:ext cx="5478423" cy="877163"/>
          </a:xfrm>
          <a:prstGeom prst="rect">
            <a:avLst/>
          </a:prstGeom>
          <a:noFill/>
          <a:ln w="9525">
            <a:noFill/>
            <a:miter lim="800000"/>
            <a:headEnd/>
            <a:tailEnd/>
          </a:ln>
        </p:spPr>
        <p:txBody>
          <a:bodyPr wrap="none" lIns="45720" tIns="22860" rIns="45720" bIns="22860">
            <a:spAutoFit/>
          </a:bodyPr>
          <a:lstStyle/>
          <a:p>
            <a:pPr defTabSz="1088232" fontAlgn="auto">
              <a:spcBef>
                <a:spcPts val="0"/>
              </a:spcBef>
              <a:spcAft>
                <a:spcPts val="0"/>
              </a:spcAft>
              <a:defRPr/>
            </a:pPr>
            <a:r>
              <a:rPr lang="zh-CN" altLang="en-US" sz="5400" b="1" spc="-150" dirty="0" smtClean="0">
                <a:solidFill>
                  <a:srgbClr val="45C1A4"/>
                </a:solidFill>
                <a:latin typeface="微软雅黑" panose="020B0503020204020204" pitchFamily="34" charset="-122"/>
                <a:ea typeface="微软雅黑" panose="020B0503020204020204" pitchFamily="34" charset="-122"/>
                <a:cs typeface="Open Sans" pitchFamily="34" charset="0"/>
              </a:rPr>
              <a:t>第三组第一周报告</a:t>
            </a:r>
            <a:endParaRPr lang="en-CA" sz="5400" b="1" spc="-150" dirty="0">
              <a:solidFill>
                <a:srgbClr val="45C1A4"/>
              </a:solidFill>
              <a:latin typeface="微软雅黑" panose="020B0503020204020204" pitchFamily="34" charset="-122"/>
              <a:ea typeface="微软雅黑" panose="020B0503020204020204" pitchFamily="34" charset="-122"/>
              <a:cs typeface="Open Sans" pitchFamily="34" charset="0"/>
            </a:endParaRPr>
          </a:p>
        </p:txBody>
      </p:sp>
      <p:sp>
        <p:nvSpPr>
          <p:cNvPr id="5" name="Rectangle 4"/>
          <p:cNvSpPr/>
          <p:nvPr/>
        </p:nvSpPr>
        <p:spPr>
          <a:xfrm>
            <a:off x="4503643" y="2427734"/>
            <a:ext cx="3945311" cy="584775"/>
          </a:xfrm>
          <a:prstGeom prst="rect">
            <a:avLst/>
          </a:prstGeom>
        </p:spPr>
        <p:txBody>
          <a:bodyPr wrap="none">
            <a:spAutoFit/>
          </a:bodyPr>
          <a:lstStyle/>
          <a:p>
            <a:pPr fontAlgn="auto">
              <a:spcBef>
                <a:spcPts val="0"/>
              </a:spcBef>
              <a:spcAft>
                <a:spcPts val="0"/>
              </a:spcAft>
              <a:defRPr/>
            </a:pPr>
            <a:r>
              <a:rPr lang="en-US" altLang="zh-CN" sz="3200" dirty="0" smtClean="0">
                <a:latin typeface="微软雅黑" panose="020B0503020204020204" pitchFamily="34" charset="-122"/>
                <a:ea typeface="微软雅黑" panose="020B0503020204020204" pitchFamily="34" charset="-122"/>
                <a:cs typeface="Open Sans Light" pitchFamily="34" charset="0"/>
              </a:rPr>
              <a:t>——</a:t>
            </a:r>
            <a:r>
              <a:rPr lang="zh-CN" altLang="en-US" sz="3200" dirty="0" smtClean="0">
                <a:latin typeface="微软雅黑" panose="020B0503020204020204" pitchFamily="34" charset="-122"/>
                <a:ea typeface="微软雅黑" panose="020B0503020204020204" pitchFamily="34" charset="-122"/>
                <a:cs typeface="Open Sans Light" pitchFamily="34" charset="0"/>
              </a:rPr>
              <a:t>选题过程及结果</a:t>
            </a:r>
            <a:endParaRPr lang="en-US" sz="3200" dirty="0">
              <a:latin typeface="微软雅黑" panose="020B0503020204020204" pitchFamily="34" charset="-122"/>
              <a:ea typeface="微软雅黑" panose="020B0503020204020204" pitchFamily="34" charset="-122"/>
              <a:cs typeface="Open Sans Light" pitchFamily="34" charset="0"/>
            </a:endParaRPr>
          </a:p>
        </p:txBody>
      </p:sp>
      <p:sp>
        <p:nvSpPr>
          <p:cNvPr id="2" name="TextBox 1"/>
          <p:cNvSpPr txBox="1"/>
          <p:nvPr/>
        </p:nvSpPr>
        <p:spPr>
          <a:xfrm>
            <a:off x="1187624" y="3991594"/>
            <a:ext cx="712879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郭亦凡、黄鲸慧、宗冰蕊、宁微希</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龙行明、周宸宇、林灏、雷怡然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89918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409675"/>
              </p:ext>
            </p:extLst>
          </p:nvPr>
        </p:nvGraphicFramePr>
        <p:xfrm>
          <a:off x="1043608" y="195486"/>
          <a:ext cx="7650956" cy="165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3091319621"/>
              </p:ext>
            </p:extLst>
          </p:nvPr>
        </p:nvGraphicFramePr>
        <p:xfrm>
          <a:off x="1040963" y="1943751"/>
          <a:ext cx="7650956" cy="23789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组合 5"/>
          <p:cNvGrpSpPr/>
          <p:nvPr/>
        </p:nvGrpSpPr>
        <p:grpSpPr>
          <a:xfrm>
            <a:off x="1043607" y="4458155"/>
            <a:ext cx="7650956" cy="507831"/>
            <a:chOff x="1057275" y="5789067"/>
            <a:chExt cx="10201274" cy="677108"/>
          </a:xfrm>
          <a:noFill/>
        </p:grpSpPr>
        <p:sp>
          <p:nvSpPr>
            <p:cNvPr id="7" name="文本框 6"/>
            <p:cNvSpPr txBox="1"/>
            <p:nvPr/>
          </p:nvSpPr>
          <p:spPr>
            <a:xfrm>
              <a:off x="1057275" y="5789067"/>
              <a:ext cx="811283" cy="677108"/>
            </a:xfrm>
            <a:prstGeom prst="rect">
              <a:avLst/>
            </a:prstGeom>
            <a:solidFill>
              <a:srgbClr val="45C1A4"/>
            </a:solidFill>
            <a:ln>
              <a:noFill/>
            </a:ln>
          </p:spPr>
          <p:style>
            <a:lnRef idx="3">
              <a:schemeClr val="lt1"/>
            </a:lnRef>
            <a:fillRef idx="1">
              <a:schemeClr val="accent1"/>
            </a:fillRef>
            <a:effectRef idx="1">
              <a:schemeClr val="accent1"/>
            </a:effectRef>
            <a:fontRef idx="minor">
              <a:schemeClr val="lt1"/>
            </a:fontRef>
          </p:style>
          <p:txBody>
            <a:bodyPr wrap="square" rtlCol="0" anchor="ctr" anchorCtr="0">
              <a:spAutoFit/>
            </a:bodyPr>
            <a:lstStyle/>
            <a:p>
              <a:pPr algn="ctr" defTabSz="685800"/>
              <a:r>
                <a:rPr lang="zh-CN" altLang="en-US" sz="1350" dirty="0">
                  <a:solidFill>
                    <a:prstClr val="white"/>
                  </a:solidFill>
                  <a:latin typeface="等线" panose="020F0502020204030204"/>
                  <a:ea typeface="等线" panose="02010600030101010101" pitchFamily="2" charset="-122"/>
                </a:rPr>
                <a:t>外部因素</a:t>
              </a:r>
            </a:p>
          </p:txBody>
        </p:sp>
        <p:sp>
          <p:nvSpPr>
            <p:cNvPr id="8" name="文本框 7"/>
            <p:cNvSpPr txBox="1"/>
            <p:nvPr/>
          </p:nvSpPr>
          <p:spPr>
            <a:xfrm>
              <a:off x="1868558" y="5818013"/>
              <a:ext cx="9389991" cy="619199"/>
            </a:xfrm>
            <a:prstGeom prst="rect">
              <a:avLst/>
            </a:prstGeom>
            <a:grpFill/>
            <a:ln>
              <a:solidFill>
                <a:srgbClr val="45C1A4"/>
              </a:solidFill>
            </a:ln>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defTabSz="685800"/>
              <a:r>
                <a:rPr lang="zh-CN" altLang="zh-CN" sz="1050" dirty="0">
                  <a:solidFill>
                    <a:prstClr val="black"/>
                  </a:solidFill>
                  <a:latin typeface="等线" panose="020F0502020204030204"/>
                  <a:ea typeface="等线" panose="02010600030101010101" pitchFamily="2" charset="-122"/>
                </a:rPr>
                <a:t>准备时间有限，无法对智能医疗产业进行更深入的分析了解</a:t>
              </a:r>
            </a:p>
            <a:p>
              <a:pPr defTabSz="685800"/>
              <a:r>
                <a:rPr lang="zh-CN" altLang="zh-CN" sz="1050" dirty="0">
                  <a:solidFill>
                    <a:prstClr val="black"/>
                  </a:solidFill>
                  <a:latin typeface="等线" panose="020F0502020204030204"/>
                  <a:ea typeface="等线" panose="02010600030101010101" pitchFamily="2" charset="-122"/>
                </a:rPr>
                <a:t>介绍时间有限，无法对小组讨论的全部内容进行详细阐述</a:t>
              </a:r>
              <a:endParaRPr lang="en-US" altLang="zh-CN" sz="1050" dirty="0">
                <a:solidFill>
                  <a:prstClr val="black"/>
                </a:solidFill>
                <a:latin typeface="等线" panose="020F0502020204030204"/>
                <a:ea typeface="等线" panose="02010600030101010101" pitchFamily="2" charset="-122"/>
              </a:endParaRPr>
            </a:p>
          </p:txBody>
        </p:sp>
      </p:grpSp>
      <p:sp>
        <p:nvSpPr>
          <p:cNvPr id="9" name="文本框 8"/>
          <p:cNvSpPr txBox="1"/>
          <p:nvPr/>
        </p:nvSpPr>
        <p:spPr>
          <a:xfrm>
            <a:off x="444645" y="384246"/>
            <a:ext cx="392415" cy="4572465"/>
          </a:xfrm>
          <a:prstGeom prst="rect">
            <a:avLst/>
          </a:prstGeom>
          <a:solidFill>
            <a:srgbClr val="45C1A4"/>
          </a:solidFill>
          <a:ln>
            <a:noFill/>
          </a:ln>
        </p:spPr>
        <p:style>
          <a:lnRef idx="1">
            <a:schemeClr val="accent1"/>
          </a:lnRef>
          <a:fillRef idx="3">
            <a:schemeClr val="accent1"/>
          </a:fillRef>
          <a:effectRef idx="2">
            <a:schemeClr val="accent1"/>
          </a:effectRef>
          <a:fontRef idx="minor">
            <a:schemeClr val="lt1"/>
          </a:fontRef>
        </p:style>
        <p:txBody>
          <a:bodyPr vert="eaVert" wrap="square" rtlCol="0">
            <a:spAutoFit/>
          </a:bodyPr>
          <a:lstStyle/>
          <a:p>
            <a:pPr algn="ctr" defTabSz="685800"/>
            <a:r>
              <a:rPr lang="zh-CN" altLang="en-US" sz="1350" b="1" dirty="0">
                <a:solidFill>
                  <a:prstClr val="white"/>
                </a:solidFill>
                <a:latin typeface="等线" panose="020F0502020204030204"/>
                <a:ea typeface="等线" panose="02010600030101010101" pitchFamily="2" charset="-122"/>
              </a:rPr>
              <a:t>项目 </a:t>
            </a:r>
            <a:r>
              <a:rPr lang="en-US" altLang="zh-CN" sz="1350" b="1" dirty="0">
                <a:solidFill>
                  <a:prstClr val="white"/>
                </a:solidFill>
                <a:latin typeface="等线" panose="020F0502020204030204"/>
                <a:ea typeface="等线" panose="02010600030101010101" pitchFamily="2" charset="-122"/>
              </a:rPr>
              <a:t>: </a:t>
            </a:r>
            <a:r>
              <a:rPr lang="zh-CN" altLang="en-US" sz="1350" b="1" dirty="0">
                <a:solidFill>
                  <a:prstClr val="white"/>
                </a:solidFill>
                <a:latin typeface="等线" panose="020F0502020204030204"/>
                <a:ea typeface="等线" panose="02010600030101010101" pitchFamily="2" charset="-122"/>
              </a:rPr>
              <a:t>第一周学习报告</a:t>
            </a:r>
            <a:endParaRPr lang="en-US" altLang="zh-CN" sz="1350" b="1" dirty="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09123985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2480" y="291148"/>
            <a:ext cx="9170084" cy="600164"/>
          </a:xfrm>
          <a:prstGeom prst="rect">
            <a:avLst/>
          </a:prstGeom>
          <a:noFill/>
          <a:ln w="9525">
            <a:noFill/>
            <a:miter lim="800000"/>
            <a:headEnd/>
            <a:tailEnd/>
          </a:ln>
        </p:spPr>
        <p:txBody>
          <a:bodyPr wrap="square" lIns="45720" tIns="22860" rIns="45720" bIns="22860">
            <a:spAutoFit/>
          </a:bodyPr>
          <a:lstStyle/>
          <a:p>
            <a:pPr algn="ctr" defTabSz="1088232"/>
            <a:r>
              <a:rPr lang="zh-CN" altLang="en-US" sz="3600" b="1" spc="-150" dirty="0" smtClean="0">
                <a:latin typeface="微软雅黑" panose="020B0503020204020204" pitchFamily="34" charset="-122"/>
                <a:ea typeface="微软雅黑" panose="020B0503020204020204" pitchFamily="34" charset="-122"/>
                <a:cs typeface="Open Sans" pitchFamily="34" charset="0"/>
              </a:rPr>
              <a:t>备选产业</a:t>
            </a:r>
            <a:endParaRPr lang="en-CA" sz="3600" b="1" spc="-150" dirty="0" smtClean="0">
              <a:latin typeface="微软雅黑" panose="020B0503020204020204" pitchFamily="34" charset="-122"/>
              <a:ea typeface="微软雅黑" panose="020B0503020204020204" pitchFamily="34" charset="-122"/>
              <a:cs typeface="Open Sans" pitchFamily="34" charset="0"/>
            </a:endParaRPr>
          </a:p>
        </p:txBody>
      </p:sp>
      <p:sp>
        <p:nvSpPr>
          <p:cNvPr id="15" name="Text Box 7"/>
          <p:cNvSpPr txBox="1">
            <a:spLocks noChangeArrowheads="1"/>
          </p:cNvSpPr>
          <p:nvPr/>
        </p:nvSpPr>
        <p:spPr bwMode="auto">
          <a:xfrm>
            <a:off x="553817" y="4462105"/>
            <a:ext cx="8044156" cy="292388"/>
          </a:xfrm>
          <a:prstGeom prst="rect">
            <a:avLst/>
          </a:prstGeom>
          <a:noFill/>
          <a:ln w="9525">
            <a:noFill/>
            <a:miter lim="800000"/>
            <a:headEnd/>
            <a:tailEnd/>
          </a:ln>
        </p:spPr>
        <p:txBody>
          <a:bodyPr wrap="square" lIns="45720" tIns="22860" rIns="45720" bIns="22860" anchor="ctr">
            <a:spAutoFit/>
          </a:bodyPr>
          <a:lstStyle/>
          <a:p>
            <a:pPr algn="ctr" defTabSz="1088232"/>
            <a:r>
              <a:rPr lang="zh-CN" altLang="en-US" sz="1600" b="1" dirty="0">
                <a:latin typeface="微软雅黑" panose="020B0503020204020204" pitchFamily="34" charset="-122"/>
                <a:ea typeface="微软雅黑" panose="020B0503020204020204" pitchFamily="34" charset="-122"/>
                <a:cs typeface="Open Sans Semibold" pitchFamily="34" charset="0"/>
              </a:rPr>
              <a:t>小组最终认为“智能医疗”可行性等较高，确立其为小组调研产业。</a:t>
            </a:r>
            <a:endParaRPr lang="en-US" sz="1600" b="1" dirty="0" smtClean="0">
              <a:latin typeface="微软雅黑" panose="020B0503020204020204" pitchFamily="34" charset="-122"/>
              <a:ea typeface="微软雅黑" panose="020B0503020204020204" pitchFamily="34" charset="-122"/>
              <a:cs typeface="Open Sans Semibold" pitchFamily="34" charset="0"/>
            </a:endParaRPr>
          </a:p>
        </p:txBody>
      </p:sp>
      <p:grpSp>
        <p:nvGrpSpPr>
          <p:cNvPr id="6" name="组合 5"/>
          <p:cNvGrpSpPr/>
          <p:nvPr/>
        </p:nvGrpSpPr>
        <p:grpSpPr>
          <a:xfrm>
            <a:off x="447928" y="1162784"/>
            <a:ext cx="3192636" cy="3051943"/>
            <a:chOff x="107504" y="2110749"/>
            <a:chExt cx="3192636" cy="3051943"/>
          </a:xfrm>
        </p:grpSpPr>
        <p:grpSp>
          <p:nvGrpSpPr>
            <p:cNvPr id="3" name="组合 2"/>
            <p:cNvGrpSpPr/>
            <p:nvPr/>
          </p:nvGrpSpPr>
          <p:grpSpPr>
            <a:xfrm>
              <a:off x="107504" y="2110749"/>
              <a:ext cx="3168352" cy="3051943"/>
              <a:chOff x="251520" y="1103983"/>
              <a:chExt cx="3168352" cy="3051943"/>
            </a:xfrm>
          </p:grpSpPr>
          <p:sp>
            <p:nvSpPr>
              <p:cNvPr id="4" name="Rectangle 3"/>
              <p:cNvSpPr/>
              <p:nvPr/>
            </p:nvSpPr>
            <p:spPr>
              <a:xfrm>
                <a:off x="251520" y="2644140"/>
                <a:ext cx="1616908" cy="1511786"/>
              </a:xfrm>
              <a:prstGeom prst="rect">
                <a:avLst/>
              </a:prstGeom>
              <a:solidFill>
                <a:schemeClr val="accent6">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p:cNvSpPr/>
              <p:nvPr/>
            </p:nvSpPr>
            <p:spPr>
              <a:xfrm>
                <a:off x="1734313" y="1103983"/>
                <a:ext cx="1685559" cy="1543968"/>
              </a:xfrm>
              <a:prstGeom prst="rect">
                <a:avLst/>
              </a:pr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10"/>
              <p:cNvSpPr txBox="1">
                <a:spLocks noChangeArrowheads="1"/>
              </p:cNvSpPr>
              <p:nvPr/>
            </p:nvSpPr>
            <p:spPr bwMode="auto">
              <a:xfrm>
                <a:off x="251520" y="2753759"/>
                <a:ext cx="1524000" cy="907941"/>
              </a:xfrm>
              <a:prstGeom prst="rect">
                <a:avLst/>
              </a:prstGeom>
              <a:noFill/>
              <a:ln w="9525">
                <a:noFill/>
                <a:miter lim="800000"/>
                <a:headEnd/>
                <a:tailEnd/>
              </a:ln>
            </p:spPr>
            <p:txBody>
              <a:bodyPr wrap="square" lIns="45720" tIns="22860" rIns="45720" bIns="22860">
                <a:spAutoFit/>
              </a:bodyPr>
              <a:lstStyle/>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智能</a:t>
                </a:r>
                <a:endParaRPr lang="en-US" altLang="zh-CN" sz="2800" b="1" dirty="0" smtClean="0">
                  <a:solidFill>
                    <a:schemeClr val="bg1"/>
                  </a:solidFill>
                  <a:latin typeface="微软雅黑" panose="020B0503020204020204" pitchFamily="34" charset="-122"/>
                  <a:ea typeface="微软雅黑" panose="020B0503020204020204" pitchFamily="34" charset="-122"/>
                  <a:cs typeface="Open Sans" pitchFamily="34" charset="0"/>
                </a:endParaRPr>
              </a:p>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物流</a:t>
                </a:r>
                <a:endParaRPr lang="en-US" sz="2000" dirty="0" smtClean="0">
                  <a:solidFill>
                    <a:schemeClr val="bg1"/>
                  </a:solidFill>
                  <a:latin typeface="微软雅黑" panose="020B0503020204020204" pitchFamily="34" charset="-122"/>
                  <a:ea typeface="微软雅黑" panose="020B0503020204020204" pitchFamily="34" charset="-122"/>
                  <a:cs typeface="Open Sans" pitchFamily="34" charset="0"/>
                </a:endParaRPr>
              </a:p>
            </p:txBody>
          </p:sp>
          <p:pic>
            <p:nvPicPr>
              <p:cNvPr id="1026" name="Picture 2" descr="相关图片"/>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21" b="5165"/>
              <a:stretch/>
            </p:blipFill>
            <p:spPr bwMode="auto">
              <a:xfrm>
                <a:off x="251520" y="1103983"/>
                <a:ext cx="1626053" cy="153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医疗”的图片搜索结果"/>
              <p:cNvPicPr>
                <a:picLocks noChangeAspect="1" noChangeArrowheads="1"/>
              </p:cNvPicPr>
              <p:nvPr/>
            </p:nvPicPr>
            <p:blipFill rotWithShape="1">
              <a:blip r:embed="rId4">
                <a:extLst>
                  <a:ext uri="{28A0092B-C50C-407E-A947-70E740481C1C}">
                    <a14:useLocalDpi xmlns:a14="http://schemas.microsoft.com/office/drawing/2010/main" val="0"/>
                  </a:ext>
                </a:extLst>
              </a:blip>
              <a:srcRect l="11390" r="10787"/>
              <a:stretch/>
            </p:blipFill>
            <p:spPr bwMode="auto">
              <a:xfrm>
                <a:off x="1868427" y="2646137"/>
                <a:ext cx="1551445" cy="1509789"/>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10"/>
            <p:cNvSpPr txBox="1">
              <a:spLocks noChangeArrowheads="1"/>
            </p:cNvSpPr>
            <p:nvPr/>
          </p:nvSpPr>
          <p:spPr bwMode="auto">
            <a:xfrm>
              <a:off x="1776140" y="2272773"/>
              <a:ext cx="1524000" cy="907941"/>
            </a:xfrm>
            <a:prstGeom prst="rect">
              <a:avLst/>
            </a:prstGeom>
            <a:noFill/>
            <a:ln w="9525">
              <a:noFill/>
              <a:miter lim="800000"/>
              <a:headEnd/>
              <a:tailEnd/>
            </a:ln>
          </p:spPr>
          <p:txBody>
            <a:bodyPr wrap="square" lIns="45720" tIns="22860" rIns="45720" bIns="22860">
              <a:spAutoFit/>
            </a:bodyPr>
            <a:lstStyle/>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智能</a:t>
              </a:r>
              <a:endParaRPr lang="en-US" altLang="zh-CN" sz="2800" b="1" dirty="0" smtClean="0">
                <a:solidFill>
                  <a:schemeClr val="bg1"/>
                </a:solidFill>
                <a:latin typeface="微软雅黑" panose="020B0503020204020204" pitchFamily="34" charset="-122"/>
                <a:ea typeface="微软雅黑" panose="020B0503020204020204" pitchFamily="34" charset="-122"/>
                <a:cs typeface="Open Sans" pitchFamily="34" charset="0"/>
              </a:endParaRPr>
            </a:p>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医疗</a:t>
              </a:r>
              <a:endParaRPr lang="en-US" sz="2800" dirty="0" smtClean="0">
                <a:solidFill>
                  <a:schemeClr val="bg1"/>
                </a:solidFill>
                <a:latin typeface="微软雅黑" panose="020B0503020204020204" pitchFamily="34" charset="-122"/>
                <a:ea typeface="微软雅黑" panose="020B0503020204020204" pitchFamily="34" charset="-122"/>
                <a:cs typeface="Open Sans" pitchFamily="34" charset="0"/>
              </a:endParaRPr>
            </a:p>
          </p:txBody>
        </p:sp>
      </p:grpSp>
      <p:grpSp>
        <p:nvGrpSpPr>
          <p:cNvPr id="22" name="组合 21"/>
          <p:cNvGrpSpPr/>
          <p:nvPr/>
        </p:nvGrpSpPr>
        <p:grpSpPr>
          <a:xfrm>
            <a:off x="3718180" y="1166974"/>
            <a:ext cx="3403091" cy="3047754"/>
            <a:chOff x="3707903" y="1055370"/>
            <a:chExt cx="3403091" cy="3047754"/>
          </a:xfrm>
        </p:grpSpPr>
        <p:grpSp>
          <p:nvGrpSpPr>
            <p:cNvPr id="7" name="组合 6"/>
            <p:cNvGrpSpPr/>
            <p:nvPr/>
          </p:nvGrpSpPr>
          <p:grpSpPr>
            <a:xfrm>
              <a:off x="3707903" y="2595147"/>
              <a:ext cx="1738893" cy="1507976"/>
              <a:chOff x="3651630" y="2644140"/>
              <a:chExt cx="1801252" cy="1466566"/>
            </a:xfrm>
          </p:grpSpPr>
          <p:sp>
            <p:nvSpPr>
              <p:cNvPr id="8" name="Rectangle 7"/>
              <p:cNvSpPr/>
              <p:nvPr/>
            </p:nvSpPr>
            <p:spPr>
              <a:xfrm>
                <a:off x="3651630" y="2644140"/>
                <a:ext cx="1801252" cy="146656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0"/>
              <p:cNvSpPr txBox="1">
                <a:spLocks noChangeArrowheads="1"/>
              </p:cNvSpPr>
              <p:nvPr/>
            </p:nvSpPr>
            <p:spPr bwMode="auto">
              <a:xfrm>
                <a:off x="3810000" y="2753759"/>
                <a:ext cx="1524000" cy="907941"/>
              </a:xfrm>
              <a:prstGeom prst="rect">
                <a:avLst/>
              </a:prstGeom>
              <a:noFill/>
              <a:ln w="9525">
                <a:noFill/>
                <a:miter lim="800000"/>
                <a:headEnd/>
                <a:tailEnd/>
              </a:ln>
            </p:spPr>
            <p:txBody>
              <a:bodyPr wrap="square" lIns="45720" tIns="22860" rIns="45720" bIns="22860">
                <a:spAutoFit/>
              </a:bodyPr>
              <a:lstStyle/>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智能</a:t>
                </a:r>
                <a:endParaRPr lang="en-US" altLang="zh-CN" sz="2800" b="1" dirty="0" smtClean="0">
                  <a:solidFill>
                    <a:schemeClr val="bg1"/>
                  </a:solidFill>
                  <a:latin typeface="微软雅黑" panose="020B0503020204020204" pitchFamily="34" charset="-122"/>
                  <a:ea typeface="微软雅黑" panose="020B0503020204020204" pitchFamily="34" charset="-122"/>
                  <a:cs typeface="Open Sans" pitchFamily="34" charset="0"/>
                </a:endParaRPr>
              </a:p>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家居</a:t>
                </a:r>
                <a:endParaRPr lang="en-US" sz="2800" dirty="0" smtClean="0">
                  <a:solidFill>
                    <a:schemeClr val="bg1"/>
                  </a:solidFill>
                  <a:latin typeface="微软雅黑" panose="020B0503020204020204" pitchFamily="34" charset="-122"/>
                  <a:ea typeface="微软雅黑" panose="020B0503020204020204" pitchFamily="34" charset="-122"/>
                  <a:cs typeface="Open Sans" pitchFamily="34" charset="0"/>
                </a:endParaRPr>
              </a:p>
            </p:txBody>
          </p:sp>
        </p:grpSp>
        <p:grpSp>
          <p:nvGrpSpPr>
            <p:cNvPr id="11" name="组合 10"/>
            <p:cNvGrpSpPr/>
            <p:nvPr/>
          </p:nvGrpSpPr>
          <p:grpSpPr>
            <a:xfrm>
              <a:off x="5446796" y="1055370"/>
              <a:ext cx="1664198" cy="1532157"/>
              <a:chOff x="5446796" y="1055370"/>
              <a:chExt cx="1664198" cy="1532157"/>
            </a:xfrm>
          </p:grpSpPr>
          <p:sp>
            <p:nvSpPr>
              <p:cNvPr id="9" name="Rectangle 8"/>
              <p:cNvSpPr/>
              <p:nvPr/>
            </p:nvSpPr>
            <p:spPr>
              <a:xfrm>
                <a:off x="5446796" y="1055370"/>
                <a:ext cx="1664198" cy="1532157"/>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0"/>
              <p:cNvSpPr txBox="1">
                <a:spLocks noChangeArrowheads="1"/>
              </p:cNvSpPr>
              <p:nvPr/>
            </p:nvSpPr>
            <p:spPr bwMode="auto">
              <a:xfrm>
                <a:off x="5586994" y="1166894"/>
                <a:ext cx="1524000" cy="907941"/>
              </a:xfrm>
              <a:prstGeom prst="rect">
                <a:avLst/>
              </a:prstGeom>
              <a:noFill/>
              <a:ln w="9525">
                <a:noFill/>
                <a:miter lim="800000"/>
                <a:headEnd/>
                <a:tailEnd/>
              </a:ln>
            </p:spPr>
            <p:txBody>
              <a:bodyPr wrap="square" lIns="45720" tIns="22860" rIns="45720" bIns="22860">
                <a:spAutoFit/>
              </a:bodyPr>
              <a:lstStyle/>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可穿戴</a:t>
                </a:r>
                <a:endParaRPr lang="en-US" altLang="zh-CN" sz="2800" b="1" dirty="0" smtClean="0">
                  <a:solidFill>
                    <a:schemeClr val="bg1"/>
                  </a:solidFill>
                  <a:latin typeface="微软雅黑" panose="020B0503020204020204" pitchFamily="34" charset="-122"/>
                  <a:ea typeface="微软雅黑" panose="020B0503020204020204" pitchFamily="34" charset="-122"/>
                  <a:cs typeface="Open Sans" pitchFamily="34" charset="0"/>
                </a:endParaRPr>
              </a:p>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设备</a:t>
                </a:r>
                <a:endParaRPr lang="en-US" sz="2800" dirty="0" smtClean="0">
                  <a:solidFill>
                    <a:schemeClr val="bg1"/>
                  </a:solidFill>
                  <a:latin typeface="微软雅黑" panose="020B0503020204020204" pitchFamily="34" charset="-122"/>
                  <a:ea typeface="微软雅黑" panose="020B0503020204020204" pitchFamily="34" charset="-122"/>
                  <a:cs typeface="Open Sans" pitchFamily="34" charset="0"/>
                </a:endParaRPr>
              </a:p>
            </p:txBody>
          </p:sp>
        </p:grpSp>
        <p:pic>
          <p:nvPicPr>
            <p:cNvPr id="13" name="图片 12"/>
            <p:cNvPicPr>
              <a:picLocks noChangeAspect="1"/>
            </p:cNvPicPr>
            <p:nvPr/>
          </p:nvPicPr>
          <p:blipFill rotWithShape="1">
            <a:blip r:embed="rId5"/>
            <a:srcRect l="11886" t="1863" r="14378"/>
            <a:stretch/>
          </p:blipFill>
          <p:spPr>
            <a:xfrm>
              <a:off x="3707904" y="1055370"/>
              <a:ext cx="1738892" cy="1539777"/>
            </a:xfrm>
            <a:prstGeom prst="rect">
              <a:avLst/>
            </a:prstGeom>
          </p:spPr>
        </p:pic>
        <p:pic>
          <p:nvPicPr>
            <p:cNvPr id="14" name="图片 13"/>
            <p:cNvPicPr>
              <a:picLocks noChangeAspect="1"/>
            </p:cNvPicPr>
            <p:nvPr/>
          </p:nvPicPr>
          <p:blipFill rotWithShape="1">
            <a:blip r:embed="rId6"/>
            <a:srcRect l="2896" t="3756" r="31624" b="9550"/>
            <a:stretch/>
          </p:blipFill>
          <p:spPr>
            <a:xfrm>
              <a:off x="5446796" y="2595148"/>
              <a:ext cx="1664198" cy="1507976"/>
            </a:xfrm>
            <a:prstGeom prst="rect">
              <a:avLst/>
            </a:prstGeom>
          </p:spPr>
        </p:pic>
      </p:grpSp>
      <p:grpSp>
        <p:nvGrpSpPr>
          <p:cNvPr id="24" name="组合 23"/>
          <p:cNvGrpSpPr/>
          <p:nvPr/>
        </p:nvGrpSpPr>
        <p:grpSpPr>
          <a:xfrm>
            <a:off x="7242648" y="1162783"/>
            <a:ext cx="1660110" cy="3051944"/>
            <a:chOff x="7232371" y="1051179"/>
            <a:chExt cx="1660110" cy="3051944"/>
          </a:xfrm>
        </p:grpSpPr>
        <p:grpSp>
          <p:nvGrpSpPr>
            <p:cNvPr id="23" name="组合 22"/>
            <p:cNvGrpSpPr/>
            <p:nvPr/>
          </p:nvGrpSpPr>
          <p:grpSpPr>
            <a:xfrm>
              <a:off x="7232371" y="2549036"/>
              <a:ext cx="1660110" cy="1554087"/>
              <a:chOff x="7245108" y="2640330"/>
              <a:chExt cx="1915829" cy="1600200"/>
            </a:xfrm>
          </p:grpSpPr>
          <p:sp>
            <p:nvSpPr>
              <p:cNvPr id="12" name="Rectangle 11"/>
              <p:cNvSpPr/>
              <p:nvPr/>
            </p:nvSpPr>
            <p:spPr>
              <a:xfrm>
                <a:off x="7245108" y="2640330"/>
                <a:ext cx="1915829" cy="1600200"/>
              </a:xfrm>
              <a:prstGeom prst="rect">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0"/>
              <p:cNvSpPr txBox="1">
                <a:spLocks noChangeArrowheads="1"/>
              </p:cNvSpPr>
              <p:nvPr/>
            </p:nvSpPr>
            <p:spPr bwMode="auto">
              <a:xfrm>
                <a:off x="7441022" y="2753759"/>
                <a:ext cx="1524000" cy="907941"/>
              </a:xfrm>
              <a:prstGeom prst="rect">
                <a:avLst/>
              </a:prstGeom>
              <a:noFill/>
              <a:ln w="9525">
                <a:noFill/>
                <a:miter lim="800000"/>
                <a:headEnd/>
                <a:tailEnd/>
              </a:ln>
            </p:spPr>
            <p:txBody>
              <a:bodyPr wrap="square" lIns="45720" tIns="22860" rIns="45720" bIns="22860">
                <a:spAutoFit/>
              </a:bodyPr>
              <a:lstStyle/>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智能</a:t>
                </a:r>
                <a:endParaRPr lang="en-US" altLang="zh-CN" sz="2800" b="1" dirty="0" smtClean="0">
                  <a:solidFill>
                    <a:schemeClr val="bg1"/>
                  </a:solidFill>
                  <a:latin typeface="微软雅黑" panose="020B0503020204020204" pitchFamily="34" charset="-122"/>
                  <a:ea typeface="微软雅黑" panose="020B0503020204020204" pitchFamily="34" charset="-122"/>
                  <a:cs typeface="Open Sans" pitchFamily="34" charset="0"/>
                </a:endParaRPr>
              </a:p>
              <a:p>
                <a:pPr defTabSz="1088232"/>
                <a:r>
                  <a:rPr lang="zh-CN" altLang="en-US" sz="2800" b="1" dirty="0" smtClean="0">
                    <a:solidFill>
                      <a:schemeClr val="bg1"/>
                    </a:solidFill>
                    <a:latin typeface="微软雅黑" panose="020B0503020204020204" pitchFamily="34" charset="-122"/>
                    <a:ea typeface="微软雅黑" panose="020B0503020204020204" pitchFamily="34" charset="-122"/>
                    <a:cs typeface="Open Sans" pitchFamily="34" charset="0"/>
                  </a:rPr>
                  <a:t>交通</a:t>
                </a:r>
                <a:endParaRPr lang="en-US" sz="2800" dirty="0" smtClean="0">
                  <a:solidFill>
                    <a:schemeClr val="bg1"/>
                  </a:solidFill>
                  <a:latin typeface="微软雅黑" panose="020B0503020204020204" pitchFamily="34" charset="-122"/>
                  <a:ea typeface="微软雅黑" panose="020B0503020204020204" pitchFamily="34" charset="-122"/>
                  <a:cs typeface="Open Sans" pitchFamily="34" charset="0"/>
                </a:endParaRPr>
              </a:p>
            </p:txBody>
          </p:sp>
        </p:grpSp>
        <p:pic>
          <p:nvPicPr>
            <p:cNvPr id="21" name="图片 20"/>
            <p:cNvPicPr>
              <a:picLocks noChangeAspect="1"/>
            </p:cNvPicPr>
            <p:nvPr/>
          </p:nvPicPr>
          <p:blipFill rotWithShape="1">
            <a:blip r:embed="rId7"/>
            <a:srcRect l="15881" r="18041"/>
            <a:stretch/>
          </p:blipFill>
          <p:spPr>
            <a:xfrm>
              <a:off x="7245104" y="1051179"/>
              <a:ext cx="1647376" cy="1536348"/>
            </a:xfrm>
            <a:prstGeom prst="rect">
              <a:avLst/>
            </a:prstGeom>
          </p:spPr>
        </p:pic>
      </p:grpSp>
    </p:spTree>
    <p:extLst>
      <p:ext uri="{BB962C8B-B14F-4D97-AF65-F5344CB8AC3E}">
        <p14:creationId xmlns:p14="http://schemas.microsoft.com/office/powerpoint/2010/main" val="22246872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860032" y="1445998"/>
            <a:ext cx="3024336" cy="1431161"/>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b="1" dirty="0" smtClean="0">
                <a:solidFill>
                  <a:srgbClr val="45C1A4"/>
                </a:solidFill>
                <a:latin typeface="微软雅黑" panose="020B0503020204020204" pitchFamily="34" charset="-122"/>
                <a:ea typeface="微软雅黑" panose="020B0503020204020204" pitchFamily="34" charset="-122"/>
                <a:cs typeface="Open Sans" pitchFamily="34" charset="0"/>
              </a:rPr>
              <a:t>需求</a:t>
            </a:r>
            <a:endParaRPr lang="en-US" altLang="zh-CN" b="1" dirty="0" smtClean="0">
              <a:solidFill>
                <a:srgbClr val="0E7FB7"/>
              </a:solidFill>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400" dirty="0" smtClean="0">
                <a:latin typeface="微软雅黑" panose="020B0503020204020204" pitchFamily="34" charset="-122"/>
                <a:ea typeface="微软雅黑" panose="020B0503020204020204" pitchFamily="34" charset="-122"/>
                <a:cs typeface="Open Sans" pitchFamily="34" charset="0"/>
              </a:rPr>
              <a:t>对健康的关注提高</a:t>
            </a:r>
            <a:endParaRPr lang="en-US" altLang="zh-CN" sz="1400" dirty="0" smtClean="0">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400" dirty="0" smtClean="0">
                <a:latin typeface="微软雅黑" panose="020B0503020204020204" pitchFamily="34" charset="-122"/>
                <a:ea typeface="微软雅黑" panose="020B0503020204020204" pitchFamily="34" charset="-122"/>
                <a:cs typeface="Open Sans" pitchFamily="34" charset="0"/>
              </a:rPr>
              <a:t>优质医疗资源不足</a:t>
            </a:r>
            <a:endParaRPr lang="en-US" altLang="zh-CN" sz="1400" dirty="0" smtClean="0">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400" dirty="0" smtClean="0">
                <a:latin typeface="微软雅黑" panose="020B0503020204020204" pitchFamily="34" charset="-122"/>
                <a:ea typeface="微软雅黑" panose="020B0503020204020204" pitchFamily="34" charset="-122"/>
                <a:cs typeface="Open Sans" pitchFamily="34" charset="0"/>
              </a:rPr>
              <a:t>诊断效率和精度有待提高</a:t>
            </a:r>
            <a:endParaRPr lang="en-US" altLang="zh-CN" sz="1400" dirty="0" smtClean="0">
              <a:latin typeface="微软雅黑" panose="020B0503020204020204" pitchFamily="34" charset="-122"/>
              <a:ea typeface="微软雅黑" panose="020B0503020204020204" pitchFamily="34" charset="-122"/>
              <a:cs typeface="Open Sans" pitchFamily="34" charset="0"/>
            </a:endParaRPr>
          </a:p>
        </p:txBody>
      </p:sp>
      <p:sp>
        <p:nvSpPr>
          <p:cNvPr id="2" name="矩形 1"/>
          <p:cNvSpPr/>
          <p:nvPr/>
        </p:nvSpPr>
        <p:spPr>
          <a:xfrm>
            <a:off x="0" y="267494"/>
            <a:ext cx="9144000" cy="936104"/>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10"/>
          <p:cNvSpPr txBox="1">
            <a:spLocks noChangeArrowheads="1"/>
          </p:cNvSpPr>
          <p:nvPr/>
        </p:nvSpPr>
        <p:spPr bwMode="auto">
          <a:xfrm>
            <a:off x="4860032" y="2910183"/>
            <a:ext cx="3672408" cy="1246495"/>
          </a:xfrm>
          <a:prstGeom prst="rect">
            <a:avLst/>
          </a:prstGeom>
          <a:noFill/>
          <a:ln w="9525">
            <a:noFill/>
            <a:miter lim="800000"/>
            <a:headEnd/>
            <a:tailEnd/>
          </a:ln>
        </p:spPr>
        <p:txBody>
          <a:bodyPr wrap="square" lIns="45720" tIns="22860" rIns="45720" bIns="22860">
            <a:spAutoFit/>
          </a:bodyPr>
          <a:lstStyle/>
          <a:p>
            <a:pPr defTabSz="1088232">
              <a:lnSpc>
                <a:spcPct val="200000"/>
              </a:lnSpc>
            </a:pPr>
            <a:r>
              <a:rPr lang="zh-CN" altLang="en-US" b="1" dirty="0" smtClean="0">
                <a:solidFill>
                  <a:srgbClr val="45C1A4"/>
                </a:solidFill>
                <a:latin typeface="微软雅黑" panose="020B0503020204020204" pitchFamily="34" charset="-122"/>
                <a:ea typeface="微软雅黑" panose="020B0503020204020204" pitchFamily="34" charset="-122"/>
                <a:cs typeface="Open Sans" pitchFamily="34" charset="0"/>
              </a:rPr>
              <a:t>技术</a:t>
            </a:r>
            <a:endParaRPr lang="zh-CN" altLang="en-US" b="1" dirty="0" smtClean="0">
              <a:solidFill>
                <a:srgbClr val="4BACC6"/>
              </a:solidFill>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400" dirty="0" smtClean="0">
                <a:latin typeface="微软雅黑" panose="020B0503020204020204" pitchFamily="34" charset="-122"/>
                <a:ea typeface="微软雅黑" panose="020B0503020204020204" pitchFamily="34" charset="-122"/>
                <a:cs typeface="Open Sans" pitchFamily="34" charset="0"/>
              </a:rPr>
              <a:t>图像识别、大数据、深度学习、神经网络等</a:t>
            </a:r>
            <a:endParaRPr lang="en-US" altLang="zh-CN" sz="1400" dirty="0" smtClean="0">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400" dirty="0" smtClean="0">
                <a:latin typeface="微软雅黑" panose="020B0503020204020204" pitchFamily="34" charset="-122"/>
                <a:ea typeface="微软雅黑" panose="020B0503020204020204" pitchFamily="34" charset="-122"/>
                <a:cs typeface="Open Sans" pitchFamily="34" charset="0"/>
              </a:rPr>
              <a:t>人工智能的发展</a:t>
            </a:r>
            <a:endParaRPr lang="en-US" sz="1400" dirty="0">
              <a:latin typeface="微软雅黑" panose="020B0503020204020204" pitchFamily="34" charset="-122"/>
              <a:ea typeface="微软雅黑" panose="020B0503020204020204" pitchFamily="34" charset="-122"/>
              <a:cs typeface="Open Sans" pitchFamily="34" charset="0"/>
            </a:endParaRPr>
          </a:p>
        </p:txBody>
      </p:sp>
      <p:sp>
        <p:nvSpPr>
          <p:cNvPr id="12" name="Text Box 10"/>
          <p:cNvSpPr txBox="1">
            <a:spLocks noChangeArrowheads="1"/>
          </p:cNvSpPr>
          <p:nvPr/>
        </p:nvSpPr>
        <p:spPr bwMode="auto">
          <a:xfrm>
            <a:off x="4860032" y="4156678"/>
            <a:ext cx="1824929" cy="516616"/>
          </a:xfrm>
          <a:prstGeom prst="rect">
            <a:avLst/>
          </a:prstGeom>
          <a:noFill/>
          <a:ln w="9525">
            <a:noFill/>
            <a:miter lim="800000"/>
            <a:headEnd/>
            <a:tailEnd/>
          </a:ln>
        </p:spPr>
        <p:txBody>
          <a:bodyPr wrap="square" lIns="45720" tIns="22860" rIns="45720" bIns="22860">
            <a:spAutoFit/>
          </a:bodyPr>
          <a:lstStyle/>
          <a:p>
            <a:pPr defTabSz="1088232">
              <a:lnSpc>
                <a:spcPct val="200000"/>
              </a:lnSpc>
            </a:pPr>
            <a:r>
              <a:rPr lang="zh-CN" altLang="en-US" b="1" dirty="0" smtClean="0">
                <a:solidFill>
                  <a:srgbClr val="45C1A4"/>
                </a:solidFill>
                <a:latin typeface="微软雅黑" panose="020B0503020204020204" pitchFamily="34" charset="-122"/>
                <a:ea typeface="微软雅黑" panose="020B0503020204020204" pitchFamily="34" charset="-122"/>
                <a:cs typeface="Open Sans" pitchFamily="34" charset="0"/>
              </a:rPr>
              <a:t>结合</a:t>
            </a:r>
          </a:p>
        </p:txBody>
      </p:sp>
      <p:sp>
        <p:nvSpPr>
          <p:cNvPr id="44" name="Text Box 7"/>
          <p:cNvSpPr txBox="1">
            <a:spLocks noChangeArrowheads="1"/>
          </p:cNvSpPr>
          <p:nvPr/>
        </p:nvSpPr>
        <p:spPr bwMode="auto">
          <a:xfrm>
            <a:off x="3707904" y="450262"/>
            <a:ext cx="5436096" cy="538609"/>
          </a:xfrm>
          <a:prstGeom prst="rect">
            <a:avLst/>
          </a:prstGeom>
          <a:noFill/>
          <a:ln w="9525">
            <a:noFill/>
            <a:miter lim="800000"/>
            <a:headEnd/>
            <a:tailEnd/>
          </a:ln>
        </p:spPr>
        <p:txBody>
          <a:bodyPr wrap="square" lIns="45720" tIns="22860" rIns="45720" bIns="22860">
            <a:spAutoFit/>
          </a:bodyPr>
          <a:lstStyle/>
          <a:p>
            <a:pPr algn="ctr" defTabSz="1088232"/>
            <a:r>
              <a:rPr lang="zh-CN" altLang="en-US" sz="3200" b="1" spc="-150" dirty="0" smtClean="0">
                <a:solidFill>
                  <a:schemeClr val="bg1">
                    <a:lumMod val="95000"/>
                  </a:schemeClr>
                </a:solidFill>
                <a:latin typeface="微软雅黑" panose="020B0503020204020204" pitchFamily="34" charset="-122"/>
                <a:ea typeface="微软雅黑" panose="020B0503020204020204" pitchFamily="34" charset="-122"/>
                <a:cs typeface="Open Sans" pitchFamily="34" charset="0"/>
              </a:rPr>
              <a:t>智能医疗产业背景</a:t>
            </a:r>
            <a:endParaRPr lang="en-CA" sz="3200" b="1" spc="-150" dirty="0" smtClean="0">
              <a:solidFill>
                <a:schemeClr val="bg1">
                  <a:lumMod val="95000"/>
                </a:schemeClr>
              </a:solidFill>
              <a:latin typeface="微软雅黑" panose="020B0503020204020204" pitchFamily="34" charset="-122"/>
              <a:ea typeface="微软雅黑" panose="020B0503020204020204" pitchFamily="34" charset="-122"/>
              <a:cs typeface="Open Sans"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354" t="8440" r="6203" b="10137"/>
          <a:stretch/>
        </p:blipFill>
        <p:spPr>
          <a:xfrm>
            <a:off x="392674" y="359916"/>
            <a:ext cx="3819286" cy="4752528"/>
          </a:xfrm>
          <a:prstGeom prst="rect">
            <a:avLst/>
          </a:prstGeom>
        </p:spPr>
      </p:pic>
      <p:pic>
        <p:nvPicPr>
          <p:cNvPr id="4" name="图片 3"/>
          <p:cNvPicPr>
            <a:picLocks noChangeAspect="1"/>
          </p:cNvPicPr>
          <p:nvPr/>
        </p:nvPicPr>
        <p:blipFill>
          <a:blip r:embed="rId3"/>
          <a:stretch>
            <a:fillRect/>
          </a:stretch>
        </p:blipFill>
        <p:spPr>
          <a:xfrm>
            <a:off x="1043608" y="1275606"/>
            <a:ext cx="2557965" cy="2808312"/>
          </a:xfrm>
          <a:prstGeom prst="rect">
            <a:avLst/>
          </a:prstGeom>
        </p:spPr>
      </p:pic>
    </p:spTree>
    <p:extLst>
      <p:ext uri="{BB962C8B-B14F-4D97-AF65-F5344CB8AC3E}">
        <p14:creationId xmlns:p14="http://schemas.microsoft.com/office/powerpoint/2010/main" val="32076698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2664" y="195486"/>
            <a:ext cx="9170084" cy="538609"/>
          </a:xfrm>
          <a:prstGeom prst="rect">
            <a:avLst/>
          </a:prstGeom>
          <a:noFill/>
          <a:ln w="9525">
            <a:noFill/>
            <a:miter lim="800000"/>
            <a:headEnd/>
            <a:tailEnd/>
          </a:ln>
        </p:spPr>
        <p:txBody>
          <a:bodyPr wrap="square" lIns="45720" tIns="22860" rIns="45720" bIns="22860">
            <a:spAutoFit/>
          </a:bodyPr>
          <a:lstStyle/>
          <a:p>
            <a:pPr algn="ctr" defTabSz="1088232"/>
            <a:r>
              <a:rPr lang="zh-CN" altLang="en-US" sz="3200" b="1" spc="-150" dirty="0">
                <a:latin typeface="微软雅黑" panose="020B0503020204020204" pitchFamily="34" charset="-122"/>
                <a:ea typeface="微软雅黑" panose="020B0503020204020204" pitchFamily="34" charset="-122"/>
                <a:cs typeface="Open Sans" pitchFamily="34" charset="0"/>
              </a:rPr>
              <a:t>医疗健康智能硬件</a:t>
            </a:r>
            <a:r>
              <a:rPr lang="zh-CN" altLang="en-US" sz="3200" b="1" spc="-150" dirty="0" smtClean="0">
                <a:latin typeface="微软雅黑" panose="020B0503020204020204" pitchFamily="34" charset="-122"/>
                <a:ea typeface="微软雅黑" panose="020B0503020204020204" pitchFamily="34" charset="-122"/>
                <a:cs typeface="Open Sans" pitchFamily="34" charset="0"/>
              </a:rPr>
              <a:t>产品</a:t>
            </a:r>
            <a:endParaRPr lang="en-CA" altLang="zh-CN" sz="3200" b="1" spc="-150" dirty="0">
              <a:latin typeface="微软雅黑" panose="020B0503020204020204" pitchFamily="34" charset="-122"/>
              <a:ea typeface="微软雅黑" panose="020B0503020204020204" pitchFamily="34" charset="-122"/>
              <a:cs typeface="Open Sans" pitchFamily="34" charset="0"/>
            </a:endParaRPr>
          </a:p>
        </p:txBody>
      </p:sp>
      <p:sp>
        <p:nvSpPr>
          <p:cNvPr id="4" name="矩形 3"/>
          <p:cNvSpPr/>
          <p:nvPr/>
        </p:nvSpPr>
        <p:spPr>
          <a:xfrm>
            <a:off x="611560" y="915567"/>
            <a:ext cx="7992888" cy="4032448"/>
          </a:xfrm>
          <a:prstGeom prst="rect">
            <a:avLst/>
          </a:prstGeom>
          <a:ln w="38100"/>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22123" y="987575"/>
            <a:ext cx="7771762" cy="3888432"/>
          </a:xfrm>
          <a:prstGeom prst="rect">
            <a:avLst/>
          </a:prstGeom>
        </p:spPr>
      </p:pic>
    </p:spTree>
    <p:extLst>
      <p:ext uri="{BB962C8B-B14F-4D97-AF65-F5344CB8AC3E}">
        <p14:creationId xmlns:p14="http://schemas.microsoft.com/office/powerpoint/2010/main" val="13540385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83846"/>
            <a:ext cx="9170084" cy="600164"/>
          </a:xfrm>
          <a:prstGeom prst="rect">
            <a:avLst/>
          </a:prstGeom>
          <a:noFill/>
          <a:ln w="9525">
            <a:noFill/>
            <a:miter lim="800000"/>
            <a:headEnd/>
            <a:tailEnd/>
          </a:ln>
        </p:spPr>
        <p:txBody>
          <a:bodyPr wrap="square" lIns="45720" tIns="22860" rIns="45720" bIns="22860">
            <a:spAutoFit/>
          </a:bodyPr>
          <a:lstStyle/>
          <a:p>
            <a:pPr algn="ctr" defTabSz="1088232"/>
            <a:r>
              <a:rPr lang="zh-CN" altLang="en-US" sz="3600" b="1" spc="-150" dirty="0" smtClean="0">
                <a:latin typeface="微软雅黑" panose="020B0503020204020204" pitchFamily="34" charset="-122"/>
                <a:ea typeface="微软雅黑" panose="020B0503020204020204" pitchFamily="34" charset="-122"/>
                <a:cs typeface="Open Sans" pitchFamily="34" charset="0"/>
              </a:rPr>
              <a:t>发展方向</a:t>
            </a:r>
            <a:endParaRPr lang="en-CA" altLang="zh-CN" sz="3600" b="1" spc="-150" dirty="0">
              <a:latin typeface="微软雅黑" panose="020B0503020204020204" pitchFamily="34" charset="-122"/>
              <a:ea typeface="微软雅黑" panose="020B0503020204020204" pitchFamily="34" charset="-122"/>
              <a:cs typeface="Open Sans" pitchFamily="34" charset="0"/>
            </a:endParaRPr>
          </a:p>
        </p:txBody>
      </p:sp>
      <p:sp>
        <p:nvSpPr>
          <p:cNvPr id="4" name="Rectangle 3"/>
          <p:cNvSpPr/>
          <p:nvPr/>
        </p:nvSpPr>
        <p:spPr>
          <a:xfrm>
            <a:off x="179512" y="1131592"/>
            <a:ext cx="1656184" cy="1752601"/>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辅助</a:t>
            </a:r>
            <a:endParaRPr lang="en-US" altLang="zh-CN"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诊疗</a:t>
            </a:r>
            <a:endParaRPr lang="zh-CN" alt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Rectangle 4"/>
          <p:cNvSpPr/>
          <p:nvPr/>
        </p:nvSpPr>
        <p:spPr>
          <a:xfrm>
            <a:off x="1915030" y="1131591"/>
            <a:ext cx="1715989" cy="1752601"/>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影像</a:t>
            </a:r>
            <a:endParaRPr lang="en-US" altLang="zh-CN" sz="36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诊断</a:t>
            </a:r>
            <a:endParaRPr lang="zh-CN" altLang="en-US" sz="36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5"/>
          <p:cNvSpPr/>
          <p:nvPr/>
        </p:nvSpPr>
        <p:spPr>
          <a:xfrm>
            <a:off x="3682236" y="1131592"/>
            <a:ext cx="1787317" cy="1752601"/>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药物</a:t>
            </a:r>
            <a:endParaRPr lang="en-US" altLang="zh-CN"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3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a:t>
            </a:r>
            <a:endParaRPr 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Rectangle 6"/>
          <p:cNvSpPr/>
          <p:nvPr/>
        </p:nvSpPr>
        <p:spPr>
          <a:xfrm>
            <a:off x="5536028" y="1131587"/>
            <a:ext cx="1715988" cy="1752601"/>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健康</a:t>
            </a:r>
            <a:endParaRPr lang="en-US" altLang="zh-CN"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管理</a:t>
            </a:r>
            <a:endParaRPr 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Rectangle 7"/>
          <p:cNvSpPr/>
          <p:nvPr/>
        </p:nvSpPr>
        <p:spPr>
          <a:xfrm>
            <a:off x="7313360" y="1131588"/>
            <a:ext cx="1715988" cy="1752601"/>
          </a:xfrm>
          <a:prstGeom prst="rect">
            <a:avLst/>
          </a:prstGeom>
          <a:solidFill>
            <a:srgbClr val="0E7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医疗</a:t>
            </a:r>
            <a:endParaRPr lang="en-US" altLang="zh-CN"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zh-CN" alt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机器人</a:t>
            </a:r>
            <a:endParaRPr lang="en-US" sz="3200" b="1" spc="3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 Box 10"/>
          <p:cNvSpPr txBox="1">
            <a:spLocks noChangeArrowheads="1"/>
          </p:cNvSpPr>
          <p:nvPr/>
        </p:nvSpPr>
        <p:spPr bwMode="auto">
          <a:xfrm>
            <a:off x="235496" y="3092410"/>
            <a:ext cx="1600200" cy="1539780"/>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sz="1100" dirty="0" smtClean="0">
                <a:latin typeface="微软雅黑" panose="020B0503020204020204" pitchFamily="34" charset="-122"/>
                <a:ea typeface="微软雅黑" panose="020B0503020204020204" pitchFamily="34" charset="-122"/>
                <a:cs typeface="Open Sans" pitchFamily="34" charset="0"/>
              </a:rPr>
              <a:t>将</a:t>
            </a:r>
            <a:r>
              <a:rPr lang="zh-CN" altLang="en-US" sz="1100" dirty="0">
                <a:latin typeface="微软雅黑" panose="020B0503020204020204" pitchFamily="34" charset="-122"/>
                <a:ea typeface="微软雅黑" panose="020B0503020204020204" pitchFamily="34" charset="-122"/>
                <a:cs typeface="Open Sans" pitchFamily="34" charset="0"/>
              </a:rPr>
              <a:t>人工智能技术用于诊疗中，让计算机“学习”医生的医疗知识，模拟医生的思维和诊断推理，从而给出可靠诊断和治疗方案。</a:t>
            </a:r>
            <a:endParaRPr lang="en-US" sz="1100" dirty="0" smtClean="0">
              <a:latin typeface="微软雅黑" panose="020B0503020204020204" pitchFamily="34" charset="-122"/>
              <a:ea typeface="微软雅黑" panose="020B0503020204020204" pitchFamily="34" charset="-122"/>
              <a:cs typeface="Open Sans" pitchFamily="34" charset="0"/>
            </a:endParaRPr>
          </a:p>
        </p:txBody>
      </p:sp>
      <p:sp>
        <p:nvSpPr>
          <p:cNvPr id="11" name="Text Box 10"/>
          <p:cNvSpPr txBox="1">
            <a:spLocks noChangeArrowheads="1"/>
          </p:cNvSpPr>
          <p:nvPr/>
        </p:nvSpPr>
        <p:spPr bwMode="auto">
          <a:xfrm>
            <a:off x="2030819" y="3068429"/>
            <a:ext cx="1600200" cy="1793696"/>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sz="1100" dirty="0" smtClean="0">
                <a:latin typeface="微软雅黑" panose="020B0503020204020204" pitchFamily="34" charset="-122"/>
                <a:ea typeface="微软雅黑" panose="020B0503020204020204" pitchFamily="34" charset="-122"/>
                <a:cs typeface="Open Sans" pitchFamily="34" charset="0"/>
              </a:rPr>
              <a:t>通过图像识别</a:t>
            </a:r>
            <a:r>
              <a:rPr lang="zh-CN" altLang="en-US" sz="1100" dirty="0">
                <a:latin typeface="微软雅黑" panose="020B0503020204020204" pitchFamily="34" charset="-122"/>
                <a:ea typeface="微软雅黑" panose="020B0503020204020204" pitchFamily="34" charset="-122"/>
                <a:cs typeface="Open Sans" pitchFamily="34" charset="0"/>
              </a:rPr>
              <a:t>技术将影像这类</a:t>
            </a:r>
            <a:r>
              <a:rPr lang="zh-CN" altLang="en-US" sz="1100" dirty="0" smtClean="0">
                <a:latin typeface="微软雅黑" panose="020B0503020204020204" pitchFamily="34" charset="-122"/>
                <a:ea typeface="微软雅黑" panose="020B0503020204020204" pitchFamily="34" charset="-122"/>
                <a:cs typeface="Open Sans" pitchFamily="34" charset="0"/>
              </a:rPr>
              <a:t>非结构化</a:t>
            </a:r>
            <a:r>
              <a:rPr lang="zh-CN" altLang="en-US" sz="1100" dirty="0">
                <a:latin typeface="微软雅黑" panose="020B0503020204020204" pitchFamily="34" charset="-122"/>
                <a:ea typeface="微软雅黑" panose="020B0503020204020204" pitchFamily="34" charset="-122"/>
                <a:cs typeface="Open Sans" pitchFamily="34" charset="0"/>
              </a:rPr>
              <a:t>数据进行分析，通过大量的影像数据和诊断数据，不断对神经元网络进行深度学习训练，促使其掌握“诊断”的能力。</a:t>
            </a:r>
            <a:endParaRPr lang="en-US" sz="1100" dirty="0" smtClean="0">
              <a:latin typeface="微软雅黑" panose="020B0503020204020204" pitchFamily="34" charset="-122"/>
              <a:ea typeface="微软雅黑" panose="020B0503020204020204" pitchFamily="34" charset="-122"/>
              <a:cs typeface="Open Sans" pitchFamily="34" charset="0"/>
            </a:endParaRPr>
          </a:p>
        </p:txBody>
      </p:sp>
      <p:sp>
        <p:nvSpPr>
          <p:cNvPr id="12" name="Text Box 10"/>
          <p:cNvSpPr txBox="1">
            <a:spLocks noChangeArrowheads="1"/>
          </p:cNvSpPr>
          <p:nvPr/>
        </p:nvSpPr>
        <p:spPr bwMode="auto">
          <a:xfrm>
            <a:off x="3784055" y="3038549"/>
            <a:ext cx="1685498" cy="1569660"/>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sz="1100" dirty="0" smtClean="0">
                <a:latin typeface="微软雅黑" panose="020B0503020204020204" pitchFamily="34" charset="-122"/>
                <a:ea typeface="微软雅黑" panose="020B0503020204020204" pitchFamily="34" charset="-122"/>
                <a:cs typeface="Open Sans" pitchFamily="34" charset="0"/>
              </a:rPr>
              <a:t>将</a:t>
            </a:r>
            <a:r>
              <a:rPr lang="zh-CN" altLang="en-US" sz="1100" dirty="0">
                <a:latin typeface="微软雅黑" panose="020B0503020204020204" pitchFamily="34" charset="-122"/>
                <a:ea typeface="微软雅黑" panose="020B0503020204020204" pitchFamily="34" charset="-122"/>
                <a:cs typeface="Open Sans" pitchFamily="34" charset="0"/>
              </a:rPr>
              <a:t>深度学习技术应用于药物临床前研究</a:t>
            </a:r>
            <a:r>
              <a:rPr lang="zh-CN" altLang="en-US" sz="1100" dirty="0" smtClean="0">
                <a:latin typeface="微软雅黑" panose="020B0503020204020204" pitchFamily="34" charset="-122"/>
                <a:ea typeface="微软雅黑" panose="020B0503020204020204" pitchFamily="34" charset="-122"/>
                <a:cs typeface="Open Sans" pitchFamily="34" charset="0"/>
              </a:rPr>
              <a:t>，对</a:t>
            </a:r>
            <a:r>
              <a:rPr lang="zh-CN" altLang="en-US" sz="1100" dirty="0">
                <a:latin typeface="微软雅黑" panose="020B0503020204020204" pitchFamily="34" charset="-122"/>
                <a:ea typeface="微软雅黑" panose="020B0503020204020204" pitchFamily="34" charset="-122"/>
                <a:cs typeface="Open Sans" pitchFamily="34" charset="0"/>
              </a:rPr>
              <a:t>药物活性、安全性和副作用进行预测</a:t>
            </a:r>
            <a:r>
              <a:rPr lang="zh-CN" altLang="en-US" sz="1100" dirty="0" smtClean="0">
                <a:latin typeface="微软雅黑" panose="020B0503020204020204" pitchFamily="34" charset="-122"/>
                <a:ea typeface="微软雅黑" panose="020B0503020204020204" pitchFamily="34" charset="-122"/>
                <a:cs typeface="Open Sans" pitchFamily="34" charset="0"/>
              </a:rPr>
              <a:t>。缩短</a:t>
            </a:r>
            <a:r>
              <a:rPr lang="zh-CN" altLang="en-US" sz="1100" dirty="0">
                <a:latin typeface="微软雅黑" panose="020B0503020204020204" pitchFamily="34" charset="-122"/>
                <a:ea typeface="微软雅黑" panose="020B0503020204020204" pitchFamily="34" charset="-122"/>
                <a:cs typeface="Open Sans" pitchFamily="34" charset="0"/>
              </a:rPr>
              <a:t>新药研发周期、降低新药研发成本、提高新药研发成功率。</a:t>
            </a:r>
            <a:endParaRPr lang="en-US" sz="1100" dirty="0" smtClean="0">
              <a:latin typeface="微软雅黑" panose="020B0503020204020204" pitchFamily="34" charset="-122"/>
              <a:ea typeface="微软雅黑" panose="020B0503020204020204" pitchFamily="34" charset="-122"/>
              <a:cs typeface="Open Sans" pitchFamily="34" charset="0"/>
            </a:endParaRPr>
          </a:p>
        </p:txBody>
      </p:sp>
      <p:sp>
        <p:nvSpPr>
          <p:cNvPr id="13" name="Text Box 10"/>
          <p:cNvSpPr txBox="1">
            <a:spLocks noChangeArrowheads="1"/>
          </p:cNvSpPr>
          <p:nvPr/>
        </p:nvSpPr>
        <p:spPr bwMode="auto">
          <a:xfrm>
            <a:off x="5635668" y="3038549"/>
            <a:ext cx="1600200" cy="1823576"/>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sz="1100" dirty="0" smtClean="0">
                <a:latin typeface="微软雅黑" panose="020B0503020204020204" pitchFamily="34" charset="-122"/>
                <a:ea typeface="微软雅黑" panose="020B0503020204020204" pitchFamily="34" charset="-122"/>
                <a:cs typeface="Open Sans" pitchFamily="34" charset="0"/>
              </a:rPr>
              <a:t>识别</a:t>
            </a:r>
            <a:r>
              <a:rPr lang="zh-CN" altLang="en-US" sz="1100" dirty="0">
                <a:latin typeface="微软雅黑" panose="020B0503020204020204" pitchFamily="34" charset="-122"/>
                <a:ea typeface="微软雅黑" panose="020B0503020204020204" pitchFamily="34" charset="-122"/>
                <a:cs typeface="Open Sans" pitchFamily="34" charset="0"/>
              </a:rPr>
              <a:t>疾病发生的风险及提供降低风险的措施</a:t>
            </a:r>
            <a:r>
              <a:rPr lang="zh-CN" altLang="en-US" sz="1100" dirty="0" smtClean="0">
                <a:latin typeface="微软雅黑" panose="020B0503020204020204" pitchFamily="34" charset="-122"/>
                <a:ea typeface="微软雅黑" panose="020B0503020204020204" pitchFamily="34" charset="-122"/>
                <a:cs typeface="Open Sans" pitchFamily="34" charset="0"/>
              </a:rPr>
              <a:t>。</a:t>
            </a:r>
            <a:endParaRPr lang="en-US" altLang="zh-CN" sz="1100" dirty="0" smtClean="0">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100" dirty="0">
                <a:latin typeface="微软雅黑" panose="020B0503020204020204" pitchFamily="34" charset="-122"/>
                <a:ea typeface="微软雅黑" panose="020B0503020204020204" pitchFamily="34" charset="-122"/>
                <a:cs typeface="Open Sans" pitchFamily="34" charset="0"/>
              </a:rPr>
              <a:t>了解病人饮食习惯、锻炼周期、服药习惯等个人生活习惯，进行数据分析并评估病人整体状态，协助规划日常生活。</a:t>
            </a:r>
            <a:endParaRPr lang="en-US" altLang="zh-CN" sz="1100" dirty="0" smtClean="0">
              <a:latin typeface="微软雅黑" panose="020B0503020204020204" pitchFamily="34" charset="-122"/>
              <a:ea typeface="微软雅黑" panose="020B0503020204020204" pitchFamily="34" charset="-122"/>
              <a:cs typeface="Open Sans" pitchFamily="34" charset="0"/>
            </a:endParaRPr>
          </a:p>
        </p:txBody>
      </p:sp>
      <p:sp>
        <p:nvSpPr>
          <p:cNvPr id="14" name="Text Box 10"/>
          <p:cNvSpPr txBox="1">
            <a:spLocks noChangeArrowheads="1"/>
          </p:cNvSpPr>
          <p:nvPr/>
        </p:nvSpPr>
        <p:spPr bwMode="auto">
          <a:xfrm>
            <a:off x="7429147" y="3038549"/>
            <a:ext cx="1600200" cy="1569660"/>
          </a:xfrm>
          <a:prstGeom prst="rect">
            <a:avLst/>
          </a:prstGeom>
          <a:noFill/>
          <a:ln w="9525">
            <a:noFill/>
            <a:miter lim="800000"/>
            <a:headEnd/>
            <a:tailEnd/>
          </a:ln>
        </p:spPr>
        <p:txBody>
          <a:bodyPr wrap="square" lIns="45720" tIns="22860" rIns="45720" bIns="22860">
            <a:spAutoFit/>
          </a:bodyPr>
          <a:lstStyle/>
          <a:p>
            <a:pPr defTabSz="1088232">
              <a:lnSpc>
                <a:spcPct val="150000"/>
              </a:lnSpc>
            </a:pPr>
            <a:r>
              <a:rPr lang="zh-CN" altLang="en-US" sz="1100" dirty="0" smtClean="0">
                <a:latin typeface="微软雅黑" panose="020B0503020204020204" pitchFamily="34" charset="-122"/>
                <a:ea typeface="微软雅黑" panose="020B0503020204020204" pitchFamily="34" charset="-122"/>
                <a:cs typeface="Open Sans" pitchFamily="34" charset="0"/>
              </a:rPr>
              <a:t>由</a:t>
            </a:r>
            <a:r>
              <a:rPr lang="zh-CN" altLang="en-US" sz="1100" dirty="0">
                <a:latin typeface="微软雅黑" panose="020B0503020204020204" pitchFamily="34" charset="-122"/>
                <a:ea typeface="微软雅黑" panose="020B0503020204020204" pitchFamily="34" charset="-122"/>
                <a:cs typeface="Open Sans" pitchFamily="34" charset="0"/>
              </a:rPr>
              <a:t>外科医生所控制的。医生掌握输入设备，机器人跟随指令在患者身上操作</a:t>
            </a:r>
            <a:r>
              <a:rPr lang="zh-CN" altLang="en-US" sz="1100" dirty="0" smtClean="0">
                <a:latin typeface="微软雅黑" panose="020B0503020204020204" pitchFamily="34" charset="-122"/>
                <a:ea typeface="微软雅黑" panose="020B0503020204020204" pitchFamily="34" charset="-122"/>
                <a:cs typeface="Open Sans" pitchFamily="34" charset="0"/>
              </a:rPr>
              <a:t>。</a:t>
            </a:r>
            <a:endParaRPr lang="en-US" altLang="zh-CN" sz="1100" dirty="0" smtClean="0">
              <a:latin typeface="微软雅黑" panose="020B0503020204020204" pitchFamily="34" charset="-122"/>
              <a:ea typeface="微软雅黑" panose="020B0503020204020204" pitchFamily="34" charset="-122"/>
              <a:cs typeface="Open Sans" pitchFamily="34" charset="0"/>
            </a:endParaRPr>
          </a:p>
          <a:p>
            <a:pPr defTabSz="1088232">
              <a:lnSpc>
                <a:spcPct val="150000"/>
              </a:lnSpc>
            </a:pPr>
            <a:r>
              <a:rPr lang="zh-CN" altLang="en-US" sz="1100" dirty="0">
                <a:latin typeface="微软雅黑" panose="020B0503020204020204" pitchFamily="34" charset="-122"/>
                <a:ea typeface="微软雅黑" panose="020B0503020204020204" pitchFamily="34" charset="-122"/>
                <a:cs typeface="Open Sans" pitchFamily="34" charset="0"/>
              </a:rPr>
              <a:t>可以被用于手术影像导引和微创手术。</a:t>
            </a:r>
            <a:endParaRPr lang="en-US" sz="1100" dirty="0">
              <a:latin typeface="微软雅黑" panose="020B0503020204020204" pitchFamily="34" charset="-122"/>
              <a:ea typeface="微软雅黑" panose="020B0503020204020204" pitchFamily="34" charset="-122"/>
              <a:cs typeface="Open Sans" pitchFamily="34" charset="0"/>
            </a:endParaRPr>
          </a:p>
        </p:txBody>
      </p:sp>
    </p:spTree>
    <p:extLst>
      <p:ext uri="{BB962C8B-B14F-4D97-AF65-F5344CB8AC3E}">
        <p14:creationId xmlns:p14="http://schemas.microsoft.com/office/powerpoint/2010/main" val="26312274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08520" y="195486"/>
            <a:ext cx="9170084" cy="538609"/>
          </a:xfrm>
          <a:prstGeom prst="rect">
            <a:avLst/>
          </a:prstGeom>
          <a:noFill/>
          <a:ln w="9525">
            <a:noFill/>
            <a:miter lim="800000"/>
            <a:headEnd/>
            <a:tailEnd/>
          </a:ln>
        </p:spPr>
        <p:txBody>
          <a:bodyPr wrap="square" lIns="45720" tIns="22860" rIns="45720" bIns="22860">
            <a:spAutoFit/>
          </a:bodyPr>
          <a:lstStyle/>
          <a:p>
            <a:pPr algn="ctr" defTabSz="1088232"/>
            <a:r>
              <a:rPr lang="zh-CN" altLang="en-US" sz="3200" b="1" spc="-150" dirty="0">
                <a:latin typeface="微软雅黑" panose="020B0503020204020204" pitchFamily="34" charset="-122"/>
                <a:ea typeface="微软雅黑" panose="020B0503020204020204" pitchFamily="34" charset="-122"/>
                <a:cs typeface="Open Sans" pitchFamily="34" charset="0"/>
              </a:rPr>
              <a:t>参考文献</a:t>
            </a:r>
            <a:endParaRPr lang="en-CA" altLang="zh-CN" sz="3200" b="1" spc="-150" dirty="0">
              <a:latin typeface="微软雅黑" panose="020B0503020204020204" pitchFamily="34" charset="-122"/>
              <a:ea typeface="微软雅黑" panose="020B0503020204020204" pitchFamily="34" charset="-122"/>
              <a:cs typeface="Open Sans" pitchFamily="34" charset="0"/>
            </a:endParaRPr>
          </a:p>
        </p:txBody>
      </p:sp>
      <p:sp>
        <p:nvSpPr>
          <p:cNvPr id="3" name="TextBox 2"/>
          <p:cNvSpPr txBox="1"/>
          <p:nvPr/>
        </p:nvSpPr>
        <p:spPr>
          <a:xfrm>
            <a:off x="467544" y="834827"/>
            <a:ext cx="8486515" cy="4188711"/>
          </a:xfrm>
          <a:prstGeom prst="rect">
            <a:avLst/>
          </a:prstGeom>
          <a:noFill/>
        </p:spPr>
        <p:txBody>
          <a:bodyPr wrap="square" rtlCol="0">
            <a:spAutoFit/>
          </a:bodyPr>
          <a:lstStyle/>
          <a:p>
            <a:pPr>
              <a:lnSpc>
                <a:spcPts val="1600"/>
              </a:lnSpc>
            </a:pPr>
            <a:r>
              <a:rPr lang="en-US" altLang="zh-CN" sz="1300" dirty="0" smtClean="0"/>
              <a:t>[1].https</a:t>
            </a:r>
            <a:r>
              <a:rPr lang="en-US" altLang="zh-CN" sz="1300" dirty="0"/>
              <a:t>://en.wikipedia.org/wiki/Logic_model </a:t>
            </a:r>
            <a:r>
              <a:rPr lang="en-US" altLang="zh-CN" sz="1300" dirty="0" err="1"/>
              <a:t>Wikipedia:Logic</a:t>
            </a:r>
            <a:r>
              <a:rPr lang="en-US" altLang="zh-CN" sz="1300" dirty="0"/>
              <a:t> </a:t>
            </a:r>
            <a:r>
              <a:rPr lang="en-US" altLang="zh-CN" sz="1300" dirty="0" smtClean="0"/>
              <a:t>Model</a:t>
            </a:r>
            <a:endParaRPr lang="en-US" altLang="zh-CN" sz="1300" dirty="0"/>
          </a:p>
          <a:p>
            <a:pPr>
              <a:lnSpc>
                <a:spcPts val="1600"/>
              </a:lnSpc>
            </a:pPr>
            <a:r>
              <a:rPr lang="en-US" altLang="zh-CN" sz="1300" dirty="0" smtClean="0"/>
              <a:t>[2].http</a:t>
            </a:r>
            <a:r>
              <a:rPr lang="en-US" altLang="zh-CN" sz="1300" dirty="0"/>
              <a:t>://www.ehow.com/about_5415105_industry-analysis.html What Is Industry Analysis</a:t>
            </a:r>
            <a:r>
              <a:rPr lang="en-US" altLang="zh-CN" sz="1300" dirty="0" smtClean="0"/>
              <a:t>?</a:t>
            </a:r>
            <a:endParaRPr lang="en-US" altLang="zh-CN" sz="1300" dirty="0"/>
          </a:p>
          <a:p>
            <a:pPr>
              <a:lnSpc>
                <a:spcPts val="1600"/>
              </a:lnSpc>
            </a:pPr>
            <a:r>
              <a:rPr lang="en-US" altLang="zh-CN" sz="1300" dirty="0" smtClean="0"/>
              <a:t>[3].https</a:t>
            </a:r>
            <a:r>
              <a:rPr lang="en-US" altLang="zh-CN" sz="1300" dirty="0"/>
              <a:t>://www-935.ibm.com/industries/cn-zh/healthcare/index.html IBM</a:t>
            </a:r>
            <a:r>
              <a:rPr lang="zh-CN" altLang="en-US" sz="1300" dirty="0"/>
              <a:t>医疗行业解决</a:t>
            </a:r>
            <a:r>
              <a:rPr lang="zh-CN" altLang="en-US" sz="1300" dirty="0" smtClean="0"/>
              <a:t>方案</a:t>
            </a:r>
            <a:endParaRPr lang="en-US" altLang="zh-CN" sz="1300" dirty="0"/>
          </a:p>
          <a:p>
            <a:pPr>
              <a:lnSpc>
                <a:spcPts val="1600"/>
              </a:lnSpc>
            </a:pPr>
            <a:r>
              <a:rPr lang="en-US" altLang="zh-CN" sz="1300" dirty="0" smtClean="0"/>
              <a:t>[4].http</a:t>
            </a:r>
            <a:r>
              <a:rPr lang="en-US" altLang="zh-CN" sz="1300" dirty="0"/>
              <a:t>://vcbeat.net/Y2Q2MTcxOTIyNzgwZWUyMzczMzllYTcxZWNhM2ZiZDE= </a:t>
            </a:r>
            <a:r>
              <a:rPr lang="en-US" altLang="zh-CN" sz="1300" dirty="0" err="1"/>
              <a:t>Atomwise</a:t>
            </a:r>
            <a:r>
              <a:rPr lang="zh-CN" altLang="en-US" sz="1300" dirty="0"/>
              <a:t>：用</a:t>
            </a:r>
            <a:r>
              <a:rPr lang="en-US" altLang="zh-CN" sz="1300" dirty="0"/>
              <a:t>AI</a:t>
            </a:r>
            <a:r>
              <a:rPr lang="zh-CN" altLang="en-US" sz="1300" dirty="0"/>
              <a:t>研发新药，成本猛减数亿</a:t>
            </a:r>
            <a:r>
              <a:rPr lang="zh-CN" altLang="en-US" sz="1300" dirty="0" smtClean="0"/>
              <a:t>美金</a:t>
            </a:r>
            <a:endParaRPr lang="en-US" altLang="zh-CN" sz="1300" dirty="0"/>
          </a:p>
          <a:p>
            <a:pPr>
              <a:lnSpc>
                <a:spcPts val="1600"/>
              </a:lnSpc>
            </a:pPr>
            <a:r>
              <a:rPr lang="en-US" altLang="zh-CN" sz="1300" dirty="0" smtClean="0"/>
              <a:t>[5].http</a:t>
            </a:r>
            <a:r>
              <a:rPr lang="en-US" altLang="zh-CN" sz="1300" dirty="0"/>
              <a:t>://www.atomwise.com/ </a:t>
            </a:r>
            <a:r>
              <a:rPr lang="en-US" altLang="zh-CN" sz="1300" dirty="0" err="1" smtClean="0"/>
              <a:t>Atomwise</a:t>
            </a:r>
            <a:endParaRPr lang="en-US" altLang="zh-CN" sz="1300" dirty="0"/>
          </a:p>
          <a:p>
            <a:pPr>
              <a:lnSpc>
                <a:spcPts val="1600"/>
              </a:lnSpc>
            </a:pPr>
            <a:r>
              <a:rPr lang="en-US" altLang="zh-CN" sz="1300" dirty="0" smtClean="0"/>
              <a:t>[6].https</a:t>
            </a:r>
            <a:r>
              <a:rPr lang="en-US" altLang="zh-CN" sz="1300" dirty="0"/>
              <a:t>://www.lumiata.com/ </a:t>
            </a:r>
            <a:r>
              <a:rPr lang="en-US" altLang="zh-CN" sz="1300" dirty="0" err="1" smtClean="0"/>
              <a:t>Lumiata</a:t>
            </a:r>
            <a:endParaRPr lang="en-US" altLang="zh-CN" sz="1300" dirty="0"/>
          </a:p>
          <a:p>
            <a:pPr>
              <a:lnSpc>
                <a:spcPts val="1600"/>
              </a:lnSpc>
            </a:pPr>
            <a:r>
              <a:rPr lang="en-US" altLang="zh-CN" sz="1300" dirty="0" smtClean="0"/>
              <a:t>[7].http</a:t>
            </a:r>
            <a:r>
              <a:rPr lang="en-US" altLang="zh-CN" sz="1300" dirty="0"/>
              <a:t>://www.nextithealthcare.com/ </a:t>
            </a:r>
            <a:r>
              <a:rPr lang="en-US" altLang="zh-CN" sz="1300" dirty="0" err="1"/>
              <a:t>Alme</a:t>
            </a:r>
            <a:r>
              <a:rPr lang="en-US" altLang="zh-CN" sz="1300" dirty="0"/>
              <a:t> Health </a:t>
            </a:r>
            <a:r>
              <a:rPr lang="en-US" altLang="zh-CN" sz="1300" dirty="0" smtClean="0"/>
              <a:t>Coach</a:t>
            </a:r>
            <a:endParaRPr lang="en-US" altLang="zh-CN" sz="1300" dirty="0"/>
          </a:p>
          <a:p>
            <a:pPr>
              <a:lnSpc>
                <a:spcPts val="1600"/>
              </a:lnSpc>
            </a:pPr>
            <a:r>
              <a:rPr lang="en-US" altLang="zh-CN" sz="1300" dirty="0" smtClean="0"/>
              <a:t>[8].https</a:t>
            </a:r>
            <a:r>
              <a:rPr lang="en-US" altLang="zh-CN" sz="1300" dirty="0"/>
              <a:t>://ginger.io/ </a:t>
            </a:r>
            <a:r>
              <a:rPr lang="en-US" altLang="zh-CN" sz="1300" dirty="0" smtClean="0"/>
              <a:t>Ginger.IO</a:t>
            </a:r>
            <a:endParaRPr lang="en-US" altLang="zh-CN" sz="1300" dirty="0"/>
          </a:p>
          <a:p>
            <a:pPr>
              <a:lnSpc>
                <a:spcPts val="1600"/>
              </a:lnSpc>
            </a:pPr>
            <a:r>
              <a:rPr lang="en-US" altLang="zh-CN" sz="1300" dirty="0" smtClean="0"/>
              <a:t>[9].https</a:t>
            </a:r>
            <a:r>
              <a:rPr lang="en-US" altLang="zh-CN" sz="1300" dirty="0"/>
              <a:t>://zh.wikipedia.org/wiki/%E8%BE%BE%E8%8A%AC%E5%A5%87%E5%A4%96%E7%A7%91%E6%89%8B%E6%9C%AF%E7%B3%BB%E7%BB%9F </a:t>
            </a:r>
            <a:r>
              <a:rPr lang="zh-CN" altLang="en-US" sz="1300" dirty="0"/>
              <a:t>达芬奇外科手术</a:t>
            </a:r>
            <a:r>
              <a:rPr lang="zh-CN" altLang="en-US" sz="1300" dirty="0" smtClean="0"/>
              <a:t>系统</a:t>
            </a:r>
            <a:endParaRPr lang="en-US" altLang="zh-CN" sz="1300" dirty="0" smtClean="0"/>
          </a:p>
          <a:p>
            <a:pPr>
              <a:lnSpc>
                <a:spcPts val="1600"/>
              </a:lnSpc>
            </a:pPr>
            <a:r>
              <a:rPr lang="en-US" altLang="zh-CN" sz="1300" dirty="0"/>
              <a:t>[10].</a:t>
            </a:r>
            <a:r>
              <a:rPr lang="zh-CN" altLang="en-US" sz="1300" dirty="0"/>
              <a:t>刘鹏宇</a:t>
            </a:r>
            <a:r>
              <a:rPr lang="en-US" altLang="zh-CN" sz="1300" dirty="0"/>
              <a:t>, </a:t>
            </a:r>
            <a:r>
              <a:rPr lang="zh-CN" altLang="en-US" sz="1300" dirty="0"/>
              <a:t>人工智能</a:t>
            </a:r>
            <a:r>
              <a:rPr lang="en-US" altLang="zh-CN" sz="1300" dirty="0"/>
              <a:t>:</a:t>
            </a:r>
            <a:r>
              <a:rPr lang="zh-CN" altLang="en-US" sz="1300" dirty="0"/>
              <a:t>撬动智慧医疗</a:t>
            </a:r>
            <a:r>
              <a:rPr lang="en-US" altLang="zh-CN" sz="1300" dirty="0"/>
              <a:t>. </a:t>
            </a:r>
            <a:r>
              <a:rPr lang="zh-CN" altLang="en-US" sz="1300" dirty="0"/>
              <a:t>互联网经济</a:t>
            </a:r>
            <a:r>
              <a:rPr lang="en-US" altLang="zh-CN" sz="1300" dirty="0"/>
              <a:t>, 2017(03): </a:t>
            </a:r>
            <a:r>
              <a:rPr lang="zh-CN" altLang="en-US" sz="1300" dirty="0"/>
              <a:t>第</a:t>
            </a:r>
            <a:r>
              <a:rPr lang="en-US" altLang="zh-CN" sz="1300" dirty="0"/>
              <a:t>12-15</a:t>
            </a:r>
            <a:r>
              <a:rPr lang="zh-CN" altLang="en-US" sz="1300" dirty="0"/>
              <a:t>页</a:t>
            </a:r>
            <a:r>
              <a:rPr lang="en-US" altLang="zh-CN" sz="1300" dirty="0"/>
              <a:t>.</a:t>
            </a:r>
          </a:p>
          <a:p>
            <a:pPr>
              <a:lnSpc>
                <a:spcPts val="1600"/>
              </a:lnSpc>
            </a:pPr>
            <a:r>
              <a:rPr lang="en-US" altLang="zh-CN" sz="1300" dirty="0"/>
              <a:t>[11].</a:t>
            </a:r>
            <a:r>
              <a:rPr lang="zh-CN" altLang="en-US" sz="1300" dirty="0"/>
              <a:t>人工智能</a:t>
            </a:r>
            <a:r>
              <a:rPr lang="en-US" altLang="zh-CN" sz="1300" dirty="0"/>
              <a:t>+</a:t>
            </a:r>
            <a:r>
              <a:rPr lang="zh-CN" altLang="en-US" sz="1300" dirty="0"/>
              <a:t>未来医疗 智能医疗产业链全解读研究报告</a:t>
            </a:r>
            <a:r>
              <a:rPr lang="en-US" altLang="zh-CN" sz="1300" dirty="0"/>
              <a:t>_</a:t>
            </a:r>
            <a:r>
              <a:rPr lang="zh-CN" altLang="en-US" sz="1300" dirty="0"/>
              <a:t>健康界</a:t>
            </a:r>
            <a:r>
              <a:rPr lang="en-US" altLang="zh-CN" sz="1300" dirty="0"/>
              <a:t>, 2017.</a:t>
            </a:r>
          </a:p>
          <a:p>
            <a:pPr>
              <a:lnSpc>
                <a:spcPts val="1600"/>
              </a:lnSpc>
            </a:pPr>
            <a:r>
              <a:rPr lang="en-US" altLang="zh-CN" sz="1300" dirty="0"/>
              <a:t>[12].</a:t>
            </a:r>
            <a:r>
              <a:rPr lang="zh-CN" altLang="en-US" sz="1300" dirty="0"/>
              <a:t>中国医疗健康智能硬件行业报告 </a:t>
            </a:r>
            <a:r>
              <a:rPr lang="en-US" altLang="zh-CN" sz="1300" dirty="0"/>
              <a:t>2016</a:t>
            </a:r>
            <a:r>
              <a:rPr lang="zh-CN" altLang="en-US" sz="1300" dirty="0"/>
              <a:t>年</a:t>
            </a:r>
            <a:r>
              <a:rPr lang="en-US" altLang="zh-CN" sz="1300" dirty="0"/>
              <a:t>[A]. .</a:t>
            </a:r>
            <a:r>
              <a:rPr lang="zh-CN" altLang="en-US" sz="1300" dirty="0"/>
              <a:t>艾瑞咨询系列研究报告（</a:t>
            </a:r>
            <a:r>
              <a:rPr lang="en-US" altLang="zh-CN" sz="1300" dirty="0"/>
              <a:t>2016</a:t>
            </a:r>
            <a:r>
              <a:rPr lang="zh-CN" altLang="en-US" sz="1300" dirty="0"/>
              <a:t>年第</a:t>
            </a:r>
            <a:r>
              <a:rPr lang="en-US" altLang="zh-CN" sz="1300" dirty="0"/>
              <a:t>11</a:t>
            </a:r>
            <a:r>
              <a:rPr lang="zh-CN" altLang="en-US" sz="1300" dirty="0"/>
              <a:t>期）</a:t>
            </a:r>
            <a:r>
              <a:rPr lang="en-US" altLang="zh-CN" sz="1300" dirty="0"/>
              <a:t>[C].:,2016:62.</a:t>
            </a:r>
          </a:p>
          <a:p>
            <a:pPr>
              <a:lnSpc>
                <a:spcPts val="1600"/>
              </a:lnSpc>
            </a:pPr>
            <a:r>
              <a:rPr lang="en-US" altLang="zh-CN" sz="1300" dirty="0"/>
              <a:t>[13].https://www.zhinengl.com/2017/07/challenge-of-medical-ai/ </a:t>
            </a:r>
            <a:r>
              <a:rPr lang="en-US" altLang="zh-CN" sz="1300" dirty="0" err="1"/>
              <a:t>Airdoc</a:t>
            </a:r>
            <a:r>
              <a:rPr lang="zh-CN" altLang="en-US" sz="1300" dirty="0"/>
              <a:t>张大磊：医疗人工智能的崛起和挑战</a:t>
            </a:r>
            <a:endParaRPr lang="en-US" altLang="zh-CN" sz="1300" dirty="0"/>
          </a:p>
          <a:p>
            <a:pPr>
              <a:lnSpc>
                <a:spcPts val="1600"/>
              </a:lnSpc>
            </a:pPr>
            <a:r>
              <a:rPr lang="en-US" altLang="zh-CN" sz="1300" dirty="0"/>
              <a:t>[14].</a:t>
            </a:r>
            <a:r>
              <a:rPr lang="zh-CN" altLang="en-US" sz="1300" dirty="0"/>
              <a:t>刘俊</a:t>
            </a:r>
            <a:r>
              <a:rPr lang="en-US" altLang="zh-CN" sz="1300" dirty="0"/>
              <a:t>,</a:t>
            </a:r>
            <a:r>
              <a:rPr lang="zh-CN" altLang="en-US" sz="1300" dirty="0"/>
              <a:t>易法令</a:t>
            </a:r>
            <a:r>
              <a:rPr lang="en-US" altLang="zh-CN" sz="1300" dirty="0"/>
              <a:t>. </a:t>
            </a:r>
            <a:r>
              <a:rPr lang="zh-CN" altLang="en-US" sz="1300" dirty="0"/>
              <a:t>基于图像特征检索和识别的医学影像辅助诊断系统</a:t>
            </a:r>
            <a:r>
              <a:rPr lang="en-US" altLang="zh-CN" sz="1300" dirty="0"/>
              <a:t>[J]. </a:t>
            </a:r>
            <a:r>
              <a:rPr lang="zh-CN" altLang="en-US" sz="1300" dirty="0"/>
              <a:t>中国科技信息</a:t>
            </a:r>
            <a:r>
              <a:rPr lang="en-US" altLang="zh-CN" sz="1300" dirty="0"/>
              <a:t>,2008,(04):166-167. [2017-09-29].</a:t>
            </a:r>
          </a:p>
          <a:p>
            <a:pPr>
              <a:lnSpc>
                <a:spcPts val="1600"/>
              </a:lnSpc>
            </a:pPr>
            <a:r>
              <a:rPr lang="en-US" altLang="zh-CN" sz="1300" dirty="0"/>
              <a:t>[15].</a:t>
            </a:r>
            <a:r>
              <a:rPr lang="zh-CN" altLang="en-US" sz="1300" dirty="0"/>
              <a:t>王伟胜</a:t>
            </a:r>
            <a:r>
              <a:rPr lang="en-US" altLang="zh-CN" sz="1300" dirty="0"/>
              <a:t>,</a:t>
            </a:r>
            <a:r>
              <a:rPr lang="zh-CN" altLang="en-US" sz="1300" dirty="0"/>
              <a:t>骆嘉伟</a:t>
            </a:r>
            <a:r>
              <a:rPr lang="en-US" altLang="zh-CN" sz="1300" dirty="0"/>
              <a:t>,</a:t>
            </a:r>
            <a:r>
              <a:rPr lang="zh-CN" altLang="en-US" sz="1300" dirty="0"/>
              <a:t>林红利</a:t>
            </a:r>
            <a:r>
              <a:rPr lang="en-US" altLang="zh-CN" sz="1300" dirty="0"/>
              <a:t>. </a:t>
            </a:r>
            <a:r>
              <a:rPr lang="zh-CN" altLang="en-US" sz="1300" dirty="0"/>
              <a:t>医学图像计算机辅助诊断数据平台研究</a:t>
            </a:r>
            <a:r>
              <a:rPr lang="en-US" altLang="zh-CN" sz="1300" dirty="0"/>
              <a:t>[J]. </a:t>
            </a:r>
            <a:r>
              <a:rPr lang="zh-CN" altLang="en-US" sz="1300" dirty="0"/>
              <a:t>中国生物医学工程学报</a:t>
            </a:r>
            <a:r>
              <a:rPr lang="en-US" altLang="zh-CN" sz="1300" dirty="0"/>
              <a:t>,2013,32(01):105-108. [2017-09-29].</a:t>
            </a:r>
          </a:p>
          <a:p>
            <a:pPr>
              <a:lnSpc>
                <a:spcPts val="1600"/>
              </a:lnSpc>
            </a:pPr>
            <a:r>
              <a:rPr lang="en-US" altLang="zh-CN" sz="1300" dirty="0"/>
              <a:t>[16].https://www.exscientia.co.uk</a:t>
            </a:r>
            <a:r>
              <a:rPr lang="en-US" altLang="zh-CN" sz="1300" dirty="0" smtClean="0"/>
              <a:t>/</a:t>
            </a:r>
            <a:endParaRPr lang="en-US" altLang="zh-CN" sz="1300" dirty="0"/>
          </a:p>
        </p:txBody>
      </p:sp>
    </p:spTree>
    <p:extLst>
      <p:ext uri="{BB962C8B-B14F-4D97-AF65-F5344CB8AC3E}">
        <p14:creationId xmlns:p14="http://schemas.microsoft.com/office/powerpoint/2010/main" val="4144267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987824" y="1203598"/>
            <a:ext cx="3158002" cy="2670279"/>
          </a:xfrm>
          <a:prstGeom prst="rect">
            <a:avLst/>
          </a:prstGeom>
        </p:spPr>
      </p:pic>
    </p:spTree>
    <p:extLst>
      <p:ext uri="{BB962C8B-B14F-4D97-AF65-F5344CB8AC3E}">
        <p14:creationId xmlns:p14="http://schemas.microsoft.com/office/powerpoint/2010/main" val="189390958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7211</TotalTime>
  <Words>1153</Words>
  <Application>Microsoft Office PowerPoint</Application>
  <PresentationFormat>全屏显示(16:9)</PresentationFormat>
  <Paragraphs>103</Paragraphs>
  <Slides>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-apple-system</vt:lpstr>
      <vt:lpstr>Open Sans</vt:lpstr>
      <vt:lpstr>Open Sans Light</vt:lpstr>
      <vt:lpstr>Open Sans Semibold</vt:lpstr>
      <vt:lpstr>等线</vt:lpstr>
      <vt:lpstr>宋体</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Poo Lei</dc:creator>
  <cp:lastModifiedBy>郭亦凡</cp:lastModifiedBy>
  <cp:revision>668</cp:revision>
  <dcterms:created xsi:type="dcterms:W3CDTF">2014-02-01T22:43:10Z</dcterms:created>
  <dcterms:modified xsi:type="dcterms:W3CDTF">2017-09-29T10:54:25Z</dcterms:modified>
</cp:coreProperties>
</file>