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67" r:id="rId5"/>
    <p:sldId id="258" r:id="rId6"/>
    <p:sldId id="259" r:id="rId7"/>
    <p:sldId id="260" r:id="rId8"/>
    <p:sldId id="261"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4" d="100"/>
          <a:sy n="64" d="100"/>
        </p:scale>
        <p:origin x="408"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r>
              <a:rPr lang="zh-CN"/>
              <a:t>国内历年成立人工智能辅助诊疗公司数</a:t>
            </a:r>
          </a:p>
        </c:rich>
      </c:tx>
      <c:layout>
        <c:manualLayout>
          <c:xMode val="edge"/>
          <c:yMode val="edge"/>
          <c:x val="0.23395312500000001"/>
          <c:y val="1.406249913493484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2006</c:v>
                </c:pt>
                <c:pt idx="1">
                  <c:v>2007</c:v>
                </c:pt>
                <c:pt idx="2">
                  <c:v>2009</c:v>
                </c:pt>
                <c:pt idx="3">
                  <c:v>2010</c:v>
                </c:pt>
                <c:pt idx="4">
                  <c:v>2011</c:v>
                </c:pt>
                <c:pt idx="5">
                  <c:v>2012</c:v>
                </c:pt>
                <c:pt idx="6">
                  <c:v>2013</c:v>
                </c:pt>
                <c:pt idx="7">
                  <c:v>2014</c:v>
                </c:pt>
                <c:pt idx="8">
                  <c:v>2015</c:v>
                </c:pt>
                <c:pt idx="9">
                  <c:v>2016</c:v>
                </c:pt>
              </c:numCache>
            </c:numRef>
          </c:cat>
          <c:val>
            <c:numRef>
              <c:f>Sheet1!$B$2:$B$13</c:f>
              <c:numCache>
                <c:formatCode>General</c:formatCode>
                <c:ptCount val="12"/>
                <c:pt idx="0">
                  <c:v>3</c:v>
                </c:pt>
                <c:pt idx="1">
                  <c:v>2</c:v>
                </c:pt>
                <c:pt idx="2">
                  <c:v>5</c:v>
                </c:pt>
                <c:pt idx="3">
                  <c:v>2</c:v>
                </c:pt>
                <c:pt idx="4">
                  <c:v>5</c:v>
                </c:pt>
                <c:pt idx="5">
                  <c:v>11</c:v>
                </c:pt>
                <c:pt idx="6">
                  <c:v>4</c:v>
                </c:pt>
                <c:pt idx="7">
                  <c:v>24</c:v>
                </c:pt>
                <c:pt idx="8">
                  <c:v>37</c:v>
                </c:pt>
                <c:pt idx="9">
                  <c:v>36</c:v>
                </c:pt>
              </c:numCache>
            </c:numRef>
          </c:val>
          <c:smooth val="0"/>
          <c:extLst>
            <c:ext xmlns:c16="http://schemas.microsoft.com/office/drawing/2014/chart" uri="{C3380CC4-5D6E-409C-BE32-E72D297353CC}">
              <c16:uniqueId val="{00000000-25CE-4633-B5E6-113F6EA9AF84}"/>
            </c:ext>
          </c:extLst>
        </c:ser>
        <c:ser>
          <c:idx val="1"/>
          <c:order val="1"/>
          <c:tx>
            <c:strRef>
              <c:f>Sheet1!#REF!</c:f>
              <c:strCache>
                <c:ptCount val="1"/>
                <c:pt idx="0">
                  <c:v>#REF!</c:v>
                </c:pt>
              </c:strCache>
            </c:strRef>
          </c:tx>
          <c:spPr>
            <a:ln w="28575" cap="rnd">
              <a:solidFill>
                <a:schemeClr val="accent2"/>
              </a:solidFill>
              <a:round/>
            </a:ln>
            <a:effectLst/>
          </c:spPr>
          <c:marker>
            <c:symbol val="none"/>
          </c:marker>
          <c:dLbls>
            <c:delete val="1"/>
          </c:dLbls>
          <c:cat>
            <c:numRef>
              <c:f>Sheet1!$A$2:$A$14</c:f>
              <c:numCache>
                <c:formatCode>General</c:formatCode>
                <c:ptCount val="13"/>
                <c:pt idx="0">
                  <c:v>2006</c:v>
                </c:pt>
                <c:pt idx="1">
                  <c:v>2007</c:v>
                </c:pt>
                <c:pt idx="2">
                  <c:v>2009</c:v>
                </c:pt>
                <c:pt idx="3">
                  <c:v>2010</c:v>
                </c:pt>
                <c:pt idx="4">
                  <c:v>2011</c:v>
                </c:pt>
                <c:pt idx="5">
                  <c:v>2012</c:v>
                </c:pt>
                <c:pt idx="6">
                  <c:v>2013</c:v>
                </c:pt>
                <c:pt idx="7">
                  <c:v>2014</c:v>
                </c:pt>
                <c:pt idx="8">
                  <c:v>2015</c:v>
                </c:pt>
                <c:pt idx="9">
                  <c:v>2016</c:v>
                </c:pt>
              </c:numCache>
            </c:numRef>
          </c:cat>
          <c:val>
            <c:numRef>
              <c:f>Sheet1!#REF!</c:f>
              <c:numCache>
                <c:formatCode>General</c:formatCode>
                <c:ptCount val="1"/>
                <c:pt idx="0">
                  <c:v>1</c:v>
                </c:pt>
              </c:numCache>
            </c:numRef>
          </c:val>
          <c:smooth val="0"/>
          <c:extLst>
            <c:ext xmlns:c16="http://schemas.microsoft.com/office/drawing/2014/chart" uri="{C3380CC4-5D6E-409C-BE32-E72D297353CC}">
              <c16:uniqueId val="{00000001-25CE-4633-B5E6-113F6EA9AF84}"/>
            </c:ext>
          </c:extLst>
        </c:ser>
        <c:ser>
          <c:idx val="2"/>
          <c:order val="2"/>
          <c:tx>
            <c:strRef>
              <c:f>Sheet1!#REF!</c:f>
              <c:strCache>
                <c:ptCount val="1"/>
                <c:pt idx="0">
                  <c:v>#REF!</c:v>
                </c:pt>
              </c:strCache>
            </c:strRef>
          </c:tx>
          <c:spPr>
            <a:ln w="28575" cap="rnd">
              <a:solidFill>
                <a:schemeClr val="accent3"/>
              </a:solidFill>
              <a:round/>
            </a:ln>
            <a:effectLst/>
          </c:spPr>
          <c:marker>
            <c:symbol val="none"/>
          </c:marker>
          <c:dLbls>
            <c:delete val="1"/>
          </c:dLbls>
          <c:cat>
            <c:numRef>
              <c:f>Sheet1!$A$2:$A$14</c:f>
              <c:numCache>
                <c:formatCode>General</c:formatCode>
                <c:ptCount val="13"/>
                <c:pt idx="0">
                  <c:v>2006</c:v>
                </c:pt>
                <c:pt idx="1">
                  <c:v>2007</c:v>
                </c:pt>
                <c:pt idx="2">
                  <c:v>2009</c:v>
                </c:pt>
                <c:pt idx="3">
                  <c:v>2010</c:v>
                </c:pt>
                <c:pt idx="4">
                  <c:v>2011</c:v>
                </c:pt>
                <c:pt idx="5">
                  <c:v>2012</c:v>
                </c:pt>
                <c:pt idx="6">
                  <c:v>2013</c:v>
                </c:pt>
                <c:pt idx="7">
                  <c:v>2014</c:v>
                </c:pt>
                <c:pt idx="8">
                  <c:v>2015</c:v>
                </c:pt>
                <c:pt idx="9">
                  <c:v>2016</c:v>
                </c:pt>
              </c:numCache>
            </c:numRef>
          </c:cat>
          <c:val>
            <c:numRef>
              <c:f>Sheet1!#REF!</c:f>
              <c:numCache>
                <c:formatCode>General</c:formatCode>
                <c:ptCount val="1"/>
                <c:pt idx="0">
                  <c:v>1</c:v>
                </c:pt>
              </c:numCache>
            </c:numRef>
          </c:val>
          <c:smooth val="0"/>
          <c:extLst>
            <c:ext xmlns:c16="http://schemas.microsoft.com/office/drawing/2014/chart" uri="{C3380CC4-5D6E-409C-BE32-E72D297353CC}">
              <c16:uniqueId val="{00000002-25CE-4633-B5E6-113F6EA9AF84}"/>
            </c:ext>
          </c:extLst>
        </c:ser>
        <c:dLbls>
          <c:dLblPos val="t"/>
          <c:showLegendKey val="0"/>
          <c:showVal val="1"/>
          <c:showCatName val="0"/>
          <c:showSerName val="0"/>
          <c:showPercent val="0"/>
          <c:showBubbleSize val="0"/>
        </c:dLbls>
        <c:smooth val="0"/>
        <c:axId val="437387352"/>
        <c:axId val="437392928"/>
      </c:lineChart>
      <c:catAx>
        <c:axId val="437387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37392928"/>
        <c:crosses val="autoZero"/>
        <c:auto val="1"/>
        <c:lblAlgn val="ctr"/>
        <c:lblOffset val="100"/>
        <c:noMultiLvlLbl val="0"/>
      </c:catAx>
      <c:valAx>
        <c:axId val="437392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zh-CN"/>
          </a:p>
        </c:txPr>
        <c:crossAx val="437387352"/>
        <c:crosses val="autoZero"/>
        <c:crossBetween val="between"/>
      </c:valAx>
      <c:spPr>
        <a:noFill/>
        <a:ln>
          <a:noFill/>
        </a:ln>
        <a:effectLst/>
      </c:spPr>
    </c:plotArea>
    <c:plotVisOnly val="1"/>
    <c:dispBlanksAs val="gap"/>
    <c:showDLblsOverMax val="0"/>
  </c:chart>
  <c:spPr>
    <a:noFill/>
    <a:ln>
      <a:noFill/>
    </a:ln>
    <a:effectLst/>
  </c:spPr>
  <c:txPr>
    <a:bodyPr/>
    <a:lstStyle/>
    <a:p>
      <a:pPr>
        <a:defRPr baseline="0">
          <a:solidFill>
            <a:schemeClr val="bg1"/>
          </a:solidFill>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165812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61947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3156416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35948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36687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133685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3552813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131730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219936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41350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2B38719-C1D0-418B-A2FC-D9D2F134C90A}" type="datetimeFigureOut">
              <a:rPr lang="zh-CN" altLang="en-US" smtClean="0"/>
              <a:t>2017/10/20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165188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B38719-C1D0-418B-A2FC-D9D2F134C90A}" type="datetimeFigureOut">
              <a:rPr lang="zh-CN" altLang="en-US" smtClean="0"/>
              <a:t>2017/10/20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F572B-74DC-455E-9644-477E3A8B58FA}" type="slidenum">
              <a:rPr lang="zh-CN" altLang="en-US" smtClean="0"/>
              <a:t>‹#›</a:t>
            </a:fld>
            <a:endParaRPr lang="zh-CN" altLang="en-US"/>
          </a:p>
        </p:txBody>
      </p:sp>
    </p:spTree>
    <p:extLst>
      <p:ext uri="{BB962C8B-B14F-4D97-AF65-F5344CB8AC3E}">
        <p14:creationId xmlns:p14="http://schemas.microsoft.com/office/powerpoint/2010/main" val="3604722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03564" y="2002972"/>
            <a:ext cx="8299269" cy="2123658"/>
          </a:xfrm>
          <a:prstGeom prst="rect">
            <a:avLst/>
          </a:prstGeom>
          <a:noFill/>
        </p:spPr>
        <p:txBody>
          <a:bodyPr wrap="square" rtlCol="0">
            <a:spAutoFit/>
          </a:bodyPr>
          <a:lstStyle/>
          <a:p>
            <a:r>
              <a:rPr lang="zh-CN" altLang="en-US" sz="4400" dirty="0" smtClean="0">
                <a:solidFill>
                  <a:schemeClr val="bg1"/>
                </a:solidFill>
                <a:latin typeface="微软雅黑" panose="020B0503020204020204" pitchFamily="34" charset="-122"/>
                <a:ea typeface="微软雅黑" panose="020B0503020204020204" pitchFamily="34" charset="-122"/>
              </a:rPr>
              <a:t>               </a:t>
            </a:r>
            <a:r>
              <a:rPr lang="zh-CN" altLang="en-US" sz="6600" dirty="0" smtClean="0">
                <a:solidFill>
                  <a:schemeClr val="bg1"/>
                </a:solidFill>
                <a:latin typeface="微软雅黑" panose="020B0503020204020204" pitchFamily="34" charset="-122"/>
                <a:ea typeface="微软雅黑" panose="020B0503020204020204" pitchFamily="34" charset="-122"/>
              </a:rPr>
              <a:t>第三组</a:t>
            </a:r>
            <a:r>
              <a:rPr lang="en-US" altLang="zh-CN" sz="6600" dirty="0" smtClean="0">
                <a:solidFill>
                  <a:schemeClr val="bg1"/>
                </a:solidFill>
                <a:latin typeface="微软雅黑" panose="020B0503020204020204" pitchFamily="34" charset="-122"/>
                <a:ea typeface="微软雅黑" panose="020B0503020204020204" pitchFamily="34" charset="-122"/>
              </a:rPr>
              <a:t/>
            </a:r>
            <a:br>
              <a:rPr lang="en-US" altLang="zh-CN" sz="6600" dirty="0" smtClean="0">
                <a:solidFill>
                  <a:schemeClr val="bg1"/>
                </a:solidFill>
                <a:latin typeface="微软雅黑" panose="020B0503020204020204" pitchFamily="34" charset="-122"/>
                <a:ea typeface="微软雅黑" panose="020B0503020204020204" pitchFamily="34" charset="-122"/>
              </a:rPr>
            </a:br>
            <a:r>
              <a:rPr lang="zh-CN" altLang="en-US" sz="6600" dirty="0" smtClean="0">
                <a:solidFill>
                  <a:schemeClr val="bg1"/>
                </a:solidFill>
                <a:latin typeface="微软雅黑" panose="020B0503020204020204" pitchFamily="34" charset="-122"/>
                <a:ea typeface="微软雅黑" panose="020B0503020204020204" pitchFamily="34" charset="-122"/>
              </a:rPr>
              <a:t>第</a:t>
            </a:r>
            <a:r>
              <a:rPr lang="zh-CN" altLang="en-US" sz="6600" dirty="0">
                <a:solidFill>
                  <a:schemeClr val="bg1"/>
                </a:solidFill>
                <a:latin typeface="微软雅黑" panose="020B0503020204020204" pitchFamily="34" charset="-122"/>
                <a:ea typeface="微软雅黑" panose="020B0503020204020204" pitchFamily="34" charset="-122"/>
              </a:rPr>
              <a:t>四</a:t>
            </a:r>
            <a:r>
              <a:rPr lang="zh-CN" altLang="en-US" sz="6600" dirty="0" smtClean="0">
                <a:solidFill>
                  <a:schemeClr val="bg1"/>
                </a:solidFill>
                <a:latin typeface="微软雅黑" panose="020B0503020204020204" pitchFamily="34" charset="-122"/>
                <a:ea typeface="微软雅黑" panose="020B0503020204020204" pitchFamily="34" charset="-122"/>
              </a:rPr>
              <a:t>周小组学习报告</a:t>
            </a:r>
            <a:endParaRPr lang="zh-CN" altLang="en-US" sz="6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2412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1767" y="423949"/>
            <a:ext cx="2975957" cy="646331"/>
          </a:xfrm>
          <a:prstGeom prst="rect">
            <a:avLst/>
          </a:prstGeom>
          <a:noFill/>
        </p:spPr>
        <p:txBody>
          <a:bodyPr wrap="square" rtlCol="0">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References</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21229" y="887400"/>
            <a:ext cx="9368444" cy="5816977"/>
          </a:xfrm>
          <a:prstGeom prst="rect">
            <a:avLst/>
          </a:prstGeom>
          <a:noFill/>
        </p:spPr>
        <p:txBody>
          <a:bodyPr wrap="square" rtlCol="0">
            <a:spAutoFit/>
          </a:bodyPr>
          <a:lstStyle/>
          <a:p>
            <a:pPr marL="171450" indent="-171450">
              <a:buFont typeface="Wingdings" panose="05000000000000000000" pitchFamily="2" charset="2"/>
              <a:buChar char="l"/>
            </a:pPr>
            <a:endParaRPr lang="en-US" altLang="zh-CN" sz="1200" dirty="0" smtClean="0">
              <a:solidFill>
                <a:schemeClr val="bg1"/>
              </a:solidFill>
            </a:endParaRPr>
          </a:p>
          <a:p>
            <a:pPr marL="171450" indent="-171450">
              <a:buFont typeface="Wingdings" panose="05000000000000000000" pitchFamily="2" charset="2"/>
              <a:buChar char="l"/>
            </a:pPr>
            <a:endParaRPr lang="en-US" altLang="zh-CN" sz="1200" dirty="0">
              <a:solidFill>
                <a:schemeClr val="bg1"/>
              </a:solidFill>
            </a:endParaRPr>
          </a:p>
          <a:p>
            <a:pPr marL="171450" indent="-171450">
              <a:buFont typeface="Wingdings" panose="05000000000000000000" pitchFamily="2" charset="2"/>
              <a:buChar char="l"/>
            </a:pPr>
            <a:endParaRPr lang="en-US" altLang="zh-CN" sz="1200" dirty="0" smtClean="0">
              <a:solidFill>
                <a:schemeClr val="bg1"/>
              </a:solidFill>
            </a:endParaRPr>
          </a:p>
          <a:p>
            <a:pPr marL="171450" indent="-171450">
              <a:buFont typeface="Wingdings" panose="05000000000000000000" pitchFamily="2" charset="2"/>
              <a:buChar char="l"/>
            </a:pPr>
            <a:r>
              <a:rPr lang="en-US" altLang="zh-CN" sz="1200" dirty="0">
                <a:solidFill>
                  <a:schemeClr val="bg1"/>
                </a:solidFill>
              </a:rPr>
              <a:t>《</a:t>
            </a:r>
            <a:r>
              <a:rPr lang="zh-CN" altLang="en-US" sz="1200" dirty="0">
                <a:solidFill>
                  <a:schemeClr val="bg1"/>
                </a:solidFill>
              </a:rPr>
              <a:t>互联网</a:t>
            </a:r>
            <a:r>
              <a:rPr lang="en-US" altLang="zh-CN" sz="1200" dirty="0">
                <a:solidFill>
                  <a:schemeClr val="bg1"/>
                </a:solidFill>
              </a:rPr>
              <a:t>+</a:t>
            </a:r>
            <a:r>
              <a:rPr lang="zh-CN" altLang="en-US" sz="1200" dirty="0">
                <a:solidFill>
                  <a:schemeClr val="bg1"/>
                </a:solidFill>
              </a:rPr>
              <a:t>人工智能三年行动实施方案</a:t>
            </a:r>
            <a:r>
              <a:rPr lang="en-US" altLang="zh-CN" sz="1200" dirty="0">
                <a:solidFill>
                  <a:schemeClr val="bg1"/>
                </a:solidFill>
              </a:rPr>
              <a:t>》</a:t>
            </a:r>
          </a:p>
          <a:p>
            <a:pPr marL="171450" indent="-171450">
              <a:buFont typeface="Wingdings" panose="05000000000000000000" pitchFamily="2" charset="2"/>
              <a:buChar char="l"/>
            </a:pPr>
            <a:endParaRPr lang="en-US" altLang="zh-CN" sz="1200" dirty="0">
              <a:solidFill>
                <a:schemeClr val="bg1"/>
              </a:solidFill>
            </a:endParaRPr>
          </a:p>
          <a:p>
            <a:pPr marL="171450" indent="-171450">
              <a:buFont typeface="Wingdings" panose="05000000000000000000" pitchFamily="2" charset="2"/>
              <a:buChar char="l"/>
            </a:pPr>
            <a:r>
              <a:rPr lang="en-US" altLang="zh-CN" sz="1200" dirty="0" smtClean="0">
                <a:solidFill>
                  <a:schemeClr val="bg1"/>
                </a:solidFill>
              </a:rPr>
              <a:t>《</a:t>
            </a:r>
            <a:r>
              <a:rPr lang="zh-CN" altLang="en-US" sz="1200" dirty="0">
                <a:solidFill>
                  <a:schemeClr val="bg1"/>
                </a:solidFill>
              </a:rPr>
              <a:t>关于新一代人工智能发展规划</a:t>
            </a:r>
            <a:r>
              <a:rPr lang="en-US" altLang="zh-CN" sz="1200" dirty="0">
                <a:solidFill>
                  <a:schemeClr val="bg1"/>
                </a:solidFill>
              </a:rPr>
              <a:t>》</a:t>
            </a:r>
          </a:p>
          <a:p>
            <a:pPr marL="171450" indent="-171450">
              <a:buFont typeface="Wingdings" panose="05000000000000000000" pitchFamily="2" charset="2"/>
              <a:buChar char="l"/>
            </a:pPr>
            <a:endParaRPr lang="en-US" altLang="zh-CN" sz="1200" dirty="0">
              <a:solidFill>
                <a:schemeClr val="bg1"/>
              </a:solidFill>
            </a:endParaRPr>
          </a:p>
          <a:p>
            <a:pPr marL="171450" indent="-171450">
              <a:buFont typeface="Wingdings" panose="05000000000000000000" pitchFamily="2" charset="2"/>
              <a:buChar char="l"/>
            </a:pPr>
            <a:r>
              <a:rPr lang="zh-CN" altLang="en-US" sz="1200" dirty="0">
                <a:solidFill>
                  <a:schemeClr val="bg1"/>
                </a:solidFill>
              </a:rPr>
              <a:t>人工智能辅助诊断技术管理规范（</a:t>
            </a:r>
            <a:r>
              <a:rPr lang="en-US" altLang="zh-CN" sz="1200" dirty="0">
                <a:solidFill>
                  <a:schemeClr val="bg1"/>
                </a:solidFill>
              </a:rPr>
              <a:t>2017</a:t>
            </a:r>
            <a:r>
              <a:rPr lang="zh-CN" altLang="en-US" sz="1200" dirty="0">
                <a:solidFill>
                  <a:schemeClr val="bg1"/>
                </a:solidFill>
              </a:rPr>
              <a:t>年版）</a:t>
            </a:r>
            <a:endParaRPr lang="en-US" altLang="zh-CN" sz="1200" dirty="0">
              <a:solidFill>
                <a:schemeClr val="bg1"/>
              </a:solidFill>
            </a:endParaRPr>
          </a:p>
          <a:p>
            <a:pPr marL="171450" indent="-171450">
              <a:buFont typeface="Wingdings" panose="05000000000000000000" pitchFamily="2" charset="2"/>
              <a:buChar char="l"/>
            </a:pPr>
            <a:endParaRPr lang="zh-CN" altLang="en-US" sz="1200" dirty="0">
              <a:solidFill>
                <a:schemeClr val="bg1"/>
              </a:solidFill>
            </a:endParaRPr>
          </a:p>
          <a:p>
            <a:pPr marL="171450" indent="-171450">
              <a:buFont typeface="Wingdings" panose="05000000000000000000" pitchFamily="2" charset="2"/>
              <a:buChar char="l"/>
            </a:pPr>
            <a:r>
              <a:rPr lang="zh-CN" altLang="en-US" sz="1200" dirty="0">
                <a:solidFill>
                  <a:schemeClr val="bg1"/>
                </a:solidFill>
              </a:rPr>
              <a:t>人工智能辅助诊断技术临床应用质量控制指标（</a:t>
            </a:r>
            <a:r>
              <a:rPr lang="en-US" altLang="zh-CN" sz="1200" dirty="0">
                <a:solidFill>
                  <a:schemeClr val="bg1"/>
                </a:solidFill>
              </a:rPr>
              <a:t>2017</a:t>
            </a:r>
            <a:r>
              <a:rPr lang="zh-CN" altLang="en-US" sz="1200" dirty="0">
                <a:solidFill>
                  <a:schemeClr val="bg1"/>
                </a:solidFill>
              </a:rPr>
              <a:t>年版）</a:t>
            </a:r>
            <a:endParaRPr lang="en-US" altLang="zh-CN" sz="1200" dirty="0">
              <a:solidFill>
                <a:schemeClr val="bg1"/>
              </a:solidFill>
            </a:endParaRPr>
          </a:p>
          <a:p>
            <a:pPr marL="171450" indent="-171450">
              <a:buFont typeface="Wingdings" panose="05000000000000000000" pitchFamily="2" charset="2"/>
              <a:buChar char="l"/>
            </a:pPr>
            <a:endParaRPr lang="en-US" altLang="zh-CN" sz="1200" dirty="0">
              <a:solidFill>
                <a:schemeClr val="bg1"/>
              </a:solidFill>
            </a:endParaRPr>
          </a:p>
          <a:p>
            <a:pPr marL="171450" indent="-171450">
              <a:buFont typeface="Wingdings" panose="05000000000000000000" pitchFamily="2" charset="2"/>
              <a:buChar char="l"/>
            </a:pPr>
            <a:r>
              <a:rPr lang="zh-CN" altLang="en-US" sz="1200" dirty="0" smtClean="0">
                <a:solidFill>
                  <a:schemeClr val="bg1"/>
                </a:solidFill>
              </a:rPr>
              <a:t>人工智能</a:t>
            </a:r>
            <a:r>
              <a:rPr lang="zh-CN" altLang="en-US" sz="1200" dirty="0">
                <a:solidFill>
                  <a:schemeClr val="bg1"/>
                </a:solidFill>
              </a:rPr>
              <a:t>（</a:t>
            </a:r>
            <a:r>
              <a:rPr lang="en-US" altLang="zh-CN" sz="1200" dirty="0">
                <a:solidFill>
                  <a:schemeClr val="bg1"/>
                </a:solidFill>
              </a:rPr>
              <a:t>AI</a:t>
            </a:r>
            <a:r>
              <a:rPr lang="zh-CN" altLang="en-US" sz="1200" dirty="0">
                <a:solidFill>
                  <a:schemeClr val="bg1"/>
                </a:solidFill>
              </a:rPr>
              <a:t>）医疗市场遍地黄金未来商机上看百亿</a:t>
            </a:r>
            <a:r>
              <a:rPr lang="zh-CN" altLang="en-US" sz="1200" dirty="0" smtClean="0">
                <a:solidFill>
                  <a:schemeClr val="bg1"/>
                </a:solidFill>
              </a:rPr>
              <a:t>美金</a:t>
            </a:r>
            <a:endParaRPr lang="en-US" altLang="zh-CN" sz="1200" dirty="0">
              <a:solidFill>
                <a:schemeClr val="bg1"/>
              </a:solidFill>
            </a:endParaRPr>
          </a:p>
          <a:p>
            <a:pPr marL="171450" indent="-171450">
              <a:buFont typeface="Wingdings" panose="05000000000000000000" pitchFamily="2" charset="2"/>
              <a:buChar char="l"/>
            </a:pPr>
            <a:endParaRPr lang="en-US" altLang="zh-CN" sz="1200" dirty="0" smtClean="0">
              <a:solidFill>
                <a:schemeClr val="bg1"/>
              </a:solidFill>
            </a:endParaRPr>
          </a:p>
          <a:p>
            <a:pPr marL="171450" indent="-171450">
              <a:buFont typeface="Wingdings" panose="05000000000000000000" pitchFamily="2" charset="2"/>
              <a:buChar char="l"/>
            </a:pPr>
            <a:r>
              <a:rPr lang="en-US" altLang="zh-CN" sz="1200" dirty="0" smtClean="0">
                <a:solidFill>
                  <a:schemeClr val="bg1"/>
                </a:solidFill>
              </a:rPr>
              <a:t>2016-2017</a:t>
            </a:r>
            <a:r>
              <a:rPr lang="zh-CN" altLang="en-US" sz="1200" dirty="0">
                <a:solidFill>
                  <a:schemeClr val="bg1"/>
                </a:solidFill>
              </a:rPr>
              <a:t>年度人工智能</a:t>
            </a:r>
            <a:r>
              <a:rPr lang="en-US" altLang="zh-CN" sz="1200" dirty="0">
                <a:solidFill>
                  <a:schemeClr val="bg1"/>
                </a:solidFill>
              </a:rPr>
              <a:t>+</a:t>
            </a:r>
            <a:r>
              <a:rPr lang="zh-CN" altLang="en-US" sz="1200" dirty="0">
                <a:solidFill>
                  <a:schemeClr val="bg1"/>
                </a:solidFill>
              </a:rPr>
              <a:t>医疗市场分析及趋势</a:t>
            </a:r>
            <a:r>
              <a:rPr lang="zh-CN" altLang="en-US" sz="1200" dirty="0" smtClean="0">
                <a:solidFill>
                  <a:schemeClr val="bg1"/>
                </a:solidFill>
              </a:rPr>
              <a:t>报告</a:t>
            </a:r>
            <a:endParaRPr lang="en-US" altLang="zh-CN" sz="1200" dirty="0" smtClean="0">
              <a:solidFill>
                <a:schemeClr val="bg1"/>
              </a:solidFill>
            </a:endParaRPr>
          </a:p>
          <a:p>
            <a:pPr marL="171450" indent="-171450">
              <a:buFont typeface="Wingdings" panose="05000000000000000000" pitchFamily="2" charset="2"/>
              <a:buChar char="l"/>
            </a:pPr>
            <a:endParaRPr lang="en-US" altLang="zh-CN" sz="1200" dirty="0">
              <a:solidFill>
                <a:schemeClr val="bg1"/>
              </a:solidFill>
            </a:endParaRPr>
          </a:p>
          <a:p>
            <a:pPr marL="171450" indent="-171450">
              <a:buFont typeface="Wingdings" panose="05000000000000000000" pitchFamily="2" charset="2"/>
              <a:buChar char="l"/>
            </a:pPr>
            <a:r>
              <a:rPr lang="en-US" altLang="zh-CN" sz="1200" dirty="0" smtClean="0">
                <a:solidFill>
                  <a:schemeClr val="bg1"/>
                </a:solidFill>
              </a:rPr>
              <a:t>2017</a:t>
            </a:r>
            <a:r>
              <a:rPr lang="zh-CN" altLang="en-US" sz="1200" dirty="0">
                <a:solidFill>
                  <a:schemeClr val="bg1"/>
                </a:solidFill>
              </a:rPr>
              <a:t>年医疗人工智能产业</a:t>
            </a:r>
            <a:r>
              <a:rPr lang="zh-CN" altLang="en-US" sz="1200" dirty="0" smtClean="0">
                <a:solidFill>
                  <a:schemeClr val="bg1"/>
                </a:solidFill>
              </a:rPr>
              <a:t>图谱</a:t>
            </a:r>
            <a:endParaRPr lang="en-US" altLang="zh-CN" sz="1200" dirty="0" smtClean="0">
              <a:solidFill>
                <a:schemeClr val="bg1"/>
              </a:solidFill>
            </a:endParaRPr>
          </a:p>
          <a:p>
            <a:pPr marL="171450" indent="-171450">
              <a:buFont typeface="Wingdings" panose="05000000000000000000" pitchFamily="2" charset="2"/>
              <a:buChar char="l"/>
            </a:pPr>
            <a:endParaRPr lang="en-US" altLang="zh-CN" sz="1200" dirty="0">
              <a:solidFill>
                <a:schemeClr val="bg1"/>
              </a:solidFill>
            </a:endParaRPr>
          </a:p>
          <a:p>
            <a:pPr marL="171450" indent="-171450">
              <a:buFont typeface="Wingdings" panose="05000000000000000000" pitchFamily="2" charset="2"/>
              <a:buChar char="l"/>
            </a:pPr>
            <a:r>
              <a:rPr lang="en-US" altLang="zh-CN" sz="1200" dirty="0" smtClean="0">
                <a:solidFill>
                  <a:schemeClr val="bg1"/>
                </a:solidFill>
              </a:rPr>
              <a:t>AI</a:t>
            </a:r>
            <a:r>
              <a:rPr lang="zh-CN" altLang="en-US" sz="1200" dirty="0">
                <a:solidFill>
                  <a:schemeClr val="bg1"/>
                </a:solidFill>
              </a:rPr>
              <a:t>商业化“二次革命”的产业落地</a:t>
            </a:r>
            <a:r>
              <a:rPr lang="en-US" altLang="zh-CN" sz="1200" dirty="0">
                <a:solidFill>
                  <a:schemeClr val="bg1"/>
                </a:solidFill>
              </a:rPr>
              <a:t>—</a:t>
            </a:r>
            <a:r>
              <a:rPr lang="zh-CN" altLang="en-US" sz="1200" dirty="0">
                <a:solidFill>
                  <a:schemeClr val="bg1"/>
                </a:solidFill>
              </a:rPr>
              <a:t>中国</a:t>
            </a:r>
            <a:r>
              <a:rPr lang="en-US" altLang="zh-CN" sz="1200" dirty="0">
                <a:solidFill>
                  <a:schemeClr val="bg1"/>
                </a:solidFill>
              </a:rPr>
              <a:t>AI</a:t>
            </a:r>
            <a:r>
              <a:rPr lang="zh-CN" altLang="en-US" sz="1200" dirty="0">
                <a:solidFill>
                  <a:schemeClr val="bg1"/>
                </a:solidFill>
              </a:rPr>
              <a:t>投资市场研究</a:t>
            </a:r>
            <a:r>
              <a:rPr lang="zh-CN" altLang="en-US" sz="1200" dirty="0" smtClean="0">
                <a:solidFill>
                  <a:schemeClr val="bg1"/>
                </a:solidFill>
              </a:rPr>
              <a:t>报告</a:t>
            </a:r>
            <a:endParaRPr lang="en-US" altLang="zh-CN" sz="1200" dirty="0" smtClean="0">
              <a:solidFill>
                <a:schemeClr val="bg1"/>
              </a:solidFill>
            </a:endParaRPr>
          </a:p>
          <a:p>
            <a:pPr marL="171450" indent="-171450">
              <a:buFont typeface="Wingdings" panose="05000000000000000000" pitchFamily="2" charset="2"/>
              <a:buChar char="l"/>
            </a:pPr>
            <a:endParaRPr lang="en-US" altLang="zh-CN" sz="1200" dirty="0" smtClean="0">
              <a:solidFill>
                <a:schemeClr val="bg1"/>
              </a:solidFill>
            </a:endParaRPr>
          </a:p>
          <a:p>
            <a:pPr marL="171450" indent="-171450">
              <a:buFont typeface="Wingdings" panose="05000000000000000000" pitchFamily="2" charset="2"/>
              <a:buChar char="l"/>
            </a:pPr>
            <a:r>
              <a:rPr lang="zh-CN" altLang="zh-CN" sz="1200" dirty="0" smtClean="0">
                <a:solidFill>
                  <a:schemeClr val="bg1"/>
                </a:solidFill>
              </a:rPr>
              <a:t>高</a:t>
            </a:r>
            <a:r>
              <a:rPr lang="zh-CN" altLang="zh-CN" sz="1200" dirty="0">
                <a:solidFill>
                  <a:schemeClr val="bg1"/>
                </a:solidFill>
              </a:rPr>
              <a:t>特佳汤衡：人工智能</a:t>
            </a:r>
            <a:r>
              <a:rPr lang="en-US" altLang="zh-CN" sz="1200" dirty="0">
                <a:solidFill>
                  <a:schemeClr val="bg1"/>
                </a:solidFill>
              </a:rPr>
              <a:t>+</a:t>
            </a:r>
            <a:r>
              <a:rPr lang="zh-CN" altLang="zh-CN" sz="1200" dirty="0">
                <a:solidFill>
                  <a:schemeClr val="bg1"/>
                </a:solidFill>
              </a:rPr>
              <a:t>医疗的</a:t>
            </a:r>
            <a:r>
              <a:rPr lang="en-US" altLang="zh-CN" sz="1200" dirty="0">
                <a:solidFill>
                  <a:schemeClr val="bg1"/>
                </a:solidFill>
              </a:rPr>
              <a:t>2700</a:t>
            </a:r>
            <a:r>
              <a:rPr lang="zh-CN" altLang="zh-CN" sz="1200" dirty="0">
                <a:solidFill>
                  <a:schemeClr val="bg1"/>
                </a:solidFill>
              </a:rPr>
              <a:t>亿市场分析</a:t>
            </a:r>
            <a:r>
              <a:rPr lang="en-US" altLang="zh-CN" sz="1200" dirty="0">
                <a:solidFill>
                  <a:schemeClr val="bg1"/>
                </a:solidFill>
              </a:rPr>
              <a:t> - </a:t>
            </a:r>
            <a:r>
              <a:rPr lang="zh-CN" altLang="zh-CN" sz="1200" dirty="0">
                <a:solidFill>
                  <a:schemeClr val="bg1"/>
                </a:solidFill>
              </a:rPr>
              <a:t>产经要闻</a:t>
            </a:r>
            <a:r>
              <a:rPr lang="en-US" altLang="zh-CN" sz="1200" dirty="0">
                <a:solidFill>
                  <a:schemeClr val="bg1"/>
                </a:solidFill>
              </a:rPr>
              <a:t> - </a:t>
            </a:r>
            <a:r>
              <a:rPr lang="zh-CN" altLang="zh-CN" sz="1200" dirty="0">
                <a:solidFill>
                  <a:schemeClr val="bg1"/>
                </a:solidFill>
              </a:rPr>
              <a:t>科技</a:t>
            </a:r>
            <a:r>
              <a:rPr lang="zh-CN" altLang="zh-CN" sz="1200" dirty="0" smtClean="0">
                <a:solidFill>
                  <a:schemeClr val="bg1"/>
                </a:solidFill>
              </a:rPr>
              <a:t>讯</a:t>
            </a:r>
            <a:endParaRPr lang="en-US" altLang="zh-CN" sz="1200" dirty="0" smtClean="0">
              <a:solidFill>
                <a:schemeClr val="bg1"/>
              </a:solidFill>
            </a:endParaRPr>
          </a:p>
          <a:p>
            <a:pPr marL="171450" indent="-171450">
              <a:buFont typeface="Wingdings" panose="05000000000000000000" pitchFamily="2" charset="2"/>
              <a:buChar char="l"/>
            </a:pPr>
            <a:endParaRPr lang="zh-CN" altLang="zh-CN" sz="1200" dirty="0">
              <a:solidFill>
                <a:schemeClr val="bg1"/>
              </a:solidFill>
            </a:endParaRPr>
          </a:p>
          <a:p>
            <a:pPr marL="171450" indent="-171450">
              <a:buFont typeface="Wingdings" panose="05000000000000000000" pitchFamily="2" charset="2"/>
              <a:buChar char="l"/>
            </a:pPr>
            <a:r>
              <a:rPr lang="zh-CN" altLang="zh-CN" sz="1200" dirty="0" smtClean="0">
                <a:solidFill>
                  <a:schemeClr val="bg1"/>
                </a:solidFill>
              </a:rPr>
              <a:t>医疗</a:t>
            </a:r>
            <a:r>
              <a:rPr lang="zh-CN" altLang="zh-CN" sz="1200" dirty="0">
                <a:solidFill>
                  <a:schemeClr val="bg1"/>
                </a:solidFill>
              </a:rPr>
              <a:t>人工智能：长期看好，得商业模式者得</a:t>
            </a:r>
            <a:r>
              <a:rPr lang="zh-CN" altLang="zh-CN" sz="1200" dirty="0" smtClean="0">
                <a:solidFill>
                  <a:schemeClr val="bg1"/>
                </a:solidFill>
              </a:rPr>
              <a:t>天下</a:t>
            </a:r>
            <a:endParaRPr lang="en-US" altLang="zh-CN" sz="1200" dirty="0" smtClean="0">
              <a:solidFill>
                <a:schemeClr val="bg1"/>
              </a:solidFill>
            </a:endParaRPr>
          </a:p>
          <a:p>
            <a:pPr marL="171450" indent="-171450">
              <a:buFont typeface="Wingdings" panose="05000000000000000000" pitchFamily="2" charset="2"/>
              <a:buChar char="l"/>
            </a:pPr>
            <a:endParaRPr lang="en-US" altLang="zh-CN" sz="1200" dirty="0" smtClean="0">
              <a:solidFill>
                <a:schemeClr val="bg1"/>
              </a:solidFill>
            </a:endParaRPr>
          </a:p>
          <a:p>
            <a:pPr marL="171450" indent="-171450">
              <a:buFont typeface="Wingdings" panose="05000000000000000000" pitchFamily="2" charset="2"/>
              <a:buChar char="l"/>
            </a:pPr>
            <a:r>
              <a:rPr lang="zh-CN" altLang="zh-CN" sz="1200" dirty="0" smtClean="0">
                <a:solidFill>
                  <a:schemeClr val="bg1"/>
                </a:solidFill>
              </a:rPr>
              <a:t>一</a:t>
            </a:r>
            <a:r>
              <a:rPr lang="zh-CN" altLang="zh-CN" sz="1200" dirty="0">
                <a:solidFill>
                  <a:schemeClr val="bg1"/>
                </a:solidFill>
              </a:rPr>
              <a:t>张图看懂我国</a:t>
            </a:r>
            <a:r>
              <a:rPr lang="en-US" altLang="zh-CN" sz="1200" dirty="0">
                <a:solidFill>
                  <a:schemeClr val="bg1"/>
                </a:solidFill>
              </a:rPr>
              <a:t>AI</a:t>
            </a:r>
            <a:r>
              <a:rPr lang="zh-CN" altLang="zh-CN" sz="1200" dirty="0">
                <a:solidFill>
                  <a:schemeClr val="bg1"/>
                </a:solidFill>
              </a:rPr>
              <a:t>医疗及人工智能医疗公司</a:t>
            </a:r>
            <a:r>
              <a:rPr lang="zh-CN" altLang="zh-CN" sz="1200" dirty="0" smtClean="0">
                <a:solidFill>
                  <a:schemeClr val="bg1"/>
                </a:solidFill>
              </a:rPr>
              <a:t>现状</a:t>
            </a:r>
            <a:endParaRPr lang="en-US" altLang="zh-CN" sz="1200" dirty="0" smtClean="0">
              <a:solidFill>
                <a:schemeClr val="bg1"/>
              </a:solidFill>
            </a:endParaRPr>
          </a:p>
          <a:p>
            <a:pPr marL="171450" indent="-171450">
              <a:buFont typeface="Wingdings" panose="05000000000000000000" pitchFamily="2" charset="2"/>
              <a:buChar char="l"/>
            </a:pPr>
            <a:endParaRPr lang="zh-CN" altLang="zh-CN" sz="1200" dirty="0">
              <a:solidFill>
                <a:schemeClr val="bg1"/>
              </a:solidFill>
            </a:endParaRPr>
          </a:p>
          <a:p>
            <a:pPr marL="171450" indent="-171450">
              <a:buFont typeface="Wingdings" panose="05000000000000000000" pitchFamily="2" charset="2"/>
              <a:buChar char="l"/>
            </a:pPr>
            <a:r>
              <a:rPr lang="zh-CN" altLang="zh-CN" sz="1200" dirty="0" smtClean="0">
                <a:solidFill>
                  <a:schemeClr val="bg1"/>
                </a:solidFill>
              </a:rPr>
              <a:t>创建</a:t>
            </a:r>
            <a:r>
              <a:rPr lang="zh-CN" altLang="zh-CN" sz="1200" dirty="0">
                <a:solidFill>
                  <a:schemeClr val="bg1"/>
                </a:solidFill>
              </a:rPr>
              <a:t>“虚拟医生”帮你诊断疾病，</a:t>
            </a:r>
            <a:r>
              <a:rPr lang="en-US" altLang="zh-CN" sz="1200" dirty="0">
                <a:solidFill>
                  <a:schemeClr val="bg1"/>
                </a:solidFill>
              </a:rPr>
              <a:t>Buoy Health</a:t>
            </a:r>
            <a:r>
              <a:rPr lang="zh-CN" altLang="zh-CN" sz="1200" dirty="0">
                <a:solidFill>
                  <a:schemeClr val="bg1"/>
                </a:solidFill>
              </a:rPr>
              <a:t>获</a:t>
            </a:r>
            <a:r>
              <a:rPr lang="en-US" altLang="zh-CN" sz="1200" dirty="0">
                <a:solidFill>
                  <a:schemeClr val="bg1"/>
                </a:solidFill>
              </a:rPr>
              <a:t>670</a:t>
            </a:r>
            <a:r>
              <a:rPr lang="zh-CN" altLang="zh-CN" sz="1200" dirty="0">
                <a:solidFill>
                  <a:schemeClr val="bg1"/>
                </a:solidFill>
              </a:rPr>
              <a:t>万美元</a:t>
            </a:r>
            <a:r>
              <a:rPr lang="en-US" altLang="zh-CN" sz="1200" dirty="0">
                <a:solidFill>
                  <a:schemeClr val="bg1"/>
                </a:solidFill>
              </a:rPr>
              <a:t>A</a:t>
            </a:r>
            <a:r>
              <a:rPr lang="zh-CN" altLang="zh-CN" sz="1200" dirty="0">
                <a:solidFill>
                  <a:schemeClr val="bg1"/>
                </a:solidFill>
              </a:rPr>
              <a:t>轮融资</a:t>
            </a:r>
            <a:r>
              <a:rPr lang="en-US" altLang="zh-CN" sz="1200" dirty="0">
                <a:solidFill>
                  <a:schemeClr val="bg1"/>
                </a:solidFill>
              </a:rPr>
              <a:t>_36</a:t>
            </a:r>
            <a:r>
              <a:rPr lang="zh-CN" altLang="zh-CN" sz="1200" dirty="0" smtClean="0">
                <a:solidFill>
                  <a:schemeClr val="bg1"/>
                </a:solidFill>
              </a:rPr>
              <a:t>氪</a:t>
            </a:r>
            <a:endParaRPr lang="en-US" altLang="zh-CN" sz="1200" dirty="0" smtClean="0">
              <a:solidFill>
                <a:schemeClr val="bg1"/>
              </a:solidFill>
            </a:endParaRPr>
          </a:p>
          <a:p>
            <a:pPr marL="171450" indent="-171450">
              <a:buFont typeface="Wingdings" panose="05000000000000000000" pitchFamily="2" charset="2"/>
              <a:buChar char="l"/>
            </a:pPr>
            <a:endParaRPr lang="zh-CN" altLang="zh-CN" sz="1200" dirty="0">
              <a:solidFill>
                <a:schemeClr val="bg1"/>
              </a:solidFill>
            </a:endParaRPr>
          </a:p>
          <a:p>
            <a:pPr marL="171450" indent="-171450">
              <a:buFont typeface="Wingdings" panose="05000000000000000000" pitchFamily="2" charset="2"/>
              <a:buChar char="l"/>
            </a:pPr>
            <a:r>
              <a:rPr lang="zh-CN" altLang="zh-CN" sz="1200" dirty="0" smtClean="0">
                <a:solidFill>
                  <a:schemeClr val="bg1"/>
                </a:solidFill>
              </a:rPr>
              <a:t>初创</a:t>
            </a:r>
            <a:r>
              <a:rPr lang="zh-CN" altLang="zh-CN" sz="1200" dirty="0">
                <a:solidFill>
                  <a:schemeClr val="bg1"/>
                </a:solidFill>
              </a:rPr>
              <a:t>公司</a:t>
            </a:r>
            <a:r>
              <a:rPr lang="en-US" altLang="zh-CN" sz="1200" dirty="0">
                <a:solidFill>
                  <a:schemeClr val="bg1"/>
                </a:solidFill>
              </a:rPr>
              <a:t> Babylon Health </a:t>
            </a:r>
            <a:r>
              <a:rPr lang="zh-CN" altLang="zh-CN" sz="1200" dirty="0">
                <a:solidFill>
                  <a:schemeClr val="bg1"/>
                </a:solidFill>
              </a:rPr>
              <a:t>获得</a:t>
            </a:r>
            <a:r>
              <a:rPr lang="en-US" altLang="zh-CN" sz="1200" dirty="0">
                <a:solidFill>
                  <a:schemeClr val="bg1"/>
                </a:solidFill>
              </a:rPr>
              <a:t> 6000 </a:t>
            </a:r>
            <a:r>
              <a:rPr lang="zh-CN" altLang="zh-CN" sz="1200" dirty="0">
                <a:solidFill>
                  <a:schemeClr val="bg1"/>
                </a:solidFill>
              </a:rPr>
              <a:t>万美元融资，想用人工智能完成医疗诊断</a:t>
            </a:r>
            <a:r>
              <a:rPr lang="en-US" altLang="zh-CN" sz="1200" dirty="0">
                <a:solidFill>
                  <a:schemeClr val="bg1"/>
                </a:solidFill>
              </a:rPr>
              <a:t>_36</a:t>
            </a:r>
            <a:r>
              <a:rPr lang="zh-CN" altLang="zh-CN" sz="1200" dirty="0" smtClean="0">
                <a:solidFill>
                  <a:schemeClr val="bg1"/>
                </a:solidFill>
              </a:rPr>
              <a:t>氪</a:t>
            </a:r>
            <a:endParaRPr lang="en-US" altLang="zh-CN" sz="1200" dirty="0">
              <a:solidFill>
                <a:schemeClr val="bg1"/>
              </a:solidFill>
            </a:endParaRPr>
          </a:p>
          <a:p>
            <a:pPr marL="171450" indent="-171450">
              <a:buFont typeface="Wingdings" panose="05000000000000000000" pitchFamily="2" charset="2"/>
              <a:buChar char="l"/>
            </a:pPr>
            <a:endParaRPr lang="zh-CN" altLang="zh-CN" sz="1200" dirty="0">
              <a:solidFill>
                <a:schemeClr val="bg1"/>
              </a:solidFill>
            </a:endParaRPr>
          </a:p>
          <a:p>
            <a:pPr marL="171450" indent="-171450">
              <a:buFont typeface="Wingdings" panose="05000000000000000000" pitchFamily="2" charset="2"/>
              <a:buChar char="l"/>
            </a:pPr>
            <a:r>
              <a:rPr lang="zh-CN" altLang="zh-CN" sz="1200" dirty="0" smtClean="0">
                <a:solidFill>
                  <a:schemeClr val="bg1"/>
                </a:solidFill>
              </a:rPr>
              <a:t>开发</a:t>
            </a:r>
            <a:r>
              <a:rPr lang="zh-CN" altLang="zh-CN" sz="1200" dirty="0">
                <a:solidFill>
                  <a:schemeClr val="bg1"/>
                </a:solidFill>
              </a:rPr>
              <a:t>基于人工智能的医学影像分析诊断系统，图玛深维获百万美元</a:t>
            </a:r>
            <a:r>
              <a:rPr lang="en-US" altLang="zh-CN" sz="1200" dirty="0">
                <a:solidFill>
                  <a:schemeClr val="bg1"/>
                </a:solidFill>
              </a:rPr>
              <a:t>Pre-A</a:t>
            </a:r>
            <a:r>
              <a:rPr lang="zh-CN" altLang="zh-CN" sz="1200" dirty="0">
                <a:solidFill>
                  <a:schemeClr val="bg1"/>
                </a:solidFill>
              </a:rPr>
              <a:t>轮融资</a:t>
            </a:r>
            <a:r>
              <a:rPr lang="en-US" altLang="zh-CN" sz="1200" dirty="0">
                <a:solidFill>
                  <a:schemeClr val="bg1"/>
                </a:solidFill>
              </a:rPr>
              <a:t>_36</a:t>
            </a:r>
            <a:r>
              <a:rPr lang="zh-CN" altLang="zh-CN" sz="1200" dirty="0">
                <a:solidFill>
                  <a:schemeClr val="bg1"/>
                </a:solidFill>
              </a:rPr>
              <a:t>氪</a:t>
            </a:r>
            <a:r>
              <a:rPr lang="en-US" altLang="zh-CN" sz="1200" dirty="0">
                <a:solidFill>
                  <a:schemeClr val="bg1"/>
                </a:solidFill>
              </a:rPr>
              <a:t>.</a:t>
            </a:r>
            <a:endParaRPr lang="zh-CN" altLang="zh-CN" sz="1200" dirty="0">
              <a:solidFill>
                <a:schemeClr val="bg1"/>
              </a:solidFill>
            </a:endParaRPr>
          </a:p>
          <a:p>
            <a:pPr marL="171450" indent="-171450">
              <a:buFont typeface="Wingdings" panose="05000000000000000000" pitchFamily="2" charset="2"/>
              <a:buChar char="l"/>
            </a:pPr>
            <a:endParaRPr lang="zh-CN" altLang="en-US" sz="1200" dirty="0">
              <a:solidFill>
                <a:schemeClr val="bg1"/>
              </a:solidFill>
            </a:endParaRPr>
          </a:p>
        </p:txBody>
      </p:sp>
    </p:spTree>
    <p:extLst>
      <p:ext uri="{BB962C8B-B14F-4D97-AF65-F5344CB8AC3E}">
        <p14:creationId xmlns:p14="http://schemas.microsoft.com/office/powerpoint/2010/main" val="3429596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84174" y="2375453"/>
            <a:ext cx="7533861" cy="2246769"/>
          </a:xfrm>
          <a:prstGeom prst="rect">
            <a:avLst/>
          </a:prstGeom>
          <a:noFill/>
        </p:spPr>
        <p:txBody>
          <a:bodyPr wrap="square" rtlCol="0">
            <a:spAutoFit/>
          </a:bodyPr>
          <a:lstStyle/>
          <a:p>
            <a:r>
              <a:rPr lang="en-US" altLang="zh-CN" sz="14000" dirty="0" smtClean="0">
                <a:solidFill>
                  <a:schemeClr val="bg1"/>
                </a:solidFill>
              </a:rPr>
              <a:t>THANKS!</a:t>
            </a:r>
            <a:endParaRPr lang="zh-CN" altLang="en-US" sz="14000" dirty="0">
              <a:solidFill>
                <a:schemeClr val="bg1"/>
              </a:solidFill>
            </a:endParaRPr>
          </a:p>
        </p:txBody>
      </p:sp>
    </p:spTree>
    <p:extLst>
      <p:ext uri="{BB962C8B-B14F-4D97-AF65-F5344CB8AC3E}">
        <p14:creationId xmlns:p14="http://schemas.microsoft.com/office/powerpoint/2010/main" val="15468868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664" y="61909"/>
            <a:ext cx="2467151" cy="936253"/>
          </a:xfrm>
        </p:spPr>
        <p:txBody>
          <a:bodyPr>
            <a:normAutofit/>
          </a:bodyPr>
          <a:lstStyle/>
          <a:p>
            <a:r>
              <a:rPr lang="zh-CN" altLang="en-US" sz="4000" dirty="0" smtClean="0">
                <a:solidFill>
                  <a:schemeClr val="bg1"/>
                </a:solidFill>
                <a:latin typeface="微软雅黑" panose="020B0503020204020204" pitchFamily="34" charset="-122"/>
                <a:ea typeface="微软雅黑" panose="020B0503020204020204" pitchFamily="34" charset="-122"/>
              </a:rPr>
              <a:t>逻辑模型</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609066824"/>
              </p:ext>
            </p:extLst>
          </p:nvPr>
        </p:nvGraphicFramePr>
        <p:xfrm>
          <a:off x="2221117" y="998162"/>
          <a:ext cx="8075240" cy="5410066"/>
        </p:xfrm>
        <a:graphic>
          <a:graphicData uri="http://schemas.openxmlformats.org/drawingml/2006/table">
            <a:tbl>
              <a:tblPr firstRow="1" bandRow="1">
                <a:tableStyleId>{073A0DAA-6AF3-43AB-8588-CEC1D06C72B9}</a:tableStyleId>
              </a:tblPr>
              <a:tblGrid>
                <a:gridCol w="1728192">
                  <a:extLst>
                    <a:ext uri="{9D8B030D-6E8A-4147-A177-3AD203B41FA5}">
                      <a16:colId xmlns:a16="http://schemas.microsoft.com/office/drawing/2014/main" val="20000"/>
                    </a:ext>
                  </a:extLst>
                </a:gridCol>
                <a:gridCol w="2040253">
                  <a:extLst>
                    <a:ext uri="{9D8B030D-6E8A-4147-A177-3AD203B41FA5}">
                      <a16:colId xmlns:a16="http://schemas.microsoft.com/office/drawing/2014/main" val="20001"/>
                    </a:ext>
                  </a:extLst>
                </a:gridCol>
                <a:gridCol w="2153398">
                  <a:extLst>
                    <a:ext uri="{9D8B030D-6E8A-4147-A177-3AD203B41FA5}">
                      <a16:colId xmlns:a16="http://schemas.microsoft.com/office/drawing/2014/main" val="20002"/>
                    </a:ext>
                  </a:extLst>
                </a:gridCol>
                <a:gridCol w="2153397">
                  <a:extLst>
                    <a:ext uri="{9D8B030D-6E8A-4147-A177-3AD203B41FA5}">
                      <a16:colId xmlns:a16="http://schemas.microsoft.com/office/drawing/2014/main" val="20003"/>
                    </a:ext>
                  </a:extLst>
                </a:gridCol>
              </a:tblGrid>
              <a:tr h="1026158">
                <a:tc>
                  <a:txBody>
                    <a:bodyPr/>
                    <a:lstStyle/>
                    <a:p>
                      <a:pPr algn="ctr">
                        <a:lnSpc>
                          <a:spcPct val="200000"/>
                        </a:lnSpc>
                      </a:pPr>
                      <a:r>
                        <a:rPr lang="zh-CN" altLang="en-US" sz="2400" dirty="0" smtClean="0">
                          <a:latin typeface="华文细黑" panose="02010600040101010101" pitchFamily="2" charset="-122"/>
                          <a:ea typeface="华文细黑" panose="02010600040101010101" pitchFamily="2" charset="-122"/>
                        </a:rPr>
                        <a:t>背 景</a:t>
                      </a:r>
                      <a:endParaRPr lang="zh-CN" altLang="en-US" sz="2400" dirty="0">
                        <a:latin typeface="华文细黑" panose="02010600040101010101" pitchFamily="2" charset="-122"/>
                        <a:ea typeface="华文细黑" panose="02010600040101010101" pitchFamily="2" charset="-122"/>
                      </a:endParaRPr>
                    </a:p>
                  </a:txBody>
                  <a:tcPr>
                    <a:lnB w="9525" cap="flat" cmpd="sng" algn="ctr">
                      <a:solidFill>
                        <a:schemeClr val="bg1"/>
                      </a:solidFill>
                      <a:prstDash val="solid"/>
                      <a:round/>
                      <a:headEnd type="none" w="med" len="med"/>
                      <a:tailEnd type="none" w="med" len="med"/>
                    </a:lnB>
                    <a:noFill/>
                  </a:tcPr>
                </a:tc>
                <a:tc gridSpan="3">
                  <a:txBody>
                    <a:bodyPr/>
                    <a:lstStyle/>
                    <a:p>
                      <a:r>
                        <a:rPr lang="en-US" altLang="zh-CN" sz="1500" b="0" i="0" kern="1200" dirty="0" smtClean="0">
                          <a:solidFill>
                            <a:schemeClr val="lt1"/>
                          </a:solidFill>
                          <a:effectLst/>
                          <a:latin typeface="华文细黑" panose="02010600040101010101" pitchFamily="2" charset="-122"/>
                          <a:ea typeface="华文细黑" panose="02010600040101010101" pitchFamily="2" charset="-122"/>
                          <a:cs typeface="+mn-cs"/>
                        </a:rPr>
                        <a:t>1.</a:t>
                      </a:r>
                      <a:r>
                        <a:rPr lang="zh-CN" altLang="en-US" sz="1500" b="0" i="0" kern="1200" dirty="0" smtClean="0">
                          <a:solidFill>
                            <a:schemeClr val="lt1"/>
                          </a:solidFill>
                          <a:effectLst/>
                          <a:latin typeface="华文细黑" panose="02010600040101010101" pitchFamily="2" charset="-122"/>
                          <a:ea typeface="华文细黑" panose="02010600040101010101" pitchFamily="2" charset="-122"/>
                          <a:cs typeface="+mn-cs"/>
                        </a:rPr>
                        <a:t>小组经讨论增加了市场规模产值调查这一板块，并分为两个小组分别对人工智能辅助诊疗的市场和法律法规进行调研。</a:t>
                      </a:r>
                    </a:p>
                    <a:p>
                      <a:r>
                        <a:rPr lang="en-US" altLang="zh-CN" sz="1500" b="0" i="0" kern="1200" dirty="0" smtClean="0">
                          <a:solidFill>
                            <a:schemeClr val="lt1"/>
                          </a:solidFill>
                          <a:effectLst/>
                          <a:latin typeface="华文细黑" panose="02010600040101010101" pitchFamily="2" charset="-122"/>
                          <a:ea typeface="华文细黑" panose="02010600040101010101" pitchFamily="2" charset="-122"/>
                          <a:cs typeface="+mn-cs"/>
                        </a:rPr>
                        <a:t>2.</a:t>
                      </a:r>
                      <a:r>
                        <a:rPr lang="zh-CN" altLang="en-US" sz="1500" b="0" i="0" kern="1200" dirty="0" smtClean="0">
                          <a:solidFill>
                            <a:schemeClr val="lt1"/>
                          </a:solidFill>
                          <a:effectLst/>
                          <a:latin typeface="华文细黑" panose="02010600040101010101" pitchFamily="2" charset="-122"/>
                          <a:ea typeface="华文细黑" panose="02010600040101010101" pitchFamily="2" charset="-122"/>
                          <a:cs typeface="+mn-cs"/>
                        </a:rPr>
                        <a:t>当前正是机器学习、深度学习的高速发展期，人工智能辅助诊疗市场必将注入前所未有的新鲜动力。</a:t>
                      </a:r>
                      <a:endParaRPr lang="zh-CN" altLang="en-US" sz="1500" b="0" i="0" kern="1200" dirty="0">
                        <a:solidFill>
                          <a:schemeClr val="lt1"/>
                        </a:solidFill>
                        <a:effectLst/>
                        <a:latin typeface="华文细黑" panose="02010600040101010101" pitchFamily="2" charset="-122"/>
                        <a:ea typeface="华文细黑" panose="02010600040101010101" pitchFamily="2" charset="-122"/>
                        <a:cs typeface="+mn-cs"/>
                      </a:endParaRPr>
                    </a:p>
                  </a:txBody>
                  <a:tcPr>
                    <a:lnB w="9525" cap="flat" cmpd="sng" algn="ctr">
                      <a:solidFill>
                        <a:schemeClr val="bg1"/>
                      </a:solidFill>
                      <a:prstDash val="solid"/>
                      <a:round/>
                      <a:headEnd type="none" w="med" len="med"/>
                      <a:tailEnd type="none" w="med" len="med"/>
                    </a:lnB>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37109">
                <a:tc>
                  <a:txBody>
                    <a:bodyPr/>
                    <a:lstStyle/>
                    <a:p>
                      <a:pPr algn="ctr">
                        <a:lnSpc>
                          <a:spcPts val="3500"/>
                        </a:lnSpc>
                      </a:pPr>
                      <a:r>
                        <a:rPr lang="zh-CN" altLang="en-US" sz="2400" b="1" dirty="0" smtClean="0">
                          <a:solidFill>
                            <a:schemeClr val="bg1"/>
                          </a:solidFill>
                          <a:latin typeface="华文细黑" panose="02010600040101010101" pitchFamily="2" charset="-122"/>
                          <a:ea typeface="华文细黑" panose="02010600040101010101" pitchFamily="2" charset="-122"/>
                        </a:rPr>
                        <a:t>目 标</a:t>
                      </a:r>
                      <a:endParaRPr lang="zh-CN" altLang="en-US" sz="2000" b="1" dirty="0">
                        <a:solidFill>
                          <a:schemeClr val="bg1"/>
                        </a:solidFill>
                        <a:latin typeface="华文细黑" panose="02010600040101010101" pitchFamily="2" charset="-122"/>
                        <a:ea typeface="华文细黑" panose="02010600040101010101" pitchFamily="2" charset="-122"/>
                      </a:endParaRPr>
                    </a:p>
                  </a:txBody>
                  <a:tcPr>
                    <a:lnT w="9525" cap="flat" cmpd="sng" algn="ctr">
                      <a:solidFill>
                        <a:schemeClr val="bg1"/>
                      </a:solidFill>
                      <a:prstDash val="solid"/>
                      <a:round/>
                      <a:headEnd type="none" w="med" len="med"/>
                      <a:tailEnd type="none" w="med" len="med"/>
                    </a:lnT>
                    <a:noFill/>
                  </a:tcPr>
                </a:tc>
                <a:tc gridSpan="3">
                  <a:txBody>
                    <a:bodyPr/>
                    <a:lstStyle/>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1.</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调研人工智能辅助诊疗的市场规模产值</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2.</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调研国家针对人工智能辅助诊疗制定的相关政策及法律法规</a:t>
                      </a:r>
                      <a:endParaRPr lang="zh-CN" altLang="en-US" sz="1500" b="0" i="0" kern="1200" dirty="0">
                        <a:solidFill>
                          <a:schemeClr val="bg1"/>
                        </a:solidFill>
                        <a:effectLst/>
                        <a:latin typeface="华文细黑" panose="02010600040101010101" pitchFamily="2" charset="-122"/>
                        <a:ea typeface="华文细黑" panose="02010600040101010101" pitchFamily="2" charset="-122"/>
                        <a:cs typeface="+mn-cs"/>
                      </a:endParaRPr>
                    </a:p>
                  </a:txBody>
                  <a:tcPr>
                    <a:lnT w="9525" cap="flat" cmpd="sng" algn="ctr">
                      <a:solidFill>
                        <a:schemeClr val="bg1"/>
                      </a:solidFill>
                      <a:prstDash val="solid"/>
                      <a:round/>
                      <a:headEnd type="none" w="med" len="med"/>
                      <a:tailEnd type="none" w="med" len="med"/>
                    </a:lnT>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r h="660667">
                <a:tc>
                  <a:txBody>
                    <a:bodyPr/>
                    <a:lstStyle/>
                    <a:p>
                      <a:pPr algn="ctr">
                        <a:lnSpc>
                          <a:spcPct val="150000"/>
                        </a:lnSpc>
                      </a:pPr>
                      <a:r>
                        <a:rPr lang="zh-CN" altLang="en-US" sz="2400" b="1" dirty="0" smtClean="0">
                          <a:solidFill>
                            <a:schemeClr val="bg1"/>
                          </a:solidFill>
                          <a:latin typeface="华文细黑" panose="02010600040101010101" pitchFamily="2" charset="-122"/>
                          <a:ea typeface="华文细黑" panose="02010600040101010101" pitchFamily="2" charset="-122"/>
                        </a:rPr>
                        <a:t>效 果</a:t>
                      </a:r>
                      <a:endParaRPr lang="zh-CN" altLang="en-US" sz="2400" b="1" dirty="0">
                        <a:solidFill>
                          <a:schemeClr val="bg1"/>
                        </a:solidFill>
                        <a:latin typeface="华文细黑" panose="02010600040101010101" pitchFamily="2" charset="-122"/>
                        <a:ea typeface="华文细黑" panose="02010600040101010101" pitchFamily="2" charset="-122"/>
                      </a:endParaRPr>
                    </a:p>
                  </a:txBody>
                  <a:tcPr>
                    <a:noFill/>
                  </a:tcPr>
                </a:tc>
                <a:tc>
                  <a:txBody>
                    <a:bodyPr/>
                    <a:lstStyle/>
                    <a:p>
                      <a:pPr algn="ctr">
                        <a:lnSpc>
                          <a:spcPct val="150000"/>
                        </a:lnSpc>
                      </a:pPr>
                      <a:r>
                        <a:rPr lang="zh-CN" altLang="en-US" sz="2400" b="1" dirty="0" smtClean="0">
                          <a:solidFill>
                            <a:schemeClr val="bg1"/>
                          </a:solidFill>
                          <a:latin typeface="华文细黑" panose="02010600040101010101" pitchFamily="2" charset="-122"/>
                          <a:ea typeface="华文细黑" panose="02010600040101010101" pitchFamily="2" charset="-122"/>
                        </a:rPr>
                        <a:t>输 出</a:t>
                      </a:r>
                      <a:endParaRPr lang="zh-CN" altLang="en-US" sz="2400" b="1" dirty="0">
                        <a:solidFill>
                          <a:schemeClr val="bg1"/>
                        </a:solidFill>
                        <a:latin typeface="华文细黑" panose="02010600040101010101" pitchFamily="2" charset="-122"/>
                        <a:ea typeface="华文细黑" panose="02010600040101010101" pitchFamily="2" charset="-122"/>
                      </a:endParaRPr>
                    </a:p>
                  </a:txBody>
                  <a:tcPr>
                    <a:noFill/>
                  </a:tcPr>
                </a:tc>
                <a:tc>
                  <a:txBody>
                    <a:bodyPr/>
                    <a:lstStyle/>
                    <a:p>
                      <a:pPr algn="ctr">
                        <a:lnSpc>
                          <a:spcPct val="150000"/>
                        </a:lnSpc>
                      </a:pPr>
                      <a:r>
                        <a:rPr lang="zh-CN" altLang="en-US" sz="2400" b="1" dirty="0" smtClean="0">
                          <a:solidFill>
                            <a:schemeClr val="bg1"/>
                          </a:solidFill>
                          <a:latin typeface="华文细黑" panose="02010600040101010101" pitchFamily="2" charset="-122"/>
                          <a:ea typeface="华文细黑" panose="02010600040101010101" pitchFamily="2" charset="-122"/>
                        </a:rPr>
                        <a:t>过 程</a:t>
                      </a:r>
                      <a:endParaRPr lang="zh-CN" altLang="en-US" sz="2400" b="1" dirty="0">
                        <a:solidFill>
                          <a:schemeClr val="bg1"/>
                        </a:solidFill>
                        <a:latin typeface="华文细黑" panose="02010600040101010101" pitchFamily="2" charset="-122"/>
                        <a:ea typeface="华文细黑" panose="02010600040101010101" pitchFamily="2" charset="-122"/>
                      </a:endParaRPr>
                    </a:p>
                  </a:txBody>
                  <a:tcPr>
                    <a:noFill/>
                  </a:tcPr>
                </a:tc>
                <a:tc>
                  <a:txBody>
                    <a:bodyPr/>
                    <a:lstStyle/>
                    <a:p>
                      <a:pPr algn="ctr">
                        <a:lnSpc>
                          <a:spcPct val="150000"/>
                        </a:lnSpc>
                      </a:pPr>
                      <a:r>
                        <a:rPr lang="zh-CN" altLang="en-US" sz="2400" b="1" dirty="0" smtClean="0">
                          <a:solidFill>
                            <a:schemeClr val="bg1"/>
                          </a:solidFill>
                          <a:latin typeface="华文细黑" panose="02010600040101010101" pitchFamily="2" charset="-122"/>
                          <a:ea typeface="华文细黑" panose="02010600040101010101" pitchFamily="2" charset="-122"/>
                        </a:rPr>
                        <a:t>输 入</a:t>
                      </a:r>
                      <a:endParaRPr lang="zh-CN" altLang="en-US" sz="2400" b="1" dirty="0">
                        <a:solidFill>
                          <a:schemeClr val="bg1"/>
                        </a:solidFill>
                        <a:latin typeface="华文细黑" panose="02010600040101010101" pitchFamily="2" charset="-122"/>
                        <a:ea typeface="华文细黑" panose="02010600040101010101" pitchFamily="2" charset="-122"/>
                      </a:endParaRPr>
                    </a:p>
                  </a:txBody>
                  <a:tcPr>
                    <a:noFill/>
                  </a:tcPr>
                </a:tc>
                <a:extLst>
                  <a:ext uri="{0D108BD9-81ED-4DB2-BD59-A6C34878D82A}">
                    <a16:rowId xmlns:a16="http://schemas.microsoft.com/office/drawing/2014/main" val="10002"/>
                  </a:ext>
                </a:extLst>
              </a:tr>
              <a:tr h="2425465">
                <a:tc>
                  <a:txBody>
                    <a:bodyPr/>
                    <a:lstStyle/>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1.</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调研国内人工智能辅助诊疗市场上的现有企业及规模</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2.</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调研该产业近期及未来的产值，并与国外现有市场做同期对比</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3.</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调研当前国家制定的相关法律法规及政策</a:t>
                      </a:r>
                      <a:endParaRPr lang="zh-CN" altLang="en-US" sz="1500" b="0" i="0" kern="1200" dirty="0">
                        <a:solidFill>
                          <a:schemeClr val="bg1"/>
                        </a:solidFill>
                        <a:effectLst/>
                        <a:latin typeface="华文细黑" panose="02010600040101010101" pitchFamily="2" charset="-122"/>
                        <a:ea typeface="华文细黑" panose="02010600040101010101" pitchFamily="2" charset="-122"/>
                        <a:cs typeface="+mn-cs"/>
                      </a:endParaRPr>
                    </a:p>
                  </a:txBody>
                  <a:tcPr>
                    <a:noFill/>
                  </a:tcPr>
                </a:tc>
                <a:tc>
                  <a:txBody>
                    <a:bodyPr/>
                    <a:lstStyle/>
                    <a:p>
                      <a:pPr algn="ctr">
                        <a:lnSpc>
                          <a:spcPct val="150000"/>
                        </a:lnSpc>
                      </a:pPr>
                      <a:r>
                        <a:rPr lang="zh-CN" altLang="en-US" sz="1500" kern="1200" dirty="0" smtClean="0">
                          <a:solidFill>
                            <a:schemeClr val="bg1"/>
                          </a:solidFill>
                          <a:latin typeface="华文细黑" panose="02010600040101010101" pitchFamily="2" charset="-122"/>
                          <a:ea typeface="华文细黑" panose="02010600040101010101" pitchFamily="2" charset="-122"/>
                          <a:cs typeface="+mn-cs"/>
                        </a:rPr>
                        <a:t>产业分析报告</a:t>
                      </a:r>
                      <a:endParaRPr lang="zh-CN" altLang="en-US" sz="1500" b="1" dirty="0">
                        <a:solidFill>
                          <a:schemeClr val="bg1"/>
                        </a:solidFill>
                        <a:latin typeface="华文细黑" panose="02010600040101010101" pitchFamily="2" charset="-122"/>
                        <a:ea typeface="华文细黑" panose="02010600040101010101" pitchFamily="2" charset="-122"/>
                      </a:endParaRPr>
                    </a:p>
                  </a:txBody>
                  <a:tcPr>
                    <a:noFill/>
                  </a:tcPr>
                </a:tc>
                <a:tc>
                  <a:txBody>
                    <a:bodyPr/>
                    <a:lstStyle/>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1.</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结合近年来</a:t>
                      </a:r>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AI</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医疗科技大事件调研市场现有企业规模</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2.</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查阅经济学文献了解产值相关专业词汇，并运用到人工智能辅助诊疗的产业市场产值上</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3.</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查询相关法律文献及政府支持政策</a:t>
                      </a:r>
                      <a:endParaRPr lang="zh-CN" altLang="en-US" sz="1500" b="0" i="0" kern="1200" dirty="0">
                        <a:solidFill>
                          <a:schemeClr val="bg1"/>
                        </a:solidFill>
                        <a:effectLst/>
                        <a:latin typeface="华文细黑" panose="02010600040101010101" pitchFamily="2" charset="-122"/>
                        <a:ea typeface="华文细黑" panose="02010600040101010101" pitchFamily="2" charset="-122"/>
                        <a:cs typeface="+mn-cs"/>
                      </a:endParaRPr>
                    </a:p>
                  </a:txBody>
                  <a:tcPr>
                    <a:noFill/>
                  </a:tcPr>
                </a:tc>
                <a:tc>
                  <a:txBody>
                    <a:bodyPr/>
                    <a:lstStyle/>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1.</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经济学相关文献</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2.</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人工智能辅助诊疗市场规模相关的文献资料</a:t>
                      </a:r>
                    </a:p>
                    <a:p>
                      <a:r>
                        <a:rPr lang="en-US" altLang="zh-CN" sz="1500" b="0" i="0" kern="1200" dirty="0" smtClean="0">
                          <a:solidFill>
                            <a:schemeClr val="bg1"/>
                          </a:solidFill>
                          <a:effectLst/>
                          <a:latin typeface="华文细黑" panose="02010600040101010101" pitchFamily="2" charset="-122"/>
                          <a:ea typeface="华文细黑" panose="02010600040101010101" pitchFamily="2" charset="-122"/>
                          <a:cs typeface="+mn-cs"/>
                        </a:rPr>
                        <a:t>3.toyhouse.cc</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a:t>
                      </a:r>
                      <a:r>
                        <a:rPr lang="en-US" altLang="zh-CN" sz="1500" b="0" i="0" kern="1200" dirty="0" err="1" smtClean="0">
                          <a:solidFill>
                            <a:schemeClr val="bg1"/>
                          </a:solidFill>
                          <a:effectLst/>
                          <a:latin typeface="华文细黑" panose="02010600040101010101" pitchFamily="2" charset="-122"/>
                          <a:ea typeface="华文细黑" panose="02010600040101010101" pitchFamily="2" charset="-122"/>
                          <a:cs typeface="+mn-cs"/>
                        </a:rPr>
                        <a:t>github</a:t>
                      </a:r>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等协同工具</a:t>
                      </a:r>
                      <a:endParaRPr lang="zh-CN" altLang="en-US" sz="1500" b="0" i="0" kern="1200" dirty="0">
                        <a:solidFill>
                          <a:schemeClr val="bg1"/>
                        </a:solidFill>
                        <a:effectLst/>
                        <a:latin typeface="华文细黑" panose="02010600040101010101" pitchFamily="2" charset="-122"/>
                        <a:ea typeface="华文细黑" panose="02010600040101010101" pitchFamily="2" charset="-122"/>
                        <a:cs typeface="+mn-cs"/>
                      </a:endParaRPr>
                    </a:p>
                  </a:txBody>
                  <a:tcPr>
                    <a:noFill/>
                  </a:tcPr>
                </a:tc>
                <a:extLst>
                  <a:ext uri="{0D108BD9-81ED-4DB2-BD59-A6C34878D82A}">
                    <a16:rowId xmlns:a16="http://schemas.microsoft.com/office/drawing/2014/main" val="10003"/>
                  </a:ext>
                </a:extLst>
              </a:tr>
              <a:tr h="660667">
                <a:tc>
                  <a:txBody>
                    <a:bodyPr/>
                    <a:lstStyle/>
                    <a:p>
                      <a:pPr algn="ctr">
                        <a:lnSpc>
                          <a:spcPct val="150000"/>
                        </a:lnSpc>
                      </a:pPr>
                      <a:r>
                        <a:rPr lang="zh-CN" altLang="en-US" sz="2400" b="1" dirty="0" smtClean="0">
                          <a:solidFill>
                            <a:schemeClr val="bg1"/>
                          </a:solidFill>
                          <a:latin typeface="华文细黑" panose="02010600040101010101" pitchFamily="2" charset="-122"/>
                          <a:ea typeface="华文细黑" panose="02010600040101010101" pitchFamily="2" charset="-122"/>
                        </a:rPr>
                        <a:t>外部因素</a:t>
                      </a:r>
                      <a:endParaRPr lang="zh-CN" altLang="en-US" sz="2400" b="1" dirty="0">
                        <a:solidFill>
                          <a:schemeClr val="bg1"/>
                        </a:solidFill>
                        <a:latin typeface="华文细黑" panose="02010600040101010101" pitchFamily="2" charset="-122"/>
                        <a:ea typeface="华文细黑" panose="02010600040101010101" pitchFamily="2" charset="-122"/>
                      </a:endParaRPr>
                    </a:p>
                  </a:txBody>
                  <a:tcPr>
                    <a:noFill/>
                  </a:tcPr>
                </a:tc>
                <a:tc gridSpan="3">
                  <a:txBody>
                    <a:bodyPr/>
                    <a:lstStyle/>
                    <a:p>
                      <a:endParaRPr lang="en-US" altLang="zh-CN" sz="1500" b="0" i="0" kern="1200" dirty="0" smtClean="0">
                        <a:solidFill>
                          <a:schemeClr val="bg1"/>
                        </a:solidFill>
                        <a:effectLst/>
                        <a:latin typeface="+mn-lt"/>
                        <a:ea typeface="+mn-ea"/>
                        <a:cs typeface="+mn-cs"/>
                      </a:endParaRPr>
                    </a:p>
                    <a:p>
                      <a:r>
                        <a:rPr lang="zh-CN" altLang="en-US" sz="1500" b="0" i="0" kern="1200" dirty="0" smtClean="0">
                          <a:solidFill>
                            <a:schemeClr val="bg1"/>
                          </a:solidFill>
                          <a:effectLst/>
                          <a:latin typeface="华文细黑" panose="02010600040101010101" pitchFamily="2" charset="-122"/>
                          <a:ea typeface="华文细黑" panose="02010600040101010101" pitchFamily="2" charset="-122"/>
                          <a:cs typeface="+mn-cs"/>
                        </a:rPr>
                        <a:t>经济学、法律基础较少，对市场的分析手段及角度尚不熟悉。</a:t>
                      </a:r>
                      <a:endParaRPr lang="zh-CN" altLang="en-US" sz="1500" b="0" i="0" kern="1200" dirty="0">
                        <a:solidFill>
                          <a:schemeClr val="bg1"/>
                        </a:solidFill>
                        <a:effectLst/>
                        <a:latin typeface="华文细黑" panose="02010600040101010101" pitchFamily="2" charset="-122"/>
                        <a:ea typeface="华文细黑" panose="02010600040101010101" pitchFamily="2" charset="-122"/>
                        <a:cs typeface="+mn-cs"/>
                      </a:endParaRPr>
                    </a:p>
                  </a:txBody>
                  <a:tcPr>
                    <a:noFill/>
                  </a:tcPr>
                </a:tc>
                <a:tc hMerge="1">
                  <a:txBody>
                    <a:bodyPr/>
                    <a:lstStyle/>
                    <a:p>
                      <a:pPr algn="ctr">
                        <a:lnSpc>
                          <a:spcPct val="150000"/>
                        </a:lnSpc>
                      </a:pPr>
                      <a:endParaRPr lang="zh-CN" altLang="en-US" sz="2000" b="1" dirty="0">
                        <a:solidFill>
                          <a:schemeClr val="bg1"/>
                        </a:solidFill>
                      </a:endParaRPr>
                    </a:p>
                  </a:txBody>
                  <a:tcPr>
                    <a:noFill/>
                  </a:tcPr>
                </a:tc>
                <a:tc hMerge="1">
                  <a:txBody>
                    <a:bodyPr/>
                    <a:lstStyle/>
                    <a:p>
                      <a:pPr algn="ctr">
                        <a:lnSpc>
                          <a:spcPct val="150000"/>
                        </a:lnSpc>
                      </a:pPr>
                      <a:endParaRPr lang="zh-CN" altLang="en-US" sz="2000" b="1" dirty="0">
                        <a:solidFill>
                          <a:schemeClr val="bg1"/>
                        </a:solidFill>
                      </a:endParaRPr>
                    </a:p>
                  </a:txBody>
                  <a:tcP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775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63848" y="1856721"/>
            <a:ext cx="8704250" cy="381642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solidFill>
                  <a:schemeClr val="bg1"/>
                </a:solidFill>
                <a:latin typeface="微软雅黑" panose="020B0503020204020204" pitchFamily="34" charset="-122"/>
                <a:ea typeface="微软雅黑" panose="020B0503020204020204" pitchFamily="34" charset="-122"/>
              </a:rPr>
              <a:t>开会出勤率（</a:t>
            </a:r>
            <a:r>
              <a:rPr lang="en-US" altLang="zh-CN" sz="2800" dirty="0">
                <a:solidFill>
                  <a:schemeClr val="bg1"/>
                </a:solidFill>
                <a:latin typeface="微软雅黑" panose="020B0503020204020204" pitchFamily="34" charset="-122"/>
                <a:ea typeface="微软雅黑" panose="020B0503020204020204" pitchFamily="34" charset="-122"/>
              </a:rPr>
              <a:t>performance</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28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800" dirty="0">
                <a:solidFill>
                  <a:schemeClr val="bg1"/>
                </a:solidFill>
                <a:latin typeface="微软雅黑" panose="020B0503020204020204" pitchFamily="34" charset="-122"/>
                <a:ea typeface="微软雅黑" panose="020B0503020204020204" pitchFamily="34" charset="-122"/>
              </a:rPr>
              <a:t>文献贡献度（</a:t>
            </a:r>
            <a:r>
              <a:rPr lang="en-US" altLang="zh-CN" sz="2800" dirty="0">
                <a:solidFill>
                  <a:schemeClr val="bg1"/>
                </a:solidFill>
                <a:latin typeface="微软雅黑" panose="020B0503020204020204" pitchFamily="34" charset="-122"/>
                <a:ea typeface="微软雅黑" panose="020B0503020204020204" pitchFamily="34" charset="-122"/>
              </a:rPr>
              <a:t>power</a:t>
            </a:r>
            <a:r>
              <a:rPr lang="zh-CN" altLang="en-US" sz="2800" dirty="0">
                <a:solidFill>
                  <a:schemeClr val="bg1"/>
                </a:solidFill>
                <a:latin typeface="微软雅黑" panose="020B0503020204020204" pitchFamily="34" charset="-122"/>
                <a:ea typeface="微软雅黑" panose="020B0503020204020204" pitchFamily="34" charset="-122"/>
              </a:rPr>
              <a:t>）：网页（小）、论文（大）、</a:t>
            </a:r>
            <a:r>
              <a:rPr lang="en-US" altLang="zh-CN" sz="2800" dirty="0" err="1">
                <a:solidFill>
                  <a:schemeClr val="bg1"/>
                </a:solidFill>
                <a:latin typeface="微软雅黑" panose="020B0503020204020204" pitchFamily="34" charset="-122"/>
                <a:ea typeface="微软雅黑" panose="020B0503020204020204" pitchFamily="34" charset="-122"/>
              </a:rPr>
              <a:t>wikipedia</a:t>
            </a:r>
            <a:r>
              <a:rPr lang="zh-CN" altLang="en-US" sz="2800" dirty="0">
                <a:solidFill>
                  <a:schemeClr val="bg1"/>
                </a:solidFill>
                <a:latin typeface="微软雅黑" panose="020B0503020204020204" pitchFamily="34" charset="-122"/>
                <a:ea typeface="微软雅黑" panose="020B0503020204020204" pitchFamily="34" charset="-122"/>
              </a:rPr>
              <a:t>（小）、图片（中）、图表（中</a:t>
            </a:r>
            <a:r>
              <a:rPr lang="zh-CN" altLang="en-US" sz="2800" dirty="0" smtClean="0">
                <a:solidFill>
                  <a:schemeClr val="bg1"/>
                </a:solidFill>
                <a:latin typeface="微软雅黑" panose="020B0503020204020204" pitchFamily="34" charset="-122"/>
                <a:ea typeface="微软雅黑" panose="020B0503020204020204" pitchFamily="34" charset="-122"/>
              </a:rPr>
              <a:t>）</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28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800" dirty="0">
                <a:solidFill>
                  <a:schemeClr val="bg1"/>
                </a:solidFill>
                <a:latin typeface="微软雅黑" panose="020B0503020204020204" pitchFamily="34" charset="-122"/>
                <a:ea typeface="微软雅黑" panose="020B0503020204020204" pitchFamily="34" charset="-122"/>
              </a:rPr>
              <a:t>输出</a:t>
            </a:r>
            <a:r>
              <a:rPr lang="zh-CN" altLang="en-US" sz="2800" dirty="0" smtClean="0">
                <a:solidFill>
                  <a:schemeClr val="bg1"/>
                </a:solidFill>
                <a:latin typeface="微软雅黑" panose="020B0503020204020204" pitchFamily="34" charset="-122"/>
                <a:ea typeface="微软雅黑" panose="020B0503020204020204" pitchFamily="34" charset="-122"/>
              </a:rPr>
              <a:t>篇幅</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zh-CN" altLang="en-US" sz="280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2800" dirty="0">
                <a:solidFill>
                  <a:schemeClr val="bg1"/>
                </a:solidFill>
                <a:latin typeface="微软雅黑" panose="020B0503020204020204" pitchFamily="34" charset="-122"/>
                <a:ea typeface="微软雅黑" panose="020B0503020204020204" pitchFamily="34" charset="-122"/>
              </a:rPr>
              <a:t>是否超过</a:t>
            </a:r>
            <a:r>
              <a:rPr lang="en-US" altLang="zh-CN" sz="2800" dirty="0">
                <a:solidFill>
                  <a:schemeClr val="bg1"/>
                </a:solidFill>
                <a:latin typeface="微软雅黑" panose="020B0503020204020204" pitchFamily="34" charset="-122"/>
                <a:ea typeface="微软雅黑" panose="020B0503020204020204" pitchFamily="34" charset="-122"/>
              </a:rPr>
              <a:t>deadline</a:t>
            </a:r>
            <a:r>
              <a:rPr lang="zh-CN" altLang="en-US" sz="2800" dirty="0">
                <a:solidFill>
                  <a:schemeClr val="bg1"/>
                </a:solidFill>
                <a:latin typeface="微软雅黑" panose="020B0503020204020204" pitchFamily="34" charset="-122"/>
                <a:ea typeface="微软雅黑" panose="020B0503020204020204" pitchFamily="34" charset="-122"/>
              </a:rPr>
              <a:t>？（周四中午</a:t>
            </a:r>
            <a:r>
              <a:rPr lang="en-US" altLang="zh-CN" sz="2800" dirty="0">
                <a:solidFill>
                  <a:schemeClr val="bg1"/>
                </a:solidFill>
                <a:latin typeface="微软雅黑" panose="020B0503020204020204" pitchFamily="34" charset="-122"/>
                <a:ea typeface="微软雅黑" panose="020B0503020204020204" pitchFamily="34" charset="-122"/>
              </a:rPr>
              <a:t>12</a:t>
            </a:r>
            <a:r>
              <a:rPr lang="zh-CN" altLang="en-US" sz="2800" dirty="0">
                <a:solidFill>
                  <a:schemeClr val="bg1"/>
                </a:solidFill>
                <a:latin typeface="微软雅黑" panose="020B0503020204020204" pitchFamily="34" charset="-122"/>
                <a:ea typeface="微软雅黑" panose="020B0503020204020204" pitchFamily="34" charset="-122"/>
              </a:rPr>
              <a:t>点）</a:t>
            </a:r>
          </a:p>
          <a:p>
            <a:endParaRPr lang="zh-CN" altLang="en-US" dirty="0"/>
          </a:p>
        </p:txBody>
      </p:sp>
      <p:sp>
        <p:nvSpPr>
          <p:cNvPr id="3" name="文本框 2"/>
          <p:cNvSpPr txBox="1"/>
          <p:nvPr/>
        </p:nvSpPr>
        <p:spPr>
          <a:xfrm>
            <a:off x="23973" y="84690"/>
            <a:ext cx="2757161" cy="1077218"/>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衡量小组</a:t>
            </a:r>
            <a:r>
              <a:rPr lang="zh-CN" altLang="en-US" sz="3200" dirty="0" smtClean="0">
                <a:solidFill>
                  <a:schemeClr val="bg1"/>
                </a:solidFill>
                <a:latin typeface="微软雅黑" panose="020B0503020204020204" pitchFamily="34" charset="-122"/>
                <a:ea typeface="微软雅黑" panose="020B0503020204020204" pitchFamily="34" charset="-122"/>
              </a:rPr>
              <a:t>成员  </a:t>
            </a:r>
            <a:endParaRPr lang="en-US" altLang="zh-CN" sz="3200" dirty="0" smtClean="0">
              <a:solidFill>
                <a:schemeClr val="bg1"/>
              </a:solidFill>
              <a:latin typeface="微软雅黑" panose="020B0503020204020204" pitchFamily="34" charset="-122"/>
              <a:ea typeface="微软雅黑" panose="020B0503020204020204" pitchFamily="34" charset="-122"/>
            </a:endParaRPr>
          </a:p>
          <a:p>
            <a:r>
              <a:rPr lang="en-US" altLang="zh-CN" sz="3200" dirty="0">
                <a:solidFill>
                  <a:schemeClr val="bg1"/>
                </a:solidFill>
                <a:latin typeface="微软雅黑" panose="020B0503020204020204" pitchFamily="34" charset="-122"/>
                <a:ea typeface="微软雅黑" panose="020B0503020204020204" pitchFamily="34" charset="-122"/>
              </a:rPr>
              <a:t> </a:t>
            </a:r>
            <a:r>
              <a:rPr lang="en-US" altLang="zh-CN" sz="3200" dirty="0" smtClean="0">
                <a:solidFill>
                  <a:schemeClr val="bg1"/>
                </a:solidFill>
                <a:latin typeface="微软雅黑" panose="020B0503020204020204" pitchFamily="34" charset="-122"/>
                <a:ea typeface="微软雅黑" panose="020B0503020204020204" pitchFamily="34" charset="-122"/>
              </a:rPr>
              <a:t> </a:t>
            </a:r>
            <a:r>
              <a:rPr lang="zh-CN" altLang="en-US" sz="3200" dirty="0" smtClean="0">
                <a:solidFill>
                  <a:schemeClr val="bg1"/>
                </a:solidFill>
                <a:latin typeface="微软雅黑" panose="020B0503020204020204" pitchFamily="34" charset="-122"/>
                <a:ea typeface="微软雅黑" panose="020B0503020204020204" pitchFamily="34" charset="-122"/>
              </a:rPr>
              <a:t>工作的</a:t>
            </a:r>
            <a:r>
              <a:rPr lang="en-US" altLang="zh-CN" sz="3200" dirty="0">
                <a:solidFill>
                  <a:schemeClr val="bg1"/>
                </a:solidFill>
                <a:latin typeface="微软雅黑" panose="020B0503020204020204" pitchFamily="34" charset="-122"/>
                <a:ea typeface="微软雅黑" panose="020B0503020204020204" pitchFamily="34" charset="-122"/>
              </a:rPr>
              <a:t>KPI</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1134" y="1426289"/>
            <a:ext cx="6511776" cy="4883832"/>
          </a:xfrm>
          <a:prstGeom prst="rect">
            <a:avLst/>
          </a:prstGeom>
        </p:spPr>
      </p:pic>
      <p:sp>
        <p:nvSpPr>
          <p:cNvPr id="5" name="文本框 4"/>
          <p:cNvSpPr txBox="1"/>
          <p:nvPr/>
        </p:nvSpPr>
        <p:spPr>
          <a:xfrm>
            <a:off x="4605252" y="6337099"/>
            <a:ext cx="3084022" cy="369332"/>
          </a:xfrm>
          <a:prstGeom prst="rect">
            <a:avLst/>
          </a:prstGeom>
          <a:noFill/>
        </p:spPr>
        <p:txBody>
          <a:bodyPr wrap="square" rtlCol="0">
            <a:spAutoFit/>
          </a:bodyPr>
          <a:lstStyle/>
          <a:p>
            <a:r>
              <a:rPr lang="zh-CN" altLang="en-US" dirty="0" smtClean="0">
                <a:solidFill>
                  <a:schemeClr val="bg1"/>
                </a:solidFill>
              </a:rPr>
              <a:t>于</a:t>
            </a:r>
            <a:r>
              <a:rPr lang="en-US" altLang="zh-CN" dirty="0" smtClean="0">
                <a:solidFill>
                  <a:schemeClr val="bg1"/>
                </a:solidFill>
              </a:rPr>
              <a:t>10.15</a:t>
            </a:r>
            <a:r>
              <a:rPr lang="zh-CN" altLang="en-US" dirty="0" smtClean="0">
                <a:solidFill>
                  <a:schemeClr val="bg1"/>
                </a:solidFill>
              </a:rPr>
              <a:t>下午开展的战术会议</a:t>
            </a:r>
            <a:endParaRPr lang="zh-CN" altLang="en-US" dirty="0">
              <a:solidFill>
                <a:schemeClr val="bg1"/>
              </a:solidFill>
            </a:endParaRPr>
          </a:p>
        </p:txBody>
      </p:sp>
    </p:spTree>
    <p:extLst>
      <p:ext uri="{BB962C8B-B14F-4D97-AF65-F5344CB8AC3E}">
        <p14:creationId xmlns:p14="http://schemas.microsoft.com/office/powerpoint/2010/main" val="267063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500"/>
                                        <p:tgtEl>
                                          <p:spTgt spid="4"/>
                                        </p:tgtEl>
                                      </p:cBhvr>
                                    </p:animEffect>
                                    <p:set>
                                      <p:cBhvr>
                                        <p:cTn id="15" dur="1" fill="hold">
                                          <p:stCondLst>
                                            <p:cond delay="1499"/>
                                          </p:stCondLst>
                                        </p:cTn>
                                        <p:tgtEl>
                                          <p:spTgt spid="4"/>
                                        </p:tgtEl>
                                        <p:attrNameLst>
                                          <p:attrName>style.visibility</p:attrName>
                                        </p:attrNameLst>
                                      </p:cBhvr>
                                      <p:to>
                                        <p:strVal val="hidden"/>
                                      </p:to>
                                    </p:set>
                                  </p:childTnLst>
                                </p:cTn>
                              </p:par>
                              <p:par>
                                <p:cTn id="16" presetID="2" presetClass="exit" presetSubtype="8" fill="hold" nodeType="withEffect">
                                  <p:stCondLst>
                                    <p:cond delay="0"/>
                                  </p:stCondLst>
                                  <p:childTnLst>
                                    <p:anim calcmode="lin" valueType="num">
                                      <p:cBhvr additive="base">
                                        <p:cTn id="17" dur="1500"/>
                                        <p:tgtEl>
                                          <p:spTgt spid="4"/>
                                        </p:tgtEl>
                                        <p:attrNameLst>
                                          <p:attrName>ppt_x</p:attrName>
                                        </p:attrNameLst>
                                      </p:cBhvr>
                                      <p:tavLst>
                                        <p:tav tm="0">
                                          <p:val>
                                            <p:strVal val="ppt_x"/>
                                          </p:val>
                                        </p:tav>
                                        <p:tav tm="100000">
                                          <p:val>
                                            <p:strVal val="0-ppt_w/2"/>
                                          </p:val>
                                        </p:tav>
                                      </p:tavLst>
                                    </p:anim>
                                    <p:anim calcmode="lin" valueType="num">
                                      <p:cBhvr additive="base">
                                        <p:cTn id="18" dur="1500"/>
                                        <p:tgtEl>
                                          <p:spTgt spid="4"/>
                                        </p:tgtEl>
                                        <p:attrNameLst>
                                          <p:attrName>ppt_y</p:attrName>
                                        </p:attrNameLst>
                                      </p:cBhvr>
                                      <p:tavLst>
                                        <p:tav tm="0">
                                          <p:val>
                                            <p:strVal val="ppt_y"/>
                                          </p:val>
                                        </p:tav>
                                        <p:tav tm="100000">
                                          <p:val>
                                            <p:strVal val="ppt_y"/>
                                          </p:val>
                                        </p:tav>
                                      </p:tavLst>
                                    </p:anim>
                                    <p:set>
                                      <p:cBhvr>
                                        <p:cTn id="19" dur="1" fill="hold">
                                          <p:stCondLst>
                                            <p:cond delay="1499"/>
                                          </p:stCondLst>
                                        </p:cTn>
                                        <p:tgtEl>
                                          <p:spTgt spid="4"/>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1500"/>
                                        <p:tgtEl>
                                          <p:spTgt spid="5"/>
                                        </p:tgtEl>
                                      </p:cBhvr>
                                    </p:animEffect>
                                    <p:set>
                                      <p:cBhvr>
                                        <p:cTn id="22" dur="1" fill="hold">
                                          <p:stCondLst>
                                            <p:cond delay="1499"/>
                                          </p:stCondLst>
                                        </p:cTn>
                                        <p:tgtEl>
                                          <p:spTgt spid="5"/>
                                        </p:tgtEl>
                                        <p:attrNameLst>
                                          <p:attrName>style.visibility</p:attrName>
                                        </p:attrNameLst>
                                      </p:cBhvr>
                                      <p:to>
                                        <p:strVal val="hidden"/>
                                      </p:to>
                                    </p:set>
                                  </p:childTnLst>
                                </p:cTn>
                              </p:par>
                              <p:par>
                                <p:cTn id="23" presetID="2" presetClass="exit" presetSubtype="8" fill="hold" grpId="2" nodeType="withEffect">
                                  <p:stCondLst>
                                    <p:cond delay="0"/>
                                  </p:stCondLst>
                                  <p:childTnLst>
                                    <p:anim calcmode="lin" valueType="num">
                                      <p:cBhvr additive="base">
                                        <p:cTn id="24" dur="1500"/>
                                        <p:tgtEl>
                                          <p:spTgt spid="5"/>
                                        </p:tgtEl>
                                        <p:attrNameLst>
                                          <p:attrName>ppt_x</p:attrName>
                                        </p:attrNameLst>
                                      </p:cBhvr>
                                      <p:tavLst>
                                        <p:tav tm="0">
                                          <p:val>
                                            <p:strVal val="ppt_x"/>
                                          </p:val>
                                        </p:tav>
                                        <p:tav tm="100000">
                                          <p:val>
                                            <p:strVal val="0-ppt_w/2"/>
                                          </p:val>
                                        </p:tav>
                                      </p:tavLst>
                                    </p:anim>
                                    <p:anim calcmode="lin" valueType="num">
                                      <p:cBhvr additive="base">
                                        <p:cTn id="25" dur="1500"/>
                                        <p:tgtEl>
                                          <p:spTgt spid="5"/>
                                        </p:tgtEl>
                                        <p:attrNameLst>
                                          <p:attrName>ppt_y</p:attrName>
                                        </p:attrNameLst>
                                      </p:cBhvr>
                                      <p:tavLst>
                                        <p:tav tm="0">
                                          <p:val>
                                            <p:strVal val="ppt_y"/>
                                          </p:val>
                                        </p:tav>
                                        <p:tav tm="100000">
                                          <p:val>
                                            <p:strVal val="ppt_y"/>
                                          </p:val>
                                        </p:tav>
                                      </p:tavLst>
                                    </p:anim>
                                    <p:set>
                                      <p:cBhvr>
                                        <p:cTn id="26" dur="1" fill="hold">
                                          <p:stCondLst>
                                            <p:cond delay="1499"/>
                                          </p:stCondLst>
                                        </p:cTn>
                                        <p:tgtEl>
                                          <p:spTgt spid="5"/>
                                        </p:tgtEl>
                                        <p:attrNameLst>
                                          <p:attrName>style.visibility</p:attrName>
                                        </p:attrNameLst>
                                      </p:cBhvr>
                                      <p:to>
                                        <p:strVal val="hidden"/>
                                      </p:to>
                                    </p:set>
                                  </p:childTnLst>
                                </p:cTn>
                              </p:par>
                              <p:par>
                                <p:cTn id="27" presetID="10" presetClass="entr" presetSubtype="0" fill="hold" grpId="0" nodeType="withEffect">
                                  <p:stCondLst>
                                    <p:cond delay="50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500"/>
                                        <p:tgtEl>
                                          <p:spTgt spid="2"/>
                                        </p:tgtEl>
                                      </p:cBhvr>
                                    </p:animEffect>
                                  </p:childTnLst>
                                </p:cTn>
                              </p:par>
                              <p:par>
                                <p:cTn id="30" presetID="2" presetClass="entr" presetSubtype="2" fill="hold" grpId="1" nodeType="withEffect">
                                  <p:stCondLst>
                                    <p:cond delay="50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1500" fill="hold"/>
                                        <p:tgtEl>
                                          <p:spTgt spid="2"/>
                                        </p:tgtEl>
                                        <p:attrNameLst>
                                          <p:attrName>ppt_x</p:attrName>
                                        </p:attrNameLst>
                                      </p:cBhvr>
                                      <p:tavLst>
                                        <p:tav tm="0">
                                          <p:val>
                                            <p:strVal val="1+#ppt_w/2"/>
                                          </p:val>
                                        </p:tav>
                                        <p:tav tm="100000">
                                          <p:val>
                                            <p:strVal val="#ppt_x"/>
                                          </p:val>
                                        </p:tav>
                                      </p:tavLst>
                                    </p:anim>
                                    <p:anim calcmode="lin" valueType="num">
                                      <p:cBhvr additive="base">
                                        <p:cTn id="33" dur="1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5"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973" y="84690"/>
            <a:ext cx="2757161" cy="1569660"/>
          </a:xfrm>
          <a:prstGeom prst="rect">
            <a:avLst/>
          </a:prstGeom>
          <a:noFill/>
        </p:spPr>
        <p:txBody>
          <a:bodyPr wrap="square" rtlCol="0">
            <a:spAutoFit/>
          </a:bodyPr>
          <a:lstStyle/>
          <a:p>
            <a:r>
              <a:rPr lang="zh-CN" altLang="en-US" sz="3200" dirty="0" smtClean="0">
                <a:solidFill>
                  <a:schemeClr val="bg1"/>
                </a:solidFill>
                <a:latin typeface="微软雅黑" panose="020B0503020204020204" pitchFamily="34" charset="-122"/>
                <a:ea typeface="微软雅黑" panose="020B0503020204020204" pitchFamily="34" charset="-122"/>
              </a:rPr>
              <a:t>衡量人工智能辅助诊断产业</a:t>
            </a:r>
            <a:endParaRPr lang="en-US" altLang="zh-CN" sz="3200" dirty="0" smtClean="0">
              <a:solidFill>
                <a:schemeClr val="bg1"/>
              </a:solidFill>
              <a:latin typeface="微软雅黑" panose="020B0503020204020204" pitchFamily="34" charset="-122"/>
              <a:ea typeface="微软雅黑" panose="020B0503020204020204" pitchFamily="34" charset="-122"/>
            </a:endParaRPr>
          </a:p>
          <a:p>
            <a:r>
              <a:rPr lang="zh-CN" altLang="en-US" sz="3200" dirty="0" smtClean="0">
                <a:solidFill>
                  <a:schemeClr val="bg1"/>
                </a:solidFill>
                <a:latin typeface="微软雅黑" panose="020B0503020204020204" pitchFamily="34" charset="-122"/>
                <a:ea typeface="微软雅黑" panose="020B0503020204020204" pitchFamily="34" charset="-122"/>
              </a:rPr>
              <a:t>的</a:t>
            </a:r>
            <a:r>
              <a:rPr lang="en-US" altLang="zh-CN" sz="3200" dirty="0" smtClean="0">
                <a:solidFill>
                  <a:schemeClr val="bg1"/>
                </a:solidFill>
                <a:latin typeface="微软雅黑" panose="020B0503020204020204" pitchFamily="34" charset="-122"/>
                <a:ea typeface="微软雅黑" panose="020B0503020204020204" pitchFamily="34" charset="-122"/>
              </a:rPr>
              <a:t>PPA</a:t>
            </a:r>
            <a:endParaRPr lang="en-US" altLang="zh-CN" sz="32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762461" y="4802271"/>
            <a:ext cx="2584174" cy="839340"/>
            <a:chOff x="4959626" y="1729410"/>
            <a:chExt cx="2584174" cy="839340"/>
          </a:xfrm>
        </p:grpSpPr>
        <p:sp>
          <p:nvSpPr>
            <p:cNvPr id="6" name="圆角矩形 5"/>
            <p:cNvSpPr/>
            <p:nvPr/>
          </p:nvSpPr>
          <p:spPr>
            <a:xfrm>
              <a:off x="4959626" y="1729410"/>
              <a:ext cx="2315817" cy="839340"/>
            </a:xfrm>
            <a:prstGeom prst="roundRect">
              <a:avLst/>
            </a:prstGeom>
            <a:solidFill>
              <a:schemeClr val="tx1">
                <a:lumMod val="50000"/>
                <a:lumOff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426766" y="1795136"/>
              <a:ext cx="2117034" cy="707886"/>
            </a:xfrm>
            <a:prstGeom prst="rect">
              <a:avLst/>
            </a:prstGeom>
            <a:noFill/>
          </p:spPr>
          <p:txBody>
            <a:bodyPr wrap="squar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Time</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2187744" y="4736543"/>
            <a:ext cx="2584174" cy="839340"/>
            <a:chOff x="4959626" y="1729410"/>
            <a:chExt cx="2584174" cy="839340"/>
          </a:xfrm>
        </p:grpSpPr>
        <p:sp>
          <p:nvSpPr>
            <p:cNvPr id="10" name="圆角矩形 9"/>
            <p:cNvSpPr/>
            <p:nvPr/>
          </p:nvSpPr>
          <p:spPr>
            <a:xfrm>
              <a:off x="4959626" y="1729410"/>
              <a:ext cx="2315817" cy="839340"/>
            </a:xfrm>
            <a:prstGeom prst="roundRect">
              <a:avLst/>
            </a:prstGeom>
            <a:solidFill>
              <a:schemeClr val="tx1">
                <a:lumMod val="50000"/>
                <a:lumOff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26766" y="1795136"/>
              <a:ext cx="2117034" cy="707886"/>
            </a:xfrm>
            <a:prstGeom prst="rect">
              <a:avLst/>
            </a:prstGeom>
            <a:noFill/>
          </p:spPr>
          <p:txBody>
            <a:bodyPr wrap="squar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Space</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3713920" y="2156469"/>
            <a:ext cx="4886739" cy="839340"/>
            <a:chOff x="5019259" y="1729411"/>
            <a:chExt cx="4886739" cy="839340"/>
          </a:xfrm>
        </p:grpSpPr>
        <p:sp>
          <p:nvSpPr>
            <p:cNvPr id="13" name="圆角矩形 12"/>
            <p:cNvSpPr/>
            <p:nvPr/>
          </p:nvSpPr>
          <p:spPr>
            <a:xfrm>
              <a:off x="5019259" y="1729411"/>
              <a:ext cx="4886739" cy="839340"/>
            </a:xfrm>
            <a:prstGeom prst="roundRect">
              <a:avLst/>
            </a:prstGeom>
            <a:solidFill>
              <a:schemeClr val="tx1">
                <a:lumMod val="50000"/>
                <a:lumOff val="50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426765" y="1795136"/>
              <a:ext cx="4071729" cy="707886"/>
            </a:xfrm>
            <a:prstGeom prst="rect">
              <a:avLst/>
            </a:prstGeom>
            <a:noFill/>
          </p:spPr>
          <p:txBody>
            <a:bodyPr wrap="squar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Trustworthiness</a:t>
              </a:r>
              <a:endParaRPr lang="zh-CN" altLang="en-US" sz="4000"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4921525" y="1654350"/>
            <a:ext cx="3998844"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诊断</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信息采集准确率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2426802" y="4301482"/>
            <a:ext cx="3998844"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辅助诊断增益率</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939709" y="4301482"/>
            <a:ext cx="3998844" cy="369332"/>
          </a:xfrm>
          <a:prstGeom prst="rect">
            <a:avLst/>
          </a:prstGeom>
          <a:noFill/>
        </p:spPr>
        <p:txBody>
          <a:bodyPr wrap="square" rtlCol="0">
            <a:spAutoFit/>
          </a:bodyPr>
          <a:lstStyle/>
          <a:p>
            <a:r>
              <a:rPr lang="zh-CN" altLang="en-US" dirty="0" smtClean="0">
                <a:solidFill>
                  <a:schemeClr val="bg1"/>
                </a:solidFill>
                <a:latin typeface="微软雅黑" panose="020B0503020204020204" pitchFamily="34" charset="-122"/>
                <a:ea typeface="微软雅黑" panose="020B0503020204020204" pitchFamily="34" charset="-122"/>
              </a:rPr>
              <a:t>辅助诊断平均时间</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7821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786" y="951027"/>
            <a:ext cx="5438775" cy="5172075"/>
          </a:xfrm>
          <a:prstGeom prst="rect">
            <a:avLst/>
          </a:prstGeom>
        </p:spPr>
      </p:pic>
      <p:sp>
        <p:nvSpPr>
          <p:cNvPr id="3" name="标题 1"/>
          <p:cNvSpPr txBox="1">
            <a:spLocks/>
          </p:cNvSpPr>
          <p:nvPr/>
        </p:nvSpPr>
        <p:spPr>
          <a:xfrm>
            <a:off x="0" y="-87721"/>
            <a:ext cx="1819012" cy="7610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000" dirty="0" smtClean="0">
                <a:solidFill>
                  <a:schemeClr val="bg1"/>
                </a:solidFill>
                <a:latin typeface="微软雅黑" panose="020B0503020204020204" pitchFamily="34" charset="-122"/>
                <a:ea typeface="微软雅黑" panose="020B0503020204020204" pitchFamily="34" charset="-122"/>
              </a:rPr>
              <a:t>市场规模</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327564" y="6216133"/>
            <a:ext cx="6076603" cy="369332"/>
          </a:xfrm>
          <a:prstGeom prst="rect">
            <a:avLst/>
          </a:prstGeom>
          <a:noFill/>
        </p:spPr>
        <p:txBody>
          <a:bodyPr wrap="square" rtlCol="0">
            <a:spAutoFit/>
          </a:bodyPr>
          <a:lstStyle/>
          <a:p>
            <a:r>
              <a:rPr lang="en-US" altLang="zh-CN" dirty="0" smtClean="0">
                <a:solidFill>
                  <a:schemeClr val="bg1"/>
                </a:solidFill>
              </a:rPr>
              <a:t>——http</a:t>
            </a:r>
            <a:r>
              <a:rPr lang="en-US" altLang="zh-CN" dirty="0">
                <a:solidFill>
                  <a:schemeClr val="bg1"/>
                </a:solidFill>
              </a:rPr>
              <a:t>://www.iyiou.com/intelligence/report536</a:t>
            </a:r>
            <a:endParaRPr lang="zh-CN" altLang="en-US" dirty="0">
              <a:solidFill>
                <a:schemeClr val="bg1"/>
              </a:solidFill>
            </a:endParaRPr>
          </a:p>
        </p:txBody>
      </p:sp>
      <p:graphicFrame>
        <p:nvGraphicFramePr>
          <p:cNvPr id="5" name="图表 4"/>
          <p:cNvGraphicFramePr/>
          <p:nvPr>
            <p:extLst>
              <p:ext uri="{D42A27DB-BD31-4B8C-83A1-F6EECF244321}">
                <p14:modId xmlns:p14="http://schemas.microsoft.com/office/powerpoint/2010/main" val="240794007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7431577" y="6138333"/>
            <a:ext cx="6783185" cy="369332"/>
          </a:xfrm>
          <a:prstGeom prst="rect">
            <a:avLst/>
          </a:prstGeom>
          <a:noFill/>
        </p:spPr>
        <p:txBody>
          <a:bodyPr wrap="square" rtlCol="0">
            <a:spAutoFit/>
          </a:bodyPr>
          <a:lstStyle/>
          <a:p>
            <a:r>
              <a:rPr lang="en-US" altLang="zh-CN" dirty="0" smtClean="0">
                <a:solidFill>
                  <a:schemeClr val="bg1"/>
                </a:solidFill>
              </a:rPr>
              <a:t>——</a:t>
            </a:r>
            <a:r>
              <a:rPr lang="en-US" altLang="zh-CN" dirty="0">
                <a:solidFill>
                  <a:schemeClr val="bg1"/>
                </a:solidFill>
              </a:rPr>
              <a:t>2017</a:t>
            </a:r>
            <a:r>
              <a:rPr lang="zh-CN" altLang="en-US" dirty="0">
                <a:solidFill>
                  <a:schemeClr val="bg1"/>
                </a:solidFill>
              </a:rPr>
              <a:t>年医疗人工智能产业图谱</a:t>
            </a:r>
          </a:p>
        </p:txBody>
      </p:sp>
    </p:spTree>
    <p:extLst>
      <p:ext uri="{BB962C8B-B14F-4D97-AF65-F5344CB8AC3E}">
        <p14:creationId xmlns:p14="http://schemas.microsoft.com/office/powerpoint/2010/main" val="55068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1500"/>
                                        <p:tgtEl>
                                          <p:spTgt spid="2"/>
                                        </p:tgtEl>
                                      </p:cBhvr>
                                    </p:animEffect>
                                    <p:set>
                                      <p:cBhvr>
                                        <p:cTn id="15" dur="1" fill="hold">
                                          <p:stCondLst>
                                            <p:cond delay="1499"/>
                                          </p:stCondLst>
                                        </p:cTn>
                                        <p:tgtEl>
                                          <p:spTgt spid="2"/>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1500"/>
                                        <p:tgtEl>
                                          <p:spTgt spid="4"/>
                                        </p:tgtEl>
                                      </p:cBhvr>
                                    </p:animEffect>
                                    <p:set>
                                      <p:cBhvr>
                                        <p:cTn id="18" dur="1" fill="hold">
                                          <p:stCondLst>
                                            <p:cond delay="1499"/>
                                          </p:stCondLst>
                                        </p:cTn>
                                        <p:tgtEl>
                                          <p:spTgt spid="4"/>
                                        </p:tgtEl>
                                        <p:attrNameLst>
                                          <p:attrName>style.visibility</p:attrName>
                                        </p:attrNameLst>
                                      </p:cBhvr>
                                      <p:to>
                                        <p:strVal val="hidden"/>
                                      </p:to>
                                    </p:set>
                                  </p:childTnLst>
                                </p:cTn>
                              </p:par>
                              <p:par>
                                <p:cTn id="19" presetID="2" presetClass="exit" presetSubtype="8" fill="hold" nodeType="withEffect">
                                  <p:stCondLst>
                                    <p:cond delay="0"/>
                                  </p:stCondLst>
                                  <p:childTnLst>
                                    <p:anim calcmode="lin" valueType="num">
                                      <p:cBhvr additive="base">
                                        <p:cTn id="20" dur="1500"/>
                                        <p:tgtEl>
                                          <p:spTgt spid="2"/>
                                        </p:tgtEl>
                                        <p:attrNameLst>
                                          <p:attrName>ppt_x</p:attrName>
                                        </p:attrNameLst>
                                      </p:cBhvr>
                                      <p:tavLst>
                                        <p:tav tm="0">
                                          <p:val>
                                            <p:strVal val="ppt_x"/>
                                          </p:val>
                                        </p:tav>
                                        <p:tav tm="100000">
                                          <p:val>
                                            <p:strVal val="0-ppt_w/2"/>
                                          </p:val>
                                        </p:tav>
                                      </p:tavLst>
                                    </p:anim>
                                    <p:anim calcmode="lin" valueType="num">
                                      <p:cBhvr additive="base">
                                        <p:cTn id="21" dur="1500"/>
                                        <p:tgtEl>
                                          <p:spTgt spid="2"/>
                                        </p:tgtEl>
                                        <p:attrNameLst>
                                          <p:attrName>ppt_y</p:attrName>
                                        </p:attrNameLst>
                                      </p:cBhvr>
                                      <p:tavLst>
                                        <p:tav tm="0">
                                          <p:val>
                                            <p:strVal val="ppt_y"/>
                                          </p:val>
                                        </p:tav>
                                        <p:tav tm="100000">
                                          <p:val>
                                            <p:strVal val="ppt_y"/>
                                          </p:val>
                                        </p:tav>
                                      </p:tavLst>
                                    </p:anim>
                                    <p:set>
                                      <p:cBhvr>
                                        <p:cTn id="22" dur="1" fill="hold">
                                          <p:stCondLst>
                                            <p:cond delay="1499"/>
                                          </p:stCondLst>
                                        </p:cTn>
                                        <p:tgtEl>
                                          <p:spTgt spid="2"/>
                                        </p:tgtEl>
                                        <p:attrNameLst>
                                          <p:attrName>style.visibility</p:attrName>
                                        </p:attrNameLst>
                                      </p:cBhvr>
                                      <p:to>
                                        <p:strVal val="hidden"/>
                                      </p:to>
                                    </p:set>
                                  </p:childTnLst>
                                </p:cTn>
                              </p:par>
                              <p:par>
                                <p:cTn id="23" presetID="2" presetClass="exit" presetSubtype="8" fill="hold" grpId="2" nodeType="withEffect">
                                  <p:stCondLst>
                                    <p:cond delay="0"/>
                                  </p:stCondLst>
                                  <p:childTnLst>
                                    <p:anim calcmode="lin" valueType="num">
                                      <p:cBhvr additive="base">
                                        <p:cTn id="24" dur="1500"/>
                                        <p:tgtEl>
                                          <p:spTgt spid="4"/>
                                        </p:tgtEl>
                                        <p:attrNameLst>
                                          <p:attrName>ppt_x</p:attrName>
                                        </p:attrNameLst>
                                      </p:cBhvr>
                                      <p:tavLst>
                                        <p:tav tm="0">
                                          <p:val>
                                            <p:strVal val="ppt_x"/>
                                          </p:val>
                                        </p:tav>
                                        <p:tav tm="100000">
                                          <p:val>
                                            <p:strVal val="0-ppt_w/2"/>
                                          </p:val>
                                        </p:tav>
                                      </p:tavLst>
                                    </p:anim>
                                    <p:anim calcmode="lin" valueType="num">
                                      <p:cBhvr additive="base">
                                        <p:cTn id="25" dur="1500"/>
                                        <p:tgtEl>
                                          <p:spTgt spid="4"/>
                                        </p:tgtEl>
                                        <p:attrNameLst>
                                          <p:attrName>ppt_y</p:attrName>
                                        </p:attrNameLst>
                                      </p:cBhvr>
                                      <p:tavLst>
                                        <p:tav tm="0">
                                          <p:val>
                                            <p:strVal val="ppt_y"/>
                                          </p:val>
                                        </p:tav>
                                        <p:tav tm="100000">
                                          <p:val>
                                            <p:strVal val="ppt_y"/>
                                          </p:val>
                                        </p:tav>
                                      </p:tavLst>
                                    </p:anim>
                                    <p:set>
                                      <p:cBhvr>
                                        <p:cTn id="26" dur="1" fill="hold">
                                          <p:stCondLst>
                                            <p:cond delay="1499"/>
                                          </p:stCondLst>
                                        </p:cTn>
                                        <p:tgtEl>
                                          <p:spTgt spid="4"/>
                                        </p:tgtEl>
                                        <p:attrNameLst>
                                          <p:attrName>style.visibility</p:attrName>
                                        </p:attrNameLst>
                                      </p:cBhvr>
                                      <p:to>
                                        <p:strVal val="hidden"/>
                                      </p:to>
                                    </p:set>
                                  </p:childTnLst>
                                </p:cTn>
                              </p:par>
                              <p:par>
                                <p:cTn id="27" presetID="10" presetClass="entr" presetSubtype="0" fill="hold" grpId="0" nodeType="with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500"/>
                                        <p:tgtEl>
                                          <p:spTgt spid="5"/>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500"/>
                                        <p:tgtEl>
                                          <p:spTgt spid="6"/>
                                        </p:tgtEl>
                                      </p:cBhvr>
                                    </p:animEffect>
                                  </p:childTnLst>
                                </p:cTn>
                              </p:par>
                              <p:par>
                                <p:cTn id="33" presetID="2" presetClass="entr" presetSubtype="2" fill="hold" grpId="1" nodeType="withEffect">
                                  <p:stCondLst>
                                    <p:cond delay="50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1500" fill="hold"/>
                                        <p:tgtEl>
                                          <p:spTgt spid="5"/>
                                        </p:tgtEl>
                                        <p:attrNameLst>
                                          <p:attrName>ppt_x</p:attrName>
                                        </p:attrNameLst>
                                      </p:cBhvr>
                                      <p:tavLst>
                                        <p:tav tm="0">
                                          <p:val>
                                            <p:strVal val="1+#ppt_w/2"/>
                                          </p:val>
                                        </p:tav>
                                        <p:tav tm="100000">
                                          <p:val>
                                            <p:strVal val="#ppt_x"/>
                                          </p:val>
                                        </p:tav>
                                      </p:tavLst>
                                    </p:anim>
                                    <p:anim calcmode="lin" valueType="num">
                                      <p:cBhvr additive="base">
                                        <p:cTn id="36" dur="1500" fill="hold"/>
                                        <p:tgtEl>
                                          <p:spTgt spid="5"/>
                                        </p:tgtEl>
                                        <p:attrNameLst>
                                          <p:attrName>ppt_y</p:attrName>
                                        </p:attrNameLst>
                                      </p:cBhvr>
                                      <p:tavLst>
                                        <p:tav tm="0">
                                          <p:val>
                                            <p:strVal val="#ppt_y"/>
                                          </p:val>
                                        </p:tav>
                                        <p:tav tm="100000">
                                          <p:val>
                                            <p:strVal val="#ppt_y"/>
                                          </p:val>
                                        </p:tav>
                                      </p:tavLst>
                                    </p:anim>
                                  </p:childTnLst>
                                </p:cTn>
                              </p:par>
                              <p:par>
                                <p:cTn id="37" presetID="2" presetClass="entr" presetSubtype="2" fill="hold" grpId="1" nodeType="withEffect">
                                  <p:stCondLst>
                                    <p:cond delay="50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1500" fill="hold"/>
                                        <p:tgtEl>
                                          <p:spTgt spid="6"/>
                                        </p:tgtEl>
                                        <p:attrNameLst>
                                          <p:attrName>ppt_x</p:attrName>
                                        </p:attrNameLst>
                                      </p:cBhvr>
                                      <p:tavLst>
                                        <p:tav tm="0">
                                          <p:val>
                                            <p:strVal val="1+#ppt_w/2"/>
                                          </p:val>
                                        </p:tav>
                                        <p:tav tm="100000">
                                          <p:val>
                                            <p:strVal val="#ppt_x"/>
                                          </p:val>
                                        </p:tav>
                                      </p:tavLst>
                                    </p:anim>
                                    <p:anim calcmode="lin" valueType="num">
                                      <p:cBhvr additive="base">
                                        <p:cTn id="40" dur="1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Graphic spid="5" grpId="0">
        <p:bldAsOne/>
      </p:bldGraphic>
      <p:bldGraphic spid="5" grpId="1">
        <p:bldAsOne/>
      </p:bldGraphic>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箭头连接符 2"/>
          <p:cNvCxnSpPr/>
          <p:nvPr/>
        </p:nvCxnSpPr>
        <p:spPr>
          <a:xfrm flipV="1">
            <a:off x="1138844" y="3241964"/>
            <a:ext cx="9127374" cy="3325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1593668" y="2316480"/>
            <a:ext cx="87086" cy="958735"/>
            <a:chOff x="1593668" y="2316480"/>
            <a:chExt cx="87086" cy="958735"/>
          </a:xfrm>
        </p:grpSpPr>
        <p:cxnSp>
          <p:nvCxnSpPr>
            <p:cNvPr id="5" name="直接连接符 4"/>
            <p:cNvCxnSpPr/>
            <p:nvPr/>
          </p:nvCxnSpPr>
          <p:spPr>
            <a:xfrm flipH="1" flipV="1">
              <a:off x="1645920" y="2360023"/>
              <a:ext cx="8709" cy="9151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1593668" y="2316480"/>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2314302" y="4290392"/>
            <a:ext cx="870856"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5</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698170" y="2436017"/>
            <a:ext cx="1828800" cy="738664"/>
          </a:xfrm>
          <a:prstGeom prst="rect">
            <a:avLst/>
          </a:prstGeom>
          <a:noFill/>
        </p:spPr>
        <p:txBody>
          <a:bodyPr wrap="square" rtlCol="0">
            <a:spAutoFit/>
          </a:bodyPr>
          <a:lstStyle/>
          <a:p>
            <a:r>
              <a:rPr lang="en-US" altLang="zh-CN" sz="2000" b="1" dirty="0" smtClean="0">
                <a:solidFill>
                  <a:schemeClr val="bg1"/>
                </a:solidFill>
                <a:latin typeface="微软雅黑" panose="020B0503020204020204" pitchFamily="34" charset="-122"/>
                <a:ea typeface="微软雅黑" panose="020B0503020204020204" pitchFamily="34" charset="-122"/>
              </a:rPr>
              <a:t>Streams</a:t>
            </a:r>
            <a:r>
              <a:rPr lang="zh-CN" altLang="en-US" sz="2000" b="1" dirty="0" smtClean="0">
                <a:solidFill>
                  <a:schemeClr val="bg1"/>
                </a:solidFill>
                <a:latin typeface="微软雅黑" panose="020B0503020204020204" pitchFamily="34" charset="-122"/>
                <a:ea typeface="微软雅黑" panose="020B0503020204020204" pitchFamily="34" charset="-122"/>
              </a:rPr>
              <a:t>软件</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endParaRPr lang="en-US" altLang="zh-CN" sz="400" dirty="0" smtClean="0">
              <a:solidFill>
                <a:schemeClr val="bg1"/>
              </a:solidFill>
            </a:endParaRPr>
          </a:p>
          <a:p>
            <a:r>
              <a:rPr lang="en-US" altLang="zh-CN" dirty="0" smtClean="0">
                <a:solidFill>
                  <a:schemeClr val="bg1"/>
                </a:solidFill>
              </a:rPr>
              <a:t>Google &amp; NHS</a:t>
            </a:r>
            <a:endParaRPr lang="zh-CN" altLang="en-US" dirty="0">
              <a:solidFill>
                <a:schemeClr val="bg1"/>
              </a:solidFill>
            </a:endParaRPr>
          </a:p>
        </p:txBody>
      </p:sp>
      <p:grpSp>
        <p:nvGrpSpPr>
          <p:cNvPr id="15" name="组合 14"/>
          <p:cNvGrpSpPr/>
          <p:nvPr/>
        </p:nvGrpSpPr>
        <p:grpSpPr>
          <a:xfrm>
            <a:off x="4110444" y="1559625"/>
            <a:ext cx="87086" cy="1682339"/>
            <a:chOff x="4110444" y="1559625"/>
            <a:chExt cx="87086" cy="1682339"/>
          </a:xfrm>
        </p:grpSpPr>
        <p:cxnSp>
          <p:nvCxnSpPr>
            <p:cNvPr id="12" name="直接连接符 11"/>
            <p:cNvCxnSpPr/>
            <p:nvPr/>
          </p:nvCxnSpPr>
          <p:spPr>
            <a:xfrm flipV="1">
              <a:off x="4153987" y="1603168"/>
              <a:ext cx="8710" cy="16387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4110444" y="1559625"/>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p:cNvSpPr txBox="1"/>
          <p:nvPr/>
        </p:nvSpPr>
        <p:spPr>
          <a:xfrm>
            <a:off x="3888379" y="1064709"/>
            <a:ext cx="87085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6</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267198" y="1932842"/>
            <a:ext cx="1828800" cy="984885"/>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激发大脑多媒体机器理解</a:t>
            </a:r>
            <a:r>
              <a:rPr lang="zh-CN" altLang="en-US" b="1" dirty="0" smtClean="0">
                <a:solidFill>
                  <a:schemeClr val="bg1"/>
                </a:solidFill>
                <a:latin typeface="微软雅黑" panose="020B0503020204020204" pitchFamily="34" charset="-122"/>
                <a:ea typeface="微软雅黑" panose="020B0503020204020204" pitchFamily="34" charset="-122"/>
              </a:rPr>
              <a:t>实验室</a:t>
            </a:r>
            <a:endParaRPr lang="en-US" altLang="zh-CN" b="1" dirty="0" smtClean="0">
              <a:solidFill>
                <a:schemeClr val="bg1"/>
              </a:solidFill>
              <a:latin typeface="微软雅黑" panose="020B0503020204020204" pitchFamily="34" charset="-122"/>
              <a:ea typeface="微软雅黑" panose="020B0503020204020204" pitchFamily="34" charset="-122"/>
            </a:endParaRPr>
          </a:p>
          <a:p>
            <a:endParaRPr lang="en-US" altLang="zh-CN" sz="400" b="1"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rPr>
              <a:t>IBM &amp; MIT</a:t>
            </a:r>
            <a:endParaRPr lang="zh-CN" altLang="en-US" dirty="0">
              <a:solidFill>
                <a:schemeClr val="bg1"/>
              </a:solidFill>
            </a:endParaRPr>
          </a:p>
        </p:txBody>
      </p:sp>
      <p:grpSp>
        <p:nvGrpSpPr>
          <p:cNvPr id="30" name="组合 29"/>
          <p:cNvGrpSpPr/>
          <p:nvPr/>
        </p:nvGrpSpPr>
        <p:grpSpPr>
          <a:xfrm>
            <a:off x="6583677" y="729319"/>
            <a:ext cx="87086" cy="2519336"/>
            <a:chOff x="6583677" y="398391"/>
            <a:chExt cx="87086" cy="2519336"/>
          </a:xfrm>
        </p:grpSpPr>
        <p:cxnSp>
          <p:nvCxnSpPr>
            <p:cNvPr id="21" name="直接连接符 20"/>
            <p:cNvCxnSpPr/>
            <p:nvPr/>
          </p:nvCxnSpPr>
          <p:spPr>
            <a:xfrm flipV="1">
              <a:off x="6635930" y="441935"/>
              <a:ext cx="2" cy="24757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583677" y="398391"/>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文本框 27"/>
          <p:cNvSpPr txBox="1"/>
          <p:nvPr/>
        </p:nvSpPr>
        <p:spPr>
          <a:xfrm>
            <a:off x="6357267" y="246756"/>
            <a:ext cx="870856"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9</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6705598" y="963345"/>
            <a:ext cx="1863633" cy="2215991"/>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Hanover</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en-US" altLang="zh-CN" dirty="0" smtClean="0">
                <a:solidFill>
                  <a:schemeClr val="bg1"/>
                </a:solidFill>
              </a:rPr>
              <a:t>Microsoft</a:t>
            </a:r>
          </a:p>
          <a:p>
            <a:endParaRPr lang="en-US" altLang="zh-CN" dirty="0">
              <a:solidFill>
                <a:schemeClr val="bg1"/>
              </a:solidFill>
            </a:endParaRPr>
          </a:p>
          <a:p>
            <a:r>
              <a:rPr lang="zh-CN" altLang="en-US" sz="2000" b="1" dirty="0">
                <a:solidFill>
                  <a:schemeClr val="bg1"/>
                </a:solidFill>
                <a:latin typeface="微软雅黑" panose="020B0503020204020204" pitchFamily="34" charset="-122"/>
                <a:ea typeface="微软雅黑" panose="020B0503020204020204" pitchFamily="34" charset="-122"/>
              </a:rPr>
              <a:t>新的</a:t>
            </a:r>
            <a:r>
              <a:rPr lang="zh-CN" altLang="en-US" sz="2000" b="1" dirty="0" smtClean="0">
                <a:solidFill>
                  <a:schemeClr val="bg1"/>
                </a:solidFill>
                <a:latin typeface="微软雅黑" panose="020B0503020204020204" pitchFamily="34" charset="-122"/>
                <a:ea typeface="微软雅黑" panose="020B0503020204020204" pitchFamily="34" charset="-122"/>
              </a:rPr>
              <a:t>人工智能伙伴关系</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r>
              <a:rPr lang="en-US" altLang="zh-CN" sz="1400" dirty="0" err="1" smtClean="0">
                <a:solidFill>
                  <a:schemeClr val="bg1"/>
                </a:solidFill>
                <a:latin typeface="微软雅黑" panose="020B0503020204020204" pitchFamily="34" charset="-122"/>
                <a:ea typeface="微软雅黑" panose="020B0503020204020204" pitchFamily="34" charset="-122"/>
              </a:rPr>
              <a:t>Facebook&amp;Amazon&amp;Google&amp;IBM</a:t>
            </a:r>
            <a:endParaRPr lang="en-US" altLang="zh-CN" sz="1400" dirty="0" smtClean="0">
              <a:solidFill>
                <a:schemeClr val="bg1"/>
              </a:solidFill>
              <a:latin typeface="微软雅黑" panose="020B0503020204020204" pitchFamily="34" charset="-122"/>
              <a:ea typeface="微软雅黑" panose="020B0503020204020204" pitchFamily="34" charset="-122"/>
            </a:endParaRPr>
          </a:p>
          <a:p>
            <a:r>
              <a:rPr lang="en-US" altLang="zh-CN" sz="1400" dirty="0" smtClean="0">
                <a:solidFill>
                  <a:schemeClr val="bg1"/>
                </a:solidFill>
                <a:latin typeface="微软雅黑" panose="020B0503020204020204" pitchFamily="34" charset="-122"/>
                <a:ea typeface="微软雅黑" panose="020B0503020204020204" pitchFamily="34" charset="-122"/>
              </a:rPr>
              <a:t>&amp;Microsoft</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8826148" y="1808841"/>
            <a:ext cx="870856"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8</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231083" y="2422566"/>
            <a:ext cx="1828800" cy="738664"/>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觅影</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endParaRPr lang="en-US" altLang="zh-CN" sz="400" dirty="0" smtClean="0">
              <a:solidFill>
                <a:schemeClr val="bg1"/>
              </a:solidFill>
            </a:endParaRPr>
          </a:p>
          <a:p>
            <a:r>
              <a:rPr lang="zh-CN" altLang="en-US" dirty="0">
                <a:solidFill>
                  <a:schemeClr val="bg1"/>
                </a:solidFill>
              </a:rPr>
              <a:t>腾讯</a:t>
            </a:r>
          </a:p>
        </p:txBody>
      </p:sp>
      <p:grpSp>
        <p:nvGrpSpPr>
          <p:cNvPr id="38" name="组合 37"/>
          <p:cNvGrpSpPr/>
          <p:nvPr/>
        </p:nvGrpSpPr>
        <p:grpSpPr>
          <a:xfrm>
            <a:off x="9074332" y="2283229"/>
            <a:ext cx="87086" cy="958735"/>
            <a:chOff x="1593668" y="2316480"/>
            <a:chExt cx="87086" cy="958735"/>
          </a:xfrm>
        </p:grpSpPr>
        <p:cxnSp>
          <p:nvCxnSpPr>
            <p:cNvPr id="39" name="直接连接符 38"/>
            <p:cNvCxnSpPr/>
            <p:nvPr/>
          </p:nvCxnSpPr>
          <p:spPr>
            <a:xfrm flipH="1" flipV="1">
              <a:off x="1645920" y="2360023"/>
              <a:ext cx="8709" cy="9151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1593668" y="2316480"/>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12570" y="3279912"/>
            <a:ext cx="87086" cy="940527"/>
            <a:chOff x="1802673" y="3542461"/>
            <a:chExt cx="87086" cy="940527"/>
          </a:xfrm>
        </p:grpSpPr>
        <p:cxnSp>
          <p:nvCxnSpPr>
            <p:cNvPr id="42" name="直接连接符 41"/>
            <p:cNvCxnSpPr/>
            <p:nvPr/>
          </p:nvCxnSpPr>
          <p:spPr>
            <a:xfrm flipH="1" flipV="1">
              <a:off x="1837507" y="3542461"/>
              <a:ext cx="8709" cy="9151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1802673" y="4395903"/>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p:cNvSpPr txBox="1"/>
          <p:nvPr/>
        </p:nvSpPr>
        <p:spPr>
          <a:xfrm>
            <a:off x="2719252" y="3367062"/>
            <a:ext cx="2338254" cy="923330"/>
          </a:xfrm>
          <a:prstGeom prst="rect">
            <a:avLst/>
          </a:prstGeom>
          <a:noFill/>
        </p:spPr>
        <p:txBody>
          <a:bodyPr wrap="square" rtlCol="0">
            <a:spAutoFit/>
          </a:bodyPr>
          <a:lstStyle/>
          <a:p>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互联网</a:t>
            </a:r>
            <a:r>
              <a:rPr lang="en-US" altLang="zh-CN" b="1" dirty="0">
                <a:solidFill>
                  <a:schemeClr val="bg1"/>
                </a:solidFill>
                <a:latin typeface="微软雅黑" panose="020B0503020204020204" pitchFamily="34" charset="-122"/>
                <a:ea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rPr>
              <a:t>人工智能三年行动实施方案</a:t>
            </a:r>
            <a:r>
              <a:rPr lang="en-US" altLang="zh-CN" b="1" dirty="0">
                <a:solidFill>
                  <a:schemeClr val="bg1"/>
                </a:solidFill>
                <a:latin typeface="微软雅黑" panose="020B0503020204020204" pitchFamily="34" charset="-122"/>
                <a:ea typeface="微软雅黑" panose="020B0503020204020204" pitchFamily="34" charset="-122"/>
              </a:rPr>
              <a:t>》</a:t>
            </a:r>
            <a:endParaRPr lang="en-US" altLang="zh-CN" sz="400" b="1" dirty="0" smtClean="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“十三五”规划</a:t>
            </a:r>
          </a:p>
        </p:txBody>
      </p:sp>
      <p:sp>
        <p:nvSpPr>
          <p:cNvPr id="46" name="文本框 45"/>
          <p:cNvSpPr txBox="1"/>
          <p:nvPr/>
        </p:nvSpPr>
        <p:spPr>
          <a:xfrm>
            <a:off x="920929" y="1863381"/>
            <a:ext cx="1983379"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2016</a:t>
            </a:r>
            <a:r>
              <a:rPr lang="zh-CN" altLang="en-US" sz="2400" dirty="0" smtClean="0">
                <a:solidFill>
                  <a:schemeClr val="bg1"/>
                </a:solidFill>
                <a:latin typeface="微软雅黑" panose="020B0503020204020204" pitchFamily="34" charset="-122"/>
                <a:ea typeface="微软雅黑" panose="020B0503020204020204" pitchFamily="34" charset="-122"/>
              </a:rPr>
              <a:t>年</a:t>
            </a:r>
            <a:r>
              <a:rPr lang="en-US" altLang="zh-CN" sz="2400" dirty="0" smtClean="0">
                <a:solidFill>
                  <a:schemeClr val="bg1"/>
                </a:solidFill>
                <a:latin typeface="微软雅黑" panose="020B0503020204020204" pitchFamily="34" charset="-122"/>
                <a:ea typeface="微软雅黑" panose="020B0503020204020204" pitchFamily="34" charset="-122"/>
              </a:rPr>
              <a:t>2</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grpSp>
        <p:nvGrpSpPr>
          <p:cNvPr id="50" name="组合 49"/>
          <p:cNvGrpSpPr/>
          <p:nvPr/>
        </p:nvGrpSpPr>
        <p:grpSpPr>
          <a:xfrm>
            <a:off x="5702531" y="3267296"/>
            <a:ext cx="87086" cy="1724298"/>
            <a:chOff x="5702531" y="3302132"/>
            <a:chExt cx="87086" cy="1724298"/>
          </a:xfrm>
        </p:grpSpPr>
        <p:cxnSp>
          <p:nvCxnSpPr>
            <p:cNvPr id="48" name="直接连接符 47"/>
            <p:cNvCxnSpPr/>
            <p:nvPr/>
          </p:nvCxnSpPr>
          <p:spPr>
            <a:xfrm flipV="1">
              <a:off x="5746074" y="3302132"/>
              <a:ext cx="8710" cy="1638796"/>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5702531" y="4939345"/>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p:cNvSpPr txBox="1"/>
          <p:nvPr/>
        </p:nvSpPr>
        <p:spPr>
          <a:xfrm>
            <a:off x="5486411" y="5001778"/>
            <a:ext cx="870856" cy="461665"/>
          </a:xfrm>
          <a:prstGeom prst="rect">
            <a:avLst/>
          </a:prstGeom>
          <a:noFill/>
        </p:spPr>
        <p:txBody>
          <a:bodyPr wrap="squar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7</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8526282" y="3411493"/>
            <a:ext cx="1994064" cy="646331"/>
          </a:xfrm>
          <a:prstGeom prst="rect">
            <a:avLst/>
          </a:prstGeom>
          <a:noFill/>
        </p:spPr>
        <p:txBody>
          <a:bodyPr wrap="square" rtlCol="0">
            <a:spAutoFit/>
          </a:bodyPr>
          <a:lstStyle/>
          <a:p>
            <a:r>
              <a:rPr lang="en-US" altLang="zh-CN" b="1" dirty="0">
                <a:solidFill>
                  <a:schemeClr val="bg1"/>
                </a:solidFill>
              </a:rPr>
              <a:t>Doctor You</a:t>
            </a:r>
            <a:endParaRPr lang="en-US" altLang="zh-CN" sz="400" dirty="0" smtClean="0">
              <a:solidFill>
                <a:schemeClr val="bg1"/>
              </a:solidFill>
            </a:endParaRPr>
          </a:p>
          <a:p>
            <a:r>
              <a:rPr lang="zh-CN" altLang="en-US" dirty="0">
                <a:solidFill>
                  <a:schemeClr val="bg1"/>
                </a:solidFill>
                <a:latin typeface="微软雅黑" panose="020B0503020204020204" pitchFamily="34" charset="-122"/>
                <a:ea typeface="微软雅黑" panose="020B0503020204020204" pitchFamily="34" charset="-122"/>
              </a:rPr>
              <a:t>阿里</a:t>
            </a:r>
            <a:r>
              <a:rPr lang="zh-CN" altLang="en-US" dirty="0" smtClean="0">
                <a:solidFill>
                  <a:schemeClr val="bg1"/>
                </a:solidFill>
                <a:latin typeface="微软雅黑" panose="020B0503020204020204" pitchFamily="34" charset="-122"/>
                <a:ea typeface="微软雅黑" panose="020B0503020204020204" pitchFamily="34" charset="-122"/>
              </a:rPr>
              <a:t>健康</a:t>
            </a:r>
            <a:r>
              <a:rPr lang="en-US" altLang="zh-CN" dirty="0">
                <a:solidFill>
                  <a:schemeClr val="bg1"/>
                </a:solidFill>
                <a:latin typeface="微软雅黑" panose="020B0503020204020204" pitchFamily="34" charset="-122"/>
                <a:ea typeface="微软雅黑" panose="020B0503020204020204" pitchFamily="34" charset="-122"/>
              </a:rPr>
              <a:t>&amp;</a:t>
            </a:r>
            <a:r>
              <a:rPr lang="zh-CN" altLang="en-US" dirty="0" smtClean="0">
                <a:solidFill>
                  <a:schemeClr val="bg1"/>
                </a:solidFill>
                <a:latin typeface="微软雅黑" panose="020B0503020204020204" pitchFamily="34" charset="-122"/>
                <a:ea typeface="微软雅黑" panose="020B0503020204020204" pitchFamily="34" charset="-122"/>
              </a:rPr>
              <a:t>万</a:t>
            </a:r>
            <a:r>
              <a:rPr lang="zh-CN" altLang="en-US" dirty="0">
                <a:solidFill>
                  <a:schemeClr val="bg1"/>
                </a:solidFill>
                <a:latin typeface="微软雅黑" panose="020B0503020204020204" pitchFamily="34" charset="-122"/>
                <a:ea typeface="微软雅黑" panose="020B0503020204020204" pitchFamily="34" charset="-122"/>
              </a:rPr>
              <a:t>里云</a:t>
            </a:r>
          </a:p>
        </p:txBody>
      </p:sp>
      <p:grpSp>
        <p:nvGrpSpPr>
          <p:cNvPr id="54" name="组合 53"/>
          <p:cNvGrpSpPr/>
          <p:nvPr/>
        </p:nvGrpSpPr>
        <p:grpSpPr>
          <a:xfrm>
            <a:off x="8383584" y="3248655"/>
            <a:ext cx="87086" cy="940527"/>
            <a:chOff x="1802673" y="3542461"/>
            <a:chExt cx="87086" cy="940527"/>
          </a:xfrm>
        </p:grpSpPr>
        <p:cxnSp>
          <p:nvCxnSpPr>
            <p:cNvPr id="55" name="直接连接符 54"/>
            <p:cNvCxnSpPr/>
            <p:nvPr/>
          </p:nvCxnSpPr>
          <p:spPr>
            <a:xfrm flipH="1" flipV="1">
              <a:off x="1837507" y="3542461"/>
              <a:ext cx="8709" cy="915192"/>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1802673" y="4395903"/>
              <a:ext cx="87086" cy="87085"/>
            </a:xfrm>
            <a:prstGeom prst="ellipse">
              <a:avLst/>
            </a:prstGeom>
            <a:solidFill>
              <a:schemeClr val="bg1">
                <a:alpha val="98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7792388" y="4213422"/>
            <a:ext cx="1828803"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2017</a:t>
            </a:r>
            <a:r>
              <a:rPr lang="zh-CN" altLang="en-US" sz="2400" dirty="0" smtClean="0">
                <a:solidFill>
                  <a:schemeClr val="bg1"/>
                </a:solidFill>
                <a:latin typeface="微软雅黑" panose="020B0503020204020204" pitchFamily="34" charset="-122"/>
                <a:ea typeface="微软雅黑" panose="020B0503020204020204" pitchFamily="34" charset="-122"/>
              </a:rPr>
              <a:t>年</a:t>
            </a:r>
            <a:r>
              <a:rPr lang="en-US" altLang="zh-CN" sz="2400" dirty="0" smtClean="0">
                <a:solidFill>
                  <a:schemeClr val="bg1"/>
                </a:solidFill>
                <a:latin typeface="微软雅黑" panose="020B0503020204020204" pitchFamily="34" charset="-122"/>
                <a:ea typeface="微软雅黑" panose="020B0503020204020204" pitchFamily="34" charset="-122"/>
              </a:rPr>
              <a:t>7</a:t>
            </a:r>
            <a:r>
              <a:rPr lang="zh-CN" altLang="en-US" sz="2400" dirty="0" smtClean="0">
                <a:solidFill>
                  <a:schemeClr val="bg1"/>
                </a:solidFill>
                <a:latin typeface="微软雅黑" panose="020B0503020204020204" pitchFamily="34" charset="-122"/>
                <a:ea typeface="微软雅黑" panose="020B0503020204020204" pitchFamily="34" charset="-122"/>
              </a:rPr>
              <a:t>月</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5950727" y="3579426"/>
            <a:ext cx="1994064" cy="1046440"/>
          </a:xfrm>
          <a:prstGeom prst="rect">
            <a:avLst/>
          </a:prstGeom>
          <a:no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辨识视觉疾病的机器学习系统</a:t>
            </a:r>
          </a:p>
          <a:p>
            <a:endParaRPr lang="en-US" altLang="zh-CN" sz="400" dirty="0" smtClean="0">
              <a:solidFill>
                <a:schemeClr val="bg1"/>
              </a:solidFill>
            </a:endParaRPr>
          </a:p>
          <a:p>
            <a:r>
              <a:rPr lang="en-US" altLang="zh-CN" dirty="0" smtClean="0">
                <a:solidFill>
                  <a:schemeClr val="bg1"/>
                </a:solidFill>
              </a:rPr>
              <a:t>Google &amp; NHS</a:t>
            </a:r>
            <a:endParaRPr lang="zh-CN" altLang="en-US" dirty="0">
              <a:solidFill>
                <a:schemeClr val="bg1"/>
              </a:solidFill>
            </a:endParaRPr>
          </a:p>
        </p:txBody>
      </p:sp>
    </p:spTree>
    <p:extLst>
      <p:ext uri="{BB962C8B-B14F-4D97-AF65-F5344CB8AC3E}">
        <p14:creationId xmlns:p14="http://schemas.microsoft.com/office/powerpoint/2010/main" val="1553602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09851" y="2415294"/>
            <a:ext cx="5991498" cy="1938992"/>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截止</a:t>
            </a:r>
            <a:r>
              <a:rPr lang="en-US" altLang="zh-CN" sz="2400" dirty="0">
                <a:solidFill>
                  <a:schemeClr val="bg1"/>
                </a:solidFill>
                <a:latin typeface="微软雅黑" panose="020B0503020204020204" pitchFamily="34" charset="-122"/>
                <a:ea typeface="微软雅黑" panose="020B0503020204020204" pitchFamily="34" charset="-122"/>
              </a:rPr>
              <a:t>2017</a:t>
            </a:r>
            <a:r>
              <a:rPr lang="zh-CN" altLang="en-US" sz="2400" dirty="0">
                <a:solidFill>
                  <a:schemeClr val="bg1"/>
                </a:solidFill>
                <a:latin typeface="微软雅黑" panose="020B0503020204020204" pitchFamily="34" charset="-122"/>
                <a:ea typeface="微软雅黑" panose="020B0503020204020204" pitchFamily="34" charset="-122"/>
              </a:rPr>
              <a:t>年</a:t>
            </a:r>
            <a:r>
              <a:rPr lang="en-US" altLang="zh-CN" sz="2400" dirty="0">
                <a:solidFill>
                  <a:schemeClr val="bg1"/>
                </a:solidFill>
                <a:latin typeface="微软雅黑" panose="020B0503020204020204" pitchFamily="34" charset="-122"/>
                <a:ea typeface="微软雅黑" panose="020B0503020204020204" pitchFamily="34" charset="-122"/>
              </a:rPr>
              <a:t>7</a:t>
            </a:r>
            <a:r>
              <a:rPr lang="zh-CN" altLang="en-US" sz="2400" dirty="0">
                <a:solidFill>
                  <a:schemeClr val="bg1"/>
                </a:solidFill>
                <a:latin typeface="微软雅黑" panose="020B0503020204020204" pitchFamily="34" charset="-122"/>
                <a:ea typeface="微软雅黑" panose="020B0503020204020204" pitchFamily="34" charset="-122"/>
              </a:rPr>
              <a:t>月</a:t>
            </a:r>
            <a:r>
              <a:rPr lang="en-US" altLang="zh-CN" sz="2400" dirty="0">
                <a:solidFill>
                  <a:schemeClr val="bg1"/>
                </a:solidFill>
                <a:latin typeface="微软雅黑" panose="020B0503020204020204" pitchFamily="34" charset="-122"/>
                <a:ea typeface="微软雅黑" panose="020B0503020204020204" pitchFamily="34" charset="-122"/>
              </a:rPr>
              <a:t>31</a:t>
            </a:r>
            <a:r>
              <a:rPr lang="zh-CN" altLang="en-US" sz="2400" dirty="0">
                <a:solidFill>
                  <a:schemeClr val="bg1"/>
                </a:solidFill>
                <a:latin typeface="微软雅黑" panose="020B0503020204020204" pitchFamily="34" charset="-122"/>
                <a:ea typeface="微软雅黑" panose="020B0503020204020204" pitchFamily="34" charset="-122"/>
              </a:rPr>
              <a:t>日，国内医疗人工智能相关企业多达</a:t>
            </a:r>
            <a:r>
              <a:rPr lang="en-US" altLang="zh-CN" sz="2400" dirty="0">
                <a:solidFill>
                  <a:schemeClr val="bg1"/>
                </a:solidFill>
                <a:latin typeface="微软雅黑" panose="020B0503020204020204" pitchFamily="34" charset="-122"/>
                <a:ea typeface="微软雅黑" panose="020B0503020204020204" pitchFamily="34" charset="-122"/>
              </a:rPr>
              <a:t>144</a:t>
            </a:r>
            <a:r>
              <a:rPr lang="zh-CN" altLang="en-US" sz="2400" dirty="0">
                <a:solidFill>
                  <a:schemeClr val="bg1"/>
                </a:solidFill>
                <a:latin typeface="微软雅黑" panose="020B0503020204020204" pitchFamily="34" charset="-122"/>
                <a:ea typeface="微软雅黑" panose="020B0503020204020204" pitchFamily="34" charset="-122"/>
              </a:rPr>
              <a:t>家，主要集中分布于北京、上海、深圳、杭州、武汉等一、二线城市，其中北京、上海、深圳三城集中了</a:t>
            </a:r>
            <a:r>
              <a:rPr lang="en-US" altLang="zh-CN" sz="2400" dirty="0">
                <a:solidFill>
                  <a:schemeClr val="bg1"/>
                </a:solidFill>
                <a:latin typeface="微软雅黑" panose="020B0503020204020204" pitchFamily="34" charset="-122"/>
                <a:ea typeface="微软雅黑" panose="020B0503020204020204" pitchFamily="34" charset="-122"/>
              </a:rPr>
              <a:t>97</a:t>
            </a:r>
            <a:r>
              <a:rPr lang="zh-CN" altLang="en-US" sz="2400" dirty="0">
                <a:solidFill>
                  <a:schemeClr val="bg1"/>
                </a:solidFill>
                <a:latin typeface="微软雅黑" panose="020B0503020204020204" pitchFamily="34" charset="-122"/>
                <a:ea typeface="微软雅黑" panose="020B0503020204020204" pitchFamily="34" charset="-122"/>
              </a:rPr>
              <a:t>家公司，占全部公司的</a:t>
            </a:r>
            <a:r>
              <a:rPr lang="en-US" altLang="zh-CN" sz="2400" dirty="0">
                <a:solidFill>
                  <a:schemeClr val="bg1"/>
                </a:solidFill>
                <a:latin typeface="微软雅黑" panose="020B0503020204020204" pitchFamily="34" charset="-122"/>
                <a:ea typeface="微软雅黑" panose="020B0503020204020204" pitchFamily="34" charset="-122"/>
              </a:rPr>
              <a:t>76%</a:t>
            </a:r>
            <a:r>
              <a:rPr lang="zh-CN" altLang="en-US" sz="2400" dirty="0">
                <a:solidFill>
                  <a:schemeClr val="bg1"/>
                </a:solidFill>
                <a:latin typeface="微软雅黑" panose="020B0503020204020204" pitchFamily="34" charset="-122"/>
                <a:ea typeface="微软雅黑" panose="020B0503020204020204" pitchFamily="34" charset="-122"/>
              </a:rPr>
              <a:t>左右。</a:t>
            </a:r>
          </a:p>
        </p:txBody>
      </p:sp>
      <p:grpSp>
        <p:nvGrpSpPr>
          <p:cNvPr id="8" name="组合 7"/>
          <p:cNvGrpSpPr/>
          <p:nvPr/>
        </p:nvGrpSpPr>
        <p:grpSpPr>
          <a:xfrm>
            <a:off x="3444984" y="1314995"/>
            <a:ext cx="5037166" cy="4321971"/>
            <a:chOff x="2490705" y="2821578"/>
            <a:chExt cx="2612518" cy="3380918"/>
          </a:xfrm>
        </p:grpSpPr>
        <p:sp>
          <p:nvSpPr>
            <p:cNvPr id="5" name="左中括号 4"/>
            <p:cNvSpPr/>
            <p:nvPr/>
          </p:nvSpPr>
          <p:spPr>
            <a:xfrm>
              <a:off x="2847704" y="2821578"/>
              <a:ext cx="461554" cy="3065417"/>
            </a:xfrm>
            <a:prstGeom prst="leftBracket">
              <a:avLst/>
            </a:prstGeom>
            <a:ln w="254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2490705" y="3039291"/>
              <a:ext cx="287330" cy="2778035"/>
            </a:xfrm>
            <a:prstGeom prst="rect">
              <a:avLst/>
            </a:prstGeom>
            <a:noFill/>
          </p:spPr>
          <p:txBody>
            <a:bodyPr vert="eaVert" wrap="square" rtlCol="0">
              <a:spAutoFit/>
            </a:bodyPr>
            <a:lstStyle/>
            <a:p>
              <a:r>
                <a:rPr lang="zh-CN" altLang="en-US" sz="2400" b="1" dirty="0" smtClean="0">
                  <a:solidFill>
                    <a:schemeClr val="bg1"/>
                  </a:solidFill>
                </a:rPr>
                <a:t>人工智能辅助医疗产业链</a:t>
              </a:r>
              <a:endParaRPr lang="zh-CN" altLang="en-US" sz="2400" b="1" dirty="0">
                <a:solidFill>
                  <a:schemeClr val="bg1"/>
                </a:solidFill>
              </a:endParaRPr>
            </a:p>
          </p:txBody>
        </p:sp>
        <p:sp>
          <p:nvSpPr>
            <p:cNvPr id="7" name="文本框 6"/>
            <p:cNvSpPr txBox="1"/>
            <p:nvPr/>
          </p:nvSpPr>
          <p:spPr>
            <a:xfrm>
              <a:off x="3622766" y="2952205"/>
              <a:ext cx="1480457" cy="3250291"/>
            </a:xfrm>
            <a:prstGeom prst="rect">
              <a:avLst/>
            </a:prstGeom>
            <a:noFill/>
          </p:spPr>
          <p:txBody>
            <a:bodyPr wrap="square" rtlCol="0">
              <a:spAutoFit/>
            </a:bodyPr>
            <a:lstStyle/>
            <a:p>
              <a:r>
                <a:rPr lang="zh-CN" altLang="en-US" sz="2400" b="1" dirty="0" smtClean="0">
                  <a:solidFill>
                    <a:schemeClr val="bg1"/>
                  </a:solidFill>
                  <a:latin typeface="微软雅黑" panose="020B0503020204020204" pitchFamily="34" charset="-122"/>
                  <a:ea typeface="微软雅黑" panose="020B0503020204020204" pitchFamily="34" charset="-122"/>
                </a:rPr>
                <a:t>基础设施层</a:t>
              </a:r>
              <a:endParaRPr lang="en-US" altLang="zh-CN" sz="2400" b="1" dirty="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技术层</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a:solidFill>
                  <a:schemeClr val="bg1"/>
                </a:solidFill>
                <a:latin typeface="微软雅黑" panose="020B0503020204020204" pitchFamily="34" charset="-122"/>
                <a:ea typeface="微软雅黑" panose="020B0503020204020204" pitchFamily="34" charset="-122"/>
              </a:endParaRPr>
            </a:p>
            <a:p>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smtClean="0">
                  <a:solidFill>
                    <a:schemeClr val="bg1"/>
                  </a:solidFill>
                  <a:latin typeface="微软雅黑" panose="020B0503020204020204" pitchFamily="34" charset="-122"/>
                  <a:ea typeface="微软雅黑" panose="020B0503020204020204" pitchFamily="34" charset="-122"/>
                </a:rPr>
                <a:t>应用层</a:t>
              </a:r>
              <a:endParaRPr lang="en-US" altLang="zh-CN" sz="2400" b="1" dirty="0" smtClean="0">
                <a:solidFill>
                  <a:schemeClr val="bg1"/>
                </a:solidFill>
                <a:latin typeface="微软雅黑" panose="020B0503020204020204" pitchFamily="34" charset="-122"/>
                <a:ea typeface="微软雅黑" panose="020B0503020204020204" pitchFamily="34" charset="-122"/>
              </a:endParaRPr>
            </a:p>
            <a:p>
              <a:endParaRPr lang="zh-CN" altLang="en-US" sz="2400" dirty="0"/>
            </a:p>
          </p:txBody>
        </p:sp>
      </p:grpSp>
    </p:spTree>
    <p:extLst>
      <p:ext uri="{BB962C8B-B14F-4D97-AF65-F5344CB8AC3E}">
        <p14:creationId xmlns:p14="http://schemas.microsoft.com/office/powerpoint/2010/main" val="3362739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0" y="-87721"/>
            <a:ext cx="1819012" cy="76105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000" dirty="0" smtClean="0">
                <a:solidFill>
                  <a:schemeClr val="bg1"/>
                </a:solidFill>
                <a:latin typeface="微软雅黑" panose="020B0503020204020204" pitchFamily="34" charset="-122"/>
                <a:ea typeface="微软雅黑" panose="020B0503020204020204" pitchFamily="34" charset="-122"/>
              </a:rPr>
              <a:t>现有产值</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53013" y="1031899"/>
            <a:ext cx="4823286"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美国</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4894" y="1933938"/>
            <a:ext cx="5213198" cy="309664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67" y="1933938"/>
            <a:ext cx="5274680" cy="3096640"/>
          </a:xfrm>
          <a:prstGeom prst="rect">
            <a:avLst/>
          </a:prstGeom>
        </p:spPr>
      </p:pic>
      <p:sp>
        <p:nvSpPr>
          <p:cNvPr id="6" name="文本框 5"/>
          <p:cNvSpPr txBox="1"/>
          <p:nvPr/>
        </p:nvSpPr>
        <p:spPr>
          <a:xfrm>
            <a:off x="166360" y="1031899"/>
            <a:ext cx="4823286" cy="369332"/>
          </a:xfrm>
          <a:prstGeom prst="rect">
            <a:avLst/>
          </a:prstGeom>
          <a:noFill/>
        </p:spPr>
        <p:txBody>
          <a:bodyPr wrap="square" rtlCol="0">
            <a:spAutoFit/>
          </a:bodyPr>
          <a:lstStyle/>
          <a:p>
            <a:r>
              <a:rPr lang="zh-CN" altLang="en-US" b="1" dirty="0" smtClean="0">
                <a:solidFill>
                  <a:schemeClr val="bg1"/>
                </a:solidFill>
                <a:latin typeface="微软雅黑" panose="020B0503020204020204" pitchFamily="34" charset="-122"/>
                <a:ea typeface="微软雅黑" panose="020B0503020204020204" pitchFamily="34" charset="-122"/>
              </a:rPr>
              <a:t>国内</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4813" y="1031899"/>
            <a:ext cx="7773485" cy="4525006"/>
          </a:xfrm>
          <a:prstGeom prst="rect">
            <a:avLst/>
          </a:prstGeom>
        </p:spPr>
      </p:pic>
      <p:sp>
        <p:nvSpPr>
          <p:cNvPr id="8" name="矩形 7"/>
          <p:cNvSpPr/>
          <p:nvPr/>
        </p:nvSpPr>
        <p:spPr>
          <a:xfrm>
            <a:off x="3407764" y="5720280"/>
            <a:ext cx="5724644" cy="369332"/>
          </a:xfrm>
          <a:prstGeom prst="rect">
            <a:avLst/>
          </a:prstGeom>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国内大部分公司处于</a:t>
            </a:r>
            <a:r>
              <a:rPr lang="en-US" altLang="zh-CN" b="1" dirty="0">
                <a:solidFill>
                  <a:schemeClr val="bg1"/>
                </a:solidFill>
                <a:latin typeface="微软雅黑" panose="020B0503020204020204" pitchFamily="34" charset="-122"/>
                <a:ea typeface="微软雅黑" panose="020B0503020204020204" pitchFamily="34" charset="-122"/>
              </a:rPr>
              <a:t>A</a:t>
            </a:r>
            <a:r>
              <a:rPr lang="zh-CN" altLang="en-US" b="1" dirty="0">
                <a:solidFill>
                  <a:schemeClr val="bg1"/>
                </a:solidFill>
                <a:latin typeface="微软雅黑" panose="020B0503020204020204" pitchFamily="34" charset="-122"/>
                <a:ea typeface="微软雅黑" panose="020B0503020204020204" pitchFamily="34" charset="-122"/>
              </a:rPr>
              <a:t>轮，但是已经有</a:t>
            </a:r>
            <a:r>
              <a:rPr lang="en-US" altLang="zh-CN" b="1" dirty="0">
                <a:solidFill>
                  <a:schemeClr val="bg1"/>
                </a:solidFill>
                <a:latin typeface="微软雅黑" panose="020B0503020204020204" pitchFamily="34" charset="-122"/>
                <a:ea typeface="微软雅黑" panose="020B0503020204020204" pitchFamily="34" charset="-122"/>
              </a:rPr>
              <a:t>5</a:t>
            </a:r>
            <a:r>
              <a:rPr lang="zh-CN" altLang="en-US" b="1" dirty="0">
                <a:solidFill>
                  <a:schemeClr val="bg1"/>
                </a:solidFill>
                <a:latin typeface="微软雅黑" panose="020B0503020204020204" pitchFamily="34" charset="-122"/>
                <a:ea typeface="微软雅黑" panose="020B0503020204020204" pitchFamily="34" charset="-122"/>
              </a:rPr>
              <a:t>家</a:t>
            </a:r>
            <a:r>
              <a:rPr lang="en-US" altLang="zh-CN" b="1" dirty="0">
                <a:solidFill>
                  <a:schemeClr val="bg1"/>
                </a:solidFill>
                <a:latin typeface="微软雅黑" panose="020B0503020204020204" pitchFamily="34" charset="-122"/>
                <a:ea typeface="微软雅黑" panose="020B0503020204020204" pitchFamily="34" charset="-122"/>
              </a:rPr>
              <a:t>IPO</a:t>
            </a:r>
            <a:r>
              <a:rPr lang="zh-CN" altLang="en-US" b="1" dirty="0">
                <a:solidFill>
                  <a:schemeClr val="bg1"/>
                </a:solidFill>
                <a:latin typeface="微软雅黑" panose="020B0503020204020204" pitchFamily="34" charset="-122"/>
                <a:ea typeface="微软雅黑" panose="020B0503020204020204" pitchFamily="34" charset="-122"/>
              </a:rPr>
              <a:t>上市了。</a:t>
            </a:r>
          </a:p>
        </p:txBody>
      </p:sp>
      <p:sp>
        <p:nvSpPr>
          <p:cNvPr id="9" name="文本框 8"/>
          <p:cNvSpPr txBox="1"/>
          <p:nvPr/>
        </p:nvSpPr>
        <p:spPr>
          <a:xfrm>
            <a:off x="2358210" y="2786570"/>
            <a:ext cx="7823752" cy="1015663"/>
          </a:xfrm>
          <a:prstGeom prst="rect">
            <a:avLst/>
          </a:prstGeom>
          <a:noFill/>
        </p:spPr>
        <p:txBody>
          <a:bodyPr wrap="square" rtlCol="0">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2016</a:t>
            </a:r>
            <a:r>
              <a:rPr lang="zh-CN" altLang="en-US" sz="2000" b="1" dirty="0">
                <a:solidFill>
                  <a:schemeClr val="bg1"/>
                </a:solidFill>
                <a:latin typeface="微软雅黑" panose="020B0503020204020204" pitchFamily="34" charset="-122"/>
                <a:ea typeface="微软雅黑" panose="020B0503020204020204" pitchFamily="34" charset="-122"/>
              </a:rPr>
              <a:t>年中国人工智能</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医疗市场规模达到</a:t>
            </a:r>
            <a:r>
              <a:rPr lang="en-US" altLang="zh-CN" sz="2000" b="1" dirty="0">
                <a:solidFill>
                  <a:schemeClr val="bg1"/>
                </a:solidFill>
                <a:latin typeface="微软雅黑" panose="020B0503020204020204" pitchFamily="34" charset="-122"/>
                <a:ea typeface="微软雅黑" panose="020B0503020204020204" pitchFamily="34" charset="-122"/>
              </a:rPr>
              <a:t>96.61</a:t>
            </a:r>
            <a:r>
              <a:rPr lang="zh-CN" altLang="en-US" sz="2000" b="1" dirty="0">
                <a:solidFill>
                  <a:schemeClr val="bg1"/>
                </a:solidFill>
                <a:latin typeface="微软雅黑" panose="020B0503020204020204" pitchFamily="34" charset="-122"/>
                <a:ea typeface="微软雅黑" panose="020B0503020204020204" pitchFamily="34" charset="-122"/>
              </a:rPr>
              <a:t>亿元，增长率为</a:t>
            </a:r>
            <a:r>
              <a:rPr lang="en-US" altLang="zh-CN" sz="2000" b="1" dirty="0">
                <a:solidFill>
                  <a:schemeClr val="bg1"/>
                </a:solidFill>
                <a:latin typeface="微软雅黑" panose="020B0503020204020204" pitchFamily="34" charset="-122"/>
                <a:ea typeface="微软雅黑" panose="020B0503020204020204" pitchFamily="34" charset="-122"/>
              </a:rPr>
              <a:t>37.9</a:t>
            </a:r>
            <a:r>
              <a:rPr lang="zh-CN" altLang="en-US" sz="2000" b="1" dirty="0">
                <a:solidFill>
                  <a:schemeClr val="bg1"/>
                </a:solidFill>
                <a:latin typeface="微软雅黑" panose="020B0503020204020204" pitchFamily="34" charset="-122"/>
                <a:ea typeface="微软雅黑" panose="020B0503020204020204" pitchFamily="34" charset="-122"/>
              </a:rPr>
              <a:t>％，中国人工智能</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医疗市场规模在持续增长，</a:t>
            </a:r>
            <a:r>
              <a:rPr lang="en-US" altLang="zh-CN" sz="2000" b="1" dirty="0">
                <a:solidFill>
                  <a:schemeClr val="bg1"/>
                </a:solidFill>
                <a:latin typeface="微软雅黑" panose="020B0503020204020204" pitchFamily="34" charset="-122"/>
                <a:ea typeface="微软雅黑" panose="020B0503020204020204" pitchFamily="34" charset="-122"/>
              </a:rPr>
              <a:t>2017</a:t>
            </a:r>
            <a:r>
              <a:rPr lang="zh-CN" altLang="en-US" sz="2000" b="1" dirty="0">
                <a:solidFill>
                  <a:schemeClr val="bg1"/>
                </a:solidFill>
                <a:latin typeface="微软雅黑" panose="020B0503020204020204" pitchFamily="34" charset="-122"/>
                <a:ea typeface="微软雅黑" panose="020B0503020204020204" pitchFamily="34" charset="-122"/>
              </a:rPr>
              <a:t>年将超</a:t>
            </a:r>
            <a:r>
              <a:rPr lang="en-US" altLang="zh-CN" sz="2000" b="1" dirty="0">
                <a:solidFill>
                  <a:schemeClr val="bg1"/>
                </a:solidFill>
                <a:latin typeface="微软雅黑" panose="020B0503020204020204" pitchFamily="34" charset="-122"/>
                <a:ea typeface="微软雅黑" panose="020B0503020204020204" pitchFamily="34" charset="-122"/>
              </a:rPr>
              <a:t>130</a:t>
            </a:r>
            <a:r>
              <a:rPr lang="zh-CN" altLang="en-US" sz="2000" b="1" dirty="0">
                <a:solidFill>
                  <a:schemeClr val="bg1"/>
                </a:solidFill>
                <a:latin typeface="微软雅黑" panose="020B0503020204020204" pitchFamily="34" charset="-122"/>
                <a:ea typeface="微软雅黑" panose="020B0503020204020204" pitchFamily="34" charset="-122"/>
              </a:rPr>
              <a:t>亿元，增长</a:t>
            </a:r>
            <a:r>
              <a:rPr lang="en-US" altLang="zh-CN" sz="2000" b="1" dirty="0">
                <a:solidFill>
                  <a:schemeClr val="bg1"/>
                </a:solidFill>
                <a:latin typeface="微软雅黑" panose="020B0503020204020204" pitchFamily="34" charset="-122"/>
                <a:ea typeface="微软雅黑" panose="020B0503020204020204" pitchFamily="34" charset="-122"/>
              </a:rPr>
              <a:t>40.7</a:t>
            </a:r>
            <a:r>
              <a:rPr lang="zh-CN" altLang="en-US" sz="2000" b="1" dirty="0">
                <a:solidFill>
                  <a:schemeClr val="bg1"/>
                </a:solidFill>
                <a:latin typeface="微软雅黑" panose="020B0503020204020204" pitchFamily="34" charset="-122"/>
                <a:ea typeface="微软雅黑" panose="020B0503020204020204" pitchFamily="34" charset="-122"/>
              </a:rPr>
              <a:t>％，有望在</a:t>
            </a:r>
            <a:r>
              <a:rPr lang="en-US" altLang="zh-CN" sz="2000" b="1" dirty="0">
                <a:solidFill>
                  <a:schemeClr val="bg1"/>
                </a:solidFill>
                <a:latin typeface="微软雅黑" panose="020B0503020204020204" pitchFamily="34" charset="-122"/>
                <a:ea typeface="微软雅黑" panose="020B0503020204020204" pitchFamily="34" charset="-122"/>
              </a:rPr>
              <a:t>2018</a:t>
            </a:r>
            <a:r>
              <a:rPr lang="zh-CN" altLang="en-US" sz="2000" b="1" dirty="0">
                <a:solidFill>
                  <a:schemeClr val="bg1"/>
                </a:solidFill>
                <a:latin typeface="微软雅黑" panose="020B0503020204020204" pitchFamily="34" charset="-122"/>
                <a:ea typeface="微软雅黑" panose="020B0503020204020204" pitchFamily="34" charset="-122"/>
              </a:rPr>
              <a:t>年市场规模达到</a:t>
            </a:r>
            <a:r>
              <a:rPr lang="en-US" altLang="zh-CN" sz="2000" b="1" dirty="0">
                <a:solidFill>
                  <a:schemeClr val="bg1"/>
                </a:solidFill>
                <a:latin typeface="微软雅黑" panose="020B0503020204020204" pitchFamily="34" charset="-122"/>
                <a:ea typeface="微软雅黑" panose="020B0503020204020204" pitchFamily="34" charset="-122"/>
              </a:rPr>
              <a:t>200</a:t>
            </a:r>
            <a:r>
              <a:rPr lang="zh-CN" altLang="en-US" sz="2000" b="1" dirty="0">
                <a:solidFill>
                  <a:schemeClr val="bg1"/>
                </a:solidFill>
                <a:latin typeface="微软雅黑" panose="020B0503020204020204" pitchFamily="34" charset="-122"/>
                <a:ea typeface="微软雅黑" panose="020B0503020204020204" pitchFamily="34" charset="-122"/>
              </a:rPr>
              <a:t>亿元。</a:t>
            </a:r>
          </a:p>
        </p:txBody>
      </p:sp>
    </p:spTree>
    <p:extLst>
      <p:ext uri="{BB962C8B-B14F-4D97-AF65-F5344CB8AC3E}">
        <p14:creationId xmlns:p14="http://schemas.microsoft.com/office/powerpoint/2010/main" val="3203574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xEl>
                                              <p:pRg st="0" end="0"/>
                                            </p:txEl>
                                          </p:spTgt>
                                        </p:tgtEl>
                                      </p:cBhvr>
                                    </p:animEffect>
                                    <p:set>
                                      <p:cBhvr>
                                        <p:cTn id="12" dur="1" fill="hold">
                                          <p:stCondLst>
                                            <p:cond delay="499"/>
                                          </p:stCondLst>
                                        </p:cTn>
                                        <p:tgtEl>
                                          <p:spTgt spid="9">
                                            <p:txEl>
                                              <p:pRg st="0" end="0"/>
                                            </p:txEl>
                                          </p:spTgt>
                                        </p:tgtEl>
                                        <p:attrNameLst>
                                          <p:attrName>style.visibility</p:attrName>
                                        </p:attrNameLst>
                                      </p:cBhvr>
                                      <p:to>
                                        <p:strVal val="hidden"/>
                                      </p:to>
                                    </p:set>
                                  </p:childTnLst>
                                </p:cTn>
                              </p:par>
                              <p:par>
                                <p:cTn id="13" presetID="10" presetClass="entr" presetSubtype="0" fill="hold" grpId="0" nodeType="withEffect">
                                  <p:stCondLst>
                                    <p:cond delay="75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75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75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nodeType="withEffect">
                                  <p:stCondLst>
                                    <p:cond delay="75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4"/>
                                        </p:tgtEl>
                                      </p:cBhvr>
                                    </p:animEffect>
                                    <p:set>
                                      <p:cBhvr>
                                        <p:cTn id="38" dur="1" fill="hold">
                                          <p:stCondLst>
                                            <p:cond delay="499"/>
                                          </p:stCondLst>
                                        </p:cTn>
                                        <p:tgtEl>
                                          <p:spTgt spid="4"/>
                                        </p:tgtEl>
                                        <p:attrNameLst>
                                          <p:attrName>style.visibility</p:attrName>
                                        </p:attrNameLst>
                                      </p:cBhvr>
                                      <p:to>
                                        <p:strVal val="hidden"/>
                                      </p:to>
                                    </p:set>
                                  </p:childTnLst>
                                </p:cTn>
                              </p:par>
                              <p:par>
                                <p:cTn id="39" presetID="10" presetClass="entr" presetSubtype="0" fill="hold" nodeType="withEffect">
                                  <p:stCondLst>
                                    <p:cond delay="75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75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P spid="8" grpId="0"/>
      <p:bldP spid="9"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41316" y="0"/>
            <a:ext cx="2743200" cy="76105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000" dirty="0" smtClean="0">
                <a:solidFill>
                  <a:schemeClr val="bg1"/>
                </a:solidFill>
                <a:latin typeface="微软雅黑" panose="020B0503020204020204" pitchFamily="34" charset="-122"/>
                <a:ea typeface="微软雅黑" panose="020B0503020204020204" pitchFamily="34" charset="-122"/>
              </a:rPr>
              <a:t>政策及法律法规</a:t>
            </a:r>
            <a:endParaRPr lang="zh-CN" altLang="en-US" sz="30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88967" y="1537855"/>
            <a:ext cx="9634451" cy="3970318"/>
          </a:xfrm>
          <a:prstGeom prst="rect">
            <a:avLst/>
          </a:prstGeom>
          <a:noFill/>
        </p:spPr>
        <p:txBody>
          <a:bodyPr wrap="square" rtlCol="0">
            <a:spAutoFit/>
          </a:bodyPr>
          <a:lstStyle/>
          <a:p>
            <a:r>
              <a:rPr lang="zh-CN" altLang="en-US" dirty="0" smtClean="0">
                <a:solidFill>
                  <a:schemeClr val="bg1"/>
                </a:solidFill>
              </a:rPr>
              <a:t>从</a:t>
            </a:r>
            <a:r>
              <a:rPr lang="en-US" altLang="zh-CN" dirty="0" smtClean="0">
                <a:solidFill>
                  <a:schemeClr val="bg1"/>
                </a:solidFill>
              </a:rPr>
              <a:t>2016</a:t>
            </a:r>
            <a:r>
              <a:rPr lang="zh-CN" altLang="en-US" dirty="0" smtClean="0">
                <a:solidFill>
                  <a:schemeClr val="bg1"/>
                </a:solidFill>
              </a:rPr>
              <a:t>年到</a:t>
            </a:r>
            <a:r>
              <a:rPr lang="en-US" altLang="zh-CN" dirty="0" smtClean="0">
                <a:solidFill>
                  <a:schemeClr val="bg1"/>
                </a:solidFill>
              </a:rPr>
              <a:t>2017</a:t>
            </a:r>
            <a:r>
              <a:rPr lang="zh-CN" altLang="en-US" dirty="0" smtClean="0">
                <a:solidFill>
                  <a:schemeClr val="bg1"/>
                </a:solidFill>
              </a:rPr>
              <a:t>年，国务院、发改委、</a:t>
            </a:r>
            <a:r>
              <a:rPr lang="en-US" altLang="zh-CN" dirty="0" smtClean="0">
                <a:solidFill>
                  <a:schemeClr val="bg1"/>
                </a:solidFill>
              </a:rPr>
              <a:t>FAD</a:t>
            </a:r>
            <a:r>
              <a:rPr lang="zh-CN" altLang="en-US" dirty="0" smtClean="0">
                <a:solidFill>
                  <a:schemeClr val="bg1"/>
                </a:solidFill>
              </a:rPr>
              <a:t>连续发文，多次提及医疗影像走智能化、云化的趋势，为推动智能医疗领域保驾护航。</a:t>
            </a:r>
            <a:endParaRPr lang="en-US" altLang="zh-CN" dirty="0" smtClean="0">
              <a:solidFill>
                <a:schemeClr val="bg1"/>
              </a:solidFill>
            </a:endParaRPr>
          </a:p>
          <a:p>
            <a:endParaRPr lang="en-US" altLang="zh-CN" dirty="0" smtClean="0">
              <a:solidFill>
                <a:schemeClr val="bg1"/>
              </a:solidFill>
            </a:endParaRPr>
          </a:p>
          <a:p>
            <a:r>
              <a:rPr lang="en-US" altLang="zh-CN" dirty="0">
                <a:solidFill>
                  <a:schemeClr val="bg1"/>
                </a:solidFill>
              </a:rPr>
              <a:t>2016 </a:t>
            </a:r>
            <a:r>
              <a:rPr lang="zh-CN" altLang="zh-CN" dirty="0">
                <a:solidFill>
                  <a:schemeClr val="bg1"/>
                </a:solidFill>
              </a:rPr>
              <a:t>年</a:t>
            </a:r>
            <a:r>
              <a:rPr lang="zh-CN" altLang="zh-CN" dirty="0" smtClean="0">
                <a:solidFill>
                  <a:schemeClr val="bg1"/>
                </a:solidFill>
              </a:rPr>
              <a:t>发布《国务院办公厅关于促进和规范健康医疗大数据应用发展的指导意见</a:t>
            </a:r>
            <a:r>
              <a:rPr lang="en-US" altLang="zh-CN" dirty="0" smtClean="0">
                <a:solidFill>
                  <a:schemeClr val="bg1"/>
                </a:solidFill>
              </a:rPr>
              <a:t>》</a:t>
            </a:r>
          </a:p>
          <a:p>
            <a:endParaRPr lang="en-US" altLang="zh-CN" dirty="0" smtClean="0">
              <a:solidFill>
                <a:schemeClr val="bg1"/>
              </a:solidFill>
            </a:endParaRPr>
          </a:p>
          <a:p>
            <a:r>
              <a:rPr lang="en-US" altLang="zh-CN" dirty="0">
                <a:solidFill>
                  <a:schemeClr val="bg1"/>
                </a:solidFill>
              </a:rPr>
              <a:t>2016</a:t>
            </a:r>
            <a:r>
              <a:rPr lang="zh-CN" altLang="en-US" dirty="0">
                <a:solidFill>
                  <a:schemeClr val="bg1"/>
                </a:solidFill>
              </a:rPr>
              <a:t>年</a:t>
            </a:r>
            <a:r>
              <a:rPr lang="en-US" altLang="zh-CN" dirty="0">
                <a:solidFill>
                  <a:schemeClr val="bg1"/>
                </a:solidFill>
              </a:rPr>
              <a:t>5</a:t>
            </a:r>
            <a:r>
              <a:rPr lang="zh-CN" altLang="en-US" dirty="0">
                <a:solidFill>
                  <a:schemeClr val="bg1"/>
                </a:solidFill>
              </a:rPr>
              <a:t>月，“人工智能”首次出现在“十三五”规划草案中，</a:t>
            </a:r>
            <a:r>
              <a:rPr lang="en-US" altLang="zh-CN" dirty="0">
                <a:solidFill>
                  <a:schemeClr val="bg1"/>
                </a:solidFill>
              </a:rPr>
              <a:t>5</a:t>
            </a:r>
            <a:r>
              <a:rPr lang="zh-CN" altLang="en-US" dirty="0">
                <a:solidFill>
                  <a:schemeClr val="bg1"/>
                </a:solidFill>
              </a:rPr>
              <a:t>月底，发改委高技术产业司正式印发</a:t>
            </a:r>
            <a:r>
              <a:rPr lang="en-US" altLang="zh-CN" dirty="0">
                <a:solidFill>
                  <a:schemeClr val="bg1"/>
                </a:solidFill>
              </a:rPr>
              <a:t>《</a:t>
            </a:r>
            <a:r>
              <a:rPr lang="zh-CN" altLang="en-US" dirty="0">
                <a:solidFill>
                  <a:schemeClr val="bg1"/>
                </a:solidFill>
              </a:rPr>
              <a:t>互联网</a:t>
            </a:r>
            <a:r>
              <a:rPr lang="en-US" altLang="zh-CN" dirty="0">
                <a:solidFill>
                  <a:schemeClr val="bg1"/>
                </a:solidFill>
              </a:rPr>
              <a:t>+</a:t>
            </a:r>
            <a:r>
              <a:rPr lang="zh-CN" altLang="en-US" dirty="0">
                <a:solidFill>
                  <a:schemeClr val="bg1"/>
                </a:solidFill>
              </a:rPr>
              <a:t>人工智能三年行动实施方案</a:t>
            </a:r>
            <a:r>
              <a:rPr lang="en-US" altLang="zh-CN" dirty="0" smtClean="0">
                <a:solidFill>
                  <a:schemeClr val="bg1"/>
                </a:solidFill>
              </a:rPr>
              <a:t>》</a:t>
            </a:r>
          </a:p>
          <a:p>
            <a:endParaRPr lang="en-US" altLang="zh-CN" dirty="0" smtClean="0">
              <a:solidFill>
                <a:schemeClr val="bg1"/>
              </a:solidFill>
            </a:endParaRPr>
          </a:p>
          <a:p>
            <a:r>
              <a:rPr lang="en-US" altLang="zh-CN" dirty="0">
                <a:solidFill>
                  <a:schemeClr val="bg1"/>
                </a:solidFill>
              </a:rPr>
              <a:t>2017</a:t>
            </a:r>
            <a:r>
              <a:rPr lang="zh-CN" altLang="en-US" dirty="0">
                <a:solidFill>
                  <a:schemeClr val="bg1"/>
                </a:solidFill>
              </a:rPr>
              <a:t>年</a:t>
            </a:r>
            <a:r>
              <a:rPr lang="en-US" altLang="zh-CN" dirty="0">
                <a:solidFill>
                  <a:schemeClr val="bg1"/>
                </a:solidFill>
              </a:rPr>
              <a:t>7</a:t>
            </a:r>
            <a:r>
              <a:rPr lang="zh-CN" altLang="en-US" dirty="0">
                <a:solidFill>
                  <a:schemeClr val="bg1"/>
                </a:solidFill>
              </a:rPr>
              <a:t>月</a:t>
            </a:r>
            <a:r>
              <a:rPr lang="en-US" altLang="zh-CN" dirty="0">
                <a:solidFill>
                  <a:schemeClr val="bg1"/>
                </a:solidFill>
              </a:rPr>
              <a:t>8</a:t>
            </a:r>
            <a:r>
              <a:rPr lang="zh-CN" altLang="en-US" dirty="0">
                <a:solidFill>
                  <a:schemeClr val="bg1"/>
                </a:solidFill>
              </a:rPr>
              <a:t>日，国务院印发</a:t>
            </a:r>
            <a:r>
              <a:rPr lang="en-US" altLang="zh-CN" dirty="0" smtClean="0">
                <a:solidFill>
                  <a:schemeClr val="bg1"/>
                </a:solidFill>
              </a:rPr>
              <a:t>《</a:t>
            </a:r>
            <a:r>
              <a:rPr lang="zh-CN" altLang="en-US" dirty="0" smtClean="0">
                <a:solidFill>
                  <a:schemeClr val="bg1"/>
                </a:solidFill>
              </a:rPr>
              <a:t>关于新一代</a:t>
            </a:r>
            <a:r>
              <a:rPr lang="zh-CN" altLang="en-US" dirty="0">
                <a:solidFill>
                  <a:schemeClr val="bg1"/>
                </a:solidFill>
              </a:rPr>
              <a:t>人工智能发展</a:t>
            </a:r>
            <a:r>
              <a:rPr lang="zh-CN" altLang="en-US" dirty="0" smtClean="0">
                <a:solidFill>
                  <a:schemeClr val="bg1"/>
                </a:solidFill>
              </a:rPr>
              <a:t>规划</a:t>
            </a:r>
            <a:r>
              <a:rPr lang="en-US" altLang="zh-CN" dirty="0" smtClean="0">
                <a:solidFill>
                  <a:schemeClr val="bg1"/>
                </a:solidFill>
              </a:rPr>
              <a:t>》</a:t>
            </a:r>
          </a:p>
          <a:p>
            <a:endParaRPr lang="en-US" altLang="zh-CN" dirty="0" smtClean="0">
              <a:solidFill>
                <a:schemeClr val="bg1"/>
              </a:solidFill>
            </a:endParaRPr>
          </a:p>
          <a:p>
            <a:r>
              <a:rPr lang="zh-CN" altLang="en-US" dirty="0">
                <a:solidFill>
                  <a:schemeClr val="bg1"/>
                </a:solidFill>
              </a:rPr>
              <a:t>人工智能辅助诊断技术管理规范（</a:t>
            </a:r>
            <a:r>
              <a:rPr lang="en-US" altLang="zh-CN" dirty="0">
                <a:solidFill>
                  <a:schemeClr val="bg1"/>
                </a:solidFill>
              </a:rPr>
              <a:t>2017</a:t>
            </a:r>
            <a:r>
              <a:rPr lang="zh-CN" altLang="en-US" dirty="0">
                <a:solidFill>
                  <a:schemeClr val="bg1"/>
                </a:solidFill>
              </a:rPr>
              <a:t>年版</a:t>
            </a:r>
            <a:r>
              <a:rPr lang="zh-CN" altLang="en-US" dirty="0" smtClean="0">
                <a:solidFill>
                  <a:schemeClr val="bg1"/>
                </a:solidFill>
              </a:rPr>
              <a:t>）</a:t>
            </a:r>
            <a:endParaRPr lang="en-US" altLang="zh-CN" dirty="0" smtClean="0">
              <a:solidFill>
                <a:schemeClr val="bg1"/>
              </a:solidFill>
            </a:endParaRPr>
          </a:p>
          <a:p>
            <a:endParaRPr lang="zh-CN" altLang="en-US" dirty="0">
              <a:solidFill>
                <a:schemeClr val="bg1"/>
              </a:solidFill>
            </a:endParaRPr>
          </a:p>
          <a:p>
            <a:r>
              <a:rPr lang="zh-CN" altLang="en-US" dirty="0">
                <a:solidFill>
                  <a:schemeClr val="bg1"/>
                </a:solidFill>
              </a:rPr>
              <a:t>人工智能辅助诊断技术临床应用质量控制指标（</a:t>
            </a:r>
            <a:r>
              <a:rPr lang="en-US" altLang="zh-CN" dirty="0">
                <a:solidFill>
                  <a:schemeClr val="bg1"/>
                </a:solidFill>
              </a:rPr>
              <a:t>2017</a:t>
            </a:r>
            <a:r>
              <a:rPr lang="zh-CN" altLang="en-US" dirty="0">
                <a:solidFill>
                  <a:schemeClr val="bg1"/>
                </a:solidFill>
              </a:rPr>
              <a:t>年版</a:t>
            </a:r>
            <a:r>
              <a:rPr lang="zh-CN" altLang="en-US" dirty="0" smtClean="0">
                <a:solidFill>
                  <a:schemeClr val="bg1"/>
                </a:solidFill>
              </a:rPr>
              <a:t>）</a:t>
            </a:r>
            <a:endParaRPr lang="en-US" altLang="zh-CN" dirty="0" smtClean="0">
              <a:solidFill>
                <a:schemeClr val="bg1"/>
              </a:solidFill>
            </a:endParaRPr>
          </a:p>
          <a:p>
            <a:endParaRPr lang="zh-CN" altLang="en-US" dirty="0">
              <a:solidFill>
                <a:schemeClr val="bg1"/>
              </a:solidFill>
            </a:endParaRPr>
          </a:p>
        </p:txBody>
      </p:sp>
    </p:spTree>
    <p:extLst>
      <p:ext uri="{BB962C8B-B14F-4D97-AF65-F5344CB8AC3E}">
        <p14:creationId xmlns:p14="http://schemas.microsoft.com/office/powerpoint/2010/main" val="318713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858</Words>
  <Application>Microsoft Office PowerPoint</Application>
  <PresentationFormat>宽屏</PresentationFormat>
  <Paragraphs>137</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等线 Light</vt:lpstr>
      <vt:lpstr>华文细黑</vt:lpstr>
      <vt:lpstr>微软雅黑</vt:lpstr>
      <vt:lpstr>Arial</vt:lpstr>
      <vt:lpstr>Wingdings</vt:lpstr>
      <vt:lpstr>Office 主题​​</vt:lpstr>
      <vt:lpstr>PowerPoint 演示文稿</vt:lpstr>
      <vt:lpstr>逻辑模型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宗冰蕊</dc:creator>
  <cp:lastModifiedBy>宗冰蕊</cp:lastModifiedBy>
  <cp:revision>19</cp:revision>
  <dcterms:created xsi:type="dcterms:W3CDTF">2017-10-20T00:55:11Z</dcterms:created>
  <dcterms:modified xsi:type="dcterms:W3CDTF">2017-10-20T06:58:47Z</dcterms:modified>
</cp:coreProperties>
</file>