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59" r:id="rId4"/>
    <p:sldId id="279" r:id="rId5"/>
    <p:sldId id="262" r:id="rId6"/>
    <p:sldId id="264" r:id="rId7"/>
    <p:sldId id="257" r:id="rId8"/>
    <p:sldId id="269" r:id="rId9"/>
    <p:sldId id="281" r:id="rId10"/>
    <p:sldId id="265" r:id="rId11"/>
    <p:sldId id="282" r:id="rId12"/>
    <p:sldId id="267" r:id="rId13"/>
    <p:sldId id="283" r:id="rId14"/>
    <p:sldId id="261" r:id="rId15"/>
    <p:sldId id="284" r:id="rId16"/>
    <p:sldId id="285" r:id="rId17"/>
    <p:sldId id="263" r:id="rId18"/>
  </p:sldIdLst>
  <p:sldSz cx="12192000" cy="6858000"/>
  <p:notesSz cx="6858000" cy="9144000"/>
  <p:embeddedFontLst>
    <p:embeddedFont>
      <p:font typeface="微软雅黑" panose="020B0502040204020203" pitchFamily="34" charset="-122"/>
      <p:regular r:id="rId20"/>
      <p:bold r:id="rId21"/>
    </p:embeddedFont>
    <p:embeddedFont>
      <p:font typeface="等线" panose="02010600030101010101" charset="-122"/>
      <p:regular r:id="rId22"/>
      <p:bold r:id="rId23"/>
    </p:embeddedFont>
    <p:embeddedFont>
      <p:font typeface="Geometr415 Blk BT" panose="020B0802020204020303" pitchFamily="34" charset="0"/>
      <p:regular r:id="rId24"/>
    </p:embeddedFont>
  </p:embeddedFontLst>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58"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extLst>
      <p:ext uri="{BB962C8B-B14F-4D97-AF65-F5344CB8AC3E}">
        <p14:creationId xmlns:p14="http://schemas.microsoft.com/office/powerpoint/2010/main" val="280702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10</a:t>
            </a:fld>
            <a:endParaRPr lang="zh-CN" altLang="en-US"/>
          </a:p>
        </p:txBody>
      </p:sp>
    </p:spTree>
    <p:extLst>
      <p:ext uri="{BB962C8B-B14F-4D97-AF65-F5344CB8AC3E}">
        <p14:creationId xmlns:p14="http://schemas.microsoft.com/office/powerpoint/2010/main" val="349769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11</a:t>
            </a:fld>
            <a:endParaRPr lang="zh-CN" altLang="en-US"/>
          </a:p>
        </p:txBody>
      </p:sp>
    </p:spTree>
    <p:extLst>
      <p:ext uri="{BB962C8B-B14F-4D97-AF65-F5344CB8AC3E}">
        <p14:creationId xmlns:p14="http://schemas.microsoft.com/office/powerpoint/2010/main" val="296719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263151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220806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3529582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extLst>
      <p:ext uri="{BB962C8B-B14F-4D97-AF65-F5344CB8AC3E}">
        <p14:creationId xmlns:p14="http://schemas.microsoft.com/office/powerpoint/2010/main" val="2955924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extLst>
      <p:ext uri="{BB962C8B-B14F-4D97-AF65-F5344CB8AC3E}">
        <p14:creationId xmlns:p14="http://schemas.microsoft.com/office/powerpoint/2010/main" val="3265199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17</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96674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113215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128478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58501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112775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8</a:t>
            </a:fld>
            <a:endParaRPr lang="zh-CN" altLang="en-US"/>
          </a:p>
        </p:txBody>
      </p:sp>
    </p:spTree>
    <p:extLst>
      <p:ext uri="{BB962C8B-B14F-4D97-AF65-F5344CB8AC3E}">
        <p14:creationId xmlns:p14="http://schemas.microsoft.com/office/powerpoint/2010/main" val="247167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280832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任意多边形: 形状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任意多边形: 形状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任意多边形: 形状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任意多边形: 形状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microsoft.com/office/2007/relationships/media" Target="../media/media1.m4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64599" y="3038926"/>
            <a:ext cx="7862804" cy="1323439"/>
          </a:xfrm>
          <a:prstGeom prst="rect">
            <a:avLst/>
          </a:prstGeom>
          <a:noFill/>
        </p:spPr>
        <p:txBody>
          <a:bodyPr wrap="square" rtlCol="0">
            <a:spAutoFit/>
            <a:scene3d>
              <a:camera prst="orthographicFront"/>
              <a:lightRig rig="threePt" dir="t">
                <a:rot lat="0" lon="0" rev="0"/>
              </a:lightRig>
            </a:scene3d>
            <a:sp3d contourW="12700"/>
          </a:bodyPr>
          <a:lstStyle/>
          <a:p>
            <a:pPr algn="dist"/>
            <a:r>
              <a:rPr lang="zh-CN" altLang="en-US" sz="8000" dirty="0" smtClean="0">
                <a:latin typeface="Geometr415 Blk BT" panose="020B0802020204020303" pitchFamily="34" charset="0"/>
              </a:rPr>
              <a:t>产业前沿第三组</a:t>
            </a:r>
            <a:endParaRPr lang="zh-CN" altLang="en-US" sz="8000" dirty="0">
              <a:latin typeface="Geometr415 Blk BT" panose="020B0802020204020303" pitchFamily="34" charset="0"/>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r>
              <a:rPr lang="zh-CN" altLang="en-US" sz="2800" dirty="0" smtClean="0"/>
              <a:t>第八周学习报告</a:t>
            </a:r>
            <a:endParaRPr lang="zh-CN" altLang="en-US" sz="2800" dirty="0"/>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6" name="背景音乐.mp3">
            <a:hlinkClick r:id="" action="ppaction://media"/>
          </p:cNvPr>
          <p:cNvPicPr>
            <a:picLocks noChangeAspect="1"/>
          </p:cNvPicPr>
          <p:nvPr>
            <a:audioFile r:link="rId1"/>
            <p:extLst>
              <p:ext uri="{DAA4B4D4-6D71-4841-9C94-3DE7FCFB9230}">
                <p14:media xmlns:p14="http://schemas.microsoft.com/office/powerpoint/2010/main" r:embed="rId2">
                  <p14:trim end="218261"/>
                </p14:media>
              </p:ext>
            </p:extLst>
          </p:nvPr>
        </p:nvPicPr>
        <p:blipFill>
          <a:blip r:embed="rId6"/>
          <a:stretch>
            <a:fillRect/>
          </a:stretch>
        </p:blipFill>
        <p:spPr>
          <a:xfrm>
            <a:off x="-972706" y="114378"/>
            <a:ext cx="609600" cy="609600"/>
          </a:xfrm>
          <a:prstGeom prst="rect">
            <a:avLst/>
          </a:prstGeom>
        </p:spPr>
      </p:pic>
    </p:spTree>
    <p:extLst>
      <p:ext uri="{BB962C8B-B14F-4D97-AF65-F5344CB8AC3E}">
        <p14:creationId xmlns:p14="http://schemas.microsoft.com/office/powerpoint/2010/main" val="25708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6"/>
                                        </p:tgtEl>
                                      </p:cBhvr>
                                    </p:cmd>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37"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900" decel="100000" fill="hold"/>
                                        <p:tgtEl>
                                          <p:spTgt spid="4"/>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22" fill="hold">
                            <p:stCondLst>
                              <p:cond delay="2000"/>
                            </p:stCondLst>
                            <p:childTnLst>
                              <p:par>
                                <p:cTn id="23" presetID="1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down)">
                                      <p:cBhvr>
                                        <p:cTn id="26" dur="500"/>
                                        <p:tgtEl>
                                          <p:spTgt spid="5"/>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3" repeatCount="indefinite" fill="hold" display="0">
                  <p:stCondLst>
                    <p:cond delay="indefinite"/>
                  </p:stCondLst>
                  <p:endCondLst>
                    <p:cond evt="onStopAudio" delay="0">
                      <p:tgtEl>
                        <p:sldTgt/>
                      </p:tgtEl>
                    </p:cond>
                  </p:endCondLst>
                </p:cTn>
                <p:tgtEl>
                  <p:spTgt spid="36"/>
                </p:tgtEl>
              </p:cMediaNode>
            </p:audio>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err="1" smtClean="0">
                  <a:ln>
                    <a:noFill/>
                  </a:ln>
                  <a:solidFill>
                    <a:prstClr val="black"/>
                  </a:solidFill>
                  <a:effectLst/>
                  <a:uLnTx/>
                  <a:uFillTx/>
                  <a:latin typeface="Geometr415 Blk BT" panose="020B0802020204020303" pitchFamily="34" charset="0"/>
                  <a:ea typeface="微软雅黑"/>
                  <a:cs typeface="+mn-cs"/>
                </a:rPr>
                <a:t>Waston</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109754"/>
            <a:chOff x="6485209" y="1678126"/>
            <a:chExt cx="2654900" cy="1109754"/>
          </a:xfrm>
        </p:grpSpPr>
        <p:sp>
          <p:nvSpPr>
            <p:cNvPr id="28" name="矩形 27"/>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err="1">
                  <a:solidFill>
                    <a:schemeClr val="tx1">
                      <a:lumMod val="50000"/>
                      <a:lumOff val="50000"/>
                    </a:schemeClr>
                  </a:solidFill>
                </a:rPr>
                <a:t>Waston</a:t>
              </a:r>
              <a:r>
                <a:rPr lang="en-US" altLang="zh-CN" sz="1200" dirty="0">
                  <a:solidFill>
                    <a:schemeClr val="tx1">
                      <a:lumMod val="50000"/>
                      <a:lumOff val="50000"/>
                    </a:schemeClr>
                  </a:solidFill>
                </a:rPr>
                <a:t> Health</a:t>
              </a:r>
              <a:r>
                <a:rPr lang="zh-CN" altLang="en-US" sz="1200" dirty="0">
                  <a:solidFill>
                    <a:schemeClr val="tx1">
                      <a:lumMod val="50000"/>
                      <a:lumOff val="50000"/>
                    </a:schemeClr>
                  </a:solidFill>
                </a:rPr>
                <a:t>利用其先进的自然语言处理能力，能够深度挖掘非结构化数据并寻找深层次的关系。</a:t>
              </a: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先进的自然语言处理</a:t>
              </a:r>
              <a:endParaRPr lang="zh-CN" altLang="en-US" b="1" dirty="0">
                <a:solidFill>
                  <a:schemeClr val="tx1">
                    <a:lumMod val="65000"/>
                    <a:lumOff val="35000"/>
                  </a:schemeClr>
                </a:solidFill>
              </a:endParaRPr>
            </a:p>
          </p:txBody>
        </p:sp>
      </p:grpSp>
      <p:grpSp>
        <p:nvGrpSpPr>
          <p:cNvPr id="30" name="组合 29"/>
          <p:cNvGrpSpPr/>
          <p:nvPr/>
        </p:nvGrpSpPr>
        <p:grpSpPr>
          <a:xfrm>
            <a:off x="7599952" y="4842109"/>
            <a:ext cx="3885162" cy="1331353"/>
            <a:chOff x="5870078" y="1678126"/>
            <a:chExt cx="3885162" cy="1331353"/>
          </a:xfrm>
        </p:grpSpPr>
        <p:sp>
          <p:nvSpPr>
            <p:cNvPr id="31" name="矩形 30"/>
            <p:cNvSpPr/>
            <p:nvPr/>
          </p:nvSpPr>
          <p:spPr>
            <a:xfrm>
              <a:off x="5870078" y="2030750"/>
              <a:ext cx="3885162" cy="97872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tx1">
                      <a:lumMod val="50000"/>
                      <a:lumOff val="50000"/>
                    </a:schemeClr>
                  </a:solidFill>
                </a:rPr>
                <a:t>IBM</a:t>
              </a:r>
              <a:r>
                <a:rPr lang="en-US" altLang="zh-CN" sz="1200" dirty="0" smtClean="0">
                  <a:solidFill>
                    <a:schemeClr val="tx1">
                      <a:lumMod val="50000"/>
                      <a:lumOff val="50000"/>
                    </a:schemeClr>
                  </a:solidFill>
                </a:rPr>
                <a:t> Watson </a:t>
              </a:r>
              <a:r>
                <a:rPr lang="en-US" altLang="zh-CN" sz="1200" dirty="0">
                  <a:solidFill>
                    <a:schemeClr val="tx1">
                      <a:lumMod val="50000"/>
                      <a:lumOff val="50000"/>
                    </a:schemeClr>
                  </a:solidFill>
                </a:rPr>
                <a:t>for </a:t>
              </a:r>
              <a:r>
                <a:rPr lang="en-US" altLang="zh-CN" sz="1200" dirty="0" smtClean="0">
                  <a:solidFill>
                    <a:schemeClr val="tx1">
                      <a:lumMod val="50000"/>
                      <a:lumOff val="50000"/>
                    </a:schemeClr>
                  </a:solidFill>
                </a:rPr>
                <a:t>Oncology</a:t>
              </a:r>
              <a:r>
                <a:rPr lang="zh-CN" altLang="en-US" sz="1200" dirty="0">
                  <a:solidFill>
                    <a:schemeClr val="tx1">
                      <a:lumMod val="50000"/>
                      <a:lumOff val="50000"/>
                    </a:schemeClr>
                  </a:solidFill>
                </a:rPr>
                <a:t>已经能提供肺癌、乳腺癌、结肠癌和直肠癌解决方案。除此之外</a:t>
              </a:r>
              <a:r>
                <a:rPr lang="en-US" altLang="zh-CN" sz="1200" dirty="0" smtClean="0">
                  <a:solidFill>
                    <a:schemeClr val="tx1">
                      <a:lumMod val="50000"/>
                      <a:lumOff val="50000"/>
                    </a:schemeClr>
                  </a:solidFill>
                </a:rPr>
                <a:t>,IBM</a:t>
              </a:r>
              <a:r>
                <a:rPr lang="zh-CN" altLang="en-US" sz="1200" dirty="0">
                  <a:solidFill>
                    <a:schemeClr val="tx1">
                      <a:lumMod val="50000"/>
                      <a:lumOff val="50000"/>
                    </a:schemeClr>
                  </a:solidFill>
                </a:rPr>
                <a:t>还与制药巨头辉瑞合作</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辉瑞将在 </a:t>
              </a:r>
              <a:r>
                <a:rPr lang="en-US" altLang="zh-CN" sz="1200" dirty="0">
                  <a:solidFill>
                    <a:schemeClr val="tx1">
                      <a:lumMod val="50000"/>
                      <a:lumOff val="50000"/>
                    </a:schemeClr>
                  </a:solidFill>
                </a:rPr>
                <a:t>Watson for </a:t>
              </a:r>
              <a:r>
                <a:rPr lang="en-US" altLang="zh-CN" sz="1200" dirty="0" smtClean="0">
                  <a:solidFill>
                    <a:schemeClr val="tx1">
                      <a:lumMod val="50000"/>
                      <a:lumOff val="50000"/>
                    </a:schemeClr>
                  </a:solidFill>
                </a:rPr>
                <a:t>Drug Discovery</a:t>
              </a:r>
              <a:r>
                <a:rPr lang="zh-CN" altLang="en-US" sz="1200" dirty="0">
                  <a:solidFill>
                    <a:schemeClr val="tx1">
                      <a:lumMod val="50000"/>
                      <a:lumOff val="50000"/>
                    </a:schemeClr>
                  </a:solidFill>
                </a:rPr>
                <a:t>的自然语言处理、认知推理系统的帮助下</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进行新药物的识别</a:t>
              </a: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解决方案</a:t>
              </a:r>
              <a:endParaRPr lang="zh-CN" altLang="en-US" b="1" dirty="0">
                <a:solidFill>
                  <a:schemeClr val="tx1">
                    <a:lumMod val="65000"/>
                    <a:lumOff val="35000"/>
                  </a:schemeClr>
                </a:solidFill>
              </a:endParaRPr>
            </a:p>
          </p:txBody>
        </p:sp>
      </p:grpSp>
      <p:grpSp>
        <p:nvGrpSpPr>
          <p:cNvPr id="33" name="组合 32"/>
          <p:cNvGrpSpPr/>
          <p:nvPr/>
        </p:nvGrpSpPr>
        <p:grpSpPr>
          <a:xfrm>
            <a:off x="4599275" y="1951324"/>
            <a:ext cx="2993445" cy="1068585"/>
            <a:chOff x="6315936" y="1678126"/>
            <a:chExt cx="2993445" cy="1068585"/>
          </a:xfrm>
        </p:grpSpPr>
        <p:sp>
          <p:nvSpPr>
            <p:cNvPr id="34" name="矩形 33"/>
            <p:cNvSpPr/>
            <p:nvPr/>
          </p:nvSpPr>
          <p:spPr>
            <a:xfrm>
              <a:off x="6315936" y="1989581"/>
              <a:ext cx="2993445"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而目前</a:t>
              </a:r>
              <a:r>
                <a:rPr lang="en-US" altLang="zh-CN" sz="1200" dirty="0" err="1">
                  <a:solidFill>
                    <a:schemeClr val="tx1">
                      <a:lumMod val="50000"/>
                      <a:lumOff val="50000"/>
                    </a:schemeClr>
                  </a:solidFill>
                </a:rPr>
                <a:t>Waston</a:t>
              </a:r>
              <a:r>
                <a:rPr lang="en-US" altLang="zh-CN" sz="1200" dirty="0">
                  <a:solidFill>
                    <a:schemeClr val="tx1">
                      <a:lumMod val="50000"/>
                      <a:lumOff val="50000"/>
                    </a:schemeClr>
                  </a:solidFill>
                </a:rPr>
                <a:t> Health</a:t>
              </a:r>
              <a:r>
                <a:rPr lang="zh-CN" altLang="en-US" sz="1200" dirty="0">
                  <a:solidFill>
                    <a:schemeClr val="tx1">
                      <a:lumMod val="50000"/>
                      <a:lumOff val="50000"/>
                    </a:schemeClr>
                  </a:solidFill>
                </a:rPr>
                <a:t>的发展策略为大量收购数据公司、获取海量数据，同时与医疗机构开展合作，并逐渐向其它领域扩展。</a:t>
              </a:r>
            </a:p>
          </p:txBody>
        </p:sp>
        <p:sp>
          <p:nvSpPr>
            <p:cNvPr id="35" name="矩形 34"/>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海量数据</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248222038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2188441"/>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379535"/>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Google DeepMind</a:t>
            </a:r>
            <a:endParaRPr lang="zh-CN" altLang="en-US" sz="3200" dirty="0"/>
          </a:p>
        </p:txBody>
      </p:sp>
      <p:sp>
        <p:nvSpPr>
          <p:cNvPr id="8" name="文本框 7"/>
          <p:cNvSpPr txBox="1"/>
          <p:nvPr/>
        </p:nvSpPr>
        <p:spPr>
          <a:xfrm>
            <a:off x="2162629" y="2779999"/>
            <a:ext cx="8579262" cy="216982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lnSpc>
                <a:spcPct val="150000"/>
              </a:lnSpc>
            </a:pPr>
            <a:r>
              <a:rPr lang="en-US" altLang="zh-CN" sz="1800" dirty="0"/>
              <a:t>Google DeepMind</a:t>
            </a:r>
            <a:r>
              <a:rPr lang="zh-CN" altLang="en-US" sz="1800" dirty="0"/>
              <a:t>在人工智能领域可以说是十分著名的公司，其</a:t>
            </a:r>
            <a:r>
              <a:rPr lang="en-US" altLang="zh-CN" sz="1800" dirty="0" err="1"/>
              <a:t>AlphaGo</a:t>
            </a:r>
            <a:r>
              <a:rPr lang="zh-CN" altLang="en-US" sz="1800" dirty="0"/>
              <a:t>围棋程序大大推动了人工智能领域的关注度。而</a:t>
            </a:r>
            <a:r>
              <a:rPr lang="en-US" altLang="zh-CN" sz="1800" dirty="0"/>
              <a:t>DeepMind</a:t>
            </a:r>
            <a:r>
              <a:rPr lang="zh-CN" altLang="en-US" sz="1800" dirty="0"/>
              <a:t>旗下的</a:t>
            </a:r>
            <a:r>
              <a:rPr lang="en-US" altLang="zh-CN" sz="1800" dirty="0"/>
              <a:t>DeepMind Health</a:t>
            </a:r>
            <a:r>
              <a:rPr lang="zh-CN" altLang="en-US" sz="1800" dirty="0"/>
              <a:t>是</a:t>
            </a:r>
            <a:r>
              <a:rPr lang="en-US" altLang="zh-CN" sz="1800" dirty="0"/>
              <a:t>DeepMind</a:t>
            </a:r>
            <a:r>
              <a:rPr lang="zh-CN" altLang="en-US" sz="1800" dirty="0"/>
              <a:t>在医疗健康领域布局的产品。数据方面，</a:t>
            </a:r>
            <a:r>
              <a:rPr lang="en-US" altLang="zh-CN" sz="1800" dirty="0"/>
              <a:t>DeepMind</a:t>
            </a:r>
            <a:r>
              <a:rPr lang="zh-CN" altLang="en-US" sz="1800" dirty="0"/>
              <a:t>与英国伦敦大学医学院开展合作，并被允许访问英国国家医疗服务系统的</a:t>
            </a:r>
            <a:r>
              <a:rPr lang="en-US" altLang="zh-CN" sz="1800" dirty="0"/>
              <a:t>160</a:t>
            </a:r>
            <a:r>
              <a:rPr lang="zh-CN" altLang="en-US" sz="1800" dirty="0"/>
              <a:t>万患者数据。产品方面，</a:t>
            </a:r>
            <a:r>
              <a:rPr lang="en-US" altLang="zh-CN" sz="1800" dirty="0"/>
              <a:t>DeepMind</a:t>
            </a:r>
            <a:r>
              <a:rPr lang="zh-CN" altLang="en-US" sz="1800" dirty="0"/>
              <a:t>与英国国家医疗服务体系合作，开发出了视觉疾病识别、癌症诊断等产品。</a:t>
            </a:r>
          </a:p>
        </p:txBody>
      </p:sp>
    </p:spTree>
    <p:extLst>
      <p:ext uri="{BB962C8B-B14F-4D97-AF65-F5344CB8AC3E}">
        <p14:creationId xmlns:p14="http://schemas.microsoft.com/office/powerpoint/2010/main" val="405151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发展思路</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18" name="组合 17"/>
          <p:cNvGrpSpPr/>
          <p:nvPr/>
        </p:nvGrpSpPr>
        <p:grpSpPr>
          <a:xfrm>
            <a:off x="2932541" y="1977748"/>
            <a:ext cx="6226629" cy="2408213"/>
            <a:chOff x="2438399" y="2337959"/>
            <a:chExt cx="6226629" cy="2408213"/>
          </a:xfrm>
        </p:grpSpPr>
        <p:cxnSp>
          <p:nvCxnSpPr>
            <p:cNvPr id="12" name="直接连接符 11"/>
            <p:cNvCxnSpPr>
              <a:cxnSpLocks/>
              <a:endCxn id="8" idx="1"/>
            </p:cNvCxnSpPr>
            <p:nvPr/>
          </p:nvCxnSpPr>
          <p:spPr>
            <a:xfrm flipV="1">
              <a:off x="2931885" y="3055258"/>
              <a:ext cx="1328523" cy="7910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4464408" y="3104699"/>
              <a:ext cx="2033670" cy="131490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V="1">
              <a:off x="6786369" y="2766587"/>
              <a:ext cx="1424181" cy="16530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438399" y="3846286"/>
              <a:ext cx="493486" cy="49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60408" y="2931886"/>
              <a:ext cx="246744" cy="2467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45502" y="4339772"/>
              <a:ext cx="406400"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1101" y="2337959"/>
              <a:ext cx="593927" cy="593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704691" y="2667315"/>
            <a:ext cx="3515015" cy="1774552"/>
            <a:chOff x="6585159" y="1678126"/>
            <a:chExt cx="3515015" cy="1774552"/>
          </a:xfrm>
        </p:grpSpPr>
        <p:sp>
          <p:nvSpPr>
            <p:cNvPr id="20" name="矩形 19"/>
            <p:cNvSpPr/>
            <p:nvPr/>
          </p:nvSpPr>
          <p:spPr>
            <a:xfrm>
              <a:off x="6585159" y="2030750"/>
              <a:ext cx="3515015"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通过数据积累与技术完善，部分辅助诊断产品在医疗机构中已经投入使用。这些产品目前主要用于提高医师的决策效率、辅助意见。在实际使用中，产品又能进一步搜集数据，完善技术，同时也为辅助诊断企业提供除研究投资、售卖产品之外新的盈利途径。</a:t>
              </a:r>
            </a:p>
          </p:txBody>
        </p:sp>
        <p:sp>
          <p:nvSpPr>
            <p:cNvPr id="21" name="矩形 20"/>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实际使用</a:t>
              </a:r>
              <a:endParaRPr lang="zh-CN" altLang="en-US" b="1" dirty="0">
                <a:solidFill>
                  <a:schemeClr val="tx1">
                    <a:lumMod val="65000"/>
                    <a:lumOff val="35000"/>
                  </a:schemeClr>
                </a:solidFill>
              </a:endParaRPr>
            </a:p>
          </p:txBody>
        </p:sp>
      </p:grpSp>
      <p:grpSp>
        <p:nvGrpSpPr>
          <p:cNvPr id="22" name="组合 21"/>
          <p:cNvGrpSpPr/>
          <p:nvPr/>
        </p:nvGrpSpPr>
        <p:grpSpPr>
          <a:xfrm>
            <a:off x="550918" y="4278815"/>
            <a:ext cx="3511000" cy="1801836"/>
            <a:chOff x="5688528" y="1694352"/>
            <a:chExt cx="3511000" cy="1801836"/>
          </a:xfrm>
        </p:grpSpPr>
        <p:sp>
          <p:nvSpPr>
            <p:cNvPr id="23" name="矩形 22"/>
            <p:cNvSpPr/>
            <p:nvPr/>
          </p:nvSpPr>
          <p:spPr>
            <a:xfrm>
              <a:off x="5688528" y="2074260"/>
              <a:ext cx="3511000"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虽然人工智能辅助诊断企业已经推出了许多相关产品，并有一部分已经投入实际使用，但是现阶段多数企业及其产品仍处于起步阶段，大规模的应用还没有到来，相关技术也并未完全成熟。而从案例中也可以看出，目前各人工智能辅助诊断企业的发展思路是基本一致且十分清晰的。</a:t>
              </a:r>
            </a:p>
          </p:txBody>
        </p:sp>
        <p:sp>
          <p:nvSpPr>
            <p:cNvPr id="24" name="矩形 23"/>
            <p:cNvSpPr/>
            <p:nvPr/>
          </p:nvSpPr>
          <p:spPr>
            <a:xfrm>
              <a:off x="6727221" y="1694352"/>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发展思路</a:t>
              </a:r>
              <a:endParaRPr lang="zh-CN" altLang="en-US" b="1" dirty="0">
                <a:solidFill>
                  <a:schemeClr val="tx1">
                    <a:lumMod val="65000"/>
                    <a:lumOff val="35000"/>
                  </a:schemeClr>
                </a:solidFill>
              </a:endParaRPr>
            </a:p>
          </p:txBody>
        </p:sp>
      </p:grpSp>
      <p:grpSp>
        <p:nvGrpSpPr>
          <p:cNvPr id="25" name="组合 24"/>
          <p:cNvGrpSpPr/>
          <p:nvPr/>
        </p:nvGrpSpPr>
        <p:grpSpPr>
          <a:xfrm>
            <a:off x="684674" y="1432285"/>
            <a:ext cx="4051849" cy="1573668"/>
            <a:chOff x="5318050" y="1678126"/>
            <a:chExt cx="4051849" cy="1573668"/>
          </a:xfrm>
        </p:grpSpPr>
        <p:sp>
          <p:nvSpPr>
            <p:cNvPr id="26" name="矩形 25"/>
            <p:cNvSpPr/>
            <p:nvPr/>
          </p:nvSpPr>
          <p:spPr>
            <a:xfrm>
              <a:off x="5318050" y="2051465"/>
              <a:ext cx="4051849"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首先是基础技术的完善，这方面主要是指人工智能相关技术包括深度学习、神经网络模型的构建等等。近两年随着人工智能关注度的进一步提高，该领域的技术也得到了进一步的发展，硬件方面</a:t>
              </a:r>
              <a:r>
                <a:rPr lang="en-US" altLang="zh-CN" sz="1200" dirty="0">
                  <a:solidFill>
                    <a:schemeClr val="tx1">
                      <a:lumMod val="50000"/>
                      <a:lumOff val="50000"/>
                    </a:schemeClr>
                  </a:solidFill>
                </a:rPr>
                <a:t>GPU</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NPU</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TPU</a:t>
              </a:r>
              <a:r>
                <a:rPr lang="zh-CN" altLang="en-US" sz="1200" dirty="0">
                  <a:solidFill>
                    <a:schemeClr val="tx1">
                      <a:lumMod val="50000"/>
                      <a:lumOff val="50000"/>
                    </a:schemeClr>
                  </a:solidFill>
                </a:rPr>
                <a:t>等等人工智能芯片不断涌现，软件方面算法的完善程度也不断发展。</a:t>
              </a:r>
            </a:p>
          </p:txBody>
        </p:sp>
        <p:sp>
          <p:nvSpPr>
            <p:cNvPr id="27" name="矩形 26"/>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技术完善</a:t>
              </a:r>
              <a:endParaRPr lang="zh-CN" altLang="en-US" b="1" dirty="0">
                <a:solidFill>
                  <a:schemeClr val="tx1">
                    <a:lumMod val="65000"/>
                    <a:lumOff val="35000"/>
                  </a:schemeClr>
                </a:solidFill>
              </a:endParaRPr>
            </a:p>
          </p:txBody>
        </p:sp>
      </p:grpSp>
      <p:grpSp>
        <p:nvGrpSpPr>
          <p:cNvPr id="28" name="组合 27"/>
          <p:cNvGrpSpPr/>
          <p:nvPr/>
        </p:nvGrpSpPr>
        <p:grpSpPr>
          <a:xfrm>
            <a:off x="5260649" y="4418455"/>
            <a:ext cx="4039724" cy="2008842"/>
            <a:chOff x="5368236" y="1481368"/>
            <a:chExt cx="4039724" cy="2008842"/>
          </a:xfrm>
        </p:grpSpPr>
        <p:sp>
          <p:nvSpPr>
            <p:cNvPr id="29" name="矩形 28"/>
            <p:cNvSpPr/>
            <p:nvPr/>
          </p:nvSpPr>
          <p:spPr>
            <a:xfrm>
              <a:off x="5368236" y="1846683"/>
              <a:ext cx="4039724" cy="1643527"/>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、类似</a:t>
              </a:r>
              <a:r>
                <a:rPr lang="en-US" altLang="zh-CN" sz="1200" dirty="0">
                  <a:solidFill>
                    <a:schemeClr val="tx1">
                      <a:lumMod val="50000"/>
                      <a:lumOff val="50000"/>
                    </a:schemeClr>
                  </a:solidFill>
                </a:rPr>
                <a:t>IBM </a:t>
              </a:r>
              <a:r>
                <a:rPr lang="en-US" altLang="zh-CN" sz="1200" dirty="0" err="1">
                  <a:solidFill>
                    <a:schemeClr val="tx1">
                      <a:lumMod val="50000"/>
                      <a:lumOff val="50000"/>
                    </a:schemeClr>
                  </a:solidFill>
                </a:rPr>
                <a:t>Waston</a:t>
              </a:r>
              <a:r>
                <a:rPr lang="zh-CN" altLang="en-US" sz="1200" dirty="0">
                  <a:solidFill>
                    <a:schemeClr val="tx1">
                      <a:lumMod val="50000"/>
                      <a:lumOff val="50000"/>
                    </a:schemeClr>
                  </a:solidFill>
                </a:rPr>
                <a:t>，通过收购大量数据公司获取医疗数据</a:t>
              </a:r>
              <a:r>
                <a:rPr lang="zh-CN" altLang="en-US" sz="1200" dirty="0" smtClean="0">
                  <a:solidFill>
                    <a:schemeClr val="tx1">
                      <a:lumMod val="50000"/>
                      <a:lumOff val="50000"/>
                    </a:schemeClr>
                  </a:solidFill>
                </a:rPr>
                <a:t>；</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、类似</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和</a:t>
              </a:r>
              <a:r>
                <a:rPr lang="en-US" altLang="zh-CN" sz="1200" dirty="0">
                  <a:solidFill>
                    <a:schemeClr val="tx1">
                      <a:lumMod val="50000"/>
                      <a:lumOff val="50000"/>
                    </a:schemeClr>
                  </a:solidFill>
                </a:rPr>
                <a:t>DeepMind Health</a:t>
              </a:r>
              <a:r>
                <a:rPr lang="zh-CN" altLang="en-US" sz="1200" dirty="0">
                  <a:solidFill>
                    <a:schemeClr val="tx1">
                      <a:lumMod val="50000"/>
                      <a:lumOff val="50000"/>
                    </a:schemeClr>
                  </a:solidFill>
                </a:rPr>
                <a:t>，通过与医疗机构合作获取医疗数据。从近期这些企业与医疗机构的频繁合作不难看出，目前相关企业仍在数据积累及精度提升阶段</a:t>
              </a:r>
              <a:r>
                <a:rPr lang="zh-CN" altLang="en-US" sz="1200" dirty="0" smtClean="0">
                  <a:solidFill>
                    <a:schemeClr val="tx1">
                      <a:lumMod val="50000"/>
                      <a:lumOff val="50000"/>
                    </a:schemeClr>
                  </a:solidFill>
                </a:rPr>
                <a:t>。</a:t>
              </a:r>
              <a:endParaRPr lang="en-US" altLang="zh-CN" sz="1200" dirty="0" smtClean="0">
                <a:solidFill>
                  <a:schemeClr val="tx1">
                    <a:lumMod val="50000"/>
                    <a:lumOff val="50000"/>
                  </a:schemeClr>
                </a:solidFill>
              </a:endParaRPr>
            </a:p>
            <a:p>
              <a:pPr>
                <a:lnSpc>
                  <a:spcPct val="120000"/>
                </a:lnSpc>
              </a:pPr>
              <a:r>
                <a:rPr lang="zh-CN" altLang="en-US" sz="1200" dirty="0" smtClean="0">
                  <a:solidFill>
                    <a:schemeClr val="tx1">
                      <a:lumMod val="50000"/>
                      <a:lumOff val="50000"/>
                    </a:schemeClr>
                  </a:solidFill>
                </a:rPr>
                <a:t>预计</a:t>
              </a:r>
              <a:r>
                <a:rPr lang="zh-CN" altLang="en-US" sz="1200" dirty="0">
                  <a:solidFill>
                    <a:schemeClr val="tx1">
                      <a:lumMod val="50000"/>
                      <a:lumOff val="50000"/>
                    </a:schemeClr>
                  </a:solidFill>
                </a:rPr>
                <a:t>通过与专业机构的合作，各类产品应该能在较短的时间内实现精度上、效率上的提高，大大提高其实用价值。</a:t>
              </a:r>
            </a:p>
          </p:txBody>
        </p:sp>
        <p:sp>
          <p:nvSpPr>
            <p:cNvPr id="30" name="矩形 29"/>
            <p:cNvSpPr/>
            <p:nvPr/>
          </p:nvSpPr>
          <p:spPr>
            <a:xfrm>
              <a:off x="6727819" y="148136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数据积累</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47576306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2" fill="hold" nodeType="afterEffect" p14:presetBounceEnd="6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14:bounceEnd="60000">
                                          <p:cBhvr additive="base">
                                            <p:cTn id="15" dur="10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14:bounceEnd="60000">
                                          <p:cBhvr additive="base">
                                            <p:cTn id="19" dur="100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10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1+#ppt_w/2"/>
                                              </p:val>
                                            </p:tav>
                                            <p:tav tm="100000">
                                              <p:val>
                                                <p:strVal val="#ppt_x"/>
                                              </p:val>
                                            </p:tav>
                                          </p:tavLst>
                                        </p:anim>
                                        <p:anim calcmode="lin" valueType="num">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1+#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盈利模式</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36" y="1376531"/>
            <a:ext cx="8300418" cy="3954482"/>
          </a:xfrm>
          <a:prstGeom prst="rect">
            <a:avLst/>
          </a:prstGeom>
        </p:spPr>
      </p:pic>
      <p:sp>
        <p:nvSpPr>
          <p:cNvPr id="7" name="文本框 6"/>
          <p:cNvSpPr txBox="1"/>
          <p:nvPr/>
        </p:nvSpPr>
        <p:spPr>
          <a:xfrm>
            <a:off x="3203481" y="5627774"/>
            <a:ext cx="5772727" cy="253916"/>
          </a:xfrm>
          <a:prstGeom prst="rect">
            <a:avLst/>
          </a:prstGeom>
          <a:noFill/>
        </p:spPr>
        <p:txBody>
          <a:bodyPr wrap="square" rtlCol="0">
            <a:spAutoFit/>
          </a:bodyPr>
          <a:lstStyle/>
          <a:p>
            <a:r>
              <a:rPr lang="en-US" altLang="zh-CN" sz="1050" dirty="0"/>
              <a:t>《2017</a:t>
            </a:r>
            <a:r>
              <a:rPr lang="zh-CN" altLang="en-US" sz="1050" dirty="0"/>
              <a:t>医疗大数据与人工智能产业报告</a:t>
            </a:r>
            <a:r>
              <a:rPr lang="en-US" altLang="zh-CN" sz="1050" dirty="0" smtClean="0"/>
              <a:t>》</a:t>
            </a:r>
            <a:r>
              <a:rPr lang="zh-CN" altLang="en-US" sz="1050" dirty="0" smtClean="0"/>
              <a:t>医疗人工智能企业服务模式和收费对象</a:t>
            </a:r>
            <a:r>
              <a:rPr lang="en-US" altLang="zh-CN" sz="1050" dirty="0" smtClean="0"/>
              <a:t> </a:t>
            </a:r>
            <a:r>
              <a:rPr lang="zh-CN" altLang="en-US" sz="1050" dirty="0" smtClean="0"/>
              <a:t>蛋壳研究院</a:t>
            </a:r>
            <a:endParaRPr lang="zh-CN" altLang="en-US" sz="1050" dirty="0"/>
          </a:p>
        </p:txBody>
      </p:sp>
    </p:spTree>
    <p:extLst>
      <p:ext uri="{BB962C8B-B14F-4D97-AF65-F5344CB8AC3E}">
        <p14:creationId xmlns:p14="http://schemas.microsoft.com/office/powerpoint/2010/main" val="157430073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技术沿革史总结概述</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PART03</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203951348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技术沿革史</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18" name="组合 17"/>
          <p:cNvGrpSpPr/>
          <p:nvPr/>
        </p:nvGrpSpPr>
        <p:grpSpPr>
          <a:xfrm>
            <a:off x="1039084" y="2661234"/>
            <a:ext cx="6226629" cy="2408213"/>
            <a:chOff x="2438399" y="2337959"/>
            <a:chExt cx="6226629" cy="2408213"/>
          </a:xfrm>
        </p:grpSpPr>
        <p:cxnSp>
          <p:nvCxnSpPr>
            <p:cNvPr id="12" name="直接连接符 11"/>
            <p:cNvCxnSpPr>
              <a:cxnSpLocks/>
              <a:endCxn id="8" idx="1"/>
            </p:cNvCxnSpPr>
            <p:nvPr/>
          </p:nvCxnSpPr>
          <p:spPr>
            <a:xfrm flipV="1">
              <a:off x="2931885" y="3055258"/>
              <a:ext cx="1328523" cy="7910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4464408" y="3104699"/>
              <a:ext cx="2033670" cy="131490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V="1">
              <a:off x="6786369" y="2766587"/>
              <a:ext cx="1424181" cy="16530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438399" y="3846286"/>
              <a:ext cx="493486" cy="49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60408" y="2931886"/>
              <a:ext cx="246744" cy="2467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45502" y="4339772"/>
              <a:ext cx="406400"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1101" y="2337959"/>
              <a:ext cx="593927" cy="593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6254949" y="2078218"/>
            <a:ext cx="1427599"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指南和协议</a:t>
            </a:r>
          </a:p>
        </p:txBody>
      </p:sp>
      <p:sp>
        <p:nvSpPr>
          <p:cNvPr id="24" name="矩形 23"/>
          <p:cNvSpPr/>
          <p:nvPr/>
        </p:nvSpPr>
        <p:spPr>
          <a:xfrm>
            <a:off x="614362" y="4748223"/>
            <a:ext cx="1342930"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本体和术语</a:t>
            </a:r>
          </a:p>
        </p:txBody>
      </p:sp>
      <p:sp>
        <p:nvSpPr>
          <p:cNvPr id="27" name="矩形 26"/>
          <p:cNvSpPr/>
          <p:nvPr/>
        </p:nvSpPr>
        <p:spPr>
          <a:xfrm>
            <a:off x="2044564" y="2736322"/>
            <a:ext cx="1879801" cy="394147"/>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基于案例的推理</a:t>
            </a:r>
          </a:p>
        </p:txBody>
      </p:sp>
      <p:sp>
        <p:nvSpPr>
          <p:cNvPr id="30" name="矩形 29"/>
          <p:cNvSpPr/>
          <p:nvPr/>
        </p:nvSpPr>
        <p:spPr>
          <a:xfrm>
            <a:off x="4266067" y="5171503"/>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机器学习和数据挖掘</a:t>
            </a:r>
          </a:p>
        </p:txBody>
      </p:sp>
      <p:grpSp>
        <p:nvGrpSpPr>
          <p:cNvPr id="31" name="组合 30"/>
          <p:cNvGrpSpPr/>
          <p:nvPr/>
        </p:nvGrpSpPr>
        <p:grpSpPr>
          <a:xfrm>
            <a:off x="6905843" y="2366994"/>
            <a:ext cx="4200620" cy="2408213"/>
            <a:chOff x="4464408" y="2337959"/>
            <a:chExt cx="4200620" cy="2408213"/>
          </a:xfrm>
        </p:grpSpPr>
        <p:cxnSp>
          <p:nvCxnSpPr>
            <p:cNvPr id="33" name="直接连接符 32"/>
            <p:cNvCxnSpPr>
              <a:cxnSpLocks/>
            </p:cNvCxnSpPr>
            <p:nvPr/>
          </p:nvCxnSpPr>
          <p:spPr>
            <a:xfrm>
              <a:off x="4464408" y="3104699"/>
              <a:ext cx="2033670" cy="131490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flipV="1">
              <a:off x="6786369" y="2766587"/>
              <a:ext cx="1424181" cy="16530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445502" y="4339772"/>
              <a:ext cx="406400"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071101" y="2337959"/>
              <a:ext cx="593927" cy="593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p:cNvSpPr/>
          <p:nvPr/>
        </p:nvSpPr>
        <p:spPr>
          <a:xfrm>
            <a:off x="7836005" y="5069447"/>
            <a:ext cx="250826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分布式系统与协同系统</a:t>
            </a:r>
          </a:p>
        </p:txBody>
      </p:sp>
      <p:sp>
        <p:nvSpPr>
          <p:cNvPr id="40" name="矩形 39"/>
          <p:cNvSpPr/>
          <p:nvPr/>
        </p:nvSpPr>
        <p:spPr>
          <a:xfrm>
            <a:off x="10145257" y="1844222"/>
            <a:ext cx="1328483"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生物信息学</a:t>
            </a:r>
          </a:p>
        </p:txBody>
      </p:sp>
    </p:spTree>
    <p:extLst>
      <p:ext uri="{BB962C8B-B14F-4D97-AF65-F5344CB8AC3E}">
        <p14:creationId xmlns:p14="http://schemas.microsoft.com/office/powerpoint/2010/main" val="29465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117032"/>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30812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References</a:t>
            </a:r>
            <a:endParaRPr lang="zh-CN" altLang="en-US" sz="3200" dirty="0"/>
          </a:p>
        </p:txBody>
      </p:sp>
      <p:sp>
        <p:nvSpPr>
          <p:cNvPr id="8" name="文本框 7"/>
          <p:cNvSpPr txBox="1"/>
          <p:nvPr/>
        </p:nvSpPr>
        <p:spPr>
          <a:xfrm>
            <a:off x="328551" y="1341164"/>
            <a:ext cx="11534898" cy="507831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en-US" altLang="zh-CN" sz="1800" dirty="0" smtClean="0"/>
              <a:t>Niels </a:t>
            </a:r>
            <a:r>
              <a:rPr lang="en-US" altLang="zh-CN" sz="1800" dirty="0"/>
              <a:t>Peek, Carlo </a:t>
            </a:r>
            <a:r>
              <a:rPr lang="en-US" altLang="zh-CN" sz="1800" dirty="0" err="1"/>
              <a:t>Combi</a:t>
            </a:r>
            <a:r>
              <a:rPr lang="en-US" altLang="zh-CN" sz="1800" dirty="0"/>
              <a:t>, Roque Marin, Riccardo </a:t>
            </a:r>
            <a:r>
              <a:rPr lang="en-US" altLang="zh-CN" sz="1800" dirty="0" err="1"/>
              <a:t>Bellazzi</a:t>
            </a:r>
            <a:r>
              <a:rPr lang="en-US" altLang="zh-CN" sz="1800" dirty="0"/>
              <a:t>, Thirty years of artificial intelligence in medicine (AIME) conferences: A review of research themes, In Artificial Intelligence in Medicine, Volume 65, Issue 1, 2015, Pages 61-73, ISSN </a:t>
            </a:r>
            <a:r>
              <a:rPr lang="en-US" altLang="zh-CN" sz="1800" dirty="0" smtClean="0"/>
              <a:t>0933-3657.</a:t>
            </a:r>
          </a:p>
          <a:p>
            <a:pPr algn="l">
              <a:lnSpc>
                <a:spcPct val="150000"/>
              </a:lnSpc>
            </a:pPr>
            <a:r>
              <a:rPr lang="en-US" altLang="zh-CN" sz="1800" dirty="0" smtClean="0"/>
              <a:t>http</a:t>
            </a:r>
            <a:r>
              <a:rPr lang="en-US" altLang="zh-CN" sz="1800" dirty="0"/>
              <a:t>://www.cn-healthcare.com/article/20170816/content-494890.html </a:t>
            </a:r>
            <a:r>
              <a:rPr lang="zh-CN" altLang="en-US" sz="1800" dirty="0"/>
              <a:t>人工智能预测近视发展 </a:t>
            </a:r>
            <a:r>
              <a:rPr lang="en-US" altLang="zh-CN" sz="1800" dirty="0"/>
              <a:t>Airdoc</a:t>
            </a:r>
            <a:r>
              <a:rPr lang="zh-CN" altLang="en-US" sz="1800" dirty="0"/>
              <a:t>联手温医大附属眼视光</a:t>
            </a:r>
            <a:r>
              <a:rPr lang="zh-CN" altLang="en-US" sz="1800" dirty="0" smtClean="0"/>
              <a:t>医院</a:t>
            </a:r>
            <a:endParaRPr lang="en-US" altLang="zh-CN" sz="1800" dirty="0"/>
          </a:p>
          <a:p>
            <a:pPr algn="l">
              <a:lnSpc>
                <a:spcPct val="150000"/>
              </a:lnSpc>
            </a:pPr>
            <a:r>
              <a:rPr lang="en-US" altLang="zh-CN" sz="1800" dirty="0" smtClean="0"/>
              <a:t>http</a:t>
            </a:r>
            <a:r>
              <a:rPr lang="en-US" altLang="zh-CN" sz="1800" dirty="0"/>
              <a:t>://www.cn-healthcare.com/articlewm/20170711/content-1015913.html </a:t>
            </a:r>
            <a:r>
              <a:rPr lang="zh-CN" altLang="en-US" sz="1800" dirty="0"/>
              <a:t>联手</a:t>
            </a:r>
            <a:r>
              <a:rPr lang="en-US" altLang="zh-CN" sz="1800" dirty="0"/>
              <a:t>301 Airdoc</a:t>
            </a:r>
            <a:r>
              <a:rPr lang="zh-CN" altLang="en-US" sz="1800" dirty="0"/>
              <a:t>推进医疗</a:t>
            </a:r>
            <a:r>
              <a:rPr lang="en-US" altLang="zh-CN" sz="1800" dirty="0"/>
              <a:t>AI</a:t>
            </a:r>
            <a:r>
              <a:rPr lang="zh-CN" altLang="en-US" sz="1800" dirty="0" smtClean="0"/>
              <a:t>发展</a:t>
            </a:r>
            <a:endParaRPr lang="en-US" altLang="zh-CN" sz="1800" dirty="0"/>
          </a:p>
          <a:p>
            <a:pPr algn="l">
              <a:lnSpc>
                <a:spcPct val="150000"/>
              </a:lnSpc>
            </a:pPr>
            <a:r>
              <a:rPr lang="en-US" altLang="zh-CN" sz="1800" dirty="0" smtClean="0"/>
              <a:t>http</a:t>
            </a:r>
            <a:r>
              <a:rPr lang="en-US" altLang="zh-CN" sz="1800" dirty="0"/>
              <a:t>://tech.gmw.cn/2017-05/11/content_24450714.htm </a:t>
            </a:r>
            <a:r>
              <a:rPr lang="zh-CN" altLang="en-US" sz="1800" dirty="0"/>
              <a:t>首家中国创业企业亮相微软</a:t>
            </a:r>
            <a:r>
              <a:rPr lang="en-US" altLang="zh-CN" sz="1800" dirty="0"/>
              <a:t>Build</a:t>
            </a:r>
            <a:r>
              <a:rPr lang="zh-CN" altLang="en-US" sz="1800" dirty="0" smtClean="0"/>
              <a:t>大会</a:t>
            </a:r>
            <a:endParaRPr lang="en-US" altLang="zh-CN" sz="1800" dirty="0"/>
          </a:p>
          <a:p>
            <a:pPr algn="l">
              <a:lnSpc>
                <a:spcPct val="150000"/>
              </a:lnSpc>
            </a:pPr>
            <a:r>
              <a:rPr lang="en-US" altLang="zh-CN" sz="1800" dirty="0" smtClean="0"/>
              <a:t>http</a:t>
            </a:r>
            <a:r>
              <a:rPr lang="en-US" altLang="zh-CN" sz="1800" dirty="0"/>
              <a:t>://www.eepw.com.cn/article/201706/359912.htm </a:t>
            </a:r>
            <a:r>
              <a:rPr lang="zh-CN" altLang="en-US" sz="1800" dirty="0"/>
              <a:t>电子产品世界</a:t>
            </a:r>
            <a:r>
              <a:rPr lang="en-US" altLang="zh-CN" sz="1800" dirty="0"/>
              <a:t>eepw-106</a:t>
            </a:r>
            <a:r>
              <a:rPr lang="zh-CN" altLang="en-US" sz="1800" dirty="0"/>
              <a:t>家人工智能医疗企业已实现辅助</a:t>
            </a:r>
            <a:r>
              <a:rPr lang="zh-CN" altLang="en-US" sz="1800" dirty="0" smtClean="0"/>
              <a:t>诊断</a:t>
            </a:r>
            <a:endParaRPr lang="en-US" altLang="zh-CN" sz="1800" dirty="0"/>
          </a:p>
          <a:p>
            <a:pPr algn="l">
              <a:lnSpc>
                <a:spcPct val="150000"/>
              </a:lnSpc>
            </a:pPr>
            <a:r>
              <a:rPr lang="en-US" altLang="zh-CN" sz="1800" dirty="0" smtClean="0"/>
              <a:t>http</a:t>
            </a:r>
            <a:r>
              <a:rPr lang="en-US" altLang="zh-CN" sz="1800" dirty="0"/>
              <a:t>://www.sohu.com/a/124783143_274126 </a:t>
            </a:r>
            <a:r>
              <a:rPr lang="zh-CN" altLang="en-US" sz="1800" dirty="0"/>
              <a:t>搜狐科技</a:t>
            </a:r>
            <a:r>
              <a:rPr lang="en-US" altLang="zh-CN" sz="1800" dirty="0"/>
              <a:t>-</a:t>
            </a:r>
            <a:r>
              <a:rPr lang="en-US" altLang="zh-CN" sz="1800" dirty="0" err="1"/>
              <a:t>Arterys</a:t>
            </a:r>
            <a:r>
              <a:rPr lang="zh-CN" altLang="en-US" sz="1800" dirty="0"/>
              <a:t>怕是要革新医疗影像数据分析</a:t>
            </a:r>
            <a:r>
              <a:rPr lang="zh-CN" altLang="en-US" sz="1800" dirty="0" smtClean="0"/>
              <a:t>技术</a:t>
            </a:r>
            <a:endParaRPr lang="en-US" altLang="zh-CN" sz="1800" dirty="0"/>
          </a:p>
          <a:p>
            <a:pPr algn="l">
              <a:lnSpc>
                <a:spcPct val="150000"/>
              </a:lnSpc>
            </a:pPr>
            <a:r>
              <a:rPr lang="en-US" altLang="zh-CN" sz="1800" dirty="0" smtClean="0"/>
              <a:t>http</a:t>
            </a:r>
            <a:r>
              <a:rPr lang="en-US" altLang="zh-CN" sz="1800" dirty="0"/>
              <a:t>://36kr.com/p/30797.html 36Kr-</a:t>
            </a:r>
            <a:r>
              <a:rPr lang="zh-CN" altLang="en-US" sz="1800" dirty="0"/>
              <a:t>创业公司</a:t>
            </a:r>
            <a:r>
              <a:rPr lang="en-US" altLang="zh-CN" sz="1800" dirty="0"/>
              <a:t>GINGER.io</a:t>
            </a:r>
            <a:r>
              <a:rPr lang="zh-CN" altLang="en-US" sz="1800" dirty="0"/>
              <a:t>通过手机判断并告诉你什么时候你生病</a:t>
            </a:r>
            <a:r>
              <a:rPr lang="zh-CN" altLang="en-US" sz="1800" dirty="0" smtClean="0"/>
              <a:t>了</a:t>
            </a:r>
            <a:endParaRPr lang="en-US" altLang="zh-CN" sz="1800" dirty="0"/>
          </a:p>
          <a:p>
            <a:pPr algn="l">
              <a:lnSpc>
                <a:spcPct val="150000"/>
              </a:lnSpc>
            </a:pPr>
            <a:r>
              <a:rPr lang="en-US" altLang="zh-CN" sz="1800" dirty="0" smtClean="0"/>
              <a:t>http</a:t>
            </a:r>
            <a:r>
              <a:rPr lang="en-US" altLang="zh-CN" sz="1800" dirty="0"/>
              <a:t>://www.360doc.com/content/15/0122/14/2459_442827937.shtml 360</a:t>
            </a:r>
            <a:r>
              <a:rPr lang="zh-CN" altLang="en-US" sz="1800" dirty="0"/>
              <a:t>图书馆</a:t>
            </a:r>
            <a:r>
              <a:rPr lang="en-US" altLang="zh-CN" sz="1800" dirty="0"/>
              <a:t>-</a:t>
            </a:r>
            <a:r>
              <a:rPr lang="zh-CN" altLang="en-US" sz="1800" dirty="0"/>
              <a:t>大数据“显影”，</a:t>
            </a:r>
            <a:r>
              <a:rPr lang="en-US" altLang="zh-CN" sz="1800" dirty="0" err="1"/>
              <a:t>Ayasdi</a:t>
            </a:r>
            <a:r>
              <a:rPr lang="zh-CN" altLang="en-US" sz="1800" dirty="0"/>
              <a:t>用拓扑数据分析</a:t>
            </a:r>
            <a:r>
              <a:rPr lang="zh-CN" altLang="en-US" sz="1800" dirty="0" smtClean="0"/>
              <a:t>癌症</a:t>
            </a:r>
            <a:endParaRPr lang="en-US" altLang="zh-CN" sz="1800" dirty="0"/>
          </a:p>
        </p:txBody>
      </p:sp>
    </p:spTree>
    <p:extLst>
      <p:ext uri="{BB962C8B-B14F-4D97-AF65-F5344CB8AC3E}">
        <p14:creationId xmlns:p14="http://schemas.microsoft.com/office/powerpoint/2010/main" val="3319872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a:ea typeface="微软雅黑"/>
                <a:cs typeface="+mn-cs"/>
              </a:rPr>
              <a:t>感谢您的观看指导</a:t>
            </a: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p:pic>
      <p:sp>
        <p:nvSpPr>
          <p:cNvPr id="3"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67164" y="937052"/>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4800" dirty="0">
                <a:latin typeface="Geometr415 Blk BT" panose="020B0802020204020303" pitchFamily="34" charset="0"/>
              </a:rPr>
              <a:t>CONTENTS</a:t>
            </a:r>
            <a:endParaRPr lang="zh-CN" altLang="en-US" sz="4800" dirty="0">
              <a:latin typeface="Geometr415 Blk BT" panose="020B0802020204020303" pitchFamily="34" charset="0"/>
            </a:endParaRPr>
          </a:p>
        </p:txBody>
      </p:sp>
      <p:grpSp>
        <p:nvGrpSpPr>
          <p:cNvPr id="12" name="组合 11"/>
          <p:cNvGrpSpPr/>
          <p:nvPr/>
        </p:nvGrpSpPr>
        <p:grpSpPr>
          <a:xfrm>
            <a:off x="5685780" y="2237997"/>
            <a:ext cx="5703051" cy="646331"/>
            <a:chOff x="5010151" y="2610534"/>
            <a:chExt cx="5703051" cy="646331"/>
          </a:xfrm>
        </p:grpSpPr>
        <p:grpSp>
          <p:nvGrpSpPr>
            <p:cNvPr id="10" name="组合 9"/>
            <p:cNvGrpSpPr/>
            <p:nvPr/>
          </p:nvGrpSpPr>
          <p:grpSpPr>
            <a:xfrm>
              <a:off x="5010151" y="2610534"/>
              <a:ext cx="723899" cy="646331"/>
              <a:chOff x="5010151" y="2610534"/>
              <a:chExt cx="723899" cy="646331"/>
            </a:xfrm>
          </p:grpSpPr>
          <p:sp>
            <p:nvSpPr>
              <p:cNvPr id="8"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11"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逻辑模型</a:t>
              </a:r>
              <a:endParaRPr lang="zh-CN" altLang="en-US" sz="2800" dirty="0">
                <a:latin typeface="Geometr415 Blk BT" panose="020B0802020204020303" pitchFamily="34" charset="0"/>
              </a:endParaRPr>
            </a:p>
          </p:txBody>
        </p:sp>
      </p:grpSp>
      <p:grpSp>
        <p:nvGrpSpPr>
          <p:cNvPr id="13" name="组合 12"/>
          <p:cNvGrpSpPr/>
          <p:nvPr/>
        </p:nvGrpSpPr>
        <p:grpSpPr>
          <a:xfrm>
            <a:off x="5685780" y="3538447"/>
            <a:ext cx="5703051" cy="646331"/>
            <a:chOff x="5010151" y="2610534"/>
            <a:chExt cx="5703051" cy="646331"/>
          </a:xfrm>
        </p:grpSpPr>
        <p:grpSp>
          <p:nvGrpSpPr>
            <p:cNvPr id="14" name="组合 13"/>
            <p:cNvGrpSpPr/>
            <p:nvPr/>
          </p:nvGrpSpPr>
          <p:grpSpPr>
            <a:xfrm>
              <a:off x="5010151" y="2610534"/>
              <a:ext cx="723899" cy="646331"/>
              <a:chOff x="5010151" y="2610534"/>
              <a:chExt cx="723899" cy="646331"/>
            </a:xfrm>
          </p:grpSpPr>
          <p:sp>
            <p:nvSpPr>
              <p:cNvPr id="16"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15" name="文本框 1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人工智能辅助诊断案例分析</a:t>
              </a:r>
              <a:endParaRPr lang="zh-CN" altLang="en-US" sz="2800" dirty="0">
                <a:latin typeface="Geometr415 Blk BT" panose="020B0802020204020303" pitchFamily="34" charset="0"/>
              </a:endParaRPr>
            </a:p>
          </p:txBody>
        </p:sp>
      </p:grpSp>
      <p:grpSp>
        <p:nvGrpSpPr>
          <p:cNvPr id="18" name="组合 17"/>
          <p:cNvGrpSpPr/>
          <p:nvPr/>
        </p:nvGrpSpPr>
        <p:grpSpPr>
          <a:xfrm>
            <a:off x="5685780" y="4899668"/>
            <a:ext cx="5703051" cy="646331"/>
            <a:chOff x="5010151" y="2610534"/>
            <a:chExt cx="5703051" cy="646331"/>
          </a:xfrm>
        </p:grpSpPr>
        <p:grpSp>
          <p:nvGrpSpPr>
            <p:cNvPr id="19" name="组合 18"/>
            <p:cNvGrpSpPr/>
            <p:nvPr/>
          </p:nvGrpSpPr>
          <p:grpSpPr>
            <a:xfrm>
              <a:off x="5010151" y="2610534"/>
              <a:ext cx="723899" cy="646331"/>
              <a:chOff x="5010151" y="2610534"/>
              <a:chExt cx="723899" cy="646331"/>
            </a:xfrm>
          </p:grpSpPr>
          <p:sp>
            <p:nvSpPr>
              <p:cNvPr id="21"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20"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技术沿革史归纳总结</a:t>
              </a:r>
              <a:endParaRPr lang="zh-CN" altLang="en-US" sz="2800" dirty="0">
                <a:latin typeface="Geometr415 Blk BT" panose="020B0802020204020303" pitchFamily="34" charset="0"/>
              </a:endParaRPr>
            </a:p>
          </p:txBody>
        </p:sp>
      </p:grpSp>
    </p:spTree>
    <p:extLst>
      <p:ext uri="{BB962C8B-B14F-4D97-AF65-F5344CB8AC3E}">
        <p14:creationId xmlns:p14="http://schemas.microsoft.com/office/powerpoint/2010/main" val="119172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1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smtClean="0">
                <a:latin typeface="Geometr415 Blk BT" panose="020B0802020204020303" pitchFamily="34" charset="0"/>
              </a:rPr>
              <a:t>逻辑模型</a:t>
            </a:r>
            <a:endParaRPr lang="zh-CN" altLang="en-US" sz="4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a:latin typeface="Geometr415 Blk BT" panose="020B0802020204020303" pitchFamily="34" charset="0"/>
              </a:rPr>
              <a:t>PART01</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284155922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逻辑模型</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1233714"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79760"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25807"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3714"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9760"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25807"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22455" y="2107596"/>
            <a:ext cx="2454998" cy="1746276"/>
            <a:chOff x="6585160" y="1274751"/>
            <a:chExt cx="2454998" cy="1746276"/>
          </a:xfrm>
        </p:grpSpPr>
        <p:sp>
          <p:nvSpPr>
            <p:cNvPr id="13" name="矩形 12"/>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、小组分为</a:t>
              </a:r>
              <a:r>
                <a:rPr lang="zh-CN" altLang="en-US" sz="1200" dirty="0">
                  <a:solidFill>
                    <a:schemeClr val="tx1">
                      <a:lumMod val="50000"/>
                      <a:lumOff val="50000"/>
                    </a:schemeClr>
                  </a:solidFill>
                </a:rPr>
                <a:t>两个小队，第一小队进行市场案例调研，第二小队继续深入调研沿革</a:t>
              </a:r>
              <a:r>
                <a:rPr lang="zh-CN" altLang="en-US" sz="1200" dirty="0" smtClean="0">
                  <a:solidFill>
                    <a:schemeClr val="tx1">
                      <a:lumMod val="50000"/>
                      <a:lumOff val="50000"/>
                    </a:schemeClr>
                  </a:solidFill>
                </a:rPr>
                <a:t>史</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a:solidFill>
                    <a:schemeClr val="tx1">
                      <a:lumMod val="50000"/>
                      <a:lumOff val="50000"/>
                    </a:schemeClr>
                  </a:solidFill>
                </a:rPr>
                <a:t>、</a:t>
              </a:r>
              <a:r>
                <a:rPr lang="zh-CN" altLang="en-US" sz="1200" dirty="0" smtClean="0">
                  <a:solidFill>
                    <a:schemeClr val="tx1">
                      <a:lumMod val="50000"/>
                      <a:lumOff val="50000"/>
                    </a:schemeClr>
                  </a:solidFill>
                </a:rPr>
                <a:t>只有了解商业模式及</a:t>
              </a:r>
              <a:r>
                <a:rPr lang="zh-CN" altLang="en-US" sz="1200" dirty="0">
                  <a:solidFill>
                    <a:schemeClr val="tx1">
                      <a:lumMod val="50000"/>
                      <a:lumOff val="50000"/>
                    </a:schemeClr>
                  </a:solidFill>
                </a:rPr>
                <a:t>理清沿革史，才能</a:t>
              </a:r>
              <a:r>
                <a:rPr lang="zh-CN" altLang="en-US" sz="1200" dirty="0" smtClean="0">
                  <a:solidFill>
                    <a:schemeClr val="tx1">
                      <a:lumMod val="50000"/>
                      <a:lumOff val="50000"/>
                    </a:schemeClr>
                  </a:solidFill>
                </a:rPr>
                <a:t>对产业有</a:t>
              </a:r>
              <a:r>
                <a:rPr lang="zh-CN" altLang="en-US" sz="1200" dirty="0">
                  <a:solidFill>
                    <a:schemeClr val="tx1">
                      <a:lumMod val="50000"/>
                      <a:lumOff val="50000"/>
                    </a:schemeClr>
                  </a:solidFill>
                </a:rPr>
                <a:t>一</a:t>
              </a:r>
              <a:r>
                <a:rPr lang="zh-CN" altLang="en-US" sz="1200" dirty="0" smtClean="0">
                  <a:solidFill>
                    <a:schemeClr val="tx1">
                      <a:lumMod val="50000"/>
                      <a:lumOff val="50000"/>
                    </a:schemeClr>
                  </a:solidFill>
                </a:rPr>
                <a:t>个全面认识</a:t>
              </a:r>
              <a:endParaRPr lang="zh-CN" altLang="en-US" sz="1200" dirty="0">
                <a:solidFill>
                  <a:schemeClr val="tx1">
                    <a:lumMod val="50000"/>
                    <a:lumOff val="50000"/>
                  </a:schemeClr>
                </a:solidFill>
              </a:endParaRPr>
            </a:p>
          </p:txBody>
        </p:sp>
        <p:sp>
          <p:nvSpPr>
            <p:cNvPr id="14" name="矩形 13"/>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背景</a:t>
              </a:r>
              <a:endParaRPr lang="zh-CN" altLang="en-US" b="1" dirty="0">
                <a:solidFill>
                  <a:schemeClr val="bg1"/>
                </a:solidFill>
              </a:endParaRPr>
            </a:p>
          </p:txBody>
        </p:sp>
      </p:grpSp>
      <p:grpSp>
        <p:nvGrpSpPr>
          <p:cNvPr id="15" name="组合 14"/>
          <p:cNvGrpSpPr/>
          <p:nvPr/>
        </p:nvGrpSpPr>
        <p:grpSpPr>
          <a:xfrm>
            <a:off x="4868500" y="2107596"/>
            <a:ext cx="2454998" cy="1746276"/>
            <a:chOff x="6585160" y="1274751"/>
            <a:chExt cx="2454998" cy="1746276"/>
          </a:xfrm>
        </p:grpSpPr>
        <p:sp>
          <p:nvSpPr>
            <p:cNvPr id="16" name="矩形 15"/>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a:t>
              </a:r>
              <a:r>
                <a:rPr lang="zh-CN" altLang="en-US" sz="1200" dirty="0">
                  <a:solidFill>
                    <a:schemeClr val="tx1">
                      <a:lumMod val="50000"/>
                      <a:lumOff val="50000"/>
                    </a:schemeClr>
                  </a:solidFill>
                </a:rPr>
                <a:t>对现存的市场公司进行分析</a:t>
              </a:r>
              <a:r>
                <a:rPr lang="zh-CN" altLang="en-US" sz="1200" dirty="0" smtClean="0">
                  <a:solidFill>
                    <a:schemeClr val="tx1">
                      <a:lumMod val="50000"/>
                      <a:lumOff val="50000"/>
                    </a:schemeClr>
                  </a:solidFill>
                </a:rPr>
                <a:t>调研，搜集相关的数据并进行进一步的分析与解读</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、深入了解技术沿革史，对技术发展历史进行系统化总结</a:t>
              </a:r>
              <a:endParaRPr lang="zh-CN" altLang="en-US" sz="1200" dirty="0">
                <a:solidFill>
                  <a:schemeClr val="tx1">
                    <a:lumMod val="50000"/>
                    <a:lumOff val="50000"/>
                  </a:schemeClr>
                </a:solidFill>
              </a:endParaRPr>
            </a:p>
          </p:txBody>
        </p:sp>
        <p:sp>
          <p:nvSpPr>
            <p:cNvPr id="17" name="矩形 16"/>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目标</a:t>
              </a:r>
              <a:endParaRPr lang="zh-CN" altLang="en-US" b="1" dirty="0">
                <a:solidFill>
                  <a:schemeClr val="bg1"/>
                </a:solidFill>
              </a:endParaRPr>
            </a:p>
          </p:txBody>
        </p:sp>
      </p:grpSp>
      <p:grpSp>
        <p:nvGrpSpPr>
          <p:cNvPr id="18" name="组合 17"/>
          <p:cNvGrpSpPr/>
          <p:nvPr/>
        </p:nvGrpSpPr>
        <p:grpSpPr>
          <a:xfrm>
            <a:off x="8614548" y="2107596"/>
            <a:ext cx="2454998" cy="1746276"/>
            <a:chOff x="6585160" y="1274751"/>
            <a:chExt cx="2454998" cy="1746276"/>
          </a:xfrm>
        </p:grpSpPr>
        <p:sp>
          <p:nvSpPr>
            <p:cNvPr id="19" name="矩形 18"/>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、找到</a:t>
              </a:r>
              <a:r>
                <a:rPr lang="zh-CN" altLang="en-US" sz="1200" dirty="0">
                  <a:solidFill>
                    <a:schemeClr val="tx1">
                      <a:lumMod val="50000"/>
                      <a:lumOff val="50000"/>
                    </a:schemeClr>
                  </a:solidFill>
                </a:rPr>
                <a:t>已</a:t>
              </a:r>
              <a:r>
                <a:rPr lang="zh-CN" altLang="en-US" sz="1200" dirty="0" smtClean="0">
                  <a:solidFill>
                    <a:schemeClr val="tx1">
                      <a:lumMod val="50000"/>
                      <a:lumOff val="50000"/>
                    </a:schemeClr>
                  </a:solidFill>
                </a:rPr>
                <a:t>有的商业模式，对各市场公司的现状进行初步的分析，理清发展思路与道路</a:t>
              </a:r>
              <a:endParaRPr lang="zh-CN" altLang="en-US"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、体系化技术沿革史，对技术史有了进一步系统化理解</a:t>
              </a:r>
              <a:endParaRPr lang="zh-CN" altLang="en-US" sz="1200" dirty="0">
                <a:solidFill>
                  <a:schemeClr val="tx1">
                    <a:lumMod val="50000"/>
                    <a:lumOff val="50000"/>
                  </a:schemeClr>
                </a:solidFill>
              </a:endParaRPr>
            </a:p>
          </p:txBody>
        </p:sp>
        <p:sp>
          <p:nvSpPr>
            <p:cNvPr id="20" name="矩形 19"/>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效果</a:t>
              </a:r>
              <a:endParaRPr lang="zh-CN" altLang="en-US" b="1" dirty="0">
                <a:solidFill>
                  <a:schemeClr val="bg1"/>
                </a:solidFill>
              </a:endParaRPr>
            </a:p>
          </p:txBody>
        </p:sp>
      </p:grpSp>
      <p:grpSp>
        <p:nvGrpSpPr>
          <p:cNvPr id="21" name="组合 20"/>
          <p:cNvGrpSpPr/>
          <p:nvPr/>
        </p:nvGrpSpPr>
        <p:grpSpPr>
          <a:xfrm>
            <a:off x="1122455" y="3954235"/>
            <a:ext cx="2454998" cy="1524676"/>
            <a:chOff x="6585160" y="1274751"/>
            <a:chExt cx="2454998" cy="1524676"/>
          </a:xfrm>
        </p:grpSpPr>
        <p:sp>
          <p:nvSpPr>
            <p:cNvPr id="22" name="矩形 2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、产业分析报告中技术沿革史部分的修正与更新</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、产业分析报告中案例分析模块</a:t>
              </a:r>
              <a:endParaRPr lang="en-US" altLang="zh-CN"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、第七周小组学习报告</a:t>
              </a:r>
              <a:endParaRPr lang="en-US" altLang="zh-CN" sz="1200" dirty="0" smtClean="0">
                <a:solidFill>
                  <a:schemeClr val="tx1">
                    <a:lumMod val="50000"/>
                    <a:lumOff val="50000"/>
                  </a:schemeClr>
                </a:solidFill>
              </a:endParaRPr>
            </a:p>
          </p:txBody>
        </p:sp>
        <p:sp>
          <p:nvSpPr>
            <p:cNvPr id="23" name="矩形 22"/>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输出</a:t>
              </a:r>
              <a:endParaRPr lang="zh-CN" altLang="en-US" b="1" dirty="0">
                <a:solidFill>
                  <a:schemeClr val="bg1"/>
                </a:solidFill>
              </a:endParaRPr>
            </a:p>
          </p:txBody>
        </p:sp>
      </p:grpSp>
      <p:grpSp>
        <p:nvGrpSpPr>
          <p:cNvPr id="24" name="组合 23"/>
          <p:cNvGrpSpPr/>
          <p:nvPr/>
        </p:nvGrpSpPr>
        <p:grpSpPr>
          <a:xfrm>
            <a:off x="4868500" y="3954235"/>
            <a:ext cx="2454998" cy="1524676"/>
            <a:chOff x="6585160" y="1274751"/>
            <a:chExt cx="2454998" cy="1524676"/>
          </a:xfrm>
        </p:grpSpPr>
        <p:sp>
          <p:nvSpPr>
            <p:cNvPr id="25" name="矩形 2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、查阅</a:t>
              </a:r>
              <a:r>
                <a:rPr lang="zh-CN" altLang="en-US" sz="1200" dirty="0">
                  <a:solidFill>
                    <a:schemeClr val="tx1">
                      <a:lumMod val="50000"/>
                      <a:lumOff val="50000"/>
                    </a:schemeClr>
                  </a:solidFill>
                </a:rPr>
                <a:t>相关文献对沿革</a:t>
              </a:r>
              <a:r>
                <a:rPr lang="zh-CN" altLang="en-US" sz="1200" dirty="0" smtClean="0">
                  <a:solidFill>
                    <a:schemeClr val="tx1">
                      <a:lumMod val="50000"/>
                      <a:lumOff val="50000"/>
                    </a:schemeClr>
                  </a:solidFill>
                </a:rPr>
                <a:t>史，翻译文献</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、对现存的市场</a:t>
              </a:r>
              <a:r>
                <a:rPr lang="zh-CN" altLang="en-US" sz="1200" dirty="0">
                  <a:solidFill>
                    <a:schemeClr val="tx1">
                      <a:lumMod val="50000"/>
                      <a:lumOff val="50000"/>
                    </a:schemeClr>
                  </a:solidFill>
                </a:rPr>
                <a:t>公司进行分析</a:t>
              </a:r>
              <a:r>
                <a:rPr lang="zh-CN" altLang="en-US" sz="1200" dirty="0" smtClean="0">
                  <a:solidFill>
                    <a:schemeClr val="tx1">
                      <a:lumMod val="50000"/>
                      <a:lumOff val="50000"/>
                    </a:schemeClr>
                  </a:solidFill>
                </a:rPr>
                <a:t>调研，理解其运作方式和商业模式</a:t>
              </a:r>
              <a:endParaRPr lang="zh-CN" altLang="en-US" sz="1200" dirty="0">
                <a:solidFill>
                  <a:schemeClr val="tx1">
                    <a:lumMod val="50000"/>
                    <a:lumOff val="50000"/>
                  </a:schemeClr>
                </a:solidFill>
              </a:endParaRPr>
            </a:p>
          </p:txBody>
        </p:sp>
        <p:sp>
          <p:nvSpPr>
            <p:cNvPr id="26" name="矩形 25"/>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过程</a:t>
              </a:r>
              <a:endParaRPr lang="zh-CN" altLang="en-US" b="1" dirty="0">
                <a:solidFill>
                  <a:schemeClr val="bg1"/>
                </a:solidFill>
              </a:endParaRPr>
            </a:p>
          </p:txBody>
        </p:sp>
      </p:grpSp>
      <p:grpSp>
        <p:nvGrpSpPr>
          <p:cNvPr id="27" name="组合 26"/>
          <p:cNvGrpSpPr/>
          <p:nvPr/>
        </p:nvGrpSpPr>
        <p:grpSpPr>
          <a:xfrm>
            <a:off x="8614548" y="3954235"/>
            <a:ext cx="2454998" cy="1746276"/>
            <a:chOff x="6585160" y="1274751"/>
            <a:chExt cx="2454998" cy="1746276"/>
          </a:xfrm>
        </p:grpSpPr>
        <p:sp>
          <p:nvSpPr>
            <p:cNvPr id="28" name="矩形 27"/>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、国内外</a:t>
              </a:r>
              <a:r>
                <a:rPr lang="zh-CN" altLang="en-US" sz="1200" dirty="0">
                  <a:solidFill>
                    <a:schemeClr val="tx1">
                      <a:lumMod val="50000"/>
                      <a:lumOff val="50000"/>
                    </a:schemeClr>
                  </a:solidFill>
                </a:rPr>
                <a:t>相关</a:t>
              </a:r>
              <a:r>
                <a:rPr lang="zh-CN" altLang="en-US" sz="1200" dirty="0" smtClean="0">
                  <a:solidFill>
                    <a:schemeClr val="tx1">
                      <a:lumMod val="50000"/>
                      <a:lumOff val="50000"/>
                    </a:schemeClr>
                  </a:solidFill>
                </a:rPr>
                <a:t>文献</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、对市场公司的商业情况分析报告、新闻报道等</a:t>
              </a:r>
              <a:endParaRPr lang="zh-CN" altLang="en-US"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a:t>
              </a:r>
              <a:r>
                <a:rPr lang="en-US" altLang="zh-CN" sz="1200" dirty="0" smtClean="0">
                  <a:solidFill>
                    <a:schemeClr val="tx1">
                      <a:lumMod val="50000"/>
                      <a:lumOff val="50000"/>
                    </a:schemeClr>
                  </a:solidFill>
                </a:rPr>
                <a:t>toyhouse.cc</a:t>
              </a:r>
              <a:r>
                <a:rPr lang="zh-CN" altLang="en-US" sz="1200" dirty="0" smtClean="0">
                  <a:solidFill>
                    <a:schemeClr val="tx1">
                      <a:lumMod val="50000"/>
                      <a:lumOff val="50000"/>
                    </a:schemeClr>
                  </a:solidFill>
                </a:rPr>
                <a:t>、</a:t>
              </a:r>
              <a:r>
                <a:rPr lang="en-US" altLang="zh-CN" sz="1200" dirty="0">
                  <a:solidFill>
                    <a:schemeClr val="tx1">
                      <a:lumMod val="50000"/>
                      <a:lumOff val="50000"/>
                    </a:schemeClr>
                  </a:solidFill>
                </a:rPr>
                <a:t>GitHub</a:t>
              </a:r>
              <a:r>
                <a:rPr lang="zh-CN" altLang="en-US" sz="1200" dirty="0" smtClean="0">
                  <a:solidFill>
                    <a:schemeClr val="tx1">
                      <a:lumMod val="50000"/>
                      <a:lumOff val="50000"/>
                    </a:schemeClr>
                  </a:solidFill>
                </a:rPr>
                <a:t>等</a:t>
              </a:r>
              <a:r>
                <a:rPr lang="zh-CN" altLang="en-US" sz="1200" dirty="0">
                  <a:solidFill>
                    <a:schemeClr val="tx1">
                      <a:lumMod val="50000"/>
                      <a:lumOff val="50000"/>
                    </a:schemeClr>
                  </a:solidFill>
                </a:rPr>
                <a:t>协同工具</a:t>
              </a:r>
            </a:p>
          </p:txBody>
        </p:sp>
        <p:sp>
          <p:nvSpPr>
            <p:cNvPr id="29" name="矩形 28"/>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输入</a:t>
              </a:r>
              <a:endParaRPr lang="zh-CN" altLang="en-US" b="1" dirty="0">
                <a:solidFill>
                  <a:schemeClr val="bg1"/>
                </a:solidFill>
              </a:endParaRPr>
            </a:p>
          </p:txBody>
        </p:sp>
      </p:grpSp>
    </p:spTree>
    <p:extLst>
      <p:ext uri="{BB962C8B-B14F-4D97-AF65-F5344CB8AC3E}">
        <p14:creationId xmlns:p14="http://schemas.microsoft.com/office/powerpoint/2010/main" val="277652231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14:presetBounceEnd="60000">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14:bounceEnd="60000">
                                          <p:cBhvr additive="base">
                                            <p:cTn id="38" dur="100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60000">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14:bounceEnd="60000">
                                          <p:cBhvr additive="base">
                                            <p:cTn id="42"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60000">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14:bounceEnd="60000">
                                          <p:cBhvr additive="base">
                                            <p:cTn id="46"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60000">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14:bounceEnd="60000">
                                          <p:cBhvr additive="base">
                                            <p:cTn id="50"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60000">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14:bounceEnd="60000">
                                          <p:cBhvr additive="base">
                                            <p:cTn id="54"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60000">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14:bounceEnd="60000">
                                          <p:cBhvr additive="base">
                                            <p:cTn id="58"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1+#ppt_w/2"/>
                                              </p:val>
                                            </p:tav>
                                            <p:tav tm="100000">
                                              <p:val>
                                                <p:strVal val="#ppt_x"/>
                                              </p:val>
                                            </p:tav>
                                          </p:tavLst>
                                        </p:anim>
                                        <p:anim calcmode="lin" valueType="num">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1+#ppt_w/2"/>
                                              </p:val>
                                            </p:tav>
                                            <p:tav tm="100000">
                                              <p:val>
                                                <p:strVal val="#ppt_x"/>
                                              </p:val>
                                            </p:tav>
                                          </p:tavLst>
                                        </p:anim>
                                        <p:anim calcmode="lin" valueType="num">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1+#ppt_w/2"/>
                                              </p:val>
                                            </p:tav>
                                            <p:tav tm="100000">
                                              <p:val>
                                                <p:strVal val="#ppt_x"/>
                                              </p:val>
                                            </p:tav>
                                          </p:tavLst>
                                        </p:anim>
                                        <p:anim calcmode="lin" valueType="num">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1000" fill="hold"/>
                                            <p:tgtEl>
                                              <p:spTgt spid="21"/>
                                            </p:tgtEl>
                                            <p:attrNameLst>
                                              <p:attrName>ppt_x</p:attrName>
                                            </p:attrNameLst>
                                          </p:cBhvr>
                                          <p:tavLst>
                                            <p:tav tm="0">
                                              <p:val>
                                                <p:strVal val="1+#ppt_w/2"/>
                                              </p:val>
                                            </p:tav>
                                            <p:tav tm="100000">
                                              <p:val>
                                                <p:strVal val="#ppt_x"/>
                                              </p:val>
                                            </p:tav>
                                          </p:tavLst>
                                        </p:anim>
                                        <p:anim calcmode="lin" valueType="num">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1000" fill="hold"/>
                                            <p:tgtEl>
                                              <p:spTgt spid="24"/>
                                            </p:tgtEl>
                                            <p:attrNameLst>
                                              <p:attrName>ppt_x</p:attrName>
                                            </p:attrNameLst>
                                          </p:cBhvr>
                                          <p:tavLst>
                                            <p:tav tm="0">
                                              <p:val>
                                                <p:strVal val="1+#ppt_w/2"/>
                                              </p:val>
                                            </p:tav>
                                            <p:tav tm="100000">
                                              <p:val>
                                                <p:strVal val="#ppt_x"/>
                                              </p:val>
                                            </p:tav>
                                          </p:tavLst>
                                        </p:anim>
                                        <p:anim calcmode="lin" valueType="num">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1000" fill="hold"/>
                                            <p:tgtEl>
                                              <p:spTgt spid="27"/>
                                            </p:tgtEl>
                                            <p:attrNameLst>
                                              <p:attrName>ppt_x</p:attrName>
                                            </p:attrNameLst>
                                          </p:cBhvr>
                                          <p:tavLst>
                                            <p:tav tm="0">
                                              <p:val>
                                                <p:strVal val="1+#ppt_w/2"/>
                                              </p:val>
                                            </p:tav>
                                            <p:tav tm="100000">
                                              <p:val>
                                                <p:strVal val="#ppt_x"/>
                                              </p:val>
                                            </p:tav>
                                          </p:tavLst>
                                        </p:anim>
                                        <p:anim calcmode="lin" valueType="num">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案例分析</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PART02</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186438813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a:ea typeface="微软雅黑"/>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algn="ctr"/>
              <a:r>
                <a:rPr lang="en-US" altLang="zh-CN" sz="3600" dirty="0"/>
                <a:t>02</a:t>
              </a:r>
              <a:endParaRPr lang="zh-CN" altLang="en-US" sz="3600" dirty="0"/>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案例分析</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1" name="矩形 10"/>
          <p:cNvSpPr/>
          <p:nvPr/>
        </p:nvSpPr>
        <p:spPr>
          <a:xfrm>
            <a:off x="1137558"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4" name="矩形 13"/>
          <p:cNvSpPr/>
          <p:nvPr/>
        </p:nvSpPr>
        <p:spPr>
          <a:xfrm>
            <a:off x="475133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7" name="矩形 16"/>
          <p:cNvSpPr/>
          <p:nvPr/>
        </p:nvSpPr>
        <p:spPr>
          <a:xfrm>
            <a:off x="836511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grpSp>
        <p:nvGrpSpPr>
          <p:cNvPr id="21" name="组合 20"/>
          <p:cNvGrpSpPr/>
          <p:nvPr/>
        </p:nvGrpSpPr>
        <p:grpSpPr>
          <a:xfrm>
            <a:off x="1218759" y="4104539"/>
            <a:ext cx="2526918" cy="1624956"/>
            <a:chOff x="6549199" y="1945037"/>
            <a:chExt cx="2526918" cy="1624956"/>
          </a:xfrm>
        </p:grpSpPr>
        <p:sp>
          <p:nvSpPr>
            <p:cNvPr id="22" name="矩形 21"/>
            <p:cNvSpPr/>
            <p:nvPr/>
          </p:nvSpPr>
          <p:spPr>
            <a:xfrm>
              <a:off x="6549199" y="1945037"/>
              <a:ext cx="2526918" cy="97872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是我国一家由一流团队构成的医疗领域人工智能企业，由来自微软、三星、谷歌、雅虎、新浪等顶尖公司的技术产品团队组建而成</a:t>
              </a:r>
            </a:p>
          </p:txBody>
        </p:sp>
        <p:sp>
          <p:nvSpPr>
            <p:cNvPr id="23" name="矩形 22"/>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Airdoc</a:t>
              </a:r>
              <a:endParaRPr lang="zh-CN" altLang="en-US" b="1" dirty="0">
                <a:solidFill>
                  <a:schemeClr val="bg1"/>
                </a:solidFill>
              </a:endParaRPr>
            </a:p>
          </p:txBody>
        </p:sp>
      </p:grpSp>
      <p:grpSp>
        <p:nvGrpSpPr>
          <p:cNvPr id="24" name="组合 23"/>
          <p:cNvGrpSpPr/>
          <p:nvPr/>
        </p:nvGrpSpPr>
        <p:grpSpPr>
          <a:xfrm>
            <a:off x="4805155" y="4104538"/>
            <a:ext cx="2574352" cy="1624957"/>
            <a:chOff x="6524006" y="1945036"/>
            <a:chExt cx="2574352" cy="1624957"/>
          </a:xfrm>
        </p:grpSpPr>
        <p:sp>
          <p:nvSpPr>
            <p:cNvPr id="25" name="矩形 24"/>
            <p:cNvSpPr/>
            <p:nvPr/>
          </p:nvSpPr>
          <p:spPr>
            <a:xfrm>
              <a:off x="6524006" y="1945036"/>
              <a:ext cx="2574352" cy="97872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tx1">
                      <a:lumMod val="50000"/>
                      <a:lumOff val="50000"/>
                    </a:schemeClr>
                  </a:solidFill>
                </a:rPr>
                <a:t>IBM</a:t>
              </a:r>
              <a:r>
                <a:rPr lang="zh-CN" altLang="en-US" sz="1200" dirty="0">
                  <a:solidFill>
                    <a:schemeClr val="tx1">
                      <a:lumMod val="50000"/>
                      <a:lumOff val="50000"/>
                    </a:schemeClr>
                  </a:solidFill>
                </a:rPr>
                <a:t>作为人工智能领域的领先企业，其推出的“</a:t>
              </a:r>
              <a:r>
                <a:rPr lang="en-US" altLang="zh-CN" sz="1200" dirty="0" err="1">
                  <a:solidFill>
                    <a:schemeClr val="tx1">
                      <a:lumMod val="50000"/>
                      <a:lumOff val="50000"/>
                    </a:schemeClr>
                  </a:solidFill>
                </a:rPr>
                <a:t>Waston</a:t>
              </a:r>
              <a:r>
                <a:rPr lang="zh-CN" altLang="en-US" sz="1200" dirty="0">
                  <a:solidFill>
                    <a:schemeClr val="tx1">
                      <a:lumMod val="50000"/>
                      <a:lumOff val="50000"/>
                    </a:schemeClr>
                  </a:solidFill>
                </a:rPr>
                <a:t>认知”服务通过使用</a:t>
              </a:r>
              <a:r>
                <a:rPr lang="en-US" altLang="zh-CN" sz="1200" dirty="0">
                  <a:solidFill>
                    <a:schemeClr val="tx1">
                      <a:lumMod val="50000"/>
                      <a:lumOff val="50000"/>
                    </a:schemeClr>
                  </a:solidFill>
                </a:rPr>
                <a:t>IBM</a:t>
              </a:r>
              <a:r>
                <a:rPr lang="zh-CN" altLang="en-US" sz="1200" dirty="0">
                  <a:solidFill>
                    <a:schemeClr val="tx1">
                      <a:lumMod val="50000"/>
                      <a:lumOff val="50000"/>
                    </a:schemeClr>
                  </a:solidFill>
                </a:rPr>
                <a:t>强大的人工智能技术与海量数据，在许多行业里都大显身手。</a:t>
              </a:r>
            </a:p>
          </p:txBody>
        </p:sp>
        <p:sp>
          <p:nvSpPr>
            <p:cNvPr id="26" name="矩形 25"/>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IBM </a:t>
              </a:r>
              <a:r>
                <a:rPr lang="en-US" altLang="zh-CN" b="1" dirty="0" err="1" smtClean="0">
                  <a:solidFill>
                    <a:schemeClr val="bg1"/>
                  </a:solidFill>
                </a:rPr>
                <a:t>Waston</a:t>
              </a:r>
              <a:endParaRPr lang="zh-CN" altLang="en-US" b="1" dirty="0">
                <a:solidFill>
                  <a:schemeClr val="bg1"/>
                </a:solidFill>
              </a:endParaRPr>
            </a:p>
          </p:txBody>
        </p:sp>
      </p:grpSp>
      <p:grpSp>
        <p:nvGrpSpPr>
          <p:cNvPr id="27" name="组合 26"/>
          <p:cNvGrpSpPr/>
          <p:nvPr/>
        </p:nvGrpSpPr>
        <p:grpSpPr>
          <a:xfrm>
            <a:off x="8481231" y="4190252"/>
            <a:ext cx="2454998" cy="1539243"/>
            <a:chOff x="6585160" y="2030750"/>
            <a:chExt cx="2454998" cy="1539243"/>
          </a:xfrm>
        </p:grpSpPr>
        <p:sp>
          <p:nvSpPr>
            <p:cNvPr id="28" name="矩形 27"/>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29" name="矩形 28"/>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Google DeepMind</a:t>
              </a:r>
              <a:endParaRPr lang="zh-CN" altLang="en-US" b="1" dirty="0">
                <a:solidFill>
                  <a:schemeClr val="bg1"/>
                </a:solidFill>
              </a:endParaRPr>
            </a:p>
          </p:txBody>
        </p:sp>
      </p:gr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964" y="2331157"/>
            <a:ext cx="2364509" cy="1773382"/>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052" y="2312569"/>
            <a:ext cx="1810558" cy="1810558"/>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4832" y="2855393"/>
            <a:ext cx="3027795" cy="724909"/>
          </a:xfrm>
          <a:prstGeom prst="rect">
            <a:avLst/>
          </a:prstGeom>
        </p:spPr>
      </p:pic>
    </p:spTree>
    <p:extLst>
      <p:ext uri="{BB962C8B-B14F-4D97-AF65-F5344CB8AC3E}">
        <p14:creationId xmlns:p14="http://schemas.microsoft.com/office/powerpoint/2010/main" val="9736678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10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14:bounceEnd="60000">
                                          <p:cBhvr additive="base">
                                            <p:cTn id="11" dur="100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250"/>
                                      </p:stCondLst>
                                      <p:childTnLst>
                                        <p:set>
                                          <p:cBhvr>
                                            <p:cTn id="14" dur="1" fill="hold">
                                              <p:stCondLst>
                                                <p:cond delay="0"/>
                                              </p:stCondLst>
                                            </p:cTn>
                                            <p:tgtEl>
                                              <p:spTgt spid="27"/>
                                            </p:tgtEl>
                                            <p:attrNameLst>
                                              <p:attrName>style.visibility</p:attrName>
                                            </p:attrNameLst>
                                          </p:cBhvr>
                                          <p:to>
                                            <p:strVal val="visible"/>
                                          </p:to>
                                        </p:set>
                                        <p:anim calcmode="lin" valueType="num" p14:bounceEnd="60000">
                                          <p:cBhvr additive="base">
                                            <p:cTn id="15"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16"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0-#ppt_w/2"/>
                                              </p:val>
                                            </p:tav>
                                            <p:tav tm="100000">
                                              <p:val>
                                                <p:strVal val="#ppt_x"/>
                                              </p:val>
                                            </p:tav>
                                          </p:tavLst>
                                        </p:anim>
                                        <p:anim calcmode="lin" valueType="num">
                                          <p:cBhvr additive="base">
                                            <p:cTn id="12" dur="10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0-#ppt_w/2"/>
                                              </p:val>
                                            </p:tav>
                                            <p:tav tm="100000">
                                              <p:val>
                                                <p:strVal val="#ppt_x"/>
                                              </p:val>
                                            </p:tav>
                                          </p:tavLst>
                                        </p:anim>
                                        <p:anim calcmode="lin" valueType="num">
                                          <p:cBhvr additive="base">
                                            <p:cTn id="16"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2188441"/>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379535"/>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Airdoc</a:t>
            </a:r>
            <a:endParaRPr lang="zh-CN" altLang="en-US" sz="3200" dirty="0"/>
          </a:p>
        </p:txBody>
      </p:sp>
      <p:sp>
        <p:nvSpPr>
          <p:cNvPr id="8" name="文本框 7"/>
          <p:cNvSpPr txBox="1"/>
          <p:nvPr/>
        </p:nvSpPr>
        <p:spPr>
          <a:xfrm>
            <a:off x="2162629" y="2779999"/>
            <a:ext cx="7866742" cy="1702967"/>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lnSpc>
                <a:spcPct val="150000"/>
              </a:lnSpc>
            </a:pPr>
            <a:r>
              <a:rPr lang="en-US" altLang="zh-CN" sz="1800" dirty="0" smtClean="0"/>
              <a:t>Airdoc</a:t>
            </a:r>
            <a:r>
              <a:rPr lang="zh-CN" altLang="en-US" sz="1800" dirty="0" smtClean="0"/>
              <a:t>公司</a:t>
            </a:r>
            <a:r>
              <a:rPr lang="zh-CN" altLang="en-US" sz="1800" dirty="0"/>
              <a:t>目前的主要研究方向及解决方案包括辅助决策分析、医学影像分析和健康大数据挖掘，是国内该领域的顶尖企业，其诸多产品都实现了临床级的应用。 在医学影像分析方面，</a:t>
            </a:r>
            <a:r>
              <a:rPr lang="en-US" altLang="zh-CN" sz="1800" dirty="0"/>
              <a:t>Airdoc</a:t>
            </a:r>
            <a:r>
              <a:rPr lang="zh-CN" altLang="en-US" sz="1800" dirty="0"/>
              <a:t>的成就尤为突出。首先在眼科疾病方面，</a:t>
            </a:r>
            <a:r>
              <a:rPr lang="en-US" altLang="zh-CN" sz="1800" dirty="0"/>
              <a:t>Airdoc</a:t>
            </a:r>
            <a:r>
              <a:rPr lang="zh-CN" altLang="en-US" sz="1800" dirty="0"/>
              <a:t>在糖尿病性视网膜病变、斜视等领域都取得了巨大成果。</a:t>
            </a:r>
          </a:p>
        </p:txBody>
      </p:sp>
    </p:spTree>
    <p:extLst>
      <p:ext uri="{BB962C8B-B14F-4D97-AF65-F5344CB8AC3E}">
        <p14:creationId xmlns:p14="http://schemas.microsoft.com/office/powerpoint/2010/main" val="4024177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Airdoc</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5041897" y="2914649"/>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5971"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4175"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25971"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4175"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440967" y="2258525"/>
            <a:ext cx="3520124" cy="1774552"/>
            <a:chOff x="6585160" y="1678126"/>
            <a:chExt cx="3520124" cy="1774552"/>
          </a:xfrm>
        </p:grpSpPr>
        <p:sp>
          <p:nvSpPr>
            <p:cNvPr id="22" name="矩形 21"/>
            <p:cNvSpPr/>
            <p:nvPr/>
          </p:nvSpPr>
          <p:spPr>
            <a:xfrm>
              <a:off x="6585160" y="2030750"/>
              <a:ext cx="3520124"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经过长时间的数据收集和数据预处理，利用卷积神经网络设计了斜视识别网络，并且通过大量的数据验证模型，然后不停的调整模型的参数，以保证最终训练出的斜视模型在灵敏性和特异性的可靠性。同时，</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还与温州医科大学附属眼视光医院（浙江省眼科医院</a:t>
              </a:r>
              <a:r>
                <a:rPr lang="zh-CN" altLang="en-US" sz="1200" dirty="0" smtClean="0">
                  <a:solidFill>
                    <a:schemeClr val="tx1">
                      <a:lumMod val="50000"/>
                      <a:lumOff val="50000"/>
                    </a:schemeClr>
                  </a:solidFill>
                </a:rPr>
                <a:t>）达成合作，共同开发</a:t>
              </a:r>
              <a:endParaRPr lang="zh-CN" altLang="en-US" sz="1200" dirty="0">
                <a:solidFill>
                  <a:schemeClr val="tx1">
                    <a:lumMod val="50000"/>
                    <a:lumOff val="50000"/>
                  </a:schemeClr>
                </a:solidFill>
              </a:endParaRPr>
            </a:p>
          </p:txBody>
        </p:sp>
        <p:sp>
          <p:nvSpPr>
            <p:cNvPr id="23" name="矩形 22"/>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斜视</a:t>
              </a:r>
            </a:p>
          </p:txBody>
        </p:sp>
      </p:grpSp>
      <p:grpSp>
        <p:nvGrpSpPr>
          <p:cNvPr id="24" name="组合 23"/>
          <p:cNvGrpSpPr/>
          <p:nvPr/>
        </p:nvGrpSpPr>
        <p:grpSpPr>
          <a:xfrm>
            <a:off x="8440967" y="4337700"/>
            <a:ext cx="3520124" cy="1552953"/>
            <a:chOff x="6585160" y="1678126"/>
            <a:chExt cx="3520124" cy="1552953"/>
          </a:xfrm>
        </p:grpSpPr>
        <p:sp>
          <p:nvSpPr>
            <p:cNvPr id="25" name="矩形 24"/>
            <p:cNvSpPr/>
            <p:nvPr/>
          </p:nvSpPr>
          <p:spPr>
            <a:xfrm>
              <a:off x="6585160" y="2030750"/>
              <a:ext cx="3520124"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还与温州医科大学附属眼视光医院（浙江省眼科医院）、上海长征医院等医疗机构达成合作，继续推进产品的研发和实用化，其中</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开发的包括糖网识别在内的多款产品已经在上海长征医院投入使用。</a:t>
              </a:r>
            </a:p>
          </p:txBody>
        </p:sp>
        <p:sp>
          <p:nvSpPr>
            <p:cNvPr id="26" name="矩形 2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共同合作</a:t>
              </a:r>
              <a:endParaRPr lang="zh-CN" altLang="en-US" b="1" dirty="0">
                <a:solidFill>
                  <a:schemeClr val="tx1">
                    <a:lumMod val="65000"/>
                    <a:lumOff val="35000"/>
                  </a:schemeClr>
                </a:solidFill>
              </a:endParaRPr>
            </a:p>
          </p:txBody>
        </p:sp>
      </p:grpSp>
      <p:grpSp>
        <p:nvGrpSpPr>
          <p:cNvPr id="27" name="组合 26"/>
          <p:cNvGrpSpPr/>
          <p:nvPr/>
        </p:nvGrpSpPr>
        <p:grpSpPr>
          <a:xfrm>
            <a:off x="240145" y="2258525"/>
            <a:ext cx="3552949" cy="1774552"/>
            <a:chOff x="5487209" y="1678126"/>
            <a:chExt cx="3552949" cy="1774552"/>
          </a:xfrm>
        </p:grpSpPr>
        <p:sp>
          <p:nvSpPr>
            <p:cNvPr id="28" name="矩形 27"/>
            <p:cNvSpPr/>
            <p:nvPr/>
          </p:nvSpPr>
          <p:spPr>
            <a:xfrm>
              <a:off x="5487209" y="2030750"/>
              <a:ext cx="3552949" cy="1421928"/>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花费大量时间从多家国内外顶级医院收集了数十万张眼底照片，构建超过</a:t>
              </a:r>
              <a:r>
                <a:rPr lang="en-US" altLang="zh-CN" sz="1200" dirty="0">
                  <a:solidFill>
                    <a:schemeClr val="tx1">
                      <a:lumMod val="50000"/>
                      <a:lumOff val="50000"/>
                    </a:schemeClr>
                  </a:solidFill>
                </a:rPr>
                <a:t>100</a:t>
              </a:r>
              <a:r>
                <a:rPr lang="zh-CN" altLang="en-US" sz="1200" dirty="0">
                  <a:solidFill>
                    <a:schemeClr val="tx1">
                      <a:lumMod val="50000"/>
                      <a:lumOff val="50000"/>
                    </a:schemeClr>
                  </a:solidFill>
                </a:rPr>
                <a:t>层卷积神经网络，准确解析原始图像的高阶信息，单次迭代持续训练超过</a:t>
              </a:r>
              <a:r>
                <a:rPr lang="en-US" altLang="zh-CN" sz="1200" dirty="0">
                  <a:solidFill>
                    <a:schemeClr val="tx1">
                      <a:lumMod val="50000"/>
                      <a:lumOff val="50000"/>
                    </a:schemeClr>
                  </a:solidFill>
                </a:rPr>
                <a:t>120</a:t>
              </a:r>
              <a:r>
                <a:rPr lang="zh-CN" altLang="en-US" sz="1200" dirty="0">
                  <a:solidFill>
                    <a:schemeClr val="tx1">
                      <a:lumMod val="50000"/>
                      <a:lumOff val="50000"/>
                    </a:schemeClr>
                  </a:solidFill>
                </a:rPr>
                <a:t>小时，最终研发出了</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糖尿病性视网膜病变辅助诊断模型，在灵敏性和特异性等主要指标上，获得了和人类医生相当的结果</a:t>
              </a:r>
            </a:p>
          </p:txBody>
        </p:sp>
        <p:sp>
          <p:nvSpPr>
            <p:cNvPr id="29" name="矩形 28"/>
            <p:cNvSpPr/>
            <p:nvPr/>
          </p:nvSpPr>
          <p:spPr>
            <a:xfrm>
              <a:off x="6798184" y="1678126"/>
              <a:ext cx="2241974" cy="39414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糖尿病性视网膜病变</a:t>
              </a:r>
            </a:p>
          </p:txBody>
        </p:sp>
      </p:grpSp>
      <p:grpSp>
        <p:nvGrpSpPr>
          <p:cNvPr id="30" name="组合 29"/>
          <p:cNvGrpSpPr/>
          <p:nvPr/>
        </p:nvGrpSpPr>
        <p:grpSpPr>
          <a:xfrm>
            <a:off x="240145" y="4337700"/>
            <a:ext cx="3552949" cy="1774552"/>
            <a:chOff x="5487209" y="1678126"/>
            <a:chExt cx="3552949" cy="1774552"/>
          </a:xfrm>
        </p:grpSpPr>
        <p:sp>
          <p:nvSpPr>
            <p:cNvPr id="31" name="矩形 30"/>
            <p:cNvSpPr/>
            <p:nvPr/>
          </p:nvSpPr>
          <p:spPr>
            <a:xfrm>
              <a:off x="5487209" y="2030750"/>
              <a:ext cx="3552949"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smtClean="0">
                  <a:solidFill>
                    <a:schemeClr val="tx1">
                      <a:lumMod val="50000"/>
                      <a:lumOff val="50000"/>
                    </a:schemeClr>
                  </a:solidFill>
                </a:rPr>
                <a:t>进入</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页面上传照片之后，</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即可帮助患者分析诊断黑色素瘤。该服务中，</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邀请了中国医学科学院北京协和医学院皮肤病医院</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研究所</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的顶级皮肤专家对照片识别结果进行把关。同时，本次合作更是该研究所首次与企业开展此类合作，向广大互联网用户提供服务。</a:t>
              </a: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黑色素瘤</a:t>
              </a:r>
            </a:p>
          </p:txBody>
        </p:sp>
      </p:grpSp>
    </p:spTree>
    <p:extLst>
      <p:ext uri="{BB962C8B-B14F-4D97-AF65-F5344CB8AC3E}">
        <p14:creationId xmlns:p14="http://schemas.microsoft.com/office/powerpoint/2010/main" val="25275890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14:presetBounceEnd="60000">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14:bounceEnd="60000">
                                          <p:cBhvr additive="base">
                                            <p:cTn id="7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0000">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14:bounceEnd="60000">
                                          <p:cBhvr additive="base">
                                            <p:cTn id="7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14:presetBounceEnd="6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60000">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14:bounceEnd="60000">
                                          <p:cBhvr additive="base">
                                            <p:cTn id="8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1000" fill="hold"/>
                                            <p:tgtEl>
                                              <p:spTgt spid="21"/>
                                            </p:tgtEl>
                                            <p:attrNameLst>
                                              <p:attrName>ppt_x</p:attrName>
                                            </p:attrNameLst>
                                          </p:cBhvr>
                                          <p:tavLst>
                                            <p:tav tm="0">
                                              <p:val>
                                                <p:strVal val="1+#ppt_w/2"/>
                                              </p:val>
                                            </p:tav>
                                            <p:tav tm="100000">
                                              <p:val>
                                                <p:strVal val="#ppt_x"/>
                                              </p:val>
                                            </p:tav>
                                          </p:tavLst>
                                        </p:anim>
                                        <p:anim calcmode="lin" valueType="num">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1+#ppt_w/2"/>
                                              </p:val>
                                            </p:tav>
                                            <p:tav tm="100000">
                                              <p:val>
                                                <p:strVal val="#ppt_x"/>
                                              </p:val>
                                            </p:tav>
                                          </p:tavLst>
                                        </p:anim>
                                        <p:anim calcmode="lin" valueType="num">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tgtEl>
                                              <p:spTgt spid="30"/>
                                            </p:tgtEl>
                                            <p:attrNameLst>
                                              <p:attrName>ppt_x</p:attrName>
                                            </p:attrNameLst>
                                          </p:cBhvr>
                                          <p:tavLst>
                                            <p:tav tm="0">
                                              <p:val>
                                                <p:strVal val="0-#ppt_w/2"/>
                                              </p:val>
                                            </p:tav>
                                            <p:tav tm="100000">
                                              <p:val>
                                                <p:strVal val="#ppt_x"/>
                                              </p:val>
                                            </p:tav>
                                          </p:tavLst>
                                        </p:anim>
                                        <p:anim calcmode="lin" valueType="num">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2188441"/>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379535"/>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IBM </a:t>
            </a:r>
            <a:r>
              <a:rPr lang="en-US" altLang="zh-CN" sz="3200" dirty="0" err="1" smtClean="0"/>
              <a:t>Waston</a:t>
            </a:r>
            <a:endParaRPr lang="zh-CN" altLang="en-US" sz="3200" dirty="0"/>
          </a:p>
        </p:txBody>
      </p:sp>
      <p:sp>
        <p:nvSpPr>
          <p:cNvPr id="8" name="文本框 7"/>
          <p:cNvSpPr txBox="1"/>
          <p:nvPr/>
        </p:nvSpPr>
        <p:spPr>
          <a:xfrm>
            <a:off x="2162629" y="2779999"/>
            <a:ext cx="8228280" cy="1338828"/>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lnSpc>
                <a:spcPct val="150000"/>
              </a:lnSpc>
            </a:pPr>
            <a:r>
              <a:rPr lang="en-US" altLang="zh-CN" sz="1800" dirty="0"/>
              <a:t>IBM</a:t>
            </a:r>
            <a:r>
              <a:rPr lang="zh-CN" altLang="en-US" sz="1800" dirty="0"/>
              <a:t>作为人工智能领域的领先企业，其推出的“</a:t>
            </a:r>
            <a:r>
              <a:rPr lang="en-US" altLang="zh-CN" sz="1800" dirty="0" err="1"/>
              <a:t>Waston</a:t>
            </a:r>
            <a:r>
              <a:rPr lang="zh-CN" altLang="en-US" sz="1800" dirty="0"/>
              <a:t>认知”服务通过使用</a:t>
            </a:r>
            <a:r>
              <a:rPr lang="en-US" altLang="zh-CN" sz="1800" dirty="0"/>
              <a:t>IBM</a:t>
            </a:r>
            <a:r>
              <a:rPr lang="zh-CN" altLang="en-US" sz="1800" dirty="0"/>
              <a:t>强大的人工智能技术与海量数据，在许多行业里都大显身手。而在医疗领域，</a:t>
            </a:r>
            <a:r>
              <a:rPr lang="en-US" altLang="zh-CN" sz="1800" dirty="0" err="1"/>
              <a:t>Waston</a:t>
            </a:r>
            <a:r>
              <a:rPr lang="zh-CN" altLang="en-US" sz="1800" dirty="0"/>
              <a:t>推出的产品为</a:t>
            </a:r>
            <a:r>
              <a:rPr lang="en-US" altLang="zh-CN" sz="1800" dirty="0" err="1"/>
              <a:t>Waston</a:t>
            </a:r>
            <a:r>
              <a:rPr lang="en-US" altLang="zh-CN" sz="1800" dirty="0"/>
              <a:t> Health</a:t>
            </a:r>
            <a:r>
              <a:rPr lang="zh-CN" altLang="en-US" sz="1800" dirty="0"/>
              <a:t>，而其主要的关注点在于肿瘤和癌症的诊断</a:t>
            </a:r>
            <a:r>
              <a:rPr lang="zh-CN" altLang="en-US" sz="1800" dirty="0" smtClean="0"/>
              <a:t>。</a:t>
            </a:r>
            <a:endParaRPr lang="zh-CN" altLang="en-US" sz="1800" dirty="0"/>
          </a:p>
        </p:txBody>
      </p:sp>
    </p:spTree>
    <p:extLst>
      <p:ext uri="{BB962C8B-B14F-4D97-AF65-F5344CB8AC3E}">
        <p14:creationId xmlns:p14="http://schemas.microsoft.com/office/powerpoint/2010/main" val="3367494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1471</Words>
  <Application>Microsoft Office PowerPoint</Application>
  <PresentationFormat>宽屏</PresentationFormat>
  <Paragraphs>120</Paragraphs>
  <Slides>17</Slides>
  <Notes>17</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Arial</vt:lpstr>
      <vt:lpstr>微软雅黑</vt:lpstr>
      <vt:lpstr>等线</vt:lpstr>
      <vt:lpstr>Geometr415 Blk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林灏</cp:lastModifiedBy>
  <cp:revision>44</cp:revision>
  <dcterms:created xsi:type="dcterms:W3CDTF">2017-05-25T01:38:20Z</dcterms:created>
  <dcterms:modified xsi:type="dcterms:W3CDTF">2017-11-09T16:00:21Z</dcterms:modified>
</cp:coreProperties>
</file>