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2"/>
  </p:notesMasterIdLst>
  <p:sldIdLst>
    <p:sldId id="256" r:id="rId2"/>
    <p:sldId id="264" r:id="rId3"/>
    <p:sldId id="265" r:id="rId4"/>
    <p:sldId id="266" r:id="rId5"/>
    <p:sldId id="267" r:id="rId6"/>
    <p:sldId id="268" r:id="rId7"/>
    <p:sldId id="270" r:id="rId8"/>
    <p:sldId id="271" r:id="rId9"/>
    <p:sldId id="272"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96" autoAdjust="0"/>
  </p:normalViewPr>
  <p:slideViewPr>
    <p:cSldViewPr snapToGrid="0" showGuides="1">
      <p:cViewPr>
        <p:scale>
          <a:sx n="75" d="100"/>
          <a:sy n="75" d="100"/>
        </p:scale>
        <p:origin x="389"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E0FBB-F17D-459B-92CC-A1330303904E}" type="doc">
      <dgm:prSet loTypeId="urn:microsoft.com/office/officeart/2005/8/layout/cycle6" loCatId="relationship" qsTypeId="urn:microsoft.com/office/officeart/2005/8/quickstyle/simple1" qsCatId="simple" csTypeId="urn:microsoft.com/office/officeart/2005/8/colors/accent2_1" csCatId="accent2" phldr="1"/>
      <dgm:spPr/>
      <dgm:t>
        <a:bodyPr/>
        <a:lstStyle/>
        <a:p>
          <a:endParaRPr lang="zh-CN" altLang="en-US"/>
        </a:p>
      </dgm:t>
    </dgm:pt>
    <dgm:pt modelId="{A1E5C85D-3CDF-42DB-AE73-6AA474C276E1}">
      <dgm:prSet phldrT="[文本]"/>
      <dgm:spPr/>
      <dgm:t>
        <a:bodyPr/>
        <a:lstStyle/>
        <a:p>
          <a:r>
            <a:rPr lang="zh-CN" altLang="en-US" dirty="0" smtClean="0"/>
            <a:t>技术</a:t>
          </a:r>
          <a:endParaRPr lang="zh-CN" altLang="en-US" dirty="0"/>
        </a:p>
      </dgm:t>
    </dgm:pt>
    <dgm:pt modelId="{B950B2F7-CFE9-41F2-9BC3-91D00328AD73}" type="parTrans" cxnId="{57238AD2-90E2-447C-9750-5BDE4649B02C}">
      <dgm:prSet/>
      <dgm:spPr/>
      <dgm:t>
        <a:bodyPr/>
        <a:lstStyle/>
        <a:p>
          <a:endParaRPr lang="zh-CN" altLang="en-US"/>
        </a:p>
      </dgm:t>
    </dgm:pt>
    <dgm:pt modelId="{17B21406-663B-4736-9263-787DD7F4CF97}" type="sibTrans" cxnId="{57238AD2-90E2-447C-9750-5BDE4649B02C}">
      <dgm:prSet/>
      <dgm:spPr/>
      <dgm:t>
        <a:bodyPr/>
        <a:lstStyle/>
        <a:p>
          <a:endParaRPr lang="zh-CN" altLang="en-US"/>
        </a:p>
      </dgm:t>
    </dgm:pt>
    <dgm:pt modelId="{380FF8F4-5918-4E58-8DBD-FBADE4079857}">
      <dgm:prSet phldrT="[文本]"/>
      <dgm:spPr/>
      <dgm:t>
        <a:bodyPr/>
        <a:lstStyle/>
        <a:p>
          <a:r>
            <a:rPr lang="zh-CN" altLang="en-US" dirty="0" smtClean="0"/>
            <a:t>市场</a:t>
          </a:r>
          <a:endParaRPr lang="zh-CN" altLang="en-US" dirty="0"/>
        </a:p>
      </dgm:t>
    </dgm:pt>
    <dgm:pt modelId="{A6F84989-DD90-4C8A-8A66-62B39D12030A}" type="parTrans" cxnId="{6D987D3D-5AFD-4360-8599-F00A377F038C}">
      <dgm:prSet/>
      <dgm:spPr/>
      <dgm:t>
        <a:bodyPr/>
        <a:lstStyle/>
        <a:p>
          <a:endParaRPr lang="zh-CN" altLang="en-US"/>
        </a:p>
      </dgm:t>
    </dgm:pt>
    <dgm:pt modelId="{77974D23-DC88-4640-9247-A21C00D253FD}" type="sibTrans" cxnId="{6D987D3D-5AFD-4360-8599-F00A377F038C}">
      <dgm:prSet/>
      <dgm:spPr/>
      <dgm:t>
        <a:bodyPr/>
        <a:lstStyle/>
        <a:p>
          <a:endParaRPr lang="zh-CN" altLang="en-US"/>
        </a:p>
      </dgm:t>
    </dgm:pt>
    <dgm:pt modelId="{3AD6E233-0494-4DFF-A42A-3FCA0B186D9F}">
      <dgm:prSet phldrT="[文本]"/>
      <dgm:spPr/>
      <dgm:t>
        <a:bodyPr/>
        <a:lstStyle/>
        <a:p>
          <a:r>
            <a:rPr lang="zh-CN" altLang="en-US" dirty="0" smtClean="0"/>
            <a:t>数据</a:t>
          </a:r>
          <a:endParaRPr lang="zh-CN" altLang="en-US" dirty="0"/>
        </a:p>
      </dgm:t>
    </dgm:pt>
    <dgm:pt modelId="{54BEDF43-30FF-4EE8-8DBA-104A8AF5A164}" type="parTrans" cxnId="{583FACDD-1F79-45A9-BBE2-A3870BD7084E}">
      <dgm:prSet/>
      <dgm:spPr/>
    </dgm:pt>
    <dgm:pt modelId="{3B2E5C1D-0732-429D-8A25-E46050FE21DA}" type="sibTrans" cxnId="{583FACDD-1F79-45A9-BBE2-A3870BD7084E}">
      <dgm:prSet/>
      <dgm:spPr/>
    </dgm:pt>
    <dgm:pt modelId="{D0A6F09C-C7C3-4A88-85EC-4A254F0598C2}" type="pres">
      <dgm:prSet presAssocID="{182E0FBB-F17D-459B-92CC-A1330303904E}" presName="cycle" presStyleCnt="0">
        <dgm:presLayoutVars>
          <dgm:dir val="rev"/>
          <dgm:resizeHandles val="exact"/>
        </dgm:presLayoutVars>
      </dgm:prSet>
      <dgm:spPr/>
      <dgm:t>
        <a:bodyPr/>
        <a:lstStyle/>
        <a:p>
          <a:endParaRPr lang="zh-CN" altLang="en-US"/>
        </a:p>
      </dgm:t>
    </dgm:pt>
    <dgm:pt modelId="{B130AE3A-6EE8-46BC-B08C-73B83FE078A6}" type="pres">
      <dgm:prSet presAssocID="{3AD6E233-0494-4DFF-A42A-3FCA0B186D9F}" presName="node" presStyleLbl="node1" presStyleIdx="0" presStyleCnt="3">
        <dgm:presLayoutVars>
          <dgm:bulletEnabled val="1"/>
        </dgm:presLayoutVars>
      </dgm:prSet>
      <dgm:spPr/>
      <dgm:t>
        <a:bodyPr/>
        <a:lstStyle/>
        <a:p>
          <a:endParaRPr lang="zh-CN" altLang="en-US"/>
        </a:p>
      </dgm:t>
    </dgm:pt>
    <dgm:pt modelId="{BFFF9877-9372-446C-9196-BD70FB195CBF}" type="pres">
      <dgm:prSet presAssocID="{3AD6E233-0494-4DFF-A42A-3FCA0B186D9F}" presName="spNode" presStyleCnt="0"/>
      <dgm:spPr/>
    </dgm:pt>
    <dgm:pt modelId="{512041AA-29E0-4B97-9B11-FDA884DA9F00}" type="pres">
      <dgm:prSet presAssocID="{3B2E5C1D-0732-429D-8A25-E46050FE21DA}" presName="sibTrans" presStyleLbl="sibTrans1D1" presStyleIdx="0" presStyleCnt="3"/>
      <dgm:spPr/>
    </dgm:pt>
    <dgm:pt modelId="{AF57506D-5066-4F7E-8B17-AD9F7443E3B6}" type="pres">
      <dgm:prSet presAssocID="{A1E5C85D-3CDF-42DB-AE73-6AA474C276E1}" presName="node" presStyleLbl="node1" presStyleIdx="1" presStyleCnt="3">
        <dgm:presLayoutVars>
          <dgm:bulletEnabled val="1"/>
        </dgm:presLayoutVars>
      </dgm:prSet>
      <dgm:spPr/>
      <dgm:t>
        <a:bodyPr/>
        <a:lstStyle/>
        <a:p>
          <a:endParaRPr lang="zh-CN" altLang="en-US"/>
        </a:p>
      </dgm:t>
    </dgm:pt>
    <dgm:pt modelId="{70D62CB7-60D0-456E-AC2F-6EA2B53598CA}" type="pres">
      <dgm:prSet presAssocID="{A1E5C85D-3CDF-42DB-AE73-6AA474C276E1}" presName="spNode" presStyleCnt="0"/>
      <dgm:spPr/>
    </dgm:pt>
    <dgm:pt modelId="{2B10733E-1117-49F5-9C21-73645A13F261}" type="pres">
      <dgm:prSet presAssocID="{17B21406-663B-4736-9263-787DD7F4CF97}" presName="sibTrans" presStyleLbl="sibTrans1D1" presStyleIdx="1" presStyleCnt="3"/>
      <dgm:spPr/>
      <dgm:t>
        <a:bodyPr/>
        <a:lstStyle/>
        <a:p>
          <a:endParaRPr lang="zh-CN" altLang="en-US"/>
        </a:p>
      </dgm:t>
    </dgm:pt>
    <dgm:pt modelId="{69450B59-F531-41EC-8C37-68F1B44E0AA8}" type="pres">
      <dgm:prSet presAssocID="{380FF8F4-5918-4E58-8DBD-FBADE4079857}" presName="node" presStyleLbl="node1" presStyleIdx="2" presStyleCnt="3">
        <dgm:presLayoutVars>
          <dgm:bulletEnabled val="1"/>
        </dgm:presLayoutVars>
      </dgm:prSet>
      <dgm:spPr/>
      <dgm:t>
        <a:bodyPr/>
        <a:lstStyle/>
        <a:p>
          <a:endParaRPr lang="zh-CN" altLang="en-US"/>
        </a:p>
      </dgm:t>
    </dgm:pt>
    <dgm:pt modelId="{220DF230-9DF7-4B56-B2A2-B59003D3ABE7}" type="pres">
      <dgm:prSet presAssocID="{380FF8F4-5918-4E58-8DBD-FBADE4079857}" presName="spNode" presStyleCnt="0"/>
      <dgm:spPr/>
    </dgm:pt>
    <dgm:pt modelId="{60A288E1-5D4B-45C1-8989-7270B9EC0C8B}" type="pres">
      <dgm:prSet presAssocID="{77974D23-DC88-4640-9247-A21C00D253FD}" presName="sibTrans" presStyleLbl="sibTrans1D1" presStyleIdx="2" presStyleCnt="3"/>
      <dgm:spPr/>
      <dgm:t>
        <a:bodyPr/>
        <a:lstStyle/>
        <a:p>
          <a:endParaRPr lang="zh-CN" altLang="en-US"/>
        </a:p>
      </dgm:t>
    </dgm:pt>
  </dgm:ptLst>
  <dgm:cxnLst>
    <dgm:cxn modelId="{ED57B7DD-ED23-4071-8D86-3D5EB1071B23}" type="presOf" srcId="{3B2E5C1D-0732-429D-8A25-E46050FE21DA}" destId="{512041AA-29E0-4B97-9B11-FDA884DA9F00}" srcOrd="0" destOrd="0" presId="urn:microsoft.com/office/officeart/2005/8/layout/cycle6"/>
    <dgm:cxn modelId="{8691F901-91CE-4EA4-BC22-ED0ADC379899}" type="presOf" srcId="{3AD6E233-0494-4DFF-A42A-3FCA0B186D9F}" destId="{B130AE3A-6EE8-46BC-B08C-73B83FE078A6}" srcOrd="0" destOrd="0" presId="urn:microsoft.com/office/officeart/2005/8/layout/cycle6"/>
    <dgm:cxn modelId="{57238AD2-90E2-447C-9750-5BDE4649B02C}" srcId="{182E0FBB-F17D-459B-92CC-A1330303904E}" destId="{A1E5C85D-3CDF-42DB-AE73-6AA474C276E1}" srcOrd="1" destOrd="0" parTransId="{B950B2F7-CFE9-41F2-9BC3-91D00328AD73}" sibTransId="{17B21406-663B-4736-9263-787DD7F4CF97}"/>
    <dgm:cxn modelId="{C56B00BD-A5B9-44F6-818A-84B1CAABC8AC}" type="presOf" srcId="{A1E5C85D-3CDF-42DB-AE73-6AA474C276E1}" destId="{AF57506D-5066-4F7E-8B17-AD9F7443E3B6}" srcOrd="0" destOrd="0" presId="urn:microsoft.com/office/officeart/2005/8/layout/cycle6"/>
    <dgm:cxn modelId="{463D5A80-CF13-46BD-A292-E99531B5AC3B}" type="presOf" srcId="{77974D23-DC88-4640-9247-A21C00D253FD}" destId="{60A288E1-5D4B-45C1-8989-7270B9EC0C8B}" srcOrd="0" destOrd="0" presId="urn:microsoft.com/office/officeart/2005/8/layout/cycle6"/>
    <dgm:cxn modelId="{5791A9E6-B125-4A4A-8A1C-91D34829EF3C}" type="presOf" srcId="{182E0FBB-F17D-459B-92CC-A1330303904E}" destId="{D0A6F09C-C7C3-4A88-85EC-4A254F0598C2}" srcOrd="0" destOrd="0" presId="urn:microsoft.com/office/officeart/2005/8/layout/cycle6"/>
    <dgm:cxn modelId="{9C5C49DF-1493-4E90-AEAC-C9F69B583F2F}" type="presOf" srcId="{17B21406-663B-4736-9263-787DD7F4CF97}" destId="{2B10733E-1117-49F5-9C21-73645A13F261}" srcOrd="0" destOrd="0" presId="urn:microsoft.com/office/officeart/2005/8/layout/cycle6"/>
    <dgm:cxn modelId="{583FACDD-1F79-45A9-BBE2-A3870BD7084E}" srcId="{182E0FBB-F17D-459B-92CC-A1330303904E}" destId="{3AD6E233-0494-4DFF-A42A-3FCA0B186D9F}" srcOrd="0" destOrd="0" parTransId="{54BEDF43-30FF-4EE8-8DBA-104A8AF5A164}" sibTransId="{3B2E5C1D-0732-429D-8A25-E46050FE21DA}"/>
    <dgm:cxn modelId="{58D0EF9E-5A50-4392-9CD3-42A72AB23FC1}" type="presOf" srcId="{380FF8F4-5918-4E58-8DBD-FBADE4079857}" destId="{69450B59-F531-41EC-8C37-68F1B44E0AA8}" srcOrd="0" destOrd="0" presId="urn:microsoft.com/office/officeart/2005/8/layout/cycle6"/>
    <dgm:cxn modelId="{6D987D3D-5AFD-4360-8599-F00A377F038C}" srcId="{182E0FBB-F17D-459B-92CC-A1330303904E}" destId="{380FF8F4-5918-4E58-8DBD-FBADE4079857}" srcOrd="2" destOrd="0" parTransId="{A6F84989-DD90-4C8A-8A66-62B39D12030A}" sibTransId="{77974D23-DC88-4640-9247-A21C00D253FD}"/>
    <dgm:cxn modelId="{1FD16368-0079-49D5-99EA-DAD9E5CA46FF}" type="presParOf" srcId="{D0A6F09C-C7C3-4A88-85EC-4A254F0598C2}" destId="{B130AE3A-6EE8-46BC-B08C-73B83FE078A6}" srcOrd="0" destOrd="0" presId="urn:microsoft.com/office/officeart/2005/8/layout/cycle6"/>
    <dgm:cxn modelId="{2746C92C-9563-4823-9917-079481379658}" type="presParOf" srcId="{D0A6F09C-C7C3-4A88-85EC-4A254F0598C2}" destId="{BFFF9877-9372-446C-9196-BD70FB195CBF}" srcOrd="1" destOrd="0" presId="urn:microsoft.com/office/officeart/2005/8/layout/cycle6"/>
    <dgm:cxn modelId="{6BB58919-CCF8-4CB3-9EB5-BD9948197A4C}" type="presParOf" srcId="{D0A6F09C-C7C3-4A88-85EC-4A254F0598C2}" destId="{512041AA-29E0-4B97-9B11-FDA884DA9F00}" srcOrd="2" destOrd="0" presId="urn:microsoft.com/office/officeart/2005/8/layout/cycle6"/>
    <dgm:cxn modelId="{22CF652F-734B-4DFE-BF7F-477929E5146A}" type="presParOf" srcId="{D0A6F09C-C7C3-4A88-85EC-4A254F0598C2}" destId="{AF57506D-5066-4F7E-8B17-AD9F7443E3B6}" srcOrd="3" destOrd="0" presId="urn:microsoft.com/office/officeart/2005/8/layout/cycle6"/>
    <dgm:cxn modelId="{478D63F2-6545-42A7-B3E0-AAD5A0DDE52B}" type="presParOf" srcId="{D0A6F09C-C7C3-4A88-85EC-4A254F0598C2}" destId="{70D62CB7-60D0-456E-AC2F-6EA2B53598CA}" srcOrd="4" destOrd="0" presId="urn:microsoft.com/office/officeart/2005/8/layout/cycle6"/>
    <dgm:cxn modelId="{960FB2EB-480F-4321-9EB2-84D8195F306C}" type="presParOf" srcId="{D0A6F09C-C7C3-4A88-85EC-4A254F0598C2}" destId="{2B10733E-1117-49F5-9C21-73645A13F261}" srcOrd="5" destOrd="0" presId="urn:microsoft.com/office/officeart/2005/8/layout/cycle6"/>
    <dgm:cxn modelId="{B568682C-FD14-474D-95D8-B274EFC8BC68}" type="presParOf" srcId="{D0A6F09C-C7C3-4A88-85EC-4A254F0598C2}" destId="{69450B59-F531-41EC-8C37-68F1B44E0AA8}" srcOrd="6" destOrd="0" presId="urn:microsoft.com/office/officeart/2005/8/layout/cycle6"/>
    <dgm:cxn modelId="{316E3E8E-5A3B-42D7-A4BC-2EFCE486C80A}" type="presParOf" srcId="{D0A6F09C-C7C3-4A88-85EC-4A254F0598C2}" destId="{220DF230-9DF7-4B56-B2A2-B59003D3ABE7}" srcOrd="7" destOrd="0" presId="urn:microsoft.com/office/officeart/2005/8/layout/cycle6"/>
    <dgm:cxn modelId="{F86A1538-0668-4347-A7B8-37D3021D1002}" type="presParOf" srcId="{D0A6F09C-C7C3-4A88-85EC-4A254F0598C2}" destId="{60A288E1-5D4B-45C1-8989-7270B9EC0C8B}"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0AE3A-6EE8-46BC-B08C-73B83FE078A6}">
      <dsp:nvSpPr>
        <dsp:cNvPr id="0" name=""/>
        <dsp:cNvSpPr/>
      </dsp:nvSpPr>
      <dsp:spPr>
        <a:xfrm>
          <a:off x="4245360" y="1223"/>
          <a:ext cx="1862953" cy="1210919"/>
        </a:xfrm>
        <a:prstGeom prst="round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kern="1200" dirty="0" smtClean="0"/>
            <a:t>数据</a:t>
          </a:r>
          <a:endParaRPr lang="zh-CN" altLang="en-US" sz="4700" kern="1200" dirty="0"/>
        </a:p>
      </dsp:txBody>
      <dsp:txXfrm>
        <a:off x="4304472" y="60335"/>
        <a:ext cx="1744729" cy="1092695"/>
      </dsp:txXfrm>
    </dsp:sp>
    <dsp:sp modelId="{512041AA-29E0-4B97-9B11-FDA884DA9F00}">
      <dsp:nvSpPr>
        <dsp:cNvPr id="0" name=""/>
        <dsp:cNvSpPr/>
      </dsp:nvSpPr>
      <dsp:spPr>
        <a:xfrm>
          <a:off x="3562949" y="606683"/>
          <a:ext cx="3227776" cy="3227776"/>
        </a:xfrm>
        <a:custGeom>
          <a:avLst/>
          <a:gdLst/>
          <a:ahLst/>
          <a:cxnLst/>
          <a:rect l="0" t="0" r="0" b="0"/>
          <a:pathLst>
            <a:path>
              <a:moveTo>
                <a:pt x="668900" y="305594"/>
              </a:moveTo>
              <a:arcTo wR="1613888" hR="1613888" stAng="14049554" swAng="-3644488"/>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57506D-5066-4F7E-8B17-AD9F7443E3B6}">
      <dsp:nvSpPr>
        <dsp:cNvPr id="0" name=""/>
        <dsp:cNvSpPr/>
      </dsp:nvSpPr>
      <dsp:spPr>
        <a:xfrm>
          <a:off x="2847692" y="2422055"/>
          <a:ext cx="1862953" cy="1210919"/>
        </a:xfrm>
        <a:prstGeom prst="round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kern="1200" dirty="0" smtClean="0"/>
            <a:t>技术</a:t>
          </a:r>
          <a:endParaRPr lang="zh-CN" altLang="en-US" sz="4700" kern="1200" dirty="0"/>
        </a:p>
      </dsp:txBody>
      <dsp:txXfrm>
        <a:off x="2906804" y="2481167"/>
        <a:ext cx="1744729" cy="1092695"/>
      </dsp:txXfrm>
    </dsp:sp>
    <dsp:sp modelId="{2B10733E-1117-49F5-9C21-73645A13F261}">
      <dsp:nvSpPr>
        <dsp:cNvPr id="0" name=""/>
        <dsp:cNvSpPr/>
      </dsp:nvSpPr>
      <dsp:spPr>
        <a:xfrm>
          <a:off x="3562949" y="606683"/>
          <a:ext cx="3227776" cy="3227776"/>
        </a:xfrm>
        <a:custGeom>
          <a:avLst/>
          <a:gdLst/>
          <a:ahLst/>
          <a:cxnLst/>
          <a:rect l="0" t="0" r="0" b="0"/>
          <a:pathLst>
            <a:path>
              <a:moveTo>
                <a:pt x="846727" y="3033782"/>
              </a:moveTo>
              <a:arcTo wR="1613888" hR="1613888" stAng="7102926" swAng="-3405853"/>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450B59-F531-41EC-8C37-68F1B44E0AA8}">
      <dsp:nvSpPr>
        <dsp:cNvPr id="0" name=""/>
        <dsp:cNvSpPr/>
      </dsp:nvSpPr>
      <dsp:spPr>
        <a:xfrm>
          <a:off x="5643028" y="2422055"/>
          <a:ext cx="1862953" cy="1210919"/>
        </a:xfrm>
        <a:prstGeom prst="roundRect">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kern="1200" dirty="0" smtClean="0"/>
            <a:t>市场</a:t>
          </a:r>
          <a:endParaRPr lang="zh-CN" altLang="en-US" sz="4700" kern="1200" dirty="0"/>
        </a:p>
      </dsp:txBody>
      <dsp:txXfrm>
        <a:off x="5702140" y="2481167"/>
        <a:ext cx="1744729" cy="1092695"/>
      </dsp:txXfrm>
    </dsp:sp>
    <dsp:sp modelId="{60A288E1-5D4B-45C1-8989-7270B9EC0C8B}">
      <dsp:nvSpPr>
        <dsp:cNvPr id="0" name=""/>
        <dsp:cNvSpPr/>
      </dsp:nvSpPr>
      <dsp:spPr>
        <a:xfrm>
          <a:off x="3562949" y="606683"/>
          <a:ext cx="3227776" cy="3227776"/>
        </a:xfrm>
        <a:custGeom>
          <a:avLst/>
          <a:gdLst/>
          <a:ahLst/>
          <a:cxnLst/>
          <a:rect l="0" t="0" r="0" b="0"/>
          <a:pathLst>
            <a:path>
              <a:moveTo>
                <a:pt x="3217138" y="1798886"/>
              </a:moveTo>
              <a:arcTo wR="1613888" hR="1613888" stAng="394934" swAng="-3644488"/>
            </a:path>
          </a:pathLst>
        </a:custGeom>
        <a:noFill/>
        <a:ln w="9525"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9458F-25CA-4448-8109-95D0AE7FD132}" type="datetimeFigureOut">
              <a:rPr lang="zh-CN" altLang="en-US" smtClean="0"/>
              <a:t>2017/12/12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ADC87-C097-4EB8-ACBE-7631E9ED3AA4}" type="slidenum">
              <a:rPr lang="zh-CN" altLang="en-US" smtClean="0"/>
              <a:t>‹#›</a:t>
            </a:fld>
            <a:endParaRPr lang="zh-CN" altLang="en-US"/>
          </a:p>
        </p:txBody>
      </p:sp>
    </p:spTree>
    <p:extLst>
      <p:ext uri="{BB962C8B-B14F-4D97-AF65-F5344CB8AC3E}">
        <p14:creationId xmlns:p14="http://schemas.microsoft.com/office/powerpoint/2010/main" val="125111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对于大多数疾病来说，目前可供学习的优质病历数据还远远不够，这大大局限了人工智能辅助诊断的发展。</a:t>
            </a:r>
          </a:p>
          <a:p>
            <a:r>
              <a:rPr lang="zh-CN" altLang="en-US" sz="1200" b="0" i="0" kern="1200" dirty="0" smtClean="0">
                <a:solidFill>
                  <a:schemeClr val="tx1"/>
                </a:solidFill>
                <a:effectLst/>
                <a:latin typeface="+mn-lt"/>
                <a:ea typeface="+mn-ea"/>
                <a:cs typeface="+mn-cs"/>
              </a:rPr>
              <a:t>此外几乎所有的医疗数据都十分的单一，仅仅只是针对于某一种疾病，这导致这样训练出来的人工智能缺乏迁移性。就拿行业内常见的糖网筛查产品来说，也许在识别糖网病变方面，</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比人类医生更快更准。但在真实应用场景中，眼底图片的异常可能对应着十几种眼部病变，只会鉴别糖网的</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临床价值并不大。而人类医生则可以对眼底图片中的异常进行分析判断，并结合其他临床信息筛查出多种眼底病变。这种举一反三的知识迁移能力是</a:t>
            </a:r>
            <a:r>
              <a:rPr lang="en-US" altLang="zh-CN" sz="1200" b="0" i="0" kern="1200" dirty="0" smtClean="0">
                <a:solidFill>
                  <a:schemeClr val="tx1"/>
                </a:solidFill>
                <a:effectLst/>
                <a:latin typeface="+mn-lt"/>
                <a:ea typeface="+mn-ea"/>
                <a:cs typeface="+mn-cs"/>
              </a:rPr>
              <a:t>AI</a:t>
            </a:r>
            <a:r>
              <a:rPr lang="zh-CN" altLang="en-US" sz="1200" b="0" i="0" kern="1200" dirty="0" smtClean="0">
                <a:solidFill>
                  <a:schemeClr val="tx1"/>
                </a:solidFill>
                <a:effectLst/>
                <a:latin typeface="+mn-lt"/>
                <a:ea typeface="+mn-ea"/>
                <a:cs typeface="+mn-cs"/>
              </a:rPr>
              <a:t>所不具备的。</a:t>
            </a:r>
          </a:p>
          <a:p>
            <a:r>
              <a:rPr lang="zh-CN" altLang="en-US" sz="1200" b="0" i="0" kern="1200" dirty="0" smtClean="0">
                <a:solidFill>
                  <a:schemeClr val="tx1"/>
                </a:solidFill>
                <a:effectLst/>
                <a:latin typeface="+mn-lt"/>
                <a:ea typeface="+mn-ea"/>
                <a:cs typeface="+mn-cs"/>
              </a:rPr>
              <a:t>最重要的一点在于，人工智能辅助诊断不同于其他人工智能系统的一点在于你很难给他施加一个计算的“规则”，你很难去知道是哪些因素造成了这一病症，你也很难去解释一个病症意味着哪些疾病，最关键的是你很难告诉机器一个方法的效果是什么，对疾病有多大的帮助。这样一个病例结果如何转化为数据让人工智能去学习也是一个很大的问题。</a:t>
            </a:r>
          </a:p>
        </p:txBody>
      </p:sp>
      <p:sp>
        <p:nvSpPr>
          <p:cNvPr id="4" name="灯片编号占位符 3"/>
          <p:cNvSpPr>
            <a:spLocks noGrp="1"/>
          </p:cNvSpPr>
          <p:nvPr>
            <p:ph type="sldNum" sz="quarter" idx="10"/>
          </p:nvPr>
        </p:nvSpPr>
        <p:spPr/>
        <p:txBody>
          <a:bodyPr/>
          <a:lstStyle/>
          <a:p>
            <a:fld id="{FF1ADC87-C097-4EB8-ACBE-7631E9ED3AA4}" type="slidenum">
              <a:rPr lang="zh-CN" altLang="en-US" smtClean="0"/>
              <a:t>3</a:t>
            </a:fld>
            <a:endParaRPr lang="zh-CN" altLang="en-US"/>
          </a:p>
        </p:txBody>
      </p:sp>
    </p:spTree>
    <p:extLst>
      <p:ext uri="{BB962C8B-B14F-4D97-AF65-F5344CB8AC3E}">
        <p14:creationId xmlns:p14="http://schemas.microsoft.com/office/powerpoint/2010/main" val="673383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很难，不像围棋有着明确的规则</a:t>
            </a:r>
            <a:endParaRPr lang="zh-CN" altLang="en-US" dirty="0"/>
          </a:p>
        </p:txBody>
      </p:sp>
      <p:sp>
        <p:nvSpPr>
          <p:cNvPr id="4" name="灯片编号占位符 3"/>
          <p:cNvSpPr>
            <a:spLocks noGrp="1"/>
          </p:cNvSpPr>
          <p:nvPr>
            <p:ph type="sldNum" sz="quarter" idx="10"/>
          </p:nvPr>
        </p:nvSpPr>
        <p:spPr/>
        <p:txBody>
          <a:bodyPr/>
          <a:lstStyle/>
          <a:p>
            <a:fld id="{FF1ADC87-C097-4EB8-ACBE-7631E9ED3AA4}" type="slidenum">
              <a:rPr lang="zh-CN" altLang="en-US" smtClean="0"/>
              <a:t>4</a:t>
            </a:fld>
            <a:endParaRPr lang="zh-CN" altLang="en-US"/>
          </a:p>
        </p:txBody>
      </p:sp>
    </p:spTree>
    <p:extLst>
      <p:ext uri="{BB962C8B-B14F-4D97-AF65-F5344CB8AC3E}">
        <p14:creationId xmlns:p14="http://schemas.microsoft.com/office/powerpoint/2010/main" val="45745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面临三个问题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、数据所有权的问题（隐私）。</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、利益的问题。</a:t>
            </a:r>
          </a:p>
          <a:p>
            <a:r>
              <a:rPr lang="zh-CN" altLang="en-US" sz="1200" b="0" i="0" kern="1200" dirty="0" smtClean="0">
                <a:solidFill>
                  <a:schemeClr val="tx1"/>
                </a:solidFill>
                <a:effectLst/>
                <a:latin typeface="+mn-lt"/>
                <a:ea typeface="+mn-ea"/>
                <a:cs typeface="+mn-cs"/>
              </a:rPr>
              <a:t>医院可能出于利益方面考虑，不愿无偿提供医疗数据。</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、技术的问题</a:t>
            </a:r>
          </a:p>
          <a:p>
            <a:r>
              <a:rPr lang="zh-CN" altLang="en-US" sz="1200" b="0" i="0" kern="1200" dirty="0" smtClean="0">
                <a:solidFill>
                  <a:schemeClr val="tx1"/>
                </a:solidFill>
                <a:effectLst/>
                <a:latin typeface="+mn-lt"/>
                <a:ea typeface="+mn-ea"/>
                <a:cs typeface="+mn-cs"/>
              </a:rPr>
              <a:t>技术上要解决医疗数据互通问题。包括一些基层医院，由于对数据的重要性缺乏足够的认识，和成本上的考量，有些医疗机构甚至根本不会对病人的健康数据进行长期保存。</a:t>
            </a:r>
          </a:p>
          <a:p>
            <a:r>
              <a:rPr lang="zh-CN" altLang="en-US" sz="1200" b="0" i="0" kern="1200" dirty="0" smtClean="0">
                <a:solidFill>
                  <a:schemeClr val="tx1"/>
                </a:solidFill>
                <a:effectLst/>
                <a:latin typeface="+mn-lt"/>
                <a:ea typeface="+mn-ea"/>
                <a:cs typeface="+mn-cs"/>
              </a:rPr>
              <a:t>总结需要国家的介入。国家已经充分认识到了医疗健康数据的重要性，陆续筹建了三大健康医疗大数据集团。</a:t>
            </a:r>
          </a:p>
        </p:txBody>
      </p:sp>
      <p:sp>
        <p:nvSpPr>
          <p:cNvPr id="4" name="灯片编号占位符 3"/>
          <p:cNvSpPr>
            <a:spLocks noGrp="1"/>
          </p:cNvSpPr>
          <p:nvPr>
            <p:ph type="sldNum" sz="quarter" idx="10"/>
          </p:nvPr>
        </p:nvSpPr>
        <p:spPr/>
        <p:txBody>
          <a:bodyPr/>
          <a:lstStyle/>
          <a:p>
            <a:fld id="{FF1ADC87-C097-4EB8-ACBE-7631E9ED3AA4}" type="slidenum">
              <a:rPr lang="zh-CN" altLang="en-US" smtClean="0"/>
              <a:t>5</a:t>
            </a:fld>
            <a:endParaRPr lang="zh-CN" altLang="en-US"/>
          </a:p>
        </p:txBody>
      </p:sp>
    </p:spTree>
    <p:extLst>
      <p:ext uri="{BB962C8B-B14F-4D97-AF65-F5344CB8AC3E}">
        <p14:creationId xmlns:p14="http://schemas.microsoft.com/office/powerpoint/2010/main" val="167570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还大部分处于技术萌芽之后的快速上升期。排名最后的疾病筛查和预测，因为难度最大，算法最复杂、需要数据最多，暂时还在学术机构的研究阶段。</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这些技术预计还要</a:t>
            </a:r>
            <a:r>
              <a:rPr lang="en-US" altLang="zh-CN" sz="1200" b="0" i="0" kern="1200" dirty="0" smtClean="0">
                <a:solidFill>
                  <a:schemeClr val="tx1"/>
                </a:solidFill>
                <a:effectLst/>
                <a:latin typeface="+mn-lt"/>
                <a:ea typeface="+mn-ea"/>
                <a:cs typeface="+mn-cs"/>
              </a:rPr>
              <a:t>5-10</a:t>
            </a:r>
            <a:r>
              <a:rPr lang="zh-CN" altLang="en-US" sz="1200" b="0" i="0" kern="1200" dirty="0" smtClean="0">
                <a:solidFill>
                  <a:schemeClr val="tx1"/>
                </a:solidFill>
                <a:effectLst/>
                <a:latin typeface="+mn-lt"/>
                <a:ea typeface="+mn-ea"/>
                <a:cs typeface="+mn-cs"/>
              </a:rPr>
              <a:t>年，甚至是更长的时间，才能够成熟。</a:t>
            </a:r>
            <a:endParaRPr lang="zh-CN" altLang="en-US" dirty="0"/>
          </a:p>
        </p:txBody>
      </p:sp>
      <p:sp>
        <p:nvSpPr>
          <p:cNvPr id="4" name="灯片编号占位符 3"/>
          <p:cNvSpPr>
            <a:spLocks noGrp="1"/>
          </p:cNvSpPr>
          <p:nvPr>
            <p:ph type="sldNum" sz="quarter" idx="10"/>
          </p:nvPr>
        </p:nvSpPr>
        <p:spPr/>
        <p:txBody>
          <a:bodyPr/>
          <a:lstStyle/>
          <a:p>
            <a:fld id="{FF1ADC87-C097-4EB8-ACBE-7631E9ED3AA4}" type="slidenum">
              <a:rPr lang="zh-CN" altLang="en-US" smtClean="0"/>
              <a:t>6</a:t>
            </a:fld>
            <a:endParaRPr lang="zh-CN" altLang="en-US"/>
          </a:p>
        </p:txBody>
      </p:sp>
    </p:spTree>
    <p:extLst>
      <p:ext uri="{BB962C8B-B14F-4D97-AF65-F5344CB8AC3E}">
        <p14:creationId xmlns:p14="http://schemas.microsoft.com/office/powerpoint/2010/main" val="2880088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在这些人工智能辅助诊断技术之下，可以说，更深一层的这些支撑性技术的发展关乎着整个人工智能辅助诊断行业技术的发展</a:t>
            </a:r>
            <a:endParaRPr lang="en-US" altLang="zh-CN" dirty="0" smtClean="0"/>
          </a:p>
          <a:p>
            <a:endParaRPr lang="en-US" altLang="zh-CN" dirty="0" smtClean="0"/>
          </a:p>
          <a:p>
            <a:r>
              <a:rPr lang="zh-CN" altLang="en-US" dirty="0" smtClean="0"/>
              <a:t>此外还有硬件的发展，</a:t>
            </a:r>
            <a:r>
              <a:rPr lang="zh-CN" altLang="en-US" sz="1200" b="0" i="0" kern="1200" dirty="0" smtClean="0">
                <a:solidFill>
                  <a:schemeClr val="tx1"/>
                </a:solidFill>
                <a:effectLst/>
                <a:latin typeface="+mn-lt"/>
                <a:ea typeface="+mn-ea"/>
                <a:cs typeface="+mn-cs"/>
              </a:rPr>
              <a:t>除了能够加速人工智能运算的</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NPU</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TPU</a:t>
            </a:r>
            <a:r>
              <a:rPr lang="zh-CN" altLang="en-US" sz="1200" b="0" i="0" kern="1200" dirty="0" smtClean="0">
                <a:solidFill>
                  <a:schemeClr val="tx1"/>
                </a:solidFill>
                <a:effectLst/>
                <a:latin typeface="+mn-lt"/>
                <a:ea typeface="+mn-ea"/>
                <a:cs typeface="+mn-cs"/>
              </a:rPr>
              <a:t>等等人工智能芯片。可穿戴的医疗设备、云平台、数据整合系统等等也是需要发展的。</a:t>
            </a:r>
            <a:endParaRPr lang="en-US" altLang="zh-CN" dirty="0" smtClean="0"/>
          </a:p>
        </p:txBody>
      </p:sp>
      <p:sp>
        <p:nvSpPr>
          <p:cNvPr id="4" name="灯片编号占位符 3"/>
          <p:cNvSpPr>
            <a:spLocks noGrp="1"/>
          </p:cNvSpPr>
          <p:nvPr>
            <p:ph type="sldNum" sz="quarter" idx="10"/>
          </p:nvPr>
        </p:nvSpPr>
        <p:spPr/>
        <p:txBody>
          <a:bodyPr/>
          <a:lstStyle/>
          <a:p>
            <a:fld id="{FF1ADC87-C097-4EB8-ACBE-7631E9ED3AA4}" type="slidenum">
              <a:rPr lang="zh-CN" altLang="en-US" smtClean="0"/>
              <a:t>7</a:t>
            </a:fld>
            <a:endParaRPr lang="zh-CN" altLang="en-US"/>
          </a:p>
        </p:txBody>
      </p:sp>
    </p:spTree>
    <p:extLst>
      <p:ext uri="{BB962C8B-B14F-4D97-AF65-F5344CB8AC3E}">
        <p14:creationId xmlns:p14="http://schemas.microsoft.com/office/powerpoint/2010/main" val="275183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几乎所有的人工智能辅助诊断产业的企业都处于“不盈利”的阶段，</a:t>
            </a:r>
            <a:r>
              <a:rPr lang="zh-CN" altLang="en-US" sz="1200" kern="1200" dirty="0" smtClean="0">
                <a:solidFill>
                  <a:schemeClr val="tx1"/>
                </a:solidFill>
                <a:effectLst/>
                <a:latin typeface="+mn-lt"/>
                <a:ea typeface="+mn-ea"/>
                <a:cs typeface="+mn-cs"/>
              </a:rPr>
              <a:t>大多都是在与医院或是相关部门进行合作研究，还没有成熟的市场案例</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虽然</a:t>
            </a:r>
            <a:r>
              <a:rPr lang="zh-CN" altLang="zh-CN" sz="1200" kern="1200" dirty="0" smtClean="0">
                <a:solidFill>
                  <a:schemeClr val="tx1"/>
                </a:solidFill>
                <a:effectLst/>
                <a:latin typeface="+mn-lt"/>
                <a:ea typeface="+mn-ea"/>
                <a:cs typeface="+mn-cs"/>
              </a:rPr>
              <a:t>有大量的初创公司在近些年纷纷建立</a:t>
            </a:r>
            <a:r>
              <a:rPr lang="zh-CN" altLang="en-US" sz="1200" kern="1200" dirty="0" smtClean="0">
                <a:solidFill>
                  <a:schemeClr val="tx1"/>
                </a:solidFill>
                <a:effectLst/>
                <a:latin typeface="+mn-lt"/>
                <a:ea typeface="+mn-ea"/>
                <a:cs typeface="+mn-cs"/>
              </a:rPr>
              <a:t>，但是市场的泡沫比较大</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dirty="0" smtClean="0"/>
              <a:t>必须建立起与医院、患者及政府之间的联系</a:t>
            </a:r>
            <a:endParaRPr lang="en-US" altLang="zh-CN" dirty="0" smtClean="0"/>
          </a:p>
          <a:p>
            <a:r>
              <a:rPr lang="zh-CN" altLang="en-US" dirty="0" smtClean="0"/>
              <a:t>在这之中必需要考虑到</a:t>
            </a:r>
            <a:r>
              <a:rPr lang="zh-CN" altLang="en-US" dirty="0" smtClean="0"/>
              <a:t>医院、患者及政府这三者的内在联系，如医院提供诊断治疗、政府与患者的医保问题、政府对于医院的投入等等</a:t>
            </a:r>
            <a:endParaRPr lang="zh-CN" altLang="en-US" dirty="0"/>
          </a:p>
        </p:txBody>
      </p:sp>
      <p:sp>
        <p:nvSpPr>
          <p:cNvPr id="4" name="灯片编号占位符 3"/>
          <p:cNvSpPr>
            <a:spLocks noGrp="1"/>
          </p:cNvSpPr>
          <p:nvPr>
            <p:ph type="sldNum" sz="quarter" idx="10"/>
          </p:nvPr>
        </p:nvSpPr>
        <p:spPr/>
        <p:txBody>
          <a:bodyPr/>
          <a:lstStyle/>
          <a:p>
            <a:fld id="{FF1ADC87-C097-4EB8-ACBE-7631E9ED3AA4}" type="slidenum">
              <a:rPr lang="zh-CN" altLang="en-US" smtClean="0"/>
              <a:t>8</a:t>
            </a:fld>
            <a:endParaRPr lang="zh-CN" altLang="en-US"/>
          </a:p>
        </p:txBody>
      </p:sp>
    </p:spTree>
    <p:extLst>
      <p:ext uri="{BB962C8B-B14F-4D97-AF65-F5344CB8AC3E}">
        <p14:creationId xmlns:p14="http://schemas.microsoft.com/office/powerpoint/2010/main" val="3330721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是医疗器械的主管部门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CFDA</a:t>
            </a:r>
            <a:r>
              <a:rPr lang="zh-CN" altLang="en-US" sz="1200" b="0" i="0" kern="1200" dirty="0" smtClean="0">
                <a:solidFill>
                  <a:schemeClr val="tx1"/>
                </a:solidFill>
                <a:effectLst/>
                <a:latin typeface="+mn-lt"/>
                <a:ea typeface="+mn-ea"/>
                <a:cs typeface="+mn-cs"/>
              </a:rPr>
              <a:t>认证这道门槛，很多已经可以用于临床的产品迟迟无法落地。而人工智能产品更新周期太快，有些甚至以周和天为单位。这一定程度上阻碍了行业的发展。</a:t>
            </a:r>
            <a:endParaRPr lang="en-US" altLang="zh-CN" sz="1200" b="0" i="0" kern="1200" dirty="0" smtClean="0">
              <a:solidFill>
                <a:schemeClr val="tx1"/>
              </a:solidFill>
              <a:effectLst/>
              <a:latin typeface="+mn-lt"/>
              <a:ea typeface="+mn-ea"/>
              <a:cs typeface="+mn-cs"/>
            </a:endParaRPr>
          </a:p>
          <a:p>
            <a:endParaRPr lang="en-US" altLang="zh-CN" dirty="0" smtClean="0"/>
          </a:p>
          <a:p>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日，</a:t>
            </a:r>
            <a:r>
              <a:rPr lang="en-US" altLang="zh-CN" sz="1200" b="0" i="0" kern="1200" dirty="0" smtClean="0">
                <a:solidFill>
                  <a:schemeClr val="tx1"/>
                </a:solidFill>
                <a:effectLst/>
                <a:latin typeface="+mn-lt"/>
                <a:ea typeface="+mn-ea"/>
                <a:cs typeface="+mn-cs"/>
              </a:rPr>
              <a:t>CFDA</a:t>
            </a:r>
            <a:r>
              <a:rPr lang="zh-CN" altLang="en-US" sz="1200" b="0" i="0" kern="1200" dirty="0" smtClean="0">
                <a:solidFill>
                  <a:schemeClr val="tx1"/>
                </a:solidFill>
                <a:effectLst/>
                <a:latin typeface="+mn-lt"/>
                <a:ea typeface="+mn-ea"/>
                <a:cs typeface="+mn-cs"/>
              </a:rPr>
              <a:t>发布新版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医疗器械分类目录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，新增了与人工智能辅助诊断的对应的类别。</a:t>
            </a:r>
            <a:endParaRPr lang="en-US" altLang="zh-CN" dirty="0" smtClean="0"/>
          </a:p>
          <a:p>
            <a:r>
              <a:rPr lang="zh-CN" altLang="en-US" dirty="0" smtClean="0"/>
              <a:t>希望能够加快此类产品的审核和投入使用</a:t>
            </a:r>
            <a:endParaRPr lang="zh-CN" altLang="en-US" dirty="0"/>
          </a:p>
        </p:txBody>
      </p:sp>
      <p:sp>
        <p:nvSpPr>
          <p:cNvPr id="4" name="灯片编号占位符 3"/>
          <p:cNvSpPr>
            <a:spLocks noGrp="1"/>
          </p:cNvSpPr>
          <p:nvPr>
            <p:ph type="sldNum" sz="quarter" idx="10"/>
          </p:nvPr>
        </p:nvSpPr>
        <p:spPr/>
        <p:txBody>
          <a:bodyPr/>
          <a:lstStyle/>
          <a:p>
            <a:fld id="{FF1ADC87-C097-4EB8-ACBE-7631E9ED3AA4}" type="slidenum">
              <a:rPr lang="zh-CN" altLang="en-US" smtClean="0"/>
              <a:t>9</a:t>
            </a:fld>
            <a:endParaRPr lang="zh-CN" altLang="en-US"/>
          </a:p>
        </p:txBody>
      </p:sp>
    </p:spTree>
    <p:extLst>
      <p:ext uri="{BB962C8B-B14F-4D97-AF65-F5344CB8AC3E}">
        <p14:creationId xmlns:p14="http://schemas.microsoft.com/office/powerpoint/2010/main" val="126702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183196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2724411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580173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687CA9-FC01-4B5F-92E4-1048CB72232E}"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048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530519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352524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1211833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940633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277302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386496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303423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176587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218928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20295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3088713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89415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BB22DCE-3DD5-4F6D-94FA-DA1B282AF650}"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186093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BB22DCE-3DD5-4F6D-94FA-DA1B282AF650}" type="datetimeFigureOut">
              <a:rPr lang="zh-CN" altLang="en-US" smtClean="0"/>
              <a:t>2017/12/12</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E687CA9-FC01-4B5F-92E4-1048CB72232E}" type="slidenum">
              <a:rPr lang="zh-CN" altLang="en-US" smtClean="0"/>
              <a:t>‹#›</a:t>
            </a:fld>
            <a:endParaRPr lang="zh-CN" altLang="en-US"/>
          </a:p>
        </p:txBody>
      </p:sp>
    </p:spTree>
    <p:extLst>
      <p:ext uri="{BB962C8B-B14F-4D97-AF65-F5344CB8AC3E}">
        <p14:creationId xmlns:p14="http://schemas.microsoft.com/office/powerpoint/2010/main" val="238449591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第三组学习报告</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91514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u="sng" dirty="0">
                <a:effectLst/>
              </a:rPr>
              <a:t>https://</a:t>
            </a:r>
            <a:r>
              <a:rPr lang="en-US" altLang="zh-CN" u="sng" dirty="0" smtClean="0">
                <a:effectLst/>
              </a:rPr>
              <a:t>www.evget.com/article/2013/10/10/19799.html</a:t>
            </a:r>
          </a:p>
          <a:p>
            <a:r>
              <a:rPr lang="en-US" altLang="zh-CN" u="sng" dirty="0">
                <a:effectLst/>
              </a:rPr>
              <a:t>http://www.gov.cn/zhengce/content/2016-06/24/content_5085091.htm</a:t>
            </a:r>
            <a:endParaRPr lang="zh-CN" altLang="zh-CN" dirty="0">
              <a:effectLst/>
            </a:endParaRPr>
          </a:p>
          <a:p>
            <a:r>
              <a:rPr lang="en-US" altLang="zh-CN" u="sng" dirty="0">
                <a:effectLst/>
              </a:rPr>
              <a:t>http://news.xinhuanet.com/info/ttgg/2017-06/21/c_136383349.htm</a:t>
            </a:r>
            <a:endParaRPr lang="zh-CN" altLang="zh-CN" dirty="0">
              <a:effectLst/>
            </a:endParaRPr>
          </a:p>
          <a:p>
            <a:r>
              <a:rPr lang="en-US" altLang="zh-CN" dirty="0">
                <a:effectLst/>
              </a:rPr>
              <a:t>Gartner's 2016 Hype Cycle for Emerging Technologies Identifies Three Key Trends That Organizations Must Track to Gain Competitive </a:t>
            </a:r>
            <a:r>
              <a:rPr lang="en-US" altLang="zh-CN" dirty="0" smtClean="0">
                <a:effectLst/>
              </a:rPr>
              <a:t>Advantage</a:t>
            </a:r>
            <a:endParaRPr lang="zh-CN" altLang="zh-CN" dirty="0">
              <a:effectLst/>
            </a:endParaRPr>
          </a:p>
          <a:p>
            <a:r>
              <a:rPr lang="en-US" altLang="zh-CN" dirty="0" smtClean="0">
                <a:effectLst/>
              </a:rPr>
              <a:t>《</a:t>
            </a:r>
            <a:r>
              <a:rPr lang="en-US" altLang="zh-CN" dirty="0">
                <a:effectLst/>
              </a:rPr>
              <a:t>2017</a:t>
            </a:r>
            <a:r>
              <a:rPr lang="zh-CN" altLang="en-US" dirty="0">
                <a:effectLst/>
              </a:rPr>
              <a:t>医疗大数据与人工智能产业报告</a:t>
            </a:r>
            <a:r>
              <a:rPr lang="en-US" altLang="zh-CN" dirty="0" smtClean="0">
                <a:effectLst/>
              </a:rPr>
              <a:t>》</a:t>
            </a:r>
          </a:p>
          <a:p>
            <a:r>
              <a:rPr lang="en-US" altLang="zh-CN" dirty="0">
                <a:effectLst/>
              </a:rPr>
              <a:t>http://</a:t>
            </a:r>
            <a:r>
              <a:rPr lang="en-US" altLang="zh-CN" dirty="0" smtClean="0">
                <a:effectLst/>
              </a:rPr>
              <a:t>www.pintu360.com/a38272.html</a:t>
            </a:r>
          </a:p>
          <a:p>
            <a:r>
              <a:rPr lang="en-US" altLang="zh-CN" dirty="0">
                <a:effectLst/>
              </a:rPr>
              <a:t>http://www.eeworld.com.cn/medical_electronics/article_201611046985.html</a:t>
            </a:r>
            <a:endParaRPr lang="en-US" altLang="zh-CN" dirty="0" smtClean="0">
              <a:effectLst/>
            </a:endParaRPr>
          </a:p>
        </p:txBody>
      </p:sp>
    </p:spTree>
    <p:extLst>
      <p:ext uri="{BB962C8B-B14F-4D97-AF65-F5344CB8AC3E}">
        <p14:creationId xmlns:p14="http://schemas.microsoft.com/office/powerpoint/2010/main" val="3563141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现有问题</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2233202"/>
              </p:ext>
            </p:extLst>
          </p:nvPr>
        </p:nvGraphicFramePr>
        <p:xfrm>
          <a:off x="919162" y="2073709"/>
          <a:ext cx="10353675" cy="405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344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3564" y="526473"/>
            <a:ext cx="1569660" cy="923330"/>
          </a:xfrm>
          <a:prstGeom prst="rect">
            <a:avLst/>
          </a:prstGeom>
          <a:noFill/>
        </p:spPr>
        <p:txBody>
          <a:bodyPr wrap="none" rtlCol="0">
            <a:spAutoFit/>
          </a:bodyPr>
          <a:lstStyle/>
          <a:p>
            <a:r>
              <a:rPr lang="zh-CN" altLang="en-US" sz="5400" dirty="0" smtClean="0"/>
              <a:t>数据</a:t>
            </a:r>
            <a:endParaRPr lang="zh-CN" altLang="en-US" sz="5400" dirty="0"/>
          </a:p>
        </p:txBody>
      </p:sp>
      <p:sp>
        <p:nvSpPr>
          <p:cNvPr id="5" name="文本框 4"/>
          <p:cNvSpPr txBox="1"/>
          <p:nvPr/>
        </p:nvSpPr>
        <p:spPr>
          <a:xfrm>
            <a:off x="4721264" y="1555675"/>
            <a:ext cx="2749471" cy="707886"/>
          </a:xfrm>
          <a:prstGeom prst="rect">
            <a:avLst/>
          </a:prstGeom>
          <a:noFill/>
        </p:spPr>
        <p:txBody>
          <a:bodyPr wrap="none" rtlCol="0">
            <a:spAutoFit/>
          </a:bodyPr>
          <a:lstStyle/>
          <a:p>
            <a:r>
              <a:rPr lang="zh-CN" altLang="en-US" sz="4000" dirty="0" smtClean="0"/>
              <a:t>优质数据少</a:t>
            </a:r>
            <a:endParaRPr lang="zh-CN" altLang="en-US" sz="4000" dirty="0"/>
          </a:p>
        </p:txBody>
      </p:sp>
      <p:sp>
        <p:nvSpPr>
          <p:cNvPr id="6" name="左大括号 5"/>
          <p:cNvSpPr/>
          <p:nvPr/>
        </p:nvSpPr>
        <p:spPr>
          <a:xfrm>
            <a:off x="3435928" y="1909618"/>
            <a:ext cx="711200" cy="3038764"/>
          </a:xfrm>
          <a:prstGeom prst="lef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4721264" y="4594439"/>
            <a:ext cx="3262432" cy="707886"/>
          </a:xfrm>
          <a:prstGeom prst="rect">
            <a:avLst/>
          </a:prstGeom>
          <a:noFill/>
        </p:spPr>
        <p:txBody>
          <a:bodyPr wrap="none" rtlCol="0">
            <a:spAutoFit/>
          </a:bodyPr>
          <a:lstStyle/>
          <a:p>
            <a:r>
              <a:rPr lang="zh-CN" altLang="en-US" sz="4000" dirty="0" smtClean="0"/>
              <a:t>数据难以明确</a:t>
            </a:r>
            <a:endParaRPr lang="zh-CN" altLang="en-US" sz="4000" dirty="0"/>
          </a:p>
        </p:txBody>
      </p:sp>
      <p:sp>
        <p:nvSpPr>
          <p:cNvPr id="8" name="文本框 7"/>
          <p:cNvSpPr txBox="1"/>
          <p:nvPr/>
        </p:nvSpPr>
        <p:spPr>
          <a:xfrm>
            <a:off x="4721263" y="3075057"/>
            <a:ext cx="2236510" cy="707886"/>
          </a:xfrm>
          <a:prstGeom prst="rect">
            <a:avLst/>
          </a:prstGeom>
          <a:noFill/>
        </p:spPr>
        <p:txBody>
          <a:bodyPr wrap="none" rtlCol="0">
            <a:spAutoFit/>
          </a:bodyPr>
          <a:lstStyle/>
          <a:p>
            <a:r>
              <a:rPr lang="zh-CN" altLang="en-US" sz="4000" dirty="0" smtClean="0"/>
              <a:t>数据单一</a:t>
            </a:r>
            <a:endParaRPr lang="zh-CN" altLang="en-US" sz="4000" dirty="0"/>
          </a:p>
        </p:txBody>
      </p:sp>
    </p:spTree>
    <p:extLst>
      <p:ext uri="{BB962C8B-B14F-4D97-AF65-F5344CB8AC3E}">
        <p14:creationId xmlns:p14="http://schemas.microsoft.com/office/powerpoint/2010/main" val="258357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3564" y="526473"/>
            <a:ext cx="1569660" cy="923330"/>
          </a:xfrm>
          <a:prstGeom prst="rect">
            <a:avLst/>
          </a:prstGeom>
          <a:noFill/>
        </p:spPr>
        <p:txBody>
          <a:bodyPr wrap="none" rtlCol="0">
            <a:spAutoFit/>
          </a:bodyPr>
          <a:lstStyle/>
          <a:p>
            <a:r>
              <a:rPr lang="zh-CN" altLang="en-US" sz="5400" dirty="0" smtClean="0"/>
              <a:t>数据</a:t>
            </a:r>
            <a:endParaRPr lang="zh-CN" altLang="en-US" sz="5400" dirty="0"/>
          </a:p>
        </p:txBody>
      </p:sp>
      <p:sp>
        <p:nvSpPr>
          <p:cNvPr id="5" name="文本框 4"/>
          <p:cNvSpPr txBox="1"/>
          <p:nvPr/>
        </p:nvSpPr>
        <p:spPr>
          <a:xfrm>
            <a:off x="6908145" y="1564911"/>
            <a:ext cx="2236510" cy="707886"/>
          </a:xfrm>
          <a:prstGeom prst="rect">
            <a:avLst/>
          </a:prstGeom>
          <a:noFill/>
        </p:spPr>
        <p:txBody>
          <a:bodyPr wrap="none" rtlCol="0">
            <a:spAutoFit/>
          </a:bodyPr>
          <a:lstStyle/>
          <a:p>
            <a:r>
              <a:rPr lang="zh-CN" altLang="en-US" sz="4000" dirty="0" smtClean="0"/>
              <a:t>数据处理</a:t>
            </a:r>
            <a:endParaRPr lang="zh-CN" altLang="en-US" sz="4000" dirty="0"/>
          </a:p>
        </p:txBody>
      </p:sp>
      <p:sp>
        <p:nvSpPr>
          <p:cNvPr id="7" name="文本框 6"/>
          <p:cNvSpPr txBox="1"/>
          <p:nvPr/>
        </p:nvSpPr>
        <p:spPr>
          <a:xfrm>
            <a:off x="6908145" y="3075057"/>
            <a:ext cx="2236510" cy="707886"/>
          </a:xfrm>
          <a:prstGeom prst="rect">
            <a:avLst/>
          </a:prstGeom>
          <a:noFill/>
        </p:spPr>
        <p:txBody>
          <a:bodyPr wrap="none" rtlCol="0">
            <a:spAutoFit/>
          </a:bodyPr>
          <a:lstStyle/>
          <a:p>
            <a:r>
              <a:rPr lang="zh-CN" altLang="en-US" sz="4000" dirty="0" smtClean="0"/>
              <a:t>数据互通</a:t>
            </a:r>
            <a:endParaRPr lang="zh-CN" altLang="en-US" sz="4000" dirty="0"/>
          </a:p>
        </p:txBody>
      </p:sp>
      <p:sp>
        <p:nvSpPr>
          <p:cNvPr id="9" name="文本框 8"/>
          <p:cNvSpPr txBox="1"/>
          <p:nvPr/>
        </p:nvSpPr>
        <p:spPr>
          <a:xfrm>
            <a:off x="3047345" y="3075057"/>
            <a:ext cx="2236510" cy="707886"/>
          </a:xfrm>
          <a:prstGeom prst="rect">
            <a:avLst/>
          </a:prstGeom>
          <a:noFill/>
        </p:spPr>
        <p:txBody>
          <a:bodyPr wrap="none" rtlCol="0">
            <a:spAutoFit/>
          </a:bodyPr>
          <a:lstStyle/>
          <a:p>
            <a:r>
              <a:rPr lang="zh-CN" altLang="en-US" sz="4000" dirty="0" smtClean="0"/>
              <a:t>发展方向</a:t>
            </a:r>
            <a:endParaRPr lang="zh-CN" altLang="en-US" sz="4000" dirty="0"/>
          </a:p>
        </p:txBody>
      </p:sp>
      <p:sp>
        <p:nvSpPr>
          <p:cNvPr id="10" name="左大括号 9"/>
          <p:cNvSpPr/>
          <p:nvPr/>
        </p:nvSpPr>
        <p:spPr>
          <a:xfrm>
            <a:off x="5740400" y="1918854"/>
            <a:ext cx="711200" cy="3038764"/>
          </a:xfrm>
          <a:prstGeom prst="lef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6908145" y="4585203"/>
            <a:ext cx="3775393" cy="707886"/>
          </a:xfrm>
          <a:prstGeom prst="rect">
            <a:avLst/>
          </a:prstGeom>
          <a:noFill/>
        </p:spPr>
        <p:txBody>
          <a:bodyPr wrap="none" rtlCol="0">
            <a:spAutoFit/>
          </a:bodyPr>
          <a:lstStyle/>
          <a:p>
            <a:r>
              <a:rPr lang="zh-CN" altLang="en-US" sz="4000" dirty="0" smtClean="0"/>
              <a:t>不要数据？？？</a:t>
            </a:r>
            <a:endParaRPr lang="zh-CN" altLang="en-US" sz="4000" dirty="0"/>
          </a:p>
        </p:txBody>
      </p:sp>
    </p:spTree>
    <p:extLst>
      <p:ext uri="{BB962C8B-B14F-4D97-AF65-F5344CB8AC3E}">
        <p14:creationId xmlns:p14="http://schemas.microsoft.com/office/powerpoint/2010/main" val="82092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3564" y="526473"/>
            <a:ext cx="1569660" cy="923330"/>
          </a:xfrm>
          <a:prstGeom prst="rect">
            <a:avLst/>
          </a:prstGeom>
          <a:noFill/>
        </p:spPr>
        <p:txBody>
          <a:bodyPr wrap="none" rtlCol="0">
            <a:spAutoFit/>
          </a:bodyPr>
          <a:lstStyle/>
          <a:p>
            <a:r>
              <a:rPr lang="zh-CN" altLang="en-US" sz="5400" dirty="0" smtClean="0"/>
              <a:t>数据</a:t>
            </a:r>
            <a:endParaRPr lang="zh-CN" altLang="en-US" sz="5400" dirty="0"/>
          </a:p>
        </p:txBody>
      </p:sp>
      <p:sp>
        <p:nvSpPr>
          <p:cNvPr id="5" name="文本框 4"/>
          <p:cNvSpPr txBox="1"/>
          <p:nvPr/>
        </p:nvSpPr>
        <p:spPr>
          <a:xfrm>
            <a:off x="6908145" y="1564911"/>
            <a:ext cx="2749471" cy="707886"/>
          </a:xfrm>
          <a:prstGeom prst="rect">
            <a:avLst/>
          </a:prstGeom>
          <a:noFill/>
        </p:spPr>
        <p:txBody>
          <a:bodyPr wrap="none" rtlCol="0">
            <a:spAutoFit/>
          </a:bodyPr>
          <a:lstStyle/>
          <a:p>
            <a:r>
              <a:rPr lang="zh-CN" altLang="en-US" sz="4000" dirty="0"/>
              <a:t>数据</a:t>
            </a:r>
            <a:r>
              <a:rPr lang="zh-CN" altLang="en-US" sz="4000" dirty="0" smtClean="0"/>
              <a:t>所有权</a:t>
            </a:r>
            <a:endParaRPr lang="zh-CN" altLang="en-US" sz="4000" dirty="0"/>
          </a:p>
        </p:txBody>
      </p:sp>
      <p:sp>
        <p:nvSpPr>
          <p:cNvPr id="7" name="文本框 6"/>
          <p:cNvSpPr txBox="1"/>
          <p:nvPr/>
        </p:nvSpPr>
        <p:spPr>
          <a:xfrm>
            <a:off x="6908145" y="4492839"/>
            <a:ext cx="2236510" cy="707886"/>
          </a:xfrm>
          <a:prstGeom prst="rect">
            <a:avLst/>
          </a:prstGeom>
          <a:noFill/>
        </p:spPr>
        <p:txBody>
          <a:bodyPr wrap="none" rtlCol="0">
            <a:spAutoFit/>
          </a:bodyPr>
          <a:lstStyle/>
          <a:p>
            <a:r>
              <a:rPr lang="zh-CN" altLang="en-US" sz="4000" dirty="0" smtClean="0"/>
              <a:t>互通技术</a:t>
            </a:r>
            <a:endParaRPr lang="zh-CN" altLang="en-US" sz="4000" dirty="0"/>
          </a:p>
        </p:txBody>
      </p:sp>
      <p:sp>
        <p:nvSpPr>
          <p:cNvPr id="9" name="文本框 8"/>
          <p:cNvSpPr txBox="1"/>
          <p:nvPr/>
        </p:nvSpPr>
        <p:spPr>
          <a:xfrm>
            <a:off x="3047345" y="3075057"/>
            <a:ext cx="2236510" cy="707886"/>
          </a:xfrm>
          <a:prstGeom prst="rect">
            <a:avLst/>
          </a:prstGeom>
          <a:noFill/>
        </p:spPr>
        <p:txBody>
          <a:bodyPr wrap="none" rtlCol="0">
            <a:spAutoFit/>
          </a:bodyPr>
          <a:lstStyle/>
          <a:p>
            <a:r>
              <a:rPr lang="zh-CN" altLang="en-US" sz="4000" dirty="0"/>
              <a:t>数据互通</a:t>
            </a:r>
            <a:endParaRPr lang="zh-CN" altLang="en-US" sz="4000" dirty="0"/>
          </a:p>
        </p:txBody>
      </p:sp>
      <p:sp>
        <p:nvSpPr>
          <p:cNvPr id="10" name="左大括号 9"/>
          <p:cNvSpPr/>
          <p:nvPr/>
        </p:nvSpPr>
        <p:spPr>
          <a:xfrm>
            <a:off x="5740400" y="1918854"/>
            <a:ext cx="711200" cy="3038764"/>
          </a:xfrm>
          <a:prstGeom prst="lef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6908145" y="3028875"/>
            <a:ext cx="2236510" cy="707886"/>
          </a:xfrm>
          <a:prstGeom prst="rect">
            <a:avLst/>
          </a:prstGeom>
          <a:noFill/>
        </p:spPr>
        <p:txBody>
          <a:bodyPr wrap="none" rtlCol="0">
            <a:spAutoFit/>
          </a:bodyPr>
          <a:lstStyle/>
          <a:p>
            <a:r>
              <a:rPr lang="zh-CN" altLang="en-US" sz="4000" dirty="0" smtClean="0"/>
              <a:t>利益问题</a:t>
            </a:r>
            <a:endParaRPr lang="zh-CN" altLang="en-US" sz="40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456" y="1144099"/>
            <a:ext cx="8387377" cy="4818082"/>
          </a:xfrm>
          <a:prstGeom prst="rect">
            <a:avLst/>
          </a:prstGeom>
        </p:spPr>
      </p:pic>
      <p:sp>
        <p:nvSpPr>
          <p:cNvPr id="11" name="文本框 10"/>
          <p:cNvSpPr txBox="1"/>
          <p:nvPr/>
        </p:nvSpPr>
        <p:spPr>
          <a:xfrm>
            <a:off x="2429001" y="6095130"/>
            <a:ext cx="8958286" cy="369332"/>
          </a:xfrm>
          <a:prstGeom prst="rect">
            <a:avLst/>
          </a:prstGeom>
          <a:noFill/>
        </p:spPr>
        <p:txBody>
          <a:bodyPr wrap="none" rtlCol="0">
            <a:spAutoFit/>
          </a:bodyPr>
          <a:lstStyle/>
          <a:p>
            <a:r>
              <a:rPr lang="zh-CN" altLang="en-US" dirty="0" smtClean="0"/>
              <a:t>参考文献：</a:t>
            </a:r>
            <a:r>
              <a:rPr lang="en-US" altLang="zh-CN" dirty="0"/>
              <a:t>http://www.eeworld.com.cn/medical_electronics/article_201611046985.html</a:t>
            </a:r>
          </a:p>
        </p:txBody>
      </p:sp>
    </p:spTree>
    <p:extLst>
      <p:ext uri="{BB962C8B-B14F-4D97-AF65-F5344CB8AC3E}">
        <p14:creationId xmlns:p14="http://schemas.microsoft.com/office/powerpoint/2010/main" val="385680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3564" y="526473"/>
            <a:ext cx="1569660" cy="923330"/>
          </a:xfrm>
          <a:prstGeom prst="rect">
            <a:avLst/>
          </a:prstGeom>
          <a:noFill/>
        </p:spPr>
        <p:txBody>
          <a:bodyPr wrap="none" rtlCol="0">
            <a:spAutoFit/>
          </a:bodyPr>
          <a:lstStyle/>
          <a:p>
            <a:r>
              <a:rPr lang="zh-CN" altLang="en-US" sz="5400" dirty="0" smtClean="0"/>
              <a:t>技术</a:t>
            </a:r>
            <a:endParaRPr lang="zh-CN" altLang="en-US" sz="54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877" y="1449803"/>
            <a:ext cx="6930984" cy="4781447"/>
          </a:xfrm>
          <a:prstGeom prst="rect">
            <a:avLst/>
          </a:prstGeom>
        </p:spPr>
      </p:pic>
      <p:sp>
        <p:nvSpPr>
          <p:cNvPr id="6" name="文本框 5"/>
          <p:cNvSpPr txBox="1"/>
          <p:nvPr/>
        </p:nvSpPr>
        <p:spPr>
          <a:xfrm>
            <a:off x="3345888" y="6331352"/>
            <a:ext cx="5500224" cy="369332"/>
          </a:xfrm>
          <a:prstGeom prst="rect">
            <a:avLst/>
          </a:prstGeom>
          <a:noFill/>
        </p:spPr>
        <p:txBody>
          <a:bodyPr wrap="none" rtlCol="0">
            <a:spAutoFit/>
          </a:bodyPr>
          <a:lstStyle/>
          <a:p>
            <a:r>
              <a:rPr lang="zh-CN" altLang="en-US" dirty="0" smtClean="0"/>
              <a:t>参考文献：</a:t>
            </a:r>
            <a:r>
              <a:rPr lang="en-US" altLang="zh-CN" dirty="0"/>
              <a:t>《2017</a:t>
            </a:r>
            <a:r>
              <a:rPr lang="zh-CN" altLang="en-US" dirty="0"/>
              <a:t>医疗大数据与人工智能产业报告</a:t>
            </a:r>
            <a:r>
              <a:rPr lang="en-US" altLang="zh-CN" dirty="0"/>
              <a:t>》</a:t>
            </a:r>
            <a:endParaRPr lang="zh-CN" altLang="en-US" dirty="0"/>
          </a:p>
        </p:txBody>
      </p:sp>
    </p:spTree>
    <p:extLst>
      <p:ext uri="{BB962C8B-B14F-4D97-AF65-F5344CB8AC3E}">
        <p14:creationId xmlns:p14="http://schemas.microsoft.com/office/powerpoint/2010/main" val="2524087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3564" y="526473"/>
            <a:ext cx="1569660" cy="923330"/>
          </a:xfrm>
          <a:prstGeom prst="rect">
            <a:avLst/>
          </a:prstGeom>
          <a:noFill/>
        </p:spPr>
        <p:txBody>
          <a:bodyPr wrap="none" rtlCol="0">
            <a:spAutoFit/>
          </a:bodyPr>
          <a:lstStyle/>
          <a:p>
            <a:r>
              <a:rPr lang="zh-CN" altLang="en-US" sz="5400" dirty="0" smtClean="0"/>
              <a:t>技术</a:t>
            </a:r>
            <a:endParaRPr lang="zh-CN" altLang="en-US" sz="5400" dirty="0"/>
          </a:p>
        </p:txBody>
      </p:sp>
      <p:sp>
        <p:nvSpPr>
          <p:cNvPr id="5" name="文本框 4"/>
          <p:cNvSpPr txBox="1"/>
          <p:nvPr/>
        </p:nvSpPr>
        <p:spPr>
          <a:xfrm>
            <a:off x="6908145" y="1564911"/>
            <a:ext cx="2236510" cy="707886"/>
          </a:xfrm>
          <a:prstGeom prst="rect">
            <a:avLst/>
          </a:prstGeom>
          <a:noFill/>
        </p:spPr>
        <p:txBody>
          <a:bodyPr wrap="none" rtlCol="0">
            <a:spAutoFit/>
          </a:bodyPr>
          <a:lstStyle/>
          <a:p>
            <a:r>
              <a:rPr lang="zh-CN" altLang="en-US" sz="4000" dirty="0"/>
              <a:t>数据挖掘</a:t>
            </a:r>
          </a:p>
        </p:txBody>
      </p:sp>
      <p:sp>
        <p:nvSpPr>
          <p:cNvPr id="6" name="文本框 5"/>
          <p:cNvSpPr txBox="1"/>
          <p:nvPr/>
        </p:nvSpPr>
        <p:spPr>
          <a:xfrm>
            <a:off x="6908145" y="4492839"/>
            <a:ext cx="2236510" cy="707886"/>
          </a:xfrm>
          <a:prstGeom prst="rect">
            <a:avLst/>
          </a:prstGeom>
          <a:noFill/>
        </p:spPr>
        <p:txBody>
          <a:bodyPr wrap="none" rtlCol="0">
            <a:spAutoFit/>
          </a:bodyPr>
          <a:lstStyle/>
          <a:p>
            <a:r>
              <a:rPr lang="zh-CN" altLang="en-US" sz="4000" dirty="0"/>
              <a:t>语言处理</a:t>
            </a:r>
          </a:p>
        </p:txBody>
      </p:sp>
      <p:sp>
        <p:nvSpPr>
          <p:cNvPr id="7" name="文本框 6"/>
          <p:cNvSpPr txBox="1"/>
          <p:nvPr/>
        </p:nvSpPr>
        <p:spPr>
          <a:xfrm>
            <a:off x="2883528" y="3075057"/>
            <a:ext cx="2856872" cy="707886"/>
          </a:xfrm>
          <a:prstGeom prst="rect">
            <a:avLst/>
          </a:prstGeom>
          <a:noFill/>
        </p:spPr>
        <p:txBody>
          <a:bodyPr wrap="none" rtlCol="0">
            <a:spAutoFit/>
          </a:bodyPr>
          <a:lstStyle/>
          <a:p>
            <a:r>
              <a:rPr lang="zh-CN" altLang="en-US" sz="4000" dirty="0"/>
              <a:t>支撑</a:t>
            </a:r>
            <a:r>
              <a:rPr lang="zh-CN" altLang="en-US" sz="4000" dirty="0" smtClean="0"/>
              <a:t>性技术</a:t>
            </a:r>
            <a:endParaRPr lang="zh-CN" altLang="en-US" sz="4000" dirty="0"/>
          </a:p>
        </p:txBody>
      </p:sp>
      <p:sp>
        <p:nvSpPr>
          <p:cNvPr id="8" name="左大括号 7"/>
          <p:cNvSpPr/>
          <p:nvPr/>
        </p:nvSpPr>
        <p:spPr>
          <a:xfrm>
            <a:off x="5740400" y="1918854"/>
            <a:ext cx="711200" cy="3038764"/>
          </a:xfrm>
          <a:prstGeom prst="lef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6908145" y="3028875"/>
            <a:ext cx="2236510" cy="707886"/>
          </a:xfrm>
          <a:prstGeom prst="rect">
            <a:avLst/>
          </a:prstGeom>
          <a:noFill/>
        </p:spPr>
        <p:txBody>
          <a:bodyPr wrap="none" rtlCol="0">
            <a:spAutoFit/>
          </a:bodyPr>
          <a:lstStyle/>
          <a:p>
            <a:r>
              <a:rPr lang="zh-CN" altLang="en-US" sz="4000" dirty="0"/>
              <a:t>案例推理</a:t>
            </a:r>
            <a:endParaRPr lang="zh-CN" altLang="en-US" sz="4000" dirty="0"/>
          </a:p>
        </p:txBody>
      </p:sp>
    </p:spTree>
    <p:extLst>
      <p:ext uri="{BB962C8B-B14F-4D97-AF65-F5344CB8AC3E}">
        <p14:creationId xmlns:p14="http://schemas.microsoft.com/office/powerpoint/2010/main" val="2432577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3564" y="526473"/>
            <a:ext cx="1569660" cy="923330"/>
          </a:xfrm>
          <a:prstGeom prst="rect">
            <a:avLst/>
          </a:prstGeom>
          <a:noFill/>
        </p:spPr>
        <p:txBody>
          <a:bodyPr wrap="none" rtlCol="0">
            <a:spAutoFit/>
          </a:bodyPr>
          <a:lstStyle/>
          <a:p>
            <a:r>
              <a:rPr lang="zh-CN" altLang="en-US" sz="5400" dirty="0"/>
              <a:t>市场</a:t>
            </a:r>
          </a:p>
        </p:txBody>
      </p:sp>
      <p:sp>
        <p:nvSpPr>
          <p:cNvPr id="10" name="文本框 9"/>
          <p:cNvSpPr txBox="1"/>
          <p:nvPr/>
        </p:nvSpPr>
        <p:spPr>
          <a:xfrm>
            <a:off x="6908145" y="1564911"/>
            <a:ext cx="1210588" cy="707886"/>
          </a:xfrm>
          <a:prstGeom prst="rect">
            <a:avLst/>
          </a:prstGeom>
          <a:noFill/>
        </p:spPr>
        <p:txBody>
          <a:bodyPr wrap="none" rtlCol="0">
            <a:spAutoFit/>
          </a:bodyPr>
          <a:lstStyle/>
          <a:p>
            <a:r>
              <a:rPr lang="zh-CN" altLang="en-US" sz="4000" dirty="0"/>
              <a:t>医院</a:t>
            </a:r>
          </a:p>
        </p:txBody>
      </p:sp>
      <p:sp>
        <p:nvSpPr>
          <p:cNvPr id="11" name="文本框 10"/>
          <p:cNvSpPr txBox="1"/>
          <p:nvPr/>
        </p:nvSpPr>
        <p:spPr>
          <a:xfrm>
            <a:off x="6908145" y="4492839"/>
            <a:ext cx="1210588" cy="707886"/>
          </a:xfrm>
          <a:prstGeom prst="rect">
            <a:avLst/>
          </a:prstGeom>
          <a:noFill/>
        </p:spPr>
        <p:txBody>
          <a:bodyPr wrap="none" rtlCol="0">
            <a:spAutoFit/>
          </a:bodyPr>
          <a:lstStyle/>
          <a:p>
            <a:r>
              <a:rPr lang="zh-CN" altLang="en-US" sz="4000" dirty="0" smtClean="0"/>
              <a:t>政府</a:t>
            </a:r>
            <a:endParaRPr lang="zh-CN" altLang="en-US" sz="4000" dirty="0"/>
          </a:p>
        </p:txBody>
      </p:sp>
      <p:sp>
        <p:nvSpPr>
          <p:cNvPr id="12" name="文本框 11"/>
          <p:cNvSpPr txBox="1"/>
          <p:nvPr/>
        </p:nvSpPr>
        <p:spPr>
          <a:xfrm>
            <a:off x="3560306" y="3075057"/>
            <a:ext cx="1723549" cy="707886"/>
          </a:xfrm>
          <a:prstGeom prst="rect">
            <a:avLst/>
          </a:prstGeom>
          <a:noFill/>
        </p:spPr>
        <p:txBody>
          <a:bodyPr wrap="none" rtlCol="0">
            <a:spAutoFit/>
          </a:bodyPr>
          <a:lstStyle/>
          <a:p>
            <a:r>
              <a:rPr lang="zh-CN" altLang="en-US" sz="4000" dirty="0"/>
              <a:t>商业化</a:t>
            </a:r>
            <a:endParaRPr lang="zh-CN" altLang="en-US" sz="4000" dirty="0"/>
          </a:p>
        </p:txBody>
      </p:sp>
      <p:sp>
        <p:nvSpPr>
          <p:cNvPr id="13" name="左大括号 12"/>
          <p:cNvSpPr/>
          <p:nvPr/>
        </p:nvSpPr>
        <p:spPr>
          <a:xfrm>
            <a:off x="5740400" y="1918854"/>
            <a:ext cx="711200" cy="3038764"/>
          </a:xfrm>
          <a:prstGeom prst="lef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6908145" y="3028875"/>
            <a:ext cx="1210588" cy="707886"/>
          </a:xfrm>
          <a:prstGeom prst="rect">
            <a:avLst/>
          </a:prstGeom>
          <a:noFill/>
        </p:spPr>
        <p:txBody>
          <a:bodyPr wrap="none" rtlCol="0">
            <a:spAutoFit/>
          </a:bodyPr>
          <a:lstStyle/>
          <a:p>
            <a:r>
              <a:rPr lang="zh-CN" altLang="en-US" sz="4000" dirty="0" smtClean="0"/>
              <a:t>患者</a:t>
            </a:r>
            <a:endParaRPr lang="zh-CN" altLang="en-US" sz="4000" dirty="0"/>
          </a:p>
        </p:txBody>
      </p:sp>
      <p:cxnSp>
        <p:nvCxnSpPr>
          <p:cNvPr id="3" name="曲线连接符 2"/>
          <p:cNvCxnSpPr>
            <a:stCxn id="11" idx="3"/>
            <a:endCxn id="14" idx="3"/>
          </p:cNvCxnSpPr>
          <p:nvPr/>
        </p:nvCxnSpPr>
        <p:spPr>
          <a:xfrm flipV="1">
            <a:off x="8118733" y="3382818"/>
            <a:ext cx="12700" cy="1463964"/>
          </a:xfrm>
          <a:prstGeom prst="curvedConnector3">
            <a:avLst>
              <a:gd name="adj1" fmla="val 180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0" idx="3"/>
            <a:endCxn id="14" idx="3"/>
          </p:cNvCxnSpPr>
          <p:nvPr/>
        </p:nvCxnSpPr>
        <p:spPr>
          <a:xfrm>
            <a:off x="8118733" y="1918854"/>
            <a:ext cx="12700" cy="1463964"/>
          </a:xfrm>
          <a:prstGeom prst="curvedConnector3">
            <a:avLst>
              <a:gd name="adj1" fmla="val 180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11" idx="3"/>
            <a:endCxn id="10" idx="3"/>
          </p:cNvCxnSpPr>
          <p:nvPr/>
        </p:nvCxnSpPr>
        <p:spPr>
          <a:xfrm flipV="1">
            <a:off x="8118733" y="1918854"/>
            <a:ext cx="12700" cy="2927928"/>
          </a:xfrm>
          <a:prstGeom prst="curvedConnector3">
            <a:avLst>
              <a:gd name="adj1" fmla="val 8635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0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3564" y="526473"/>
            <a:ext cx="1569660" cy="923330"/>
          </a:xfrm>
          <a:prstGeom prst="rect">
            <a:avLst/>
          </a:prstGeom>
          <a:noFill/>
        </p:spPr>
        <p:txBody>
          <a:bodyPr wrap="none" rtlCol="0">
            <a:spAutoFit/>
          </a:bodyPr>
          <a:lstStyle/>
          <a:p>
            <a:r>
              <a:rPr lang="zh-CN" altLang="en-US" sz="5400" dirty="0"/>
              <a:t>市场</a:t>
            </a:r>
          </a:p>
        </p:txBody>
      </p:sp>
      <p:sp>
        <p:nvSpPr>
          <p:cNvPr id="15" name="文本框 14"/>
          <p:cNvSpPr txBox="1"/>
          <p:nvPr/>
        </p:nvSpPr>
        <p:spPr>
          <a:xfrm>
            <a:off x="4758101" y="2290501"/>
            <a:ext cx="2675797" cy="707886"/>
          </a:xfrm>
          <a:prstGeom prst="rect">
            <a:avLst/>
          </a:prstGeom>
          <a:noFill/>
        </p:spPr>
        <p:txBody>
          <a:bodyPr wrap="none" rtlCol="0">
            <a:spAutoFit/>
          </a:bodyPr>
          <a:lstStyle/>
          <a:p>
            <a:r>
              <a:rPr lang="en-US" altLang="zh-CN" sz="4000" dirty="0"/>
              <a:t>CFDA</a:t>
            </a:r>
            <a:r>
              <a:rPr lang="zh-CN" altLang="en-US" sz="4000" dirty="0"/>
              <a:t>认证</a:t>
            </a:r>
            <a:endParaRPr lang="zh-CN" altLang="en-US" sz="4000" dirty="0"/>
          </a:p>
        </p:txBody>
      </p:sp>
      <p:sp>
        <p:nvSpPr>
          <p:cNvPr id="16" name="文本框 15"/>
          <p:cNvSpPr txBox="1"/>
          <p:nvPr/>
        </p:nvSpPr>
        <p:spPr>
          <a:xfrm>
            <a:off x="2138550" y="3875639"/>
            <a:ext cx="7366119" cy="707886"/>
          </a:xfrm>
          <a:prstGeom prst="rect">
            <a:avLst/>
          </a:prstGeom>
          <a:noFill/>
        </p:spPr>
        <p:txBody>
          <a:bodyPr wrap="none" rtlCol="0">
            <a:spAutoFit/>
          </a:bodyPr>
          <a:lstStyle/>
          <a:p>
            <a:r>
              <a:rPr lang="zh-CN" altLang="en-US" sz="4000" dirty="0" smtClean="0"/>
              <a:t>（国家</a:t>
            </a:r>
            <a:r>
              <a:rPr lang="zh-CN" altLang="en-US" sz="4000" dirty="0"/>
              <a:t>食品药品监督管理</a:t>
            </a:r>
            <a:r>
              <a:rPr lang="zh-CN" altLang="en-US" sz="4000" dirty="0" smtClean="0"/>
              <a:t>总局）</a:t>
            </a:r>
            <a:endParaRPr lang="zh-CN" altLang="en-US" sz="4000" dirty="0"/>
          </a:p>
        </p:txBody>
      </p:sp>
      <p:cxnSp>
        <p:nvCxnSpPr>
          <p:cNvPr id="8" name="直接箭头连接符 7"/>
          <p:cNvCxnSpPr/>
          <p:nvPr/>
        </p:nvCxnSpPr>
        <p:spPr>
          <a:xfrm flipH="1">
            <a:off x="5575300" y="2998387"/>
            <a:ext cx="3697" cy="7963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705" y="482193"/>
            <a:ext cx="6427256" cy="5893613"/>
          </a:xfrm>
          <a:prstGeom prst="rect">
            <a:avLst/>
          </a:prstGeom>
        </p:spPr>
      </p:pic>
      <p:sp>
        <p:nvSpPr>
          <p:cNvPr id="21" name="文本框 20"/>
          <p:cNvSpPr txBox="1"/>
          <p:nvPr/>
        </p:nvSpPr>
        <p:spPr>
          <a:xfrm>
            <a:off x="4115111" y="6404660"/>
            <a:ext cx="5276444" cy="369332"/>
          </a:xfrm>
          <a:prstGeom prst="rect">
            <a:avLst/>
          </a:prstGeom>
          <a:noFill/>
        </p:spPr>
        <p:txBody>
          <a:bodyPr wrap="none" rtlCol="0">
            <a:spAutoFit/>
          </a:bodyPr>
          <a:lstStyle/>
          <a:p>
            <a:r>
              <a:rPr lang="zh-CN" altLang="en-US" dirty="0" smtClean="0"/>
              <a:t>参考文献：</a:t>
            </a:r>
            <a:r>
              <a:rPr lang="en-US" altLang="zh-CN" dirty="0"/>
              <a:t>http://www.pintu360.com/a38272.html</a:t>
            </a:r>
            <a:endParaRPr lang="zh-CN" altLang="en-US" dirty="0"/>
          </a:p>
        </p:txBody>
      </p:sp>
    </p:spTree>
    <p:extLst>
      <p:ext uri="{BB962C8B-B14F-4D97-AF65-F5344CB8AC3E}">
        <p14:creationId xmlns:p14="http://schemas.microsoft.com/office/powerpoint/2010/main" val="419438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295</TotalTime>
  <Words>834</Words>
  <Application>Microsoft Office PowerPoint</Application>
  <PresentationFormat>宽屏</PresentationFormat>
  <Paragraphs>76</Paragraphs>
  <Slides>10</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方正舒体</vt:lpstr>
      <vt:lpstr>Arial</vt:lpstr>
      <vt:lpstr>Calisto MT</vt:lpstr>
      <vt:lpstr>Trebuchet MS</vt:lpstr>
      <vt:lpstr>Wingdings 2</vt:lpstr>
      <vt:lpstr>石板</vt:lpstr>
      <vt:lpstr>第三组学习报告</vt:lpstr>
      <vt:lpstr>现有问题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第三组学习报告</dc:title>
  <dc:creator>龙行明</dc:creator>
  <cp:lastModifiedBy>龙行明</cp:lastModifiedBy>
  <cp:revision>64</cp:revision>
  <dcterms:created xsi:type="dcterms:W3CDTF">2017-11-18T02:04:35Z</dcterms:created>
  <dcterms:modified xsi:type="dcterms:W3CDTF">2017-12-12T11:54:59Z</dcterms:modified>
</cp:coreProperties>
</file>