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8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100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42FF8-5B40-47ED-8373-0B602B2022B2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923C4-AB50-4538-9B7C-2B2E0FA69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62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E8D4-E5AF-44F7-97E0-651A3D9553A0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25144-A77E-4A4E-987B-8861E495E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42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E8D4-E5AF-44F7-97E0-651A3D9553A0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25144-A77E-4A4E-987B-8861E495E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53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E8D4-E5AF-44F7-97E0-651A3D9553A0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25144-A77E-4A4E-987B-8861E495E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05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E8D4-E5AF-44F7-97E0-651A3D9553A0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25144-A77E-4A4E-987B-8861E495E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22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E8D4-E5AF-44F7-97E0-651A3D9553A0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25144-A77E-4A4E-987B-8861E495E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57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E8D4-E5AF-44F7-97E0-651A3D9553A0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25144-A77E-4A4E-987B-8861E495E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575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E8D4-E5AF-44F7-97E0-651A3D9553A0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25144-A77E-4A4E-987B-8861E495E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26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E8D4-E5AF-44F7-97E0-651A3D9553A0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25144-A77E-4A4E-987B-8861E495E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03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E8D4-E5AF-44F7-97E0-651A3D9553A0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25144-A77E-4A4E-987B-8861E495E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03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E8D4-E5AF-44F7-97E0-651A3D9553A0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25144-A77E-4A4E-987B-8861E495E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52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E8D4-E5AF-44F7-97E0-651A3D9553A0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25144-A77E-4A4E-987B-8861E495E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773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50000">
              <a:schemeClr val="tx1">
                <a:lumMod val="95000"/>
                <a:lumOff val="5000"/>
              </a:schemeClr>
            </a:gs>
            <a:gs pos="75000">
              <a:schemeClr val="tx1">
                <a:lumMod val="80000"/>
                <a:lumOff val="20000"/>
              </a:schemeClr>
            </a:gs>
            <a:gs pos="100000">
              <a:schemeClr val="tx1">
                <a:lumMod val="65000"/>
                <a:lumOff val="3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7E8D4-E5AF-44F7-97E0-651A3D9553A0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25144-A77E-4A4E-987B-8861E495E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69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772400" cy="22322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第三组</a:t>
            </a:r>
            <a:r>
              <a:rPr lang="en-US" altLang="zh-CN" sz="48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/>
            </a:r>
            <a:br>
              <a:rPr lang="en-US" altLang="zh-CN" sz="48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</a:br>
            <a:r>
              <a:rPr lang="zh-CN" altLang="en-US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第二周小组报告</a:t>
            </a:r>
            <a:endParaRPr lang="zh-CN" altLang="en-US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4221088"/>
            <a:ext cx="6400800" cy="1343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黄鲸慧 </a:t>
            </a:r>
            <a:r>
              <a:rPr lang="en-US" altLang="zh-CN" sz="2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</a:t>
            </a:r>
            <a:r>
              <a:rPr lang="zh-CN" altLang="en-US" sz="2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宗冰蕊</a:t>
            </a:r>
            <a:r>
              <a:rPr lang="en-US" altLang="zh-CN" sz="2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</a:t>
            </a:r>
            <a:r>
              <a:rPr lang="zh-CN" altLang="en-US" sz="2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雷怡然</a:t>
            </a:r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</a:t>
            </a:r>
            <a:r>
              <a:rPr lang="zh-CN" altLang="en-US" sz="2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周宸宇</a:t>
            </a:r>
            <a:r>
              <a:rPr lang="en-US" altLang="zh-CN" sz="2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郭亦凡 </a:t>
            </a:r>
            <a:r>
              <a:rPr lang="en-US" altLang="zh-CN" sz="2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 </a:t>
            </a:r>
            <a:r>
              <a:rPr lang="zh-CN" altLang="en-US" sz="2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宁微希</a:t>
            </a:r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   </a:t>
            </a:r>
            <a:r>
              <a:rPr lang="zh-CN" altLang="en-US" sz="2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林灏            龙行明  </a:t>
            </a:r>
            <a:endParaRPr lang="zh-CN" altLang="en-US" sz="2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0611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参考文献</a:t>
            </a:r>
            <a:endParaRPr lang="zh-CN" altLang="en-US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8457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[1] </a:t>
            </a:r>
            <a:r>
              <a:rPr lang="zh-CN" altLang="en-US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百度文库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人工智能辅助诊断技术管理规范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(2017</a:t>
            </a:r>
            <a:r>
              <a:rPr lang="zh-CN" altLang="en-US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版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[2] Miller, R.A., A history of the INTERNIST-1 and Quick Medical Reference (QMR) computer-assisted  diagnosis projects, with lessons learned., in </a:t>
            </a:r>
            <a:r>
              <a:rPr lang="en-US" altLang="zh-CN" sz="1400" dirty="0" err="1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Yearb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Med Inform. 2010:121-36. 2010. p. 121-36.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[3] </a:t>
            </a:r>
            <a:r>
              <a:rPr lang="zh-CN" altLang="en-US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王媛媛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</a:t>
            </a:r>
            <a:r>
              <a:rPr lang="zh-CN" altLang="en-US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周涛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</a:t>
            </a:r>
            <a:r>
              <a:rPr lang="zh-CN" altLang="en-US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吴翠颖等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</a:t>
            </a:r>
            <a:r>
              <a:rPr lang="zh-CN" altLang="en-US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深度学习及其在医学图像分析中的应用研究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[J].</a:t>
            </a:r>
            <a:r>
              <a:rPr lang="zh-CN" altLang="en-US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电视技术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,2016,40(10):118-126.DOI:10.16280/j.videoe.2016.10.024.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[4] </a:t>
            </a:r>
            <a:r>
              <a:rPr lang="zh-CN" altLang="en-US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苏静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</a:t>
            </a:r>
            <a:r>
              <a:rPr lang="zh-CN" altLang="en-US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基于脑电波生物数据库的精神病辅助诊断系统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[D].</a:t>
            </a:r>
            <a:r>
              <a:rPr lang="zh-CN" altLang="en-US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华中科技大学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,2006.DOI:10.7666/d.j009123.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[5] </a:t>
            </a:r>
            <a:r>
              <a:rPr lang="zh-CN" altLang="en-US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俞思伟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zh-CN" altLang="en-US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范昊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zh-CN" altLang="en-US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王菲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 &amp; </a:t>
            </a:r>
            <a:r>
              <a:rPr lang="zh-CN" altLang="en-US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徐雷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 (2017).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[6] Charlie, &amp; Farah. (2016). </a:t>
            </a:r>
            <a:r>
              <a:rPr lang="zh-CN" altLang="en-US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可视化分析平台为智能医疗系统加速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 </a:t>
            </a:r>
            <a:r>
              <a:rPr lang="zh-CN" altLang="en-US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中国数字医学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 11(04), 118.&lt;/</a:t>
            </a:r>
            <a:r>
              <a:rPr lang="en-US" altLang="zh-CN" sz="1400" dirty="0" err="1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nowiki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</a:t>
            </a:r>
            <a:r>
              <a:rPr lang="zh-CN" altLang="en-US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基于知识图谱的智能医疗研究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 </a:t>
            </a:r>
            <a:r>
              <a:rPr lang="zh-CN" altLang="en-US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医疗卫生装备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,'(03), 109-111.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[7] </a:t>
            </a:r>
            <a:r>
              <a:rPr lang="zh-CN" altLang="en-US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王海宽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zh-CN" altLang="en-US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张锐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zh-CN" altLang="en-US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周志境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zh-CN" altLang="en-US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费敏锐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 &amp; Wang </a:t>
            </a:r>
            <a:r>
              <a:rPr lang="en-US" altLang="zh-CN" sz="1400" dirty="0" err="1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Haikuan,Zhang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Rui,Zhou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Zhijing,Fei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Minrui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 (2016). </a:t>
            </a:r>
            <a:r>
              <a:rPr lang="zh-CN" altLang="en-US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基于机器视觉的智能医疗吊塔系统的设计与实现 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- Design and implementation of intelligent medical suspension tower system based on machine vision. </a:t>
            </a:r>
            <a:r>
              <a:rPr lang="zh-CN" altLang="en-US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电子测量技术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 (03), 60-64.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[8] </a:t>
            </a:r>
            <a:r>
              <a:rPr lang="zh-CN" altLang="en-US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侯桂英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zh-CN" altLang="en-US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孙佰清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zh-CN" altLang="en-US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关振中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 &amp; </a:t>
            </a:r>
            <a:r>
              <a:rPr lang="zh-CN" altLang="en-US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马英浚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 (2003). </a:t>
            </a:r>
            <a:r>
              <a:rPr lang="zh-CN" altLang="en-US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应用智能医疗诊断系统诊断高血压的研究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</a:t>
            </a:r>
            <a:r>
              <a:rPr lang="zh-CN" altLang="en-US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哈尔滨医科大学学报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 37(3), 223-225.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[9] </a:t>
            </a:r>
            <a:r>
              <a:rPr lang="zh-CN" altLang="en-US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周志彬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zh-CN" altLang="en-US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刘琴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zh-CN" altLang="en-US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王国军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zh-CN" altLang="en-US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贾维嘉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 ZHOU </a:t>
            </a:r>
            <a:r>
              <a:rPr lang="en-US" altLang="zh-CN" sz="1400" dirty="0" err="1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Zhi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-bin, LIU Qin, . . . JIA Wei-</a:t>
            </a:r>
            <a:r>
              <a:rPr lang="en-US" altLang="zh-CN" sz="1400" dirty="0" err="1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jia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 (2015). </a:t>
            </a:r>
            <a:r>
              <a:rPr lang="zh-CN" altLang="en-US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采用群证明技术的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RFID</a:t>
            </a:r>
            <a:r>
              <a:rPr lang="zh-CN" altLang="en-US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安全用药方案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 </a:t>
            </a:r>
            <a:r>
              <a:rPr lang="zh-CN" altLang="en-US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小型微型计算机系统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 36(10), 2349-2353.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[10] </a:t>
            </a:r>
            <a:r>
              <a:rPr lang="zh-CN" altLang="en-US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百度百科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:</a:t>
            </a:r>
            <a:r>
              <a:rPr lang="zh-CN" altLang="en-US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射频识别技术</a:t>
            </a:r>
            <a:endParaRPr lang="en-US" altLang="zh-CN" sz="1400" dirty="0" smtClean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[11] </a:t>
            </a:r>
            <a:r>
              <a:rPr lang="zh-CN" altLang="en-US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冒韵东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 </a:t>
            </a:r>
            <a:r>
              <a:rPr lang="zh-CN" altLang="en-US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人工智能、专家系统及计算机辅助诊断与治疗在妇产科领域的应用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[J]. </a:t>
            </a:r>
            <a:r>
              <a:rPr lang="zh-CN" altLang="en-US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中华妇产科杂志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,1998,(11):45-48. [2017-10-12].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[12] </a:t>
            </a:r>
            <a:r>
              <a:rPr lang="zh-CN" altLang="en-US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李宪超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 </a:t>
            </a:r>
            <a:r>
              <a:rPr lang="zh-CN" altLang="en-US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人工智能在非小细胞肺癌靶向药物设计和辅助诊断中的应用研究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[D].</a:t>
            </a:r>
            <a:r>
              <a:rPr lang="zh-CN" altLang="en-US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青岛大学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,2015.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[13] </a:t>
            </a:r>
            <a:r>
              <a:rPr lang="zh-CN" altLang="en-US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记者 尹慧文 通讯员 尹恒 吴海竞 陈诗文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</a:t>
            </a:r>
            <a:r>
              <a:rPr lang="zh-CN" altLang="en-US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大众卫生报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/2017 </a:t>
            </a:r>
            <a:r>
              <a:rPr lang="zh-CN" altLang="en-US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年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/5 </a:t>
            </a:r>
            <a:r>
              <a:rPr lang="zh-CN" altLang="en-US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月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/23 </a:t>
            </a:r>
            <a:r>
              <a:rPr lang="zh-CN" altLang="en-US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日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zh-CN" altLang="en-US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第 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001 </a:t>
            </a:r>
            <a:r>
              <a:rPr lang="zh-CN" altLang="en-US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版</a:t>
            </a:r>
            <a:endParaRPr lang="zh-CN" altLang="en-US" sz="1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4180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9672" y="2780928"/>
            <a:ext cx="5637312" cy="1143000"/>
          </a:xfrm>
        </p:spPr>
        <p:txBody>
          <a:bodyPr>
            <a:noAutofit/>
          </a:bodyPr>
          <a:lstStyle/>
          <a:p>
            <a:r>
              <a:rPr lang="zh-CN" altLang="en-US" sz="72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谢   谢</a:t>
            </a:r>
            <a:endParaRPr lang="zh-CN" altLang="en-US" sz="72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6041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逻辑模型</a:t>
            </a:r>
            <a:endParaRPr lang="zh-CN" altLang="en-US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4960122"/>
              </p:ext>
            </p:extLst>
          </p:nvPr>
        </p:nvGraphicFramePr>
        <p:xfrm>
          <a:off x="611560" y="1556791"/>
          <a:ext cx="8075240" cy="47525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8192"/>
                <a:gridCol w="2040253"/>
                <a:gridCol w="2153398"/>
                <a:gridCol w="2153397"/>
              </a:tblGrid>
              <a:tr h="96608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2400" dirty="0" smtClean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背 景</a:t>
                      </a:r>
                      <a:endParaRPr lang="zh-CN" altLang="en-US" sz="2400" dirty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500" b="0" dirty="0" smtClean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1.</a:t>
                      </a:r>
                      <a:r>
                        <a:rPr lang="zh-CN" altLang="en-US" sz="1500" b="0" dirty="0" smtClean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小组已确立调研大方向为</a:t>
                      </a:r>
                      <a:r>
                        <a:rPr lang="en-US" altLang="zh-CN" sz="1500" b="0" dirty="0" smtClean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”</a:t>
                      </a:r>
                      <a:r>
                        <a:rPr lang="zh-CN" altLang="en-US" sz="1500" b="0" dirty="0" smtClean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智能医疗</a:t>
                      </a:r>
                      <a:r>
                        <a:rPr lang="en-US" altLang="zh-CN" sz="1500" b="0" dirty="0" smtClean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”</a:t>
                      </a:r>
                      <a:r>
                        <a:rPr lang="zh-CN" altLang="en-US" sz="1500" b="0" dirty="0" smtClean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，需要进一步细化调研方向。</a:t>
                      </a:r>
                      <a:endParaRPr lang="en-US" altLang="zh-CN" sz="1500" b="0" dirty="0" smtClean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500" b="0" dirty="0" smtClean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2.</a:t>
                      </a:r>
                      <a:r>
                        <a:rPr lang="zh-CN" altLang="en-US" sz="1500" b="0" dirty="0" smtClean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计算机的普及，信息技术飞速发展，人工智能、机器学习得到长足发展。</a:t>
                      </a:r>
                      <a:endParaRPr lang="zh-CN" altLang="en-US" sz="1500" b="0" dirty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24494"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</a:pPr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目 标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zh-CN" altLang="en-US" sz="1500" dirty="0" smtClean="0">
                          <a:solidFill>
                            <a:schemeClr val="bg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经过小组讨论，决定调研</a:t>
                      </a:r>
                      <a:r>
                        <a:rPr lang="zh-CN" altLang="en-US" sz="1500" kern="1200" dirty="0" smtClean="0">
                          <a:solidFill>
                            <a:schemeClr val="bg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人工智能辅助诊断技术及产业</a:t>
                      </a:r>
                      <a:endParaRPr lang="zh-CN" altLang="en-US" sz="1500" dirty="0">
                        <a:solidFill>
                          <a:schemeClr val="bg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475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效 果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输 出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过 程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输 入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>
                    <a:noFill/>
                  </a:tcPr>
                </a:tc>
              </a:tr>
              <a:tr h="186678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500" kern="1200" dirty="0" smtClean="0">
                          <a:solidFill>
                            <a:schemeClr val="bg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了解人工智能辅助诊断的历史、技术、制度、现状以及未来的发展趋势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500" kern="1200" dirty="0" smtClean="0">
                          <a:solidFill>
                            <a:schemeClr val="bg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产业分析报告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500" kern="1200" dirty="0" smtClean="0">
                          <a:solidFill>
                            <a:schemeClr val="bg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小组合作搜集资料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500" kern="1200" dirty="0" smtClean="0">
                          <a:solidFill>
                            <a:schemeClr val="bg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1.</a:t>
                      </a:r>
                      <a:r>
                        <a:rPr lang="zh-CN" altLang="en-US" sz="1500" kern="1200" dirty="0" smtClean="0">
                          <a:solidFill>
                            <a:schemeClr val="bg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互联网</a:t>
                      </a:r>
                      <a:endParaRPr lang="en-US" altLang="zh-CN" sz="1500" kern="1200" dirty="0" smtClean="0">
                        <a:solidFill>
                          <a:schemeClr val="bg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n-cs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500" kern="1200" dirty="0" smtClean="0">
                          <a:solidFill>
                            <a:schemeClr val="bg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2.toyhouse.cc</a:t>
                      </a:r>
                      <a:r>
                        <a:rPr lang="zh-CN" altLang="en-US" sz="1500" kern="1200" dirty="0" smtClean="0">
                          <a:solidFill>
                            <a:schemeClr val="bg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、</a:t>
                      </a:r>
                      <a:r>
                        <a:rPr lang="en-US" altLang="zh-CN" sz="1500" kern="1200" dirty="0" err="1" smtClean="0">
                          <a:solidFill>
                            <a:schemeClr val="bg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github</a:t>
                      </a:r>
                      <a:r>
                        <a:rPr lang="zh-CN" altLang="en-US" sz="1500" kern="1200" dirty="0" smtClean="0">
                          <a:solidFill>
                            <a:schemeClr val="bg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等协同工具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>
                    <a:noFill/>
                  </a:tcPr>
                </a:tc>
              </a:tr>
              <a:tr h="6475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外部因素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1500" b="0" dirty="0" smtClean="0">
                          <a:solidFill>
                            <a:schemeClr val="bg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产业发展处于初期，各方面资料可能不是很充足</a:t>
                      </a:r>
                      <a:endParaRPr lang="zh-CN" altLang="en-US" sz="1500" b="0" dirty="0">
                        <a:solidFill>
                          <a:schemeClr val="bg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967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产业报告大纲</a:t>
            </a:r>
            <a:endParaRPr lang="zh-CN" altLang="en-US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aphicFrame>
        <p:nvGraphicFramePr>
          <p:cNvPr id="7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0142813"/>
              </p:ext>
            </p:extLst>
          </p:nvPr>
        </p:nvGraphicFramePr>
        <p:xfrm>
          <a:off x="611560" y="1556791"/>
          <a:ext cx="8075240" cy="50380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8192"/>
                <a:gridCol w="6347048"/>
              </a:tblGrid>
              <a:tr h="7920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dirty="0" smtClean="0">
                          <a:solidFill>
                            <a:schemeClr val="bg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大纲目录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目录对应基本内容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  1.</a:t>
                      </a:r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团队成员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sz="1400" kern="1200" dirty="0" smtClean="0">
                          <a:solidFill>
                            <a:schemeClr val="bg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介绍团队成员的基本概况，包括照片、个人基本信息、兴趣爱好、专业相关等</a:t>
                      </a:r>
                      <a:endParaRPr lang="en-US" altLang="zh-CN" sz="1400" b="0" dirty="0" smtClean="0">
                        <a:solidFill>
                          <a:schemeClr val="bg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449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  2.</a:t>
                      </a:r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概要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zh-CN" altLang="en-US" sz="1400" kern="1200" dirty="0" smtClean="0">
                          <a:solidFill>
                            <a:schemeClr val="bg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概述人工智能辅助诊断的发展以及现状，对整篇内容的摘要描述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64758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  3.</a:t>
                      </a:r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逻辑模型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kern="1200" dirty="0" smtClean="0">
                          <a:solidFill>
                            <a:schemeClr val="bg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产业分析报告的逻辑模型，包括关键词、背景、目标、效果、输出、输入和外部因素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>
                    <a:noFill/>
                  </a:tcPr>
                </a:tc>
              </a:tr>
              <a:tr h="642157">
                <a:tc>
                  <a:txBody>
                    <a:bodyPr/>
                    <a:lstStyle/>
                    <a:p>
                      <a:pPr algn="l">
                        <a:lnSpc>
                          <a:spcPct val="250000"/>
                        </a:lnSpc>
                      </a:pPr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  4.</a:t>
                      </a:r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定义分类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kern="1200" dirty="0" smtClean="0">
                          <a:solidFill>
                            <a:schemeClr val="bg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人工智能辅助诊断的概念定义解析，深入分析何为人工智能辅助诊断，什么样的范围内的技术可以称为人工智能辅助诊断。通过解析其定义和范围精确确定产业内容。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>
                    <a:noFill/>
                  </a:tcPr>
                </a:tc>
              </a:tr>
              <a:tr h="64758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  5.</a:t>
                      </a:r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历史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kern="1200" dirty="0" smtClean="0">
                          <a:solidFill>
                            <a:schemeClr val="bg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从人物史、技术史、制度等几方面描述人工智能辅助诊断的发展历史沿革，从历史发展中解析产业的潜力与未来。</a:t>
                      </a:r>
                      <a:endParaRPr lang="zh-CN" altLang="en-US" sz="1400" b="0" dirty="0">
                        <a:solidFill>
                          <a:schemeClr val="bg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>
                    <a:noFill/>
                  </a:tcPr>
                </a:tc>
              </a:tr>
              <a:tr h="64758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  6.</a:t>
                      </a:r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技术链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zh-CN" altLang="en-US" sz="1400" kern="1200" dirty="0" smtClean="0">
                          <a:solidFill>
                            <a:schemeClr val="bg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阐述人工智能辅助诊断的相关技术，包括深度学习、图像识别等等。</a:t>
                      </a:r>
                      <a:endParaRPr lang="zh-CN" altLang="en-US" sz="1400" b="0" dirty="0">
                        <a:solidFill>
                          <a:schemeClr val="bg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512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产业报告大纲</a:t>
            </a:r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续</a:t>
            </a:r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endParaRPr lang="zh-CN" altLang="en-US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aphicFrame>
        <p:nvGraphicFramePr>
          <p:cNvPr id="7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5269960"/>
              </p:ext>
            </p:extLst>
          </p:nvPr>
        </p:nvGraphicFramePr>
        <p:xfrm>
          <a:off x="611560" y="1556791"/>
          <a:ext cx="8075240" cy="43924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8192"/>
                <a:gridCol w="6347048"/>
              </a:tblGrid>
              <a:tr h="86516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2400" dirty="0" smtClean="0">
                          <a:solidFill>
                            <a:schemeClr val="bg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大纲目录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目录对应基本内容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7499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7.</a:t>
                      </a:r>
                      <a:r>
                        <a:rPr lang="zh-CN" altLang="en-US" sz="2000" b="1" kern="1200" dirty="0" smtClean="0">
                          <a:solidFill>
                            <a:schemeClr val="bg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法律法规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400" kern="1200" dirty="0" smtClean="0">
                          <a:solidFill>
                            <a:schemeClr val="bg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调查文献，了解产业相关的法律法规的发展现状，是较为完备？还是尚有欠缺？分析相关法规对产业发展的影响。</a:t>
                      </a:r>
                      <a:endParaRPr lang="en-US" altLang="zh-CN" sz="1400" b="0" dirty="0" smtClean="0">
                        <a:solidFill>
                          <a:schemeClr val="bg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145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700" b="1" dirty="0" smtClean="0">
                          <a:solidFill>
                            <a:schemeClr val="bg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8.</a:t>
                      </a:r>
                      <a:r>
                        <a:rPr lang="zh-CN" altLang="en-US" sz="1700" b="1" dirty="0" smtClean="0">
                          <a:solidFill>
                            <a:schemeClr val="bg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现有应用模式</a:t>
                      </a:r>
                      <a:endParaRPr lang="zh-CN" altLang="en-US" sz="1700" b="1" dirty="0">
                        <a:solidFill>
                          <a:schemeClr val="bg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zh-CN" altLang="en-US" sz="1400" kern="1200" dirty="0" smtClean="0">
                          <a:solidFill>
                            <a:schemeClr val="bg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解析产业发展现况，包括现有模式的解析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60855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9.</a:t>
                      </a:r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案例分析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zh-CN" altLang="en-US" sz="1400" kern="1200" dirty="0" smtClean="0">
                          <a:solidFill>
                            <a:schemeClr val="bg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通过案例分析解析相关产业的发展情况以及市场等现状。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>
                    <a:noFill/>
                  </a:tcPr>
                </a:tc>
              </a:tr>
              <a:tr h="77499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10.</a:t>
                      </a:r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产业前景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kern="1200" dirty="0" smtClean="0">
                          <a:solidFill>
                            <a:schemeClr val="bg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通过对发展历史、现状等内容的深入解析，展望人工智能辅助诊断行业的未来发展潜力、形势与方向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>
                    <a:noFill/>
                  </a:tcPr>
                </a:tc>
              </a:tr>
              <a:tr h="70733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11.</a:t>
                      </a:r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参考文献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zh-CN" altLang="en-US" sz="1400" kern="1200" dirty="0" smtClean="0">
                          <a:solidFill>
                            <a:schemeClr val="bg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产业分析报告涉及的文献引用。</a:t>
                      </a:r>
                      <a:endParaRPr lang="zh-CN" altLang="en-US" sz="1400" b="0" dirty="0">
                        <a:solidFill>
                          <a:schemeClr val="bg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994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概念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763688" y="1916832"/>
            <a:ext cx="2016224" cy="108012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人工智能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076056" y="1916832"/>
            <a:ext cx="2016224" cy="108012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医疗诊断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47664" y="4005064"/>
            <a:ext cx="6166983" cy="152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人工智能辅助诊断技术是指基于人工智能理论开发、经临床试验验证有效、对于临床决策具有重大</a:t>
            </a:r>
            <a:r>
              <a:rPr lang="zh-CN" altLang="en-US" sz="1600" dirty="0" smtClean="0">
                <a:solidFill>
                  <a:schemeClr val="bg1"/>
                </a:solidFill>
              </a:rPr>
              <a:t>影响（</a:t>
            </a:r>
            <a:r>
              <a:rPr lang="zh-CN" altLang="en-US" sz="1600" dirty="0">
                <a:solidFill>
                  <a:schemeClr val="bg1"/>
                </a:solidFill>
              </a:rPr>
              <a:t>如影响患者治疗方案选择、决定是否进一步采取有创性医疗行为、是否明显增加患者医疗费用等</a:t>
            </a:r>
            <a:r>
              <a:rPr lang="zh-CN" altLang="en-US" sz="1600" dirty="0" smtClean="0">
                <a:solidFill>
                  <a:schemeClr val="bg1"/>
                </a:solidFill>
              </a:rPr>
              <a:t>）的</a:t>
            </a:r>
            <a:r>
              <a:rPr lang="zh-CN" altLang="en-US" sz="1600" dirty="0">
                <a:solidFill>
                  <a:schemeClr val="bg1"/>
                </a:solidFill>
              </a:rPr>
              <a:t>计算机辅助诊断软件及临床决策支持系统。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9512" y="6381328"/>
            <a:ext cx="8640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百度文库</a:t>
            </a:r>
            <a:r>
              <a:rPr lang="en-US" altLang="zh-CN" sz="1200" dirty="0" smtClean="0">
                <a:solidFill>
                  <a:schemeClr val="bg1"/>
                </a:solidFill>
              </a:rPr>
              <a:t>-</a:t>
            </a:r>
            <a:r>
              <a:rPr lang="zh-CN" altLang="en-US" sz="1200" dirty="0" smtClean="0">
                <a:solidFill>
                  <a:schemeClr val="bg1"/>
                </a:solidFill>
              </a:rPr>
              <a:t>人工智能辅助诊断技术管理规范</a:t>
            </a:r>
            <a:r>
              <a:rPr lang="en-US" altLang="zh-CN" sz="1200" dirty="0" smtClean="0">
                <a:solidFill>
                  <a:schemeClr val="bg1"/>
                </a:solidFill>
              </a:rPr>
              <a:t>(2017</a:t>
            </a:r>
            <a:r>
              <a:rPr lang="zh-CN" altLang="en-US" sz="1200" dirty="0" smtClean="0">
                <a:solidFill>
                  <a:schemeClr val="bg1"/>
                </a:solidFill>
              </a:rPr>
              <a:t>版</a:t>
            </a:r>
            <a:r>
              <a:rPr lang="en-US" altLang="zh-CN" sz="1200" dirty="0" smtClean="0">
                <a:solidFill>
                  <a:schemeClr val="bg1"/>
                </a:solidFill>
              </a:rPr>
              <a:t>)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83028" y="2133726"/>
            <a:ext cx="460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+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635896" y="3140968"/>
            <a:ext cx="1512168" cy="686778"/>
            <a:chOff x="3635896" y="3140968"/>
            <a:chExt cx="1512168" cy="686778"/>
          </a:xfrm>
        </p:grpSpPr>
        <p:cxnSp>
          <p:nvCxnSpPr>
            <p:cNvPr id="13" name="直接箭头连接符 12"/>
            <p:cNvCxnSpPr/>
            <p:nvPr/>
          </p:nvCxnSpPr>
          <p:spPr>
            <a:xfrm>
              <a:off x="4413518" y="3429000"/>
              <a:ext cx="0" cy="398746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3635896" y="3140968"/>
              <a:ext cx="777622" cy="28803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4413518" y="3140968"/>
              <a:ext cx="734546" cy="28803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8667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科技史</a:t>
            </a:r>
            <a:endParaRPr lang="zh-CN" altLang="en-US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467544" y="3753036"/>
            <a:ext cx="8208912" cy="72008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611560" y="3825044"/>
            <a:ext cx="1152128" cy="1915182"/>
            <a:chOff x="611560" y="3825044"/>
            <a:chExt cx="1152128" cy="1915182"/>
          </a:xfrm>
        </p:grpSpPr>
        <p:sp>
          <p:nvSpPr>
            <p:cNvPr id="7" name="TextBox 6"/>
            <p:cNvSpPr txBox="1"/>
            <p:nvPr/>
          </p:nvSpPr>
          <p:spPr>
            <a:xfrm>
              <a:off x="611560" y="4509120"/>
              <a:ext cx="1152128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    </a:t>
              </a:r>
              <a:r>
                <a:rPr lang="en-US" altLang="zh-CN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1972</a:t>
              </a:r>
              <a:endPara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利</a:t>
              </a:r>
              <a:r>
                <a:rPr lang="zh-CN" altLang="en-US" sz="1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兹大学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研发</a:t>
              </a:r>
              <a:r>
                <a:rPr lang="en-US" altLang="zh-CN" sz="1400" dirty="0" err="1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AAPHelp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用来辅助诊断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腹部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剧痛</a:t>
              </a:r>
              <a:endParaRPr lang="zh-CN" alt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1187624" y="3825044"/>
              <a:ext cx="0" cy="612068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2782928" y="3932140"/>
            <a:ext cx="1512168" cy="1703181"/>
            <a:chOff x="2782928" y="3901755"/>
            <a:chExt cx="1512168" cy="1703181"/>
          </a:xfrm>
        </p:grpSpPr>
        <p:sp>
          <p:nvSpPr>
            <p:cNvPr id="9" name="TextBox 8"/>
            <p:cNvSpPr txBox="1"/>
            <p:nvPr/>
          </p:nvSpPr>
          <p:spPr>
            <a:xfrm>
              <a:off x="2782928" y="4589273"/>
              <a:ext cx="15121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     1976</a:t>
              </a:r>
            </a:p>
            <a:p>
              <a:r>
                <a:rPr lang="zh-CN" altLang="en-US" sz="1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斯坦福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大学研发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MYCIN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可以辅助开抗生素处方</a:t>
              </a:r>
              <a:endParaRPr lang="zh-CN" alt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3491880" y="3901755"/>
              <a:ext cx="0" cy="612068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4932040" y="3976420"/>
            <a:ext cx="1728192" cy="1722634"/>
            <a:chOff x="4860032" y="3976420"/>
            <a:chExt cx="1728192" cy="1722634"/>
          </a:xfrm>
        </p:grpSpPr>
        <p:sp>
          <p:nvSpPr>
            <p:cNvPr id="11" name="TextBox 10"/>
            <p:cNvSpPr txBox="1"/>
            <p:nvPr/>
          </p:nvSpPr>
          <p:spPr>
            <a:xfrm>
              <a:off x="4860032" y="4683391"/>
              <a:ext cx="17281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     1980s</a:t>
              </a: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出现商业化应用</a:t>
              </a:r>
              <a:endPara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r>
                <a:rPr lang="en-US" altLang="zh-CN" sz="14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QMR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、哈佛医学院</a:t>
              </a:r>
              <a:endPara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r>
                <a:rPr lang="en-US" altLang="zh-CN" sz="14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—</a:t>
              </a:r>
              <a:r>
                <a:rPr lang="en-US" altLang="zh-CN" sz="1400" dirty="0" err="1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DXlain</a:t>
              </a:r>
              <a:endParaRPr lang="zh-CN" alt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>
              <a:off x="5580112" y="3976420"/>
              <a:ext cx="0" cy="612068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6948264" y="4007590"/>
            <a:ext cx="2088232" cy="1909660"/>
            <a:chOff x="6876256" y="4007590"/>
            <a:chExt cx="2088232" cy="1909660"/>
          </a:xfrm>
        </p:grpSpPr>
        <p:sp>
          <p:nvSpPr>
            <p:cNvPr id="12" name="TextBox 11"/>
            <p:cNvSpPr txBox="1"/>
            <p:nvPr/>
          </p:nvSpPr>
          <p:spPr>
            <a:xfrm>
              <a:off x="6876256" y="4686144"/>
              <a:ext cx="2088232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   1980s&amp;1990s</a:t>
              </a:r>
            </a:p>
            <a:p>
              <a:r>
                <a:rPr lang="zh-CN" altLang="en-US" sz="1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模糊集理论，贝叶斯网络，人工神经网络等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方法出现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,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该产业得到进一步发展</a:t>
              </a:r>
              <a:endParaRPr lang="zh-CN" alt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7812360" y="4007590"/>
              <a:ext cx="0" cy="612068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1835696" y="2204864"/>
            <a:ext cx="1512168" cy="1512168"/>
            <a:chOff x="1619672" y="2204864"/>
            <a:chExt cx="1512168" cy="1512168"/>
          </a:xfrm>
        </p:grpSpPr>
        <p:sp>
          <p:nvSpPr>
            <p:cNvPr id="8" name="TextBox 7"/>
            <p:cNvSpPr txBox="1"/>
            <p:nvPr/>
          </p:nvSpPr>
          <p:spPr>
            <a:xfrm>
              <a:off x="1619672" y="2204864"/>
              <a:ext cx="15121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       </a:t>
              </a:r>
              <a:r>
                <a:rPr lang="en-US" altLang="zh-CN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1974</a:t>
              </a: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匹兹堡大学研发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INTERNISTI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来辅助诊断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内科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疾病。</a:t>
              </a:r>
              <a:endParaRPr lang="zh-CN" alt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V="1">
              <a:off x="2339752" y="3284983"/>
              <a:ext cx="0" cy="432049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3995936" y="2175294"/>
            <a:ext cx="3024336" cy="1571750"/>
            <a:chOff x="3995936" y="2193175"/>
            <a:chExt cx="3024336" cy="1571750"/>
          </a:xfrm>
        </p:grpSpPr>
        <p:sp>
          <p:nvSpPr>
            <p:cNvPr id="10" name="TextBox 9"/>
            <p:cNvSpPr txBox="1"/>
            <p:nvPr/>
          </p:nvSpPr>
          <p:spPr>
            <a:xfrm>
              <a:off x="3995936" y="2193175"/>
              <a:ext cx="30243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	</a:t>
              </a:r>
              <a:r>
                <a:rPr lang="en-US" altLang="zh-CN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1970s</a:t>
              </a:r>
              <a:endPara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罗格斯大学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—CASNET/Glaucoma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，</a:t>
              </a:r>
              <a:endPara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r>
                <a:rPr lang="en-US" altLang="zh-CN" sz="14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MIT—PIP</a:t>
              </a:r>
              <a:r>
                <a:rPr lang="zh-CN" altLang="en-US" sz="1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、</a:t>
              </a:r>
              <a:r>
                <a:rPr lang="en-US" altLang="zh-CN" sz="1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ABEL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，</a:t>
              </a:r>
              <a:endPara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斯坦福大学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—ONCOCIN</a:t>
              </a:r>
              <a:endParaRPr lang="zh-CN" alt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 flipV="1">
              <a:off x="5364088" y="3332876"/>
              <a:ext cx="0" cy="432049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246847" y="2564904"/>
            <a:ext cx="1512168" cy="1116955"/>
            <a:chOff x="1617222" y="2600077"/>
            <a:chExt cx="1512168" cy="1116955"/>
          </a:xfrm>
        </p:grpSpPr>
        <p:sp>
          <p:nvSpPr>
            <p:cNvPr id="30" name="TextBox 29"/>
            <p:cNvSpPr txBox="1"/>
            <p:nvPr/>
          </p:nvSpPr>
          <p:spPr>
            <a:xfrm>
              <a:off x="1617222" y="2600077"/>
              <a:ext cx="15121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       </a:t>
              </a:r>
              <a:r>
                <a:rPr lang="en-US" altLang="zh-CN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1971</a:t>
              </a:r>
            </a:p>
            <a:p>
              <a:r>
                <a:rPr lang="en-US" altLang="zh-CN" sz="1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  Intel 4004</a:t>
              </a:r>
              <a:endParaRPr lang="zh-CN" alt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 flipV="1">
              <a:off x="2339752" y="3284983"/>
              <a:ext cx="0" cy="432049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323528" y="6381328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Miller, R.A., A history of the INTERNIST-1 and Quick Medical Reference (QMR) computer-assisted  diagnosis projects, with lessons learned., in </a:t>
            </a:r>
            <a:r>
              <a:rPr lang="en-US" altLang="zh-CN" sz="1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Yearb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Med Inform. 2010:121-36. 2010. p. 121-36. 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509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科技史</a:t>
            </a:r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——</a:t>
            </a:r>
            <a:r>
              <a:rPr lang="zh-CN" altLang="en-US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今天</a:t>
            </a:r>
            <a:endParaRPr lang="zh-CN" altLang="en-US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835696" y="2526172"/>
            <a:ext cx="2016224" cy="108012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IBM </a:t>
            </a:r>
          </a:p>
          <a:p>
            <a:pPr algn="ctr"/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Watson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138848" y="5106555"/>
            <a:ext cx="4392488" cy="1080120"/>
            <a:chOff x="4139952" y="2276873"/>
            <a:chExt cx="4392488" cy="1080120"/>
          </a:xfrm>
        </p:grpSpPr>
        <p:sp>
          <p:nvSpPr>
            <p:cNvPr id="5" name="圆角矩形 4"/>
            <p:cNvSpPr/>
            <p:nvPr/>
          </p:nvSpPr>
          <p:spPr>
            <a:xfrm>
              <a:off x="4139952" y="2276873"/>
              <a:ext cx="2016224" cy="108012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Google </a:t>
              </a:r>
              <a:r>
                <a:rPr lang="zh-CN" altLang="en-US" sz="24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 </a:t>
              </a:r>
              <a:r>
                <a:rPr lang="en-US" altLang="zh-CN" sz="2400" dirty="0" err="1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DeepMind</a:t>
              </a:r>
              <a:endPara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6722117" y="2348880"/>
              <a:ext cx="1134282" cy="337059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NHS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6732240" y="2924944"/>
              <a:ext cx="1800200" cy="36004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Moorfield</a:t>
              </a:r>
              <a:endPara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6228184" y="2517409"/>
              <a:ext cx="360040" cy="0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6243304" y="3104964"/>
              <a:ext cx="360040" cy="0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5192103" y="2454164"/>
            <a:ext cx="2016224" cy="1800200"/>
            <a:chOff x="4716016" y="2456892"/>
            <a:chExt cx="2016224" cy="1800200"/>
          </a:xfrm>
        </p:grpSpPr>
        <p:grpSp>
          <p:nvGrpSpPr>
            <p:cNvPr id="14" name="组合 13"/>
            <p:cNvGrpSpPr/>
            <p:nvPr/>
          </p:nvGrpSpPr>
          <p:grpSpPr>
            <a:xfrm>
              <a:off x="4716016" y="2456892"/>
              <a:ext cx="2016224" cy="1800200"/>
              <a:chOff x="4139952" y="2276873"/>
              <a:chExt cx="2016224" cy="1800200"/>
            </a:xfrm>
          </p:grpSpPr>
          <p:sp>
            <p:nvSpPr>
              <p:cNvPr id="15" name="圆角矩形 14"/>
              <p:cNvSpPr/>
              <p:nvPr/>
            </p:nvSpPr>
            <p:spPr>
              <a:xfrm>
                <a:off x="4139952" y="2276873"/>
                <a:ext cx="2016224" cy="108012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Microsoft</a:t>
                </a:r>
              </a:p>
              <a:p>
                <a:pPr algn="ctr"/>
                <a:r>
                  <a:rPr lang="en-US" altLang="zh-CN" sz="2400" dirty="0" smtClean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Hanover</a:t>
                </a:r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4247964" y="3717033"/>
                <a:ext cx="1800200" cy="36004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Knight</a:t>
                </a:r>
              </a:p>
            </p:txBody>
          </p:sp>
        </p:grpSp>
        <p:cxnSp>
          <p:nvCxnSpPr>
            <p:cNvPr id="21" name="直接箭头连接符 20"/>
            <p:cNvCxnSpPr/>
            <p:nvPr/>
          </p:nvCxnSpPr>
          <p:spPr>
            <a:xfrm>
              <a:off x="5724128" y="3609020"/>
              <a:ext cx="0" cy="288032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935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技术</a:t>
            </a:r>
            <a:endParaRPr lang="zh-CN" altLang="en-US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79512" y="1407719"/>
            <a:ext cx="5040560" cy="5080627"/>
            <a:chOff x="179512" y="1407719"/>
            <a:chExt cx="5040560" cy="5080627"/>
          </a:xfrm>
        </p:grpSpPr>
        <p:grpSp>
          <p:nvGrpSpPr>
            <p:cNvPr id="12" name="组合 11"/>
            <p:cNvGrpSpPr/>
            <p:nvPr/>
          </p:nvGrpSpPr>
          <p:grpSpPr>
            <a:xfrm>
              <a:off x="179512" y="1407719"/>
              <a:ext cx="5040560" cy="5080627"/>
              <a:chOff x="167761" y="1340768"/>
              <a:chExt cx="5040560" cy="508062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167761" y="1884891"/>
                <a:ext cx="5040560" cy="4536504"/>
                <a:chOff x="251520" y="1412776"/>
                <a:chExt cx="5040560" cy="4536504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251520" y="1412776"/>
                  <a:ext cx="5040560" cy="4536504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  <a:prstDash val="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" name="圆角矩形 3"/>
                <p:cNvSpPr/>
                <p:nvPr/>
              </p:nvSpPr>
              <p:spPr>
                <a:xfrm>
                  <a:off x="972709" y="4372502"/>
                  <a:ext cx="1728192" cy="792088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zh-CN" altLang="en-US" sz="2000" dirty="0" smtClean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深度学习模型和算法</a:t>
                  </a:r>
                  <a:endParaRPr lang="en-US" altLang="zh-CN" sz="2000" dirty="0" smtClean="0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5" name="圆角矩形 4"/>
                <p:cNvSpPr/>
                <p:nvPr/>
              </p:nvSpPr>
              <p:spPr>
                <a:xfrm>
                  <a:off x="1929739" y="2060848"/>
                  <a:ext cx="1800200" cy="568666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zh-CN" altLang="en-US" sz="2000" dirty="0" smtClean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神经网络算法</a:t>
                  </a:r>
                  <a:endParaRPr lang="en-US" altLang="zh-CN" sz="2000" dirty="0" smtClean="0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6" name="圆角矩形 5"/>
                <p:cNvSpPr/>
                <p:nvPr/>
              </p:nvSpPr>
              <p:spPr>
                <a:xfrm>
                  <a:off x="3419872" y="3212976"/>
                  <a:ext cx="1318179" cy="568666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zh-CN" altLang="en-US" sz="2000" dirty="0" smtClean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遗传算法</a:t>
                  </a:r>
                  <a:endParaRPr lang="en-US" altLang="zh-CN" sz="2000" dirty="0" smtClean="0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7" name="圆角矩形 6"/>
                <p:cNvSpPr/>
                <p:nvPr/>
              </p:nvSpPr>
              <p:spPr>
                <a:xfrm>
                  <a:off x="683568" y="3212976"/>
                  <a:ext cx="1318179" cy="568666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zh-CN" altLang="en-US" sz="2000" dirty="0" smtClean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机器学习</a:t>
                  </a:r>
                  <a:endParaRPr lang="en-US" altLang="zh-CN" sz="2000" dirty="0" smtClean="0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8" name="圆角矩形 7"/>
                <p:cNvSpPr/>
                <p:nvPr/>
              </p:nvSpPr>
              <p:spPr>
                <a:xfrm>
                  <a:off x="3131840" y="4595924"/>
                  <a:ext cx="1318179" cy="568666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zh-CN" altLang="en-US" sz="2000" dirty="0" smtClean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机器视觉</a:t>
                  </a:r>
                  <a:endParaRPr lang="en-US" altLang="zh-CN" sz="2000" dirty="0" smtClean="0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sp>
            <p:nvSpPr>
              <p:cNvPr id="11" name="TextBox 10"/>
              <p:cNvSpPr txBox="1"/>
              <p:nvPr/>
            </p:nvSpPr>
            <p:spPr>
              <a:xfrm>
                <a:off x="1984149" y="1340768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计算机技术</a:t>
                </a:r>
                <a:endParaRPr lang="zh-CN" altLang="en-US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555776" y="591943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…</a:t>
              </a:r>
              <a:endParaRPr lang="zh-CN" altLang="en-US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436096" y="2121664"/>
            <a:ext cx="3384376" cy="3241619"/>
            <a:chOff x="5436096" y="2121664"/>
            <a:chExt cx="3384376" cy="3241619"/>
          </a:xfrm>
        </p:grpSpPr>
        <p:grpSp>
          <p:nvGrpSpPr>
            <p:cNvPr id="18" name="组合 17"/>
            <p:cNvGrpSpPr/>
            <p:nvPr/>
          </p:nvGrpSpPr>
          <p:grpSpPr>
            <a:xfrm>
              <a:off x="6084168" y="2121664"/>
              <a:ext cx="2736304" cy="3241619"/>
              <a:chOff x="6084168" y="2121664"/>
              <a:chExt cx="2736304" cy="3241619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6084168" y="2712874"/>
                <a:ext cx="2736304" cy="265040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898322" y="2121664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医学诊断</a:t>
                </a:r>
                <a:endParaRPr lang="zh-CN" altLang="en-US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6516217" y="3335776"/>
                <a:ext cx="936103" cy="568666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形态学</a:t>
                </a:r>
                <a:endParaRPr lang="en-US" altLang="zh-CN" dirty="0" smtClean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7668344" y="3935761"/>
                <a:ext cx="936103" cy="568666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dirty="0" smtClean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色度学</a:t>
                </a:r>
                <a:endParaRPr lang="en-US" altLang="zh-CN" dirty="0" smtClean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227425" y="4725144"/>
                <a:ext cx="46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…</a:t>
                </a:r>
                <a:endParaRPr lang="zh-CN" altLang="en-US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5436096" y="3742754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chemeClr val="bg1"/>
                  </a:solidFill>
                </a:rPr>
                <a:t>+</a:t>
              </a:r>
              <a:endParaRPr lang="zh-CN" altLang="en-US" sz="4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9025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技术</a:t>
            </a:r>
            <a:endParaRPr lang="zh-CN" altLang="en-US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588341" y="1831911"/>
            <a:ext cx="2664296" cy="172819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基于脑电波生物数据库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(BWBDB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Brain Wave Biological Database)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的计算机精神病辅助诊断系统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148566" y="2352493"/>
            <a:ext cx="1656184" cy="79208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知识图谱技术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868144" y="3645024"/>
            <a:ext cx="1944216" cy="162018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基于人工神经网络和专家系统的高血压诊断系统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115616" y="4257242"/>
            <a:ext cx="1656184" cy="125984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妇产科的辅助诊断技术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635896" y="5373216"/>
            <a:ext cx="1656184" cy="125984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皮肤病人工智能辅助诊断系统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2697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703</Words>
  <Application>Microsoft Office PowerPoint</Application>
  <PresentationFormat>全屏显示(4:3)</PresentationFormat>
  <Paragraphs>117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主题​​</vt:lpstr>
      <vt:lpstr>第三组 第二周小组报告</vt:lpstr>
      <vt:lpstr>逻辑模型</vt:lpstr>
      <vt:lpstr>产业报告大纲</vt:lpstr>
      <vt:lpstr>产业报告大纲(续)</vt:lpstr>
      <vt:lpstr>概念</vt:lpstr>
      <vt:lpstr>科技史</vt:lpstr>
      <vt:lpstr>科技史——今天</vt:lpstr>
      <vt:lpstr>技术</vt:lpstr>
      <vt:lpstr>技术</vt:lpstr>
      <vt:lpstr>参考文献</vt:lpstr>
      <vt:lpstr>谢   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第三组 第二周小组报告</dc:title>
  <dc:creator>Windows 用户</dc:creator>
  <cp:lastModifiedBy>Windows 用户</cp:lastModifiedBy>
  <cp:revision>17</cp:revision>
  <dcterms:created xsi:type="dcterms:W3CDTF">2017-10-13T00:08:14Z</dcterms:created>
  <dcterms:modified xsi:type="dcterms:W3CDTF">2017-10-13T02:58:25Z</dcterms:modified>
</cp:coreProperties>
</file>