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8FC6-9B76-466D-AF51-9117E1A2EB23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80F3-0E80-40A1-A2BE-B7EC742B7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0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上周老师说我们的产业沿革史做得不是很好。从龙头企业发展史的角度从新审视沿革使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80F3-0E80-40A1-A2BE-B7EC742B7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3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仿生机器人行业的关键技术指标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第一组第四周学习展示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                       组员：高驰  高崇凯 江一鸣 黄伟祥 简平诚 曹翔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1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Wild cat </a:t>
            </a:r>
            <a:r>
              <a:rPr lang="zh-CN" altLang="en-US" dirty="0"/>
              <a:t>：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cheetah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高机动性</a:t>
            </a:r>
            <a:r>
              <a:rPr lang="zh-CN" altLang="en-US" dirty="0" smtClean="0"/>
              <a:t>的</a:t>
            </a:r>
            <a:r>
              <a:rPr lang="zh-CN" altLang="en-US" dirty="0"/>
              <a:t>改进版本，在任何地形中</a:t>
            </a:r>
            <a:r>
              <a:rPr lang="en-US" altLang="zh-CN" dirty="0"/>
              <a:t>16miles/h,</a:t>
            </a:r>
            <a:r>
              <a:rPr lang="zh-CN" altLang="en-US" dirty="0"/>
              <a:t>液压泵动力。可以快速跳跃，转身。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9" y="2221298"/>
            <a:ext cx="6635998" cy="40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2012</a:t>
            </a:r>
            <a:r>
              <a:rPr lang="zh-CN" altLang="zh-CN" dirty="0"/>
              <a:t>年 </a:t>
            </a:r>
            <a:r>
              <a:rPr lang="en-US" altLang="zh-CN" dirty="0" smtClean="0"/>
              <a:t>Sand Flea</a:t>
            </a:r>
            <a:r>
              <a:rPr lang="zh-CN" altLang="en-US" dirty="0" smtClean="0"/>
              <a:t>（跳蚤）</a:t>
            </a:r>
            <a:r>
              <a:rPr lang="zh-CN" altLang="en-US" dirty="0"/>
              <a:t>。</a:t>
            </a:r>
            <a:r>
              <a:rPr lang="zh-CN" altLang="zh-CN" dirty="0" smtClean="0"/>
              <a:t>是</a:t>
            </a:r>
            <a:r>
              <a:rPr lang="zh-CN" altLang="zh-CN" dirty="0"/>
              <a:t>一个只重约</a:t>
            </a:r>
            <a:r>
              <a:rPr lang="en-US" altLang="zh-CN" dirty="0"/>
              <a:t> 5 </a:t>
            </a:r>
            <a:r>
              <a:rPr lang="zh-CN" altLang="zh-CN" dirty="0"/>
              <a:t>千克的侦察机器人</a:t>
            </a:r>
            <a:r>
              <a:rPr lang="zh-CN" altLang="zh-CN" dirty="0" smtClean="0"/>
              <a:t>。</a:t>
            </a:r>
            <a:r>
              <a:rPr lang="zh-CN" altLang="en-US" dirty="0"/>
              <a:t>为躲避障碍它可跳起 </a:t>
            </a:r>
            <a:r>
              <a:rPr lang="en-US" altLang="zh-CN" dirty="0"/>
              <a:t>30 </a:t>
            </a:r>
            <a:r>
              <a:rPr lang="zh-CN" altLang="en-US" dirty="0"/>
              <a:t>英尺（约合 </a:t>
            </a:r>
            <a:r>
              <a:rPr lang="en-US" altLang="zh-CN" dirty="0"/>
              <a:t>9.1 </a:t>
            </a:r>
            <a:r>
              <a:rPr lang="zh-CN" altLang="en-US" dirty="0"/>
              <a:t>米）高</a:t>
            </a:r>
            <a:r>
              <a:rPr lang="zh-CN" altLang="en-US" dirty="0" smtClean="0"/>
              <a:t>左右。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陆上仿生机器人技术指标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机动性</a:t>
            </a:r>
            <a:r>
              <a:rPr lang="zh-CN" altLang="en-US" dirty="0" smtClean="0"/>
              <a:t>（定义为陆路移动速度，越野能力的综合性能）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能源利用效率</a:t>
            </a:r>
            <a:r>
              <a:rPr lang="zh-CN" altLang="en-US" dirty="0" smtClean="0"/>
              <a:t>（决定运行时间，从而影响利用价值）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可靠性</a:t>
            </a:r>
            <a:r>
              <a:rPr lang="zh-CN" altLang="en-US" dirty="0" smtClean="0"/>
              <a:t>（以</a:t>
            </a:r>
            <a:r>
              <a:rPr lang="en-US" altLang="zh-CN" dirty="0" smtClean="0"/>
              <a:t>big</a:t>
            </a:r>
            <a:r>
              <a:rPr lang="zh-CN" altLang="en-US" dirty="0"/>
              <a:t> </a:t>
            </a:r>
            <a:r>
              <a:rPr lang="en-US" altLang="zh-CN" dirty="0" smtClean="0"/>
              <a:t>dog </a:t>
            </a:r>
            <a:r>
              <a:rPr lang="zh-CN" altLang="en-US" dirty="0" smtClean="0"/>
              <a:t>为例，国内虽然有很多高校在模仿但是可靠性极低，故障率很高）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19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水中仿生机器人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格雷悖论</a:t>
            </a:r>
            <a:r>
              <a:rPr lang="en-US" altLang="zh-CN" dirty="0"/>
              <a:t>(Gray's Paradox)</a:t>
            </a:r>
          </a:p>
          <a:p>
            <a:r>
              <a:rPr lang="zh-CN" altLang="en-US" dirty="0"/>
              <a:t>格雷是一个著名的流体力学家，他在</a:t>
            </a:r>
            <a:r>
              <a:rPr lang="en-US" altLang="zh-CN" dirty="0"/>
              <a:t>1936</a:t>
            </a:r>
            <a:r>
              <a:rPr lang="zh-CN" altLang="en-US" dirty="0"/>
              <a:t>年运用当时的关于海豚的力学研究中提出了一个悖论：鱼类是游不起来的，除非它们具有比现在强至少十倍的力量。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5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David Barrett</a:t>
            </a:r>
            <a:r>
              <a:rPr lang="zh-CN" altLang="en-US" dirty="0"/>
              <a:t>制作世界第一款仿生机器鱼</a:t>
            </a:r>
            <a:r>
              <a:rPr lang="en-US" altLang="zh-CN" dirty="0" err="1" smtClean="0"/>
              <a:t>RoboTuna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内容占位符 3" descr="robotuna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27949"/>
            <a:ext cx="5468109" cy="344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6235" y="2186609"/>
            <a:ext cx="51299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为了解决格雷悖论</a:t>
            </a:r>
            <a:r>
              <a:rPr lang="zh-CN" altLang="zh-CN" sz="4000" dirty="0" smtClean="0"/>
              <a:t>，</a:t>
            </a:r>
            <a:endParaRPr lang="en-US" altLang="zh-CN" sz="4000" dirty="0" smtClean="0"/>
          </a:p>
          <a:p>
            <a:r>
              <a:rPr lang="en-US" altLang="zh-CN" sz="4000" dirty="0" smtClean="0"/>
              <a:t>1994</a:t>
            </a:r>
            <a:r>
              <a:rPr lang="zh-CN" altLang="zh-CN" sz="4000" dirty="0"/>
              <a:t>年，</a:t>
            </a:r>
            <a:r>
              <a:rPr lang="en-US" altLang="zh-CN" sz="4000" dirty="0"/>
              <a:t>MIT</a:t>
            </a:r>
            <a:r>
              <a:rPr lang="zh-CN" altLang="zh-CN" sz="4000" dirty="0"/>
              <a:t>的一</a:t>
            </a:r>
            <a:r>
              <a:rPr lang="zh-CN" altLang="zh-CN" sz="4000" dirty="0" smtClean="0"/>
              <a:t>位海</a:t>
            </a:r>
            <a:endParaRPr lang="en-US" altLang="zh-CN" sz="4000" dirty="0" smtClean="0"/>
          </a:p>
          <a:p>
            <a:r>
              <a:rPr lang="zh-CN" altLang="zh-CN" sz="4000" dirty="0" smtClean="0"/>
              <a:t>洋工程学</a:t>
            </a:r>
            <a:r>
              <a:rPr lang="zh-CN" altLang="zh-CN" sz="4000" dirty="0"/>
              <a:t>博士</a:t>
            </a:r>
            <a:r>
              <a:rPr lang="zh-CN" altLang="zh-CN" sz="4000" dirty="0" smtClean="0"/>
              <a:t>研究生</a:t>
            </a:r>
            <a:endParaRPr lang="en-US" altLang="zh-CN" sz="4000" dirty="0" smtClean="0"/>
          </a:p>
          <a:p>
            <a:r>
              <a:rPr lang="en-US" altLang="zh-CN" sz="4000" dirty="0" smtClean="0"/>
              <a:t>David </a:t>
            </a:r>
            <a:r>
              <a:rPr lang="en-US" altLang="zh-CN" sz="4000" dirty="0"/>
              <a:t>Barrett</a:t>
            </a:r>
            <a:r>
              <a:rPr lang="zh-CN" altLang="zh-CN" sz="4000" dirty="0"/>
              <a:t>和他的</a:t>
            </a:r>
            <a:r>
              <a:rPr lang="zh-CN" altLang="zh-CN" sz="4000" dirty="0" smtClean="0"/>
              <a:t>团</a:t>
            </a:r>
            <a:endParaRPr lang="en-US" altLang="zh-CN" sz="4000" dirty="0" smtClean="0"/>
          </a:p>
          <a:p>
            <a:r>
              <a:rPr lang="zh-CN" altLang="zh-CN" sz="4000" dirty="0" smtClean="0"/>
              <a:t>队</a:t>
            </a:r>
            <a:r>
              <a:rPr lang="zh-CN" altLang="zh-CN" sz="4000" dirty="0"/>
              <a:t>在</a:t>
            </a:r>
            <a:r>
              <a:rPr lang="zh-CN" altLang="zh-CN" sz="4000" dirty="0" smtClean="0"/>
              <a:t>毕业设计中制作</a:t>
            </a:r>
            <a:endParaRPr lang="en-US" altLang="zh-CN" sz="4000" dirty="0" smtClean="0"/>
          </a:p>
          <a:p>
            <a:r>
              <a:rPr lang="zh-CN" altLang="zh-CN" sz="4000" dirty="0" smtClean="0"/>
              <a:t>了</a:t>
            </a:r>
            <a:r>
              <a:rPr lang="zh-CN" altLang="zh-CN" sz="4000" dirty="0"/>
              <a:t>世界上第一条</a:t>
            </a:r>
            <a:r>
              <a:rPr lang="zh-CN" altLang="zh-CN" sz="4000" dirty="0" smtClean="0"/>
              <a:t>仿生</a:t>
            </a:r>
            <a:endParaRPr lang="en-US" altLang="zh-CN" sz="4000" dirty="0" smtClean="0"/>
          </a:p>
          <a:p>
            <a:r>
              <a:rPr lang="zh-CN" altLang="zh-CN" sz="4000" dirty="0" smtClean="0"/>
              <a:t>机器</a:t>
            </a:r>
            <a:r>
              <a:rPr lang="zh-CN" altLang="zh-CN" sz="4000" dirty="0"/>
              <a:t>鱼</a:t>
            </a:r>
            <a:r>
              <a:rPr lang="en-US" altLang="zh-CN" sz="4000" dirty="0"/>
              <a:t>——</a:t>
            </a:r>
            <a:r>
              <a:rPr lang="en-US" altLang="zh-CN" sz="4000" dirty="0" err="1"/>
              <a:t>RoboTuna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829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1995</a:t>
            </a:r>
            <a:r>
              <a:rPr lang="zh-CN" altLang="en-US" dirty="0"/>
              <a:t>年继</a:t>
            </a:r>
            <a:r>
              <a:rPr lang="en-US" altLang="zh-CN" dirty="0" err="1"/>
              <a:t>RoboTuna</a:t>
            </a:r>
            <a:r>
              <a:rPr lang="zh-CN" altLang="en-US" dirty="0"/>
              <a:t>后，同一团队中的另一名成员</a:t>
            </a:r>
            <a:r>
              <a:rPr lang="en-US" altLang="zh-CN" dirty="0"/>
              <a:t>John </a:t>
            </a:r>
            <a:r>
              <a:rPr lang="en-US" altLang="zh-CN" dirty="0" err="1"/>
              <a:t>Kumph</a:t>
            </a:r>
            <a:r>
              <a:rPr lang="zh-CN" altLang="en-US" dirty="0"/>
              <a:t>研发了</a:t>
            </a:r>
            <a:r>
              <a:rPr lang="en-US" altLang="zh-CN" dirty="0" err="1" smtClean="0"/>
              <a:t>Robopike</a:t>
            </a:r>
            <a:endParaRPr lang="zh-CN" altLang="en-US" dirty="0"/>
          </a:p>
        </p:txBody>
      </p:sp>
      <p:pic>
        <p:nvPicPr>
          <p:cNvPr id="4" name="内容占位符 3" descr="robopik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67" y="1969992"/>
            <a:ext cx="5036620" cy="4053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8244" y="279289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更小</a:t>
            </a:r>
            <a:endParaRPr lang="en-US" altLang="zh-CN" sz="3200" dirty="0" smtClean="0"/>
          </a:p>
          <a:p>
            <a:r>
              <a:rPr lang="zh-CN" altLang="en-US" sz="3200" dirty="0" smtClean="0"/>
              <a:t>结构更简单</a:t>
            </a:r>
            <a:endParaRPr lang="en-US" altLang="zh-CN" sz="3200" dirty="0" smtClean="0"/>
          </a:p>
          <a:p>
            <a:r>
              <a:rPr lang="zh-CN" altLang="en-US" sz="3200" dirty="0" smtClean="0"/>
              <a:t>机动性和原地加速能力更强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896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1997</a:t>
            </a:r>
            <a:r>
              <a:rPr lang="zh-CN" altLang="en-US" dirty="0"/>
              <a:t>年，</a:t>
            </a:r>
            <a:r>
              <a:rPr lang="en-US" altLang="zh-CN" dirty="0" err="1"/>
              <a:t>RoboTuna</a:t>
            </a:r>
            <a:r>
              <a:rPr lang="zh-CN" altLang="en-US" dirty="0"/>
              <a:t>再次启发</a:t>
            </a:r>
            <a:r>
              <a:rPr lang="en-US" altLang="zh-CN" dirty="0"/>
              <a:t>MIT</a:t>
            </a:r>
            <a:r>
              <a:rPr lang="zh-CN" altLang="en-US" dirty="0"/>
              <a:t>研究员</a:t>
            </a:r>
            <a:r>
              <a:rPr lang="en-US" altLang="zh-CN" dirty="0"/>
              <a:t>——Anderson</a:t>
            </a:r>
            <a:r>
              <a:rPr lang="zh-CN" altLang="en-US" dirty="0"/>
              <a:t>和</a:t>
            </a:r>
            <a:r>
              <a:rPr lang="en-US" altLang="zh-CN" dirty="0" err="1"/>
              <a:t>Kerrebrock</a:t>
            </a:r>
            <a:r>
              <a:rPr lang="zh-CN" altLang="en-US" dirty="0"/>
              <a:t>研发出了</a:t>
            </a:r>
            <a:r>
              <a:rPr lang="en-US" altLang="zh-CN" dirty="0"/>
              <a:t>VCUUV</a:t>
            </a:r>
            <a:endParaRPr lang="zh-CN" altLang="en-US" dirty="0"/>
          </a:p>
        </p:txBody>
      </p:sp>
      <p:pic>
        <p:nvPicPr>
          <p:cNvPr id="4" name="内容占位符 3" descr="vcuuv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31" y="1924901"/>
            <a:ext cx="5428352" cy="39590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2" y="2236304"/>
            <a:ext cx="4801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使用胸鳍进行转向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en-US" sz="4000" dirty="0" smtClean="0"/>
              <a:t>每秒</a:t>
            </a:r>
            <a:r>
              <a:rPr lang="zh-CN" altLang="en-US" sz="4000" dirty="0"/>
              <a:t>可转过</a:t>
            </a:r>
            <a:r>
              <a:rPr lang="en-US" altLang="zh-CN" sz="4000" dirty="0"/>
              <a:t>75°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它能够</a:t>
            </a:r>
            <a:r>
              <a:rPr lang="zh-CN" altLang="en-US" sz="4000" dirty="0"/>
              <a:t>躲开</a:t>
            </a:r>
            <a:r>
              <a:rPr lang="en-US" altLang="zh-CN" sz="4000" dirty="0" err="1" smtClean="0"/>
              <a:t>RoboPike</a:t>
            </a:r>
            <a:endParaRPr lang="en-US" altLang="zh-CN" sz="4000" dirty="0" smtClean="0"/>
          </a:p>
          <a:p>
            <a:r>
              <a:rPr lang="zh-CN" altLang="en-US" sz="4000" dirty="0" smtClean="0"/>
              <a:t>无法</a:t>
            </a:r>
            <a:r>
              <a:rPr lang="zh-CN" altLang="en-US" sz="4000" dirty="0"/>
              <a:t>规避的障碍物。</a:t>
            </a:r>
          </a:p>
        </p:txBody>
      </p:sp>
    </p:spTree>
    <p:extLst>
      <p:ext uri="{BB962C8B-B14F-4D97-AF65-F5344CB8AC3E}">
        <p14:creationId xmlns:p14="http://schemas.microsoft.com/office/powerpoint/2010/main" val="4745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Boston engineering</a:t>
            </a:r>
            <a:r>
              <a:rPr lang="zh-CN" altLang="en-US" dirty="0"/>
              <a:t>把</a:t>
            </a:r>
            <a:r>
              <a:rPr lang="en-US" altLang="zh-CN" dirty="0"/>
              <a:t>David Barret</a:t>
            </a:r>
            <a:r>
              <a:rPr lang="zh-CN" altLang="en-US" dirty="0"/>
              <a:t>团队研发的机器鱼改进并研发了</a:t>
            </a:r>
            <a:r>
              <a:rPr lang="en-US" altLang="zh-CN" dirty="0" err="1"/>
              <a:t>Ghostswimmer</a:t>
            </a:r>
            <a:endParaRPr lang="zh-CN" altLang="en-US" dirty="0"/>
          </a:p>
        </p:txBody>
      </p:sp>
      <p:pic>
        <p:nvPicPr>
          <p:cNvPr id="4" name="内容占位符 3" descr="ghost swimmer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7" y="1891679"/>
            <a:ext cx="5038210" cy="4240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6887" y="1891679"/>
            <a:ext cx="71096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GhostSwimmer</a:t>
            </a:r>
            <a:r>
              <a:rPr lang="en-US" altLang="zh-CN" sz="3600" dirty="0"/>
              <a:t> </a:t>
            </a:r>
            <a:r>
              <a:rPr lang="zh-CN" altLang="zh-CN" sz="3600" dirty="0"/>
              <a:t>可以在同样的</a:t>
            </a:r>
            <a:r>
              <a:rPr lang="zh-CN" altLang="zh-CN" sz="3600" dirty="0" smtClean="0"/>
              <a:t>电池</a:t>
            </a:r>
            <a:endParaRPr lang="en-US" altLang="zh-CN" sz="3600" dirty="0" smtClean="0"/>
          </a:p>
          <a:p>
            <a:r>
              <a:rPr lang="zh-CN" altLang="zh-CN" sz="3600" dirty="0" smtClean="0"/>
              <a:t>的</a:t>
            </a:r>
            <a:r>
              <a:rPr lang="zh-CN" altLang="zh-CN" sz="3600" dirty="0"/>
              <a:t>条件下，比一般的水下</a:t>
            </a:r>
            <a:r>
              <a:rPr lang="zh-CN" altLang="zh-CN" sz="3600" dirty="0" smtClean="0"/>
              <a:t>机器</a:t>
            </a:r>
            <a:endParaRPr lang="en-US" altLang="zh-CN" sz="3600" dirty="0" smtClean="0"/>
          </a:p>
          <a:p>
            <a:r>
              <a:rPr lang="zh-CN" altLang="zh-CN" sz="3600" dirty="0" smtClean="0"/>
              <a:t>多</a:t>
            </a:r>
            <a:r>
              <a:rPr lang="zh-CN" altLang="zh-CN" sz="3600" dirty="0"/>
              <a:t>覆盖了三倍的运动距离。这</a:t>
            </a:r>
            <a:r>
              <a:rPr lang="zh-CN" altLang="zh-CN" sz="3600" dirty="0" smtClean="0"/>
              <a:t>意</a:t>
            </a:r>
            <a:endParaRPr lang="en-US" altLang="zh-CN" sz="3600" dirty="0" smtClean="0"/>
          </a:p>
          <a:p>
            <a:r>
              <a:rPr lang="zh-CN" altLang="zh-CN" sz="3600" dirty="0" smtClean="0"/>
              <a:t>味</a:t>
            </a:r>
            <a:r>
              <a:rPr lang="zh-CN" altLang="zh-CN" sz="3600" dirty="0"/>
              <a:t>着</a:t>
            </a:r>
            <a:r>
              <a:rPr lang="en-US" altLang="zh-CN" sz="3600" dirty="0" err="1"/>
              <a:t>GhostSwimmer</a:t>
            </a:r>
            <a:r>
              <a:rPr lang="zh-CN" altLang="zh-CN" sz="3600" dirty="0"/>
              <a:t>的推进</a:t>
            </a:r>
            <a:r>
              <a:rPr lang="zh-CN" altLang="zh-CN" sz="3600" dirty="0" smtClean="0"/>
              <a:t>效率</a:t>
            </a:r>
            <a:endParaRPr lang="en-US" altLang="zh-CN" sz="3600" dirty="0" smtClean="0"/>
          </a:p>
          <a:p>
            <a:r>
              <a:rPr lang="zh-CN" altLang="zh-CN" sz="3600" dirty="0" smtClean="0"/>
              <a:t>比</a:t>
            </a:r>
            <a:r>
              <a:rPr lang="zh-CN" altLang="zh-CN" sz="3600" dirty="0"/>
              <a:t>一般水下机器的推进器高三倍</a:t>
            </a:r>
            <a:r>
              <a:rPr lang="zh-CN" altLang="zh-CN" sz="3600" dirty="0" smtClean="0"/>
              <a:t>，</a:t>
            </a:r>
            <a:endParaRPr lang="en-US" altLang="zh-CN" sz="3600" dirty="0" smtClean="0"/>
          </a:p>
          <a:p>
            <a:r>
              <a:rPr lang="zh-CN" altLang="zh-CN" sz="3600" dirty="0" smtClean="0"/>
              <a:t>而且</a:t>
            </a:r>
            <a:r>
              <a:rPr lang="zh-CN" altLang="zh-CN" sz="3600" dirty="0"/>
              <a:t>在同一电池下的水下</a:t>
            </a:r>
            <a:r>
              <a:rPr lang="zh-CN" altLang="zh-CN" sz="3600" dirty="0" smtClean="0"/>
              <a:t>续</a:t>
            </a:r>
            <a:endParaRPr lang="en-US" altLang="zh-CN" sz="3600" dirty="0" smtClean="0"/>
          </a:p>
          <a:p>
            <a:r>
              <a:rPr lang="zh-CN" altLang="zh-CN" sz="3600" dirty="0" smtClean="0"/>
              <a:t>航</a:t>
            </a:r>
            <a:r>
              <a:rPr lang="zh-CN" altLang="zh-CN" sz="3600" dirty="0"/>
              <a:t>时长也长高达三倍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能源利用效率大大提高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Boxybot</a:t>
            </a:r>
            <a:r>
              <a:rPr lang="zh-CN" altLang="en-US" dirty="0"/>
              <a:t>实现了之前的机器鱼都无法实现的游泳姿态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而且</a:t>
            </a:r>
            <a:r>
              <a:rPr lang="en-US" altLang="zh-CN" dirty="0" err="1"/>
              <a:t>Boxybot</a:t>
            </a:r>
            <a:r>
              <a:rPr lang="zh-CN" altLang="en-US" dirty="0"/>
              <a:t>的尺寸很小</a:t>
            </a:r>
          </a:p>
        </p:txBody>
      </p:sp>
      <p:pic>
        <p:nvPicPr>
          <p:cNvPr id="4" name="内容占位符 3" descr="Boxybot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04" y="1920614"/>
            <a:ext cx="4485522" cy="3347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7739" y="2305878"/>
            <a:ext cx="68531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它的鳍赋予它很强的</a:t>
            </a:r>
            <a:r>
              <a:rPr lang="zh-CN" altLang="zh-CN" sz="4000" dirty="0" smtClean="0"/>
              <a:t>机动性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zh-CN" sz="4000" dirty="0" smtClean="0"/>
              <a:t>可以</a:t>
            </a:r>
            <a:r>
              <a:rPr lang="zh-CN" altLang="zh-CN" sz="4000" dirty="0"/>
              <a:t>实现俯冲、向前、向后</a:t>
            </a:r>
            <a:r>
              <a:rPr lang="zh-CN" altLang="zh-CN" sz="4000" dirty="0" smtClean="0"/>
              <a:t>、</a:t>
            </a:r>
            <a:endParaRPr lang="en-US" altLang="zh-CN" sz="4000" dirty="0" smtClean="0"/>
          </a:p>
          <a:p>
            <a:r>
              <a:rPr lang="zh-CN" altLang="zh-CN" sz="4000" dirty="0" smtClean="0"/>
              <a:t>向侧以及</a:t>
            </a:r>
            <a:r>
              <a:rPr lang="zh-CN" altLang="zh-CN" sz="4000" dirty="0"/>
              <a:t>绕着自身轴螺旋转</a:t>
            </a:r>
            <a:r>
              <a:rPr lang="zh-CN" altLang="zh-CN" sz="4000" dirty="0" smtClean="0"/>
              <a:t>等</a:t>
            </a:r>
            <a:endParaRPr lang="en-US" altLang="zh-CN" sz="4000" dirty="0" smtClean="0"/>
          </a:p>
          <a:p>
            <a:r>
              <a:rPr lang="zh-CN" altLang="zh-CN" sz="4000" dirty="0" smtClean="0"/>
              <a:t>动作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167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zh-CN" altLang="en-US" dirty="0" smtClean="0"/>
              <a:t>，法国研究人员发明的</a:t>
            </a:r>
            <a:r>
              <a:rPr lang="en-US" altLang="zh-CN" dirty="0" err="1" smtClean="0"/>
              <a:t>Jessiko</a:t>
            </a:r>
            <a:r>
              <a:rPr lang="zh-CN" altLang="en-US" dirty="0"/>
              <a:t>比</a:t>
            </a:r>
            <a:r>
              <a:rPr lang="en-US" altLang="zh-CN" dirty="0" err="1"/>
              <a:t>Boxybot</a:t>
            </a:r>
            <a:r>
              <a:rPr lang="zh-CN" altLang="en-US" dirty="0"/>
              <a:t>更小，</a:t>
            </a:r>
            <a:r>
              <a:rPr lang="zh-CN" altLang="en-US" dirty="0" smtClean="0"/>
              <a:t>并且是智能化的</a:t>
            </a:r>
            <a:endParaRPr lang="zh-CN" altLang="en-US" dirty="0"/>
          </a:p>
        </p:txBody>
      </p:sp>
      <p:pic>
        <p:nvPicPr>
          <p:cNvPr id="4" name="内容占位符 3" descr="jessik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8" y="1860027"/>
            <a:ext cx="6838653" cy="39742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95930" y="2097088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dirty="0"/>
              <a:t>头上的芯片能够让它</a:t>
            </a:r>
            <a:r>
              <a:rPr lang="zh-CN" altLang="zh-CN" sz="3600" dirty="0" smtClean="0"/>
              <a:t>确</a:t>
            </a:r>
            <a:endParaRPr lang="en-US" altLang="zh-CN" sz="3600" dirty="0" smtClean="0"/>
          </a:p>
          <a:p>
            <a:r>
              <a:rPr lang="zh-CN" altLang="zh-CN" sz="3600" dirty="0" smtClean="0"/>
              <a:t>定</a:t>
            </a:r>
            <a:r>
              <a:rPr lang="zh-CN" altLang="zh-CN" sz="3600" dirty="0"/>
              <a:t>伙伴的相对</a:t>
            </a:r>
            <a:r>
              <a:rPr lang="zh-CN" altLang="zh-CN" sz="3600" dirty="0" smtClean="0"/>
              <a:t>位置</a:t>
            </a:r>
            <a:r>
              <a:rPr lang="zh-CN" altLang="en-US" sz="3600" dirty="0" smtClean="0"/>
              <a:t>，</a:t>
            </a:r>
            <a:r>
              <a:rPr lang="zh-CN" altLang="zh-CN" sz="3600" dirty="0" smtClean="0"/>
              <a:t>身</a:t>
            </a:r>
            <a:endParaRPr lang="en-US" altLang="zh-CN" sz="3600" dirty="0" smtClean="0"/>
          </a:p>
          <a:p>
            <a:r>
              <a:rPr lang="zh-CN" altLang="zh-CN" sz="3600" dirty="0" smtClean="0"/>
              <a:t>体</a:t>
            </a:r>
            <a:r>
              <a:rPr lang="zh-CN" altLang="zh-CN" sz="3600" dirty="0"/>
              <a:t>里嵌入了两个微</a:t>
            </a:r>
            <a:r>
              <a:rPr lang="zh-CN" altLang="zh-CN" sz="3600" dirty="0" smtClean="0"/>
              <a:t>控制</a:t>
            </a:r>
            <a:endParaRPr lang="en-US" altLang="zh-CN" sz="3600" dirty="0" smtClean="0"/>
          </a:p>
          <a:p>
            <a:r>
              <a:rPr lang="zh-CN" altLang="zh-CN" sz="3600" dirty="0" smtClean="0"/>
              <a:t>器</a:t>
            </a:r>
            <a:r>
              <a:rPr lang="zh-CN" altLang="zh-CN" sz="3600" dirty="0"/>
              <a:t>来实现与周围</a:t>
            </a:r>
            <a:r>
              <a:rPr lang="zh-CN" altLang="zh-CN" sz="3600" dirty="0" smtClean="0"/>
              <a:t>环境</a:t>
            </a:r>
            <a:endParaRPr lang="en-US" altLang="zh-CN" sz="3600" dirty="0" smtClean="0"/>
          </a:p>
          <a:p>
            <a:r>
              <a:rPr lang="zh-CN" altLang="zh-CN" sz="3600" dirty="0" smtClean="0"/>
              <a:t>的</a:t>
            </a:r>
            <a:r>
              <a:rPr lang="zh-CN" altLang="zh-CN" sz="3600" dirty="0"/>
              <a:t>交互</a:t>
            </a:r>
            <a:r>
              <a:rPr lang="zh-CN" altLang="zh-CN" sz="3600" dirty="0" smtClean="0"/>
              <a:t>功能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从遥控到自主感知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63" y="213013"/>
            <a:ext cx="3794037" cy="34445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35546" b="-3031"/>
          <a:stretch/>
        </p:blipFill>
        <p:spPr>
          <a:xfrm>
            <a:off x="83129" y="213013"/>
            <a:ext cx="4025016" cy="362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12" y="217344"/>
            <a:ext cx="4210969" cy="3153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5310" y="3835448"/>
            <a:ext cx="108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陆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3386" y="359530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海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993745" y="401080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空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77818" y="53940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龙头企业发展史</a:t>
            </a:r>
            <a:endParaRPr lang="zh-CN" altLang="en-US" sz="4000" dirty="0"/>
          </a:p>
        </p:txBody>
      </p:sp>
      <p:sp>
        <p:nvSpPr>
          <p:cNvPr id="9" name="右箭头 8"/>
          <p:cNvSpPr/>
          <p:nvPr/>
        </p:nvSpPr>
        <p:spPr>
          <a:xfrm>
            <a:off x="5394182" y="5537990"/>
            <a:ext cx="978408" cy="4199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13561" y="537556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产业沿革史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7183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水中仿生机器人的技术指标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推进效率</a:t>
            </a:r>
            <a:r>
              <a:rPr lang="zh-CN" altLang="en-US" dirty="0" smtClean="0"/>
              <a:t>：</a:t>
            </a:r>
            <a:r>
              <a:rPr lang="zh-CN" altLang="zh-CN" dirty="0"/>
              <a:t>机器鱼的推进效率比一般的水下机器人的推进效率高出大概</a:t>
            </a:r>
            <a:r>
              <a:rPr lang="zh-CN" altLang="zh-CN" dirty="0" smtClean="0"/>
              <a:t>一</a:t>
            </a:r>
            <a:r>
              <a:rPr lang="zh-CN" altLang="en-US" dirty="0" smtClean="0"/>
              <a:t>倍</a:t>
            </a:r>
            <a:r>
              <a:rPr lang="zh-CN" altLang="zh-CN" dirty="0" smtClean="0"/>
              <a:t>（</a:t>
            </a:r>
            <a:r>
              <a:rPr lang="zh-CN" altLang="zh-CN" dirty="0"/>
              <a:t>水下机器人</a:t>
            </a:r>
            <a:r>
              <a:rPr lang="en-US" altLang="zh-CN" dirty="0"/>
              <a:t>-20%-40%</a:t>
            </a:r>
            <a:r>
              <a:rPr lang="zh-CN" altLang="zh-CN" dirty="0"/>
              <a:t>，机器鱼</a:t>
            </a:r>
            <a:r>
              <a:rPr lang="en-US" altLang="zh-CN" dirty="0"/>
              <a:t>-40%-80%</a:t>
            </a:r>
            <a:r>
              <a:rPr lang="zh-CN" altLang="zh-CN" dirty="0"/>
              <a:t>），这个推进效率的数据来自于北京大学工学院的谢广明教授。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机动性</a:t>
            </a:r>
            <a:r>
              <a:rPr lang="zh-CN" altLang="en-US" dirty="0" smtClean="0"/>
              <a:t>：鱼鳍结构赋予它出色的机动性。智能化感知环境进一步提升机动性。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隐蔽性</a:t>
            </a:r>
            <a:r>
              <a:rPr lang="zh-CN" altLang="en-US" dirty="0" smtClean="0"/>
              <a:t>：仿生外形，尺寸不断缩小，不易被发现，在军事领域有广泛用途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4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空中仿生机器人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空中仿生机器人主要指扑翼机器人，</a:t>
            </a:r>
            <a:r>
              <a:rPr lang="zh-CN" altLang="en-US" sz="3200" dirty="0">
                <a:solidFill>
                  <a:srgbClr val="FF0000"/>
                </a:solidFill>
              </a:rPr>
              <a:t>微型扑翼飞行器的兴起与美国国防高级研究计划局（</a:t>
            </a:r>
            <a:r>
              <a:rPr lang="en-US" altLang="zh-CN" sz="3200" dirty="0">
                <a:solidFill>
                  <a:srgbClr val="FF0000"/>
                </a:solidFill>
              </a:rPr>
              <a:t>DARPA</a:t>
            </a:r>
            <a:r>
              <a:rPr lang="zh-CN" altLang="en-US" sz="3200" dirty="0">
                <a:solidFill>
                  <a:srgbClr val="FF0000"/>
                </a:solidFill>
              </a:rPr>
              <a:t>）的重视是分不开</a:t>
            </a:r>
            <a:r>
              <a:rPr lang="zh-CN" altLang="en-US" sz="3200" dirty="0" smtClean="0">
                <a:solidFill>
                  <a:srgbClr val="FF0000"/>
                </a:solidFill>
              </a:rPr>
              <a:t>的</a:t>
            </a:r>
            <a:r>
              <a:rPr lang="zh-CN" altLang="en-US" sz="3200" dirty="0" smtClean="0"/>
              <a:t>。</a:t>
            </a:r>
            <a:r>
              <a:rPr lang="en-US" altLang="zh-CN" sz="3200" dirty="0"/>
              <a:t> 1997</a:t>
            </a:r>
            <a:r>
              <a:rPr lang="zh-CN" altLang="zh-CN" sz="3200" dirty="0"/>
              <a:t>年，美国国防部制订了一个为期</a:t>
            </a:r>
            <a:r>
              <a:rPr lang="en-US" altLang="zh-CN" sz="3200" dirty="0"/>
              <a:t>4</a:t>
            </a:r>
            <a:r>
              <a:rPr lang="zh-CN" altLang="zh-CN" sz="3200" dirty="0"/>
              <a:t>年、耗资</a:t>
            </a:r>
            <a:r>
              <a:rPr lang="en-US" altLang="zh-CN" sz="3200" dirty="0"/>
              <a:t>3500</a:t>
            </a:r>
            <a:r>
              <a:rPr lang="zh-CN" altLang="zh-CN" sz="3200" dirty="0"/>
              <a:t>万美元的微小型飞行器研究与验证计划，即</a:t>
            </a:r>
            <a:r>
              <a:rPr lang="en-US" altLang="zh-CN" sz="3200" dirty="0"/>
              <a:t>“</a:t>
            </a:r>
            <a:r>
              <a:rPr lang="zh-CN" altLang="zh-CN" sz="3200" dirty="0"/>
              <a:t>国防先进研究项目</a:t>
            </a:r>
            <a:r>
              <a:rPr lang="en-US" altLang="zh-CN" sz="3200" dirty="0"/>
              <a:t>”</a:t>
            </a:r>
            <a:r>
              <a:rPr lang="zh-CN" altLang="zh-CN" sz="3200" dirty="0"/>
              <a:t>（英文缩写为</a:t>
            </a:r>
            <a:r>
              <a:rPr lang="en-US" altLang="zh-CN" sz="3200" dirty="0"/>
              <a:t>DARPA</a:t>
            </a:r>
            <a:r>
              <a:rPr lang="zh-CN" altLang="zh-CN" sz="3200" dirty="0"/>
              <a:t>）。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172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美国佐治亚理工学院（</a:t>
            </a:r>
            <a:r>
              <a:rPr lang="en-US" altLang="zh-CN" dirty="0"/>
              <a:t>GTRI</a:t>
            </a:r>
            <a:r>
              <a:rPr lang="zh-CN" altLang="zh-CN" dirty="0"/>
              <a:t>）的</a:t>
            </a:r>
            <a:r>
              <a:rPr lang="en-US" altLang="zh-CN" dirty="0"/>
              <a:t>“</a:t>
            </a:r>
            <a:r>
              <a:rPr lang="en-US" altLang="zh-CN" dirty="0" err="1"/>
              <a:t>Entomopters</a:t>
            </a:r>
            <a:r>
              <a:rPr lang="en-US" altLang="zh-CN" dirty="0"/>
              <a:t>”</a:t>
            </a:r>
            <a:r>
              <a:rPr lang="zh-CN" altLang="zh-CN" dirty="0"/>
              <a:t>是工程师</a:t>
            </a:r>
            <a:r>
              <a:rPr lang="en-US" altLang="zh-CN" dirty="0"/>
              <a:t>Michelson</a:t>
            </a:r>
            <a:r>
              <a:rPr lang="zh-CN" altLang="zh-CN" dirty="0"/>
              <a:t>和他的助手研制的</a:t>
            </a:r>
            <a:r>
              <a:rPr lang="en-US" altLang="zh-CN" dirty="0"/>
              <a:t>“</a:t>
            </a:r>
            <a:r>
              <a:rPr lang="zh-CN" altLang="zh-CN" dirty="0"/>
              <a:t>仿昆虫微型扑翼飞行器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41413" y="231148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后来，</a:t>
            </a:r>
            <a:r>
              <a:rPr lang="zh-CN" altLang="zh-CN" dirty="0" smtClean="0"/>
              <a:t>日本东京大学也开始着手基于</a:t>
            </a:r>
            <a:r>
              <a:rPr lang="en-US" altLang="zh-CN" dirty="0" smtClean="0"/>
              <a:t>MEMS</a:t>
            </a:r>
            <a:r>
              <a:rPr lang="zh-CN" altLang="zh-CN" dirty="0" smtClean="0"/>
              <a:t>技术和昆虫飞行原理研究几个毫米大小的微飞行机器人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3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美国加</a:t>
            </a:r>
            <a:r>
              <a:rPr lang="zh-CN" altLang="en-US" dirty="0" smtClean="0"/>
              <a:t>州</a:t>
            </a:r>
            <a:r>
              <a:rPr lang="zh-CN" altLang="zh-CN" dirty="0" smtClean="0"/>
              <a:t>大学</a:t>
            </a:r>
            <a:r>
              <a:rPr lang="zh-CN" altLang="zh-CN" dirty="0"/>
              <a:t>在</a:t>
            </a:r>
            <a:r>
              <a:rPr lang="en-US" altLang="zh-CN" dirty="0"/>
              <a:t>2004</a:t>
            </a:r>
            <a:r>
              <a:rPr lang="zh-CN" altLang="zh-CN" dirty="0"/>
              <a:t>年研制出翼展</a:t>
            </a:r>
            <a:r>
              <a:rPr lang="en-US" altLang="zh-CN" dirty="0"/>
              <a:t>5</a:t>
            </a:r>
            <a:r>
              <a:rPr lang="zh-CN" altLang="zh-CN" dirty="0"/>
              <a:t>～</a:t>
            </a:r>
            <a:r>
              <a:rPr lang="en-US" altLang="zh-CN" dirty="0"/>
              <a:t>10mm</a:t>
            </a:r>
            <a:r>
              <a:rPr lang="zh-CN" altLang="zh-CN" dirty="0"/>
              <a:t>，重</a:t>
            </a:r>
            <a:r>
              <a:rPr lang="en-US" altLang="zh-CN" dirty="0" smtClean="0"/>
              <a:t>46mg</a:t>
            </a:r>
            <a:r>
              <a:rPr lang="zh-CN" altLang="zh-CN" dirty="0" smtClean="0"/>
              <a:t>的</a:t>
            </a:r>
            <a:r>
              <a:rPr lang="en-US" altLang="zh-CN" dirty="0" smtClean="0"/>
              <a:t>“</a:t>
            </a:r>
            <a:r>
              <a:rPr lang="zh-CN" altLang="zh-CN" dirty="0"/>
              <a:t>机器苍蝇</a:t>
            </a:r>
            <a:r>
              <a:rPr lang="en-US" altLang="zh-CN" dirty="0"/>
              <a:t>”, </a:t>
            </a:r>
            <a:r>
              <a:rPr lang="zh-CN" altLang="zh-CN" dirty="0"/>
              <a:t>又称</a:t>
            </a:r>
            <a:r>
              <a:rPr lang="en-US" altLang="zh-CN" dirty="0"/>
              <a:t>“</a:t>
            </a:r>
            <a:r>
              <a:rPr lang="zh-CN" altLang="zh-CN" dirty="0"/>
              <a:t>黑寡妇</a:t>
            </a:r>
            <a:r>
              <a:rPr lang="en-US" altLang="zh-CN" dirty="0"/>
              <a:t>”(Black Widow)</a:t>
            </a:r>
            <a:r>
              <a:rPr lang="zh-CN" altLang="zh-CN" dirty="0"/>
              <a:t>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6" y="2020888"/>
            <a:ext cx="4016374" cy="3541712"/>
          </a:xfrm>
        </p:spPr>
      </p:pic>
      <p:sp>
        <p:nvSpPr>
          <p:cNvPr id="5" name="文本框 4"/>
          <p:cNvSpPr txBox="1"/>
          <p:nvPr/>
        </p:nvSpPr>
        <p:spPr>
          <a:xfrm>
            <a:off x="4912140" y="2020888"/>
            <a:ext cx="63946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功耗分散算法实现</a:t>
            </a:r>
            <a:r>
              <a:rPr lang="zh-CN" altLang="en-US" sz="4000" dirty="0" smtClean="0">
                <a:solidFill>
                  <a:srgbClr val="FF0000"/>
                </a:solidFill>
              </a:rPr>
              <a:t>低功耗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/>
              <a:t>。现在，主要还是军方</a:t>
            </a:r>
            <a:r>
              <a:rPr lang="zh-CN" altLang="en-US" sz="4000" dirty="0" smtClean="0"/>
              <a:t>在</a:t>
            </a:r>
            <a:endParaRPr lang="en-US" altLang="zh-CN" sz="4000" dirty="0" smtClean="0"/>
          </a:p>
          <a:p>
            <a:r>
              <a:rPr lang="zh-CN" altLang="en-US" sz="4000" dirty="0" smtClean="0"/>
              <a:t>使用</a:t>
            </a:r>
            <a:r>
              <a:rPr lang="zh-CN" altLang="en-US" sz="4000" dirty="0"/>
              <a:t>这种机器人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en-US" sz="4000" dirty="0" smtClean="0"/>
              <a:t>因为</a:t>
            </a:r>
            <a:r>
              <a:rPr lang="zh-CN" altLang="en-US" sz="4000" dirty="0">
                <a:solidFill>
                  <a:srgbClr val="FF0000"/>
                </a:solidFill>
              </a:rPr>
              <a:t>每个定价就达</a:t>
            </a:r>
            <a:r>
              <a:rPr lang="en-US" altLang="zh-CN" sz="4000" dirty="0">
                <a:solidFill>
                  <a:srgbClr val="FF0000"/>
                </a:solidFill>
              </a:rPr>
              <a:t>10</a:t>
            </a:r>
            <a:r>
              <a:rPr lang="zh-CN" altLang="en-US" sz="4000" dirty="0">
                <a:solidFill>
                  <a:srgbClr val="FF0000"/>
                </a:solidFill>
              </a:rPr>
              <a:t>万美元</a:t>
            </a:r>
          </a:p>
        </p:txBody>
      </p:sp>
    </p:spTree>
    <p:extLst>
      <p:ext uri="{BB962C8B-B14F-4D97-AF65-F5344CB8AC3E}">
        <p14:creationId xmlns:p14="http://schemas.microsoft.com/office/powerpoint/2010/main" val="121095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最近，由哈佛大学的科研人员历时</a:t>
            </a:r>
            <a:r>
              <a:rPr lang="en-US" altLang="zh-CN" dirty="0"/>
              <a:t>12</a:t>
            </a:r>
            <a:r>
              <a:rPr lang="zh-CN" altLang="zh-CN" dirty="0"/>
              <a:t>年研制成功了世界上最小、最轻且可按预设路径飞行的微型扑翼飞行器</a:t>
            </a:r>
            <a:r>
              <a:rPr lang="en-US" altLang="zh-CN" dirty="0"/>
              <a:t>“</a:t>
            </a:r>
            <a:r>
              <a:rPr lang="zh-CN" altLang="zh-CN" dirty="0"/>
              <a:t>机器蜂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3" y="2097088"/>
            <a:ext cx="5312377" cy="2395399"/>
          </a:xfrm>
        </p:spPr>
      </p:pic>
      <p:sp>
        <p:nvSpPr>
          <p:cNvPr id="5" name="文本框 4"/>
          <p:cNvSpPr txBox="1"/>
          <p:nvPr/>
        </p:nvSpPr>
        <p:spPr>
          <a:xfrm>
            <a:off x="6539948" y="2246243"/>
            <a:ext cx="55194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高度仅</a:t>
            </a:r>
            <a:r>
              <a:rPr lang="en-US" altLang="zh-CN" sz="3200" dirty="0"/>
              <a:t>2.4</a:t>
            </a:r>
            <a:r>
              <a:rPr lang="zh-CN" altLang="en-US" sz="3200" dirty="0"/>
              <a:t>毫米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这种</a:t>
            </a:r>
            <a:r>
              <a:rPr lang="zh-CN" altLang="en-US" sz="3200" dirty="0"/>
              <a:t>机器蜜蜂采用薄片材料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进行</a:t>
            </a:r>
            <a:r>
              <a:rPr lang="zh-CN" altLang="en-US" sz="3200" dirty="0">
                <a:solidFill>
                  <a:srgbClr val="FF0000"/>
                </a:solidFill>
              </a:rPr>
              <a:t>快速大规模生产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激活</a:t>
            </a:r>
            <a:r>
              <a:rPr lang="zh-CN" altLang="en-US" sz="3200" dirty="0"/>
              <a:t>时，机器蜜蜂便从薄片</a:t>
            </a:r>
            <a:r>
              <a:rPr lang="zh-CN" altLang="en-US" sz="3200" dirty="0" smtClean="0"/>
              <a:t>上</a:t>
            </a:r>
            <a:endParaRPr lang="en-US" altLang="zh-CN" sz="3200" dirty="0" smtClean="0"/>
          </a:p>
          <a:p>
            <a:r>
              <a:rPr lang="zh-CN" altLang="en-US" sz="3200" dirty="0" smtClean="0"/>
              <a:t>弹出。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40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空中仿生机器人技术指标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重量与</a:t>
            </a:r>
            <a:r>
              <a:rPr lang="zh-CN" altLang="zh-CN" dirty="0" smtClean="0">
                <a:solidFill>
                  <a:srgbClr val="FF0000"/>
                </a:solidFill>
              </a:rPr>
              <a:t>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小型化是趋势）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能源效率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智能化与多功能化程度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飞行稳定性与灵活性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50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机动性</a:t>
            </a:r>
            <a:r>
              <a:rPr lang="zh-CN" altLang="en-US" dirty="0"/>
              <a:t>（包括灵活度，速度，环境感知能力，</a:t>
            </a:r>
            <a:r>
              <a:rPr lang="zh-CN" altLang="en-US" dirty="0" smtClean="0"/>
              <a:t>可靠性）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能源效率</a:t>
            </a:r>
            <a:r>
              <a:rPr lang="zh-CN" altLang="en-US" dirty="0" smtClean="0"/>
              <a:t>（从外部结构和内部算法中进行改良，实现高能量利用效率，提高应用价值）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成本</a:t>
            </a:r>
            <a:r>
              <a:rPr lang="zh-CN" altLang="en-US" dirty="0" smtClean="0"/>
              <a:t>（现阶段的许多研究是受到军方支持的，技术的复杂导致造价高昂。未来若想成为一个产业，走进民用市场，降低成本是关键）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9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24473"/>
          </a:xfrm>
        </p:spPr>
        <p:txBody>
          <a:bodyPr>
            <a:normAutofit fontScale="90000"/>
          </a:bodyPr>
          <a:lstStyle/>
          <a:p>
            <a:r>
              <a:rPr lang="en-US" altLang="zh-CN" sz="6700" dirty="0" smtClean="0"/>
              <a:t>What are they improving?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700" dirty="0" smtClean="0"/>
              <a:t>Why are they improving?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931369"/>
          </a:xfrm>
        </p:spPr>
        <p:txBody>
          <a:bodyPr>
            <a:normAutofit/>
          </a:bodyPr>
          <a:lstStyle/>
          <a:p>
            <a:r>
              <a:rPr lang="zh-CN" altLang="en-US" sz="11500" dirty="0" smtClean="0"/>
              <a:t>关键技术指标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79997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波士顿动力公司</a:t>
            </a:r>
            <a:endParaRPr lang="zh-CN" altLang="en-US" sz="5400" dirty="0"/>
          </a:p>
        </p:txBody>
      </p:sp>
      <p:pic>
        <p:nvPicPr>
          <p:cNvPr id="4" name="内容占位符 3" descr="https://pic1.zhimg.com/50/v2-637aabb07021feab95d6de1b69fc7240_h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921496"/>
            <a:ext cx="5145344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718852" y="2643808"/>
            <a:ext cx="51601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Marc </a:t>
            </a:r>
            <a:r>
              <a:rPr lang="en-US" altLang="zh-CN" sz="3200" dirty="0" err="1"/>
              <a:t>Raibert</a:t>
            </a:r>
            <a:r>
              <a:rPr lang="en-US" altLang="zh-CN" sz="3200" dirty="0"/>
              <a:t> </a:t>
            </a:r>
            <a:r>
              <a:rPr lang="zh-CN" altLang="zh-CN" sz="3200" dirty="0"/>
              <a:t>于</a:t>
            </a:r>
            <a:r>
              <a:rPr lang="en-US" altLang="zh-CN" sz="3200" dirty="0"/>
              <a:t>1992</a:t>
            </a:r>
            <a:r>
              <a:rPr lang="zh-CN" altLang="zh-CN" sz="3200" dirty="0"/>
              <a:t>年在</a:t>
            </a:r>
            <a:r>
              <a:rPr lang="en-US" altLang="zh-CN" sz="3200" dirty="0" smtClean="0"/>
              <a:t>MIT</a:t>
            </a:r>
          </a:p>
          <a:p>
            <a:r>
              <a:rPr lang="zh-CN" altLang="zh-CN" sz="3200" dirty="0" smtClean="0"/>
              <a:t>的</a:t>
            </a:r>
            <a:r>
              <a:rPr lang="en-US" altLang="zh-CN" sz="3200" dirty="0"/>
              <a:t>leg lab</a:t>
            </a:r>
            <a:r>
              <a:rPr lang="zh-CN" altLang="zh-CN" sz="3200" dirty="0"/>
              <a:t>中创立。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2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5974" y="1248646"/>
            <a:ext cx="106843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/>
              <a:t>两个核心技术专利：</a:t>
            </a:r>
          </a:p>
          <a:p>
            <a:r>
              <a:rPr lang="en-US" altLang="zh-CN" sz="2800" dirty="0"/>
              <a:t>Actuator system</a:t>
            </a:r>
            <a:r>
              <a:rPr lang="zh-CN" altLang="zh-CN" sz="2800" dirty="0"/>
              <a:t>是相当超前的一套仿生动力系统。用的是液压装置</a:t>
            </a:r>
            <a:r>
              <a:rPr lang="zh-CN" altLang="zh-CN" sz="2800" dirty="0" smtClean="0"/>
              <a:t>来</a:t>
            </a:r>
            <a:endParaRPr lang="en-US" altLang="zh-CN" sz="2800" dirty="0" smtClean="0"/>
          </a:p>
          <a:p>
            <a:r>
              <a:rPr lang="zh-CN" altLang="zh-CN" sz="2800" dirty="0" smtClean="0"/>
              <a:t>实现</a:t>
            </a:r>
            <a:r>
              <a:rPr lang="zh-CN" altLang="zh-CN" sz="2800" dirty="0"/>
              <a:t>关节的运动。探测器探测到负重之后有一套算法调整整个</a:t>
            </a:r>
            <a:r>
              <a:rPr lang="zh-CN" altLang="zh-CN" sz="2800" dirty="0" smtClean="0"/>
              <a:t>设备</a:t>
            </a:r>
            <a:endParaRPr lang="en-US" altLang="zh-CN" sz="2800" dirty="0" smtClean="0"/>
          </a:p>
          <a:p>
            <a:r>
              <a:rPr lang="zh-CN" altLang="zh-CN" sz="2800" dirty="0" smtClean="0"/>
              <a:t>各</a:t>
            </a:r>
            <a:r>
              <a:rPr lang="zh-CN" altLang="zh-CN" sz="2800" dirty="0"/>
              <a:t>关节的液压值。</a:t>
            </a:r>
          </a:p>
          <a:p>
            <a:r>
              <a:rPr lang="en-US" altLang="zh-CN" sz="2800" dirty="0"/>
              <a:t>Robot apparatus and method for controlling jumping of robot </a:t>
            </a:r>
            <a:r>
              <a:rPr lang="en-US" altLang="zh-CN" sz="2800" dirty="0" smtClean="0"/>
              <a:t>device</a:t>
            </a:r>
          </a:p>
          <a:p>
            <a:r>
              <a:rPr lang="zh-CN" altLang="zh-CN" sz="2800" dirty="0" smtClean="0"/>
              <a:t>是</a:t>
            </a:r>
            <a:r>
              <a:rPr lang="zh-CN" altLang="zh-CN" sz="2800" dirty="0"/>
              <a:t>一个与跳跃相关的机械实现方案。具体技术细节比较复杂。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zh-CN" altLang="zh-CN" sz="2800" dirty="0"/>
              <a:t>有了较高的技术成就和技术门槛，被</a:t>
            </a:r>
            <a:r>
              <a:rPr lang="zh-CN" altLang="zh-CN" sz="4000" dirty="0">
                <a:solidFill>
                  <a:srgbClr val="FF0000"/>
                </a:solidFill>
              </a:rPr>
              <a:t>军方看重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4000" dirty="0">
                <a:solidFill>
                  <a:srgbClr val="FF0000"/>
                </a:solidFill>
              </a:rPr>
              <a:t>军方的资金</a:t>
            </a:r>
            <a:r>
              <a:rPr lang="zh-CN" altLang="zh-CN" sz="2800" dirty="0"/>
              <a:t>支持之下，事业蒸蒸日上。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2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2005</a:t>
            </a:r>
            <a:r>
              <a:rPr lang="zh-CN" altLang="zh-CN" dirty="0"/>
              <a:t>年</a:t>
            </a:r>
            <a:r>
              <a:rPr lang="en-US" altLang="zh-CN" dirty="0"/>
              <a:t>big dog </a:t>
            </a:r>
            <a:r>
              <a:rPr lang="zh-CN" altLang="zh-CN" dirty="0"/>
              <a:t>出色的平衡能力和越野能力，为军人携带和搬运物资。</a:t>
            </a:r>
            <a:endParaRPr lang="zh-CN" altLang="en-US" dirty="0"/>
          </a:p>
        </p:txBody>
      </p:sp>
      <p:pic>
        <p:nvPicPr>
          <p:cNvPr id="4" name="内容占位符 3" descr="https://pic1.zhimg.com/50/v2-28578826655140f2f0838f2a386a2cd4_h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38" y="2236172"/>
            <a:ext cx="619125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6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2010</a:t>
            </a:r>
            <a:r>
              <a:rPr lang="zh-CN" altLang="zh-CN" dirty="0"/>
              <a:t>年</a:t>
            </a:r>
            <a:r>
              <a:rPr lang="en-US" altLang="zh-CN" dirty="0"/>
              <a:t>little dog </a:t>
            </a:r>
            <a:r>
              <a:rPr lang="zh-CN" altLang="zh-CN" dirty="0"/>
              <a:t>移植了</a:t>
            </a:r>
            <a:r>
              <a:rPr lang="en-US" altLang="zh-CN" dirty="0"/>
              <a:t>big dog</a:t>
            </a:r>
            <a:r>
              <a:rPr lang="zh-CN" altLang="zh-CN" dirty="0"/>
              <a:t>平衡算法，加入了新的人工智能算法，能够感知路况并进行相应调整。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https://pic4.zhimg.com/50/v2-786b9dfd37e95570c9e9cf81d940a3eb_h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09" y="1818862"/>
            <a:ext cx="6108079" cy="383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05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Cheetah</a:t>
            </a:r>
            <a:r>
              <a:rPr lang="zh-CN" altLang="zh-CN" dirty="0"/>
              <a:t>（猎豹）</a:t>
            </a:r>
            <a:r>
              <a:rPr lang="en-US" altLang="zh-CN" dirty="0"/>
              <a:t>2009</a:t>
            </a:r>
            <a:r>
              <a:rPr lang="zh-CN" altLang="zh-CN" dirty="0"/>
              <a:t>年</a:t>
            </a:r>
            <a:r>
              <a:rPr lang="en-US" altLang="zh-CN" dirty="0"/>
              <a:t> 28.3miles/h </a:t>
            </a:r>
            <a:r>
              <a:rPr lang="zh-CN" altLang="zh-CN" dirty="0"/>
              <a:t>腿式机器人速度世界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。</a:t>
            </a:r>
            <a:r>
              <a:rPr lang="zh-CN" altLang="zh-CN" dirty="0" smtClean="0"/>
              <a:t>液压泵</a:t>
            </a:r>
            <a:r>
              <a:rPr lang="zh-CN" altLang="zh-CN" dirty="0"/>
              <a:t>提供</a:t>
            </a:r>
            <a:r>
              <a:rPr lang="zh-CN" altLang="zh-CN" dirty="0" smtClean="0"/>
              <a:t>动力</a:t>
            </a:r>
            <a:r>
              <a:rPr lang="zh-CN" altLang="en-US" dirty="0" smtClean="0"/>
              <a:t>。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96" y="1838739"/>
            <a:ext cx="6014317" cy="39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317</TotalTime>
  <Words>1117</Words>
  <Application>Microsoft Office PowerPoint</Application>
  <PresentationFormat>宽屏</PresentationFormat>
  <Paragraphs>102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宋体</vt:lpstr>
      <vt:lpstr>Arial</vt:lpstr>
      <vt:lpstr>Trebuchet MS</vt:lpstr>
      <vt:lpstr>Tw Cen MT</vt:lpstr>
      <vt:lpstr>电路</vt:lpstr>
      <vt:lpstr>仿生机器人行业的关键技术指标</vt:lpstr>
      <vt:lpstr>PowerPoint 演示文稿</vt:lpstr>
      <vt:lpstr>What are they improving?        Why are they improving?  </vt:lpstr>
      <vt:lpstr>关键技术指标</vt:lpstr>
      <vt:lpstr>波士顿动力公司</vt:lpstr>
      <vt:lpstr>PowerPoint 演示文稿</vt:lpstr>
      <vt:lpstr>2005年big dog 出色的平衡能力和越野能力，为军人携带和搬运物资。</vt:lpstr>
      <vt:lpstr>2010年little dog 移植了big dog平衡算法，加入了新的人工智能算法，能够感知路况并进行相应调整。 </vt:lpstr>
      <vt:lpstr>Cheetah（猎豹）2009年 28.3miles/h 腿式机器人速度世界记录。液压泵提供动力。 </vt:lpstr>
      <vt:lpstr>Wild cat ：2013 年 cheetah的高机动性的改进版本，在任何地形中16miles/h,液压泵动力。可以快速跳跃，转身。</vt:lpstr>
      <vt:lpstr>2012年 Sand Flea（跳蚤）。是一个只重约 5 千克的侦察机器人。为躲避障碍它可跳起 30 英尺（约合 9.1 米）高左右。</vt:lpstr>
      <vt:lpstr>陆上仿生机器人技术指标</vt:lpstr>
      <vt:lpstr>水中仿生机器人</vt:lpstr>
      <vt:lpstr>1994年David Barrett制作世界第一款仿生机器鱼RoboTuna </vt:lpstr>
      <vt:lpstr>1995年继RoboTuna后，同一团队中的另一名成员John Kumph研发了Robopike</vt:lpstr>
      <vt:lpstr>1997年，RoboTuna再次启发MIT研究员——Anderson和Kerrebrock研发出了VCUUV</vt:lpstr>
      <vt:lpstr>Boston engineering把David Barret团队研发的机器鱼改进并研发了Ghostswimmer</vt:lpstr>
      <vt:lpstr>Boxybot实现了之前的机器鱼都无法实现的游泳姿态-而且Boxybot的尺寸很小</vt:lpstr>
      <vt:lpstr>2012年，法国研究人员发明的Jessiko比Boxybot更小，并且是智能化的</vt:lpstr>
      <vt:lpstr>水中仿生机器人的技术指标</vt:lpstr>
      <vt:lpstr>空中仿生机器人</vt:lpstr>
      <vt:lpstr>美国佐治亚理工学院（GTRI）的“Entomopters”是工程师Michelson和他的助手研制的“仿昆虫微型扑翼飞行器”</vt:lpstr>
      <vt:lpstr>美国加州大学在2004年研制出翼展5～10mm，重46mg的“机器苍蝇”, 又称“黑寡妇”(Black Widow)。 </vt:lpstr>
      <vt:lpstr>最近，由哈佛大学的科研人员历时12年研制成功了世界上最小、最轻且可按预设路径飞行的微型扑翼飞行器“机器蜂”</vt:lpstr>
      <vt:lpstr>空中仿生机器人技术指标</vt:lpstr>
      <vt:lpstr>仿生机器人技术指标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仿生机器人行业的关键技术指标</dc:title>
  <dc:creator>Windows 用户</dc:creator>
  <cp:lastModifiedBy>Windows 用户</cp:lastModifiedBy>
  <cp:revision>16</cp:revision>
  <dcterms:created xsi:type="dcterms:W3CDTF">2017-10-19T09:32:00Z</dcterms:created>
  <dcterms:modified xsi:type="dcterms:W3CDTF">2017-10-19T14:49:56Z</dcterms:modified>
</cp:coreProperties>
</file>