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73" r:id="rId5"/>
    <p:sldId id="259" r:id="rId6"/>
    <p:sldId id="260" r:id="rId7"/>
    <p:sldId id="264" r:id="rId8"/>
    <p:sldId id="262" r:id="rId9"/>
    <p:sldId id="266" r:id="rId10"/>
    <p:sldId id="267" r:id="rId11"/>
    <p:sldId id="265" r:id="rId12"/>
    <p:sldId id="269" r:id="rId13"/>
    <p:sldId id="268" r:id="rId14"/>
    <p:sldId id="270" r:id="rId15"/>
    <p:sldId id="271" r:id="rId16"/>
    <p:sldId id="274" r:id="rId17"/>
    <p:sldId id="272" r:id="rId1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20" autoAdjust="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2017/10/13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2017/10/13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BigDo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kns.cnki.net/kns/brief/Default_Result.aspx?code=CIDX&amp;kw=%e4%bb%bf%e7%94%9f%e6%9c%ba%e5%99%a8%e4%ba%ba&amp;korder=&amp;sel=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hyperlink" Target="http://kns.cnki.net/kcms/detail/11.2187.th.20150608.1027.029.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ASIM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alsrobot.cn/article-67.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40068"/>
            <a:ext cx="9144000" cy="2387600"/>
          </a:xfrm>
        </p:spPr>
        <p:txBody>
          <a:bodyPr/>
          <a:lstStyle/>
          <a:p>
            <a:r>
              <a:rPr lang="zh-CN" altLang="en-US"/>
              <a:t>仿生机器人</a:t>
            </a:r>
          </a:p>
        </p:txBody>
      </p:sp>
      <p:sp>
        <p:nvSpPr>
          <p:cNvPr id="3" name="副标题 2"/>
          <p:cNvSpPr>
            <a:spLocks noGrp="1"/>
          </p:cNvSpPr>
          <p:nvPr>
            <p:ph type="subTitle" idx="1"/>
          </p:nvPr>
        </p:nvSpPr>
        <p:spPr/>
        <p:txBody>
          <a:bodyPr>
            <a:normAutofit lnSpcReduction="10000"/>
          </a:bodyPr>
          <a:lstStyle/>
          <a:p>
            <a:r>
              <a:rPr lang="zh-CN" altLang="en-US"/>
              <a:t>第二周小组报告</a:t>
            </a:r>
          </a:p>
          <a:p>
            <a:endParaRPr lang="zh-CN" altLang="en-US"/>
          </a:p>
          <a:p>
            <a:r>
              <a:rPr lang="zh-CN" altLang="en-US"/>
              <a:t>第一组</a:t>
            </a:r>
          </a:p>
          <a:p>
            <a:r>
              <a:rPr lang="zh-CN" altLang="en-US"/>
              <a:t>高驰，江一鸣，曹翔，高崇凯，简平诚，黄伟祥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陆地机器人</a:t>
            </a:r>
          </a:p>
        </p:txBody>
      </p:sp>
      <p:sp>
        <p:nvSpPr>
          <p:cNvPr id="3" name="内容占位符 2"/>
          <p:cNvSpPr>
            <a:spLocks noGrp="1"/>
          </p:cNvSpPr>
          <p:nvPr>
            <p:ph idx="1"/>
          </p:nvPr>
        </p:nvSpPr>
        <p:spPr/>
        <p:txBody>
          <a:bodyPr>
            <a:normAutofit fontScale="50000" lnSpcReduction="20000"/>
          </a:bodyPr>
          <a:lstStyle/>
          <a:p>
            <a:pPr marL="0" indent="0" fontAlgn="auto">
              <a:lnSpc>
                <a:spcPct val="150000"/>
              </a:lnSpc>
              <a:buNone/>
            </a:pPr>
            <a:r>
              <a:rPr lang="zh-CN" altLang="en-US" b="1" dirty="0">
                <a:sym typeface="+mn-ea"/>
              </a:rPr>
              <a:t>2008年</a:t>
            </a:r>
            <a:r>
              <a:rPr lang="zh-CN" altLang="en-US" dirty="0">
                <a:sym typeface="+mn-ea"/>
              </a:rPr>
              <a:t>，</a:t>
            </a:r>
            <a:r>
              <a:rPr lang="zh-CN" altLang="en-US" b="1" dirty="0">
                <a:sym typeface="+mn-ea"/>
              </a:rPr>
              <a:t>美国国防高级研究计划局</a:t>
            </a:r>
            <a:r>
              <a:rPr lang="zh-CN" altLang="en-US" dirty="0">
                <a:sym typeface="+mn-ea"/>
              </a:rPr>
              <a:t>领导研发的</a:t>
            </a:r>
            <a:r>
              <a:rPr lang="zh-CN" altLang="en-US" b="1" dirty="0">
                <a:sym typeface="+mn-ea"/>
              </a:rPr>
              <a:t>BigDog</a:t>
            </a:r>
            <a:r>
              <a:rPr lang="zh-CN" altLang="en-US" dirty="0">
                <a:sym typeface="+mn-ea"/>
              </a:rPr>
              <a:t>横空出世，它能够穿越各种复杂地形，以6.4公里每小时运行，负重150公斤，爬35度的斜坡。它的运动由机载计算机控制，从机器人的各种传感器接收输入，导航和平衡也由控制系统管理。它的行走模式，通过各配备四个低摩擦液压缸执行器的四脚控制。它可以站起来，坐下，一次只抬起一条腿地爬行，只抬起对角线的两条腿地慢跑，或者快速地奔跑。BigDog的移动速度可以在0.2米每秒到1.6米每秒的范围内变化。</a:t>
            </a:r>
            <a:r>
              <a:rPr lang="zh-CN" altLang="en-US" dirty="0" smtClean="0">
                <a:sym typeface="+mn-ea"/>
              </a:rPr>
              <a:t>[</a:t>
            </a:r>
            <a:r>
              <a:rPr lang="en-US" altLang="zh-CN" dirty="0">
                <a:sym typeface="+mn-ea"/>
              </a:rPr>
              <a:t>7</a:t>
            </a:r>
            <a:r>
              <a:rPr lang="zh-CN" altLang="en-US" dirty="0" smtClean="0">
                <a:sym typeface="+mn-ea"/>
              </a:rPr>
              <a:t>]</a:t>
            </a:r>
            <a:endParaRPr lang="zh-CN" altLang="en-US" dirty="0"/>
          </a:p>
          <a:p>
            <a:pPr marL="0" indent="0" fontAlgn="auto">
              <a:lnSpc>
                <a:spcPct val="150000"/>
              </a:lnSpc>
              <a:buNone/>
            </a:pPr>
            <a:endParaRPr lang="zh-CN" altLang="en-US" dirty="0"/>
          </a:p>
          <a:p>
            <a:pPr marL="0" indent="0" fontAlgn="auto">
              <a:lnSpc>
                <a:spcPct val="150000"/>
              </a:lnSpc>
              <a:buNone/>
            </a:pPr>
            <a:r>
              <a:rPr lang="zh-CN" altLang="en-US" dirty="0">
                <a:sym typeface="+mn-ea"/>
              </a:rPr>
              <a:t>第三阶段</a:t>
            </a:r>
            <a:endParaRPr lang="zh-CN" altLang="en-US" dirty="0"/>
          </a:p>
          <a:p>
            <a:pPr marL="0" indent="0" fontAlgn="auto">
              <a:lnSpc>
                <a:spcPct val="150000"/>
              </a:lnSpc>
              <a:buNone/>
            </a:pPr>
            <a:r>
              <a:rPr lang="zh-CN" altLang="en-US" dirty="0">
                <a:sym typeface="+mn-ea"/>
              </a:rPr>
              <a:t>2010 年美国斯坦福大学教授 MARK 研制出“Sticky Bot Ⅲ”仿壁虎机器人，脚掌采用干性黏附材料，该机器人从吸附原理、运动形式都比较接近真实的壁虎。</a:t>
            </a:r>
            <a:endParaRPr lang="zh-CN" altLang="en-US" dirty="0"/>
          </a:p>
          <a:p>
            <a:pPr marL="0" indent="0" fontAlgn="auto">
              <a:lnSpc>
                <a:spcPct val="150000"/>
              </a:lnSpc>
              <a:buNone/>
            </a:pPr>
            <a:r>
              <a:rPr lang="zh-CN" altLang="en-US" b="1" dirty="0">
                <a:sym typeface="+mn-ea"/>
              </a:rPr>
              <a:t>2013年</a:t>
            </a:r>
            <a:r>
              <a:rPr lang="zh-CN" altLang="en-US" dirty="0">
                <a:sym typeface="+mn-ea"/>
              </a:rPr>
              <a:t>，美国</a:t>
            </a:r>
            <a:r>
              <a:rPr lang="zh-CN" altLang="en-US" b="1" dirty="0">
                <a:sym typeface="+mn-ea"/>
              </a:rPr>
              <a:t>波士顿动力</a:t>
            </a:r>
            <a:r>
              <a:rPr lang="zh-CN" altLang="en-US" dirty="0">
                <a:sym typeface="+mn-ea"/>
              </a:rPr>
              <a:t>公司最新研制的</a:t>
            </a:r>
            <a:r>
              <a:rPr lang="zh-CN" altLang="en-US" b="1" dirty="0">
                <a:sym typeface="+mn-ea"/>
              </a:rPr>
              <a:t>“猎豹”机器人</a:t>
            </a:r>
            <a:r>
              <a:rPr lang="zh-CN" altLang="en-US" dirty="0">
                <a:sym typeface="+mn-ea"/>
              </a:rPr>
              <a:t>能够冲刺，急转弯，并能突然急刹停止，与生物原型运动较接近。它的奔跑速度最高可达到46 km/h，是</a:t>
            </a:r>
            <a:r>
              <a:rPr lang="zh-CN" altLang="en-US" b="1" dirty="0">
                <a:sym typeface="+mn-ea"/>
              </a:rPr>
              <a:t>目前运动速度最快的仿生多足移动机器人</a:t>
            </a:r>
            <a:r>
              <a:rPr lang="zh-CN" altLang="en-US" dirty="0">
                <a:sym typeface="+mn-ea"/>
              </a:rPr>
              <a:t>。</a:t>
            </a:r>
            <a:endParaRPr lang="zh-CN" altLang="en-US" dirty="0"/>
          </a:p>
          <a:p>
            <a:pPr marL="0" indent="0" fontAlgn="auto">
              <a:lnSpc>
                <a:spcPct val="150000"/>
              </a:lnSpc>
              <a:buNone/>
            </a:pPr>
            <a:r>
              <a:rPr lang="zh-CN" altLang="en-US" dirty="0">
                <a:sym typeface="+mn-ea"/>
              </a:rPr>
              <a:t>2013年，德国FESTO公司研制成功的仿生袋鼠跳跃机器人“BionicKangaroo”。</a:t>
            </a:r>
            <a:endParaRPr lang="zh-CN" altLang="en-US" dirty="0"/>
          </a:p>
          <a:p>
            <a:endParaRPr lang="zh-CN" altLang="en-US" dirty="0"/>
          </a:p>
        </p:txBody>
      </p:sp>
      <p:sp>
        <p:nvSpPr>
          <p:cNvPr id="4" name="文本框 3"/>
          <p:cNvSpPr txBox="1"/>
          <p:nvPr/>
        </p:nvSpPr>
        <p:spPr>
          <a:xfrm>
            <a:off x="838200" y="6173400"/>
            <a:ext cx="4414414" cy="276999"/>
          </a:xfrm>
          <a:prstGeom prst="rect">
            <a:avLst/>
          </a:prstGeom>
          <a:noFill/>
        </p:spPr>
        <p:txBody>
          <a:bodyPr wrap="none" rtlCol="0">
            <a:spAutoFit/>
          </a:bodyPr>
          <a:lstStyle/>
          <a:p>
            <a:r>
              <a:rPr lang="en-US" altLang="zh-CN" sz="1200" b="1" dirty="0" smtClean="0"/>
              <a:t>[</a:t>
            </a:r>
            <a:r>
              <a:rPr lang="en-US" altLang="zh-CN" sz="1200" b="1" dirty="0"/>
              <a:t>7</a:t>
            </a:r>
            <a:r>
              <a:rPr lang="en-US" altLang="zh-CN" sz="1200" b="1" dirty="0" smtClean="0"/>
              <a:t>]"</a:t>
            </a:r>
            <a:r>
              <a:rPr lang="en-US" altLang="zh-CN" sz="1200" b="1" dirty="0" err="1" smtClean="0"/>
              <a:t>BigDog</a:t>
            </a:r>
            <a:r>
              <a:rPr lang="zh-CN" altLang="en-US" sz="1200" b="1" dirty="0"/>
              <a:t>维基百科</a:t>
            </a:r>
            <a:r>
              <a:rPr lang="en-US" altLang="zh-CN" sz="1200" b="1" dirty="0"/>
              <a:t>." from </a:t>
            </a:r>
            <a:r>
              <a:rPr lang="en-US" altLang="zh-CN" sz="1200" b="1" dirty="0">
                <a:hlinkClick r:id="rId2"/>
              </a:rPr>
              <a:t>https://en.wikipedia.org/wiki/BigDog</a:t>
            </a:r>
            <a:endParaRPr lang="zh-CN" altLang="en-US" sz="1200" b="1" dirty="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大狗"/>
          <p:cNvPicPr>
            <a:picLocks noGrp="1" noChangeAspect="1"/>
          </p:cNvPicPr>
          <p:nvPr>
            <p:ph idx="1"/>
          </p:nvPr>
        </p:nvPicPr>
        <p:blipFill>
          <a:blip r:embed="rId2"/>
          <a:stretch>
            <a:fillRect/>
          </a:stretch>
        </p:blipFill>
        <p:spPr>
          <a:xfrm>
            <a:off x="1772920" y="339090"/>
            <a:ext cx="3997960" cy="2993390"/>
          </a:xfrm>
          <a:prstGeom prst="rect">
            <a:avLst/>
          </a:prstGeom>
        </p:spPr>
      </p:pic>
      <p:pic>
        <p:nvPicPr>
          <p:cNvPr id="5" name="图片 4" descr="壁虎"/>
          <p:cNvPicPr>
            <a:picLocks noChangeAspect="1"/>
          </p:cNvPicPr>
          <p:nvPr/>
        </p:nvPicPr>
        <p:blipFill>
          <a:blip r:embed="rId3"/>
          <a:stretch>
            <a:fillRect/>
          </a:stretch>
        </p:blipFill>
        <p:spPr>
          <a:xfrm>
            <a:off x="6064885" y="339090"/>
            <a:ext cx="4055745" cy="3006725"/>
          </a:xfrm>
          <a:prstGeom prst="rect">
            <a:avLst/>
          </a:prstGeom>
        </p:spPr>
      </p:pic>
      <p:pic>
        <p:nvPicPr>
          <p:cNvPr id="6" name="图片 5" descr="猎豹"/>
          <p:cNvPicPr>
            <a:picLocks noChangeAspect="1"/>
          </p:cNvPicPr>
          <p:nvPr/>
        </p:nvPicPr>
        <p:blipFill>
          <a:blip r:embed="rId4"/>
          <a:stretch>
            <a:fillRect/>
          </a:stretch>
        </p:blipFill>
        <p:spPr>
          <a:xfrm>
            <a:off x="1772285" y="3591560"/>
            <a:ext cx="3998595" cy="2878455"/>
          </a:xfrm>
          <a:prstGeom prst="rect">
            <a:avLst/>
          </a:prstGeom>
        </p:spPr>
      </p:pic>
      <p:pic>
        <p:nvPicPr>
          <p:cNvPr id="7" name="图片 6" descr="袋鼠"/>
          <p:cNvPicPr>
            <a:picLocks noChangeAspect="1"/>
          </p:cNvPicPr>
          <p:nvPr/>
        </p:nvPicPr>
        <p:blipFill>
          <a:blip r:embed="rId5"/>
          <a:stretch>
            <a:fillRect/>
          </a:stretch>
        </p:blipFill>
        <p:spPr>
          <a:xfrm>
            <a:off x="6064885" y="3591560"/>
            <a:ext cx="4055110" cy="2878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水下机器人</a:t>
            </a:r>
          </a:p>
        </p:txBody>
      </p:sp>
      <p:sp>
        <p:nvSpPr>
          <p:cNvPr id="3" name="内容占位符 2"/>
          <p:cNvSpPr>
            <a:spLocks noGrp="1"/>
          </p:cNvSpPr>
          <p:nvPr>
            <p:ph idx="1"/>
          </p:nvPr>
        </p:nvSpPr>
        <p:spPr/>
        <p:txBody>
          <a:bodyPr>
            <a:normAutofit fontScale="77500" lnSpcReduction="10000"/>
          </a:bodyPr>
          <a:lstStyle/>
          <a:p>
            <a:pPr fontAlgn="auto">
              <a:lnSpc>
                <a:spcPct val="150000"/>
              </a:lnSpc>
            </a:pPr>
            <a:r>
              <a:rPr lang="zh-CN" altLang="en-US"/>
              <a:t>第一与第二阶段</a:t>
            </a:r>
          </a:p>
          <a:p>
            <a:pPr fontAlgn="auto">
              <a:lnSpc>
                <a:spcPct val="150000"/>
              </a:lnSpc>
            </a:pPr>
            <a:r>
              <a:rPr lang="zh-CN" altLang="en-US" b="1"/>
              <a:t>1994 年</a:t>
            </a:r>
            <a:r>
              <a:rPr lang="zh-CN" altLang="en-US"/>
              <a:t>美国麻省理工学院(</a:t>
            </a:r>
            <a:r>
              <a:rPr lang="zh-CN" altLang="en-US" b="1"/>
              <a:t>MIT</a:t>
            </a:r>
            <a:r>
              <a:rPr lang="zh-CN" altLang="en-US"/>
              <a:t>)</a:t>
            </a:r>
            <a:r>
              <a:rPr lang="zh-CN" altLang="en-US" b="1"/>
              <a:t>仿金枪鱼结构</a:t>
            </a:r>
            <a:r>
              <a:rPr lang="zh-CN" altLang="en-US"/>
              <a:t>成功研制了世界上第一条真正意义上的机械鱼</a:t>
            </a:r>
            <a:r>
              <a:rPr lang="zh-CN" altLang="en-US" b="1"/>
              <a:t>“Robotuna”</a:t>
            </a:r>
            <a:r>
              <a:rPr lang="zh-CN" altLang="en-US"/>
              <a:t>，开启了水下仿生机器人研制的先河。</a:t>
            </a:r>
          </a:p>
          <a:p>
            <a:pPr fontAlgn="auto">
              <a:lnSpc>
                <a:spcPct val="150000"/>
              </a:lnSpc>
            </a:pPr>
            <a:r>
              <a:rPr lang="zh-CN" altLang="en-US"/>
              <a:t>发展中的第三阶段</a:t>
            </a:r>
          </a:p>
          <a:p>
            <a:pPr fontAlgn="auto">
              <a:lnSpc>
                <a:spcPct val="150000"/>
              </a:lnSpc>
            </a:pPr>
            <a:r>
              <a:rPr lang="zh-CN" altLang="en-US"/>
              <a:t>近年来，随着仿生材料、柔性材料的出现，采用</a:t>
            </a:r>
            <a:r>
              <a:rPr lang="zh-CN" altLang="en-US" b="1"/>
              <a:t>柔性驱动</a:t>
            </a:r>
            <a:r>
              <a:rPr lang="zh-CN" altLang="en-US"/>
              <a:t>成为了水下仿生机器人的一个研究热点。目前，国内外科研机构研制出的多种水下仿生机器人已经可以模仿水下生物实现如快速启动，转弯等多种运动模式，但是，在</a:t>
            </a:r>
            <a:r>
              <a:rPr lang="zh-CN" altLang="en-US" b="1"/>
              <a:t>推进速度、推进效率</a:t>
            </a:r>
            <a:r>
              <a:rPr lang="zh-CN" altLang="en-US"/>
              <a:t>等方面难以与生物媲美，</a:t>
            </a:r>
            <a:r>
              <a:rPr lang="zh-CN" altLang="en-US" b="1"/>
              <a:t>机动性和稳定性</a:t>
            </a:r>
            <a:r>
              <a:rPr lang="zh-CN" altLang="en-US"/>
              <a:t>还存在不足。</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北航"/>
          <p:cNvPicPr>
            <a:picLocks noGrp="1" noChangeAspect="1"/>
          </p:cNvPicPr>
          <p:nvPr>
            <p:ph idx="1"/>
          </p:nvPr>
        </p:nvPicPr>
        <p:blipFill>
          <a:blip r:embed="rId2"/>
          <a:stretch>
            <a:fillRect/>
          </a:stretch>
        </p:blipFill>
        <p:spPr>
          <a:xfrm>
            <a:off x="5962650" y="365125"/>
            <a:ext cx="4180840" cy="3061335"/>
          </a:xfrm>
          <a:prstGeom prst="rect">
            <a:avLst/>
          </a:prstGeom>
        </p:spPr>
      </p:pic>
      <p:pic>
        <p:nvPicPr>
          <p:cNvPr id="5" name="图片 4" descr="银鱼"/>
          <p:cNvPicPr>
            <a:picLocks noChangeAspect="1"/>
          </p:cNvPicPr>
          <p:nvPr/>
        </p:nvPicPr>
        <p:blipFill>
          <a:blip r:embed="rId3"/>
          <a:stretch>
            <a:fillRect/>
          </a:stretch>
        </p:blipFill>
        <p:spPr>
          <a:xfrm>
            <a:off x="1571625" y="365125"/>
            <a:ext cx="4149725" cy="3061335"/>
          </a:xfrm>
          <a:prstGeom prst="rect">
            <a:avLst/>
          </a:prstGeom>
        </p:spPr>
      </p:pic>
      <p:pic>
        <p:nvPicPr>
          <p:cNvPr id="6" name="图片 5" descr="刺"/>
          <p:cNvPicPr>
            <a:picLocks noChangeAspect="1"/>
          </p:cNvPicPr>
          <p:nvPr/>
        </p:nvPicPr>
        <p:blipFill>
          <a:blip r:embed="rId4"/>
          <a:stretch>
            <a:fillRect/>
          </a:stretch>
        </p:blipFill>
        <p:spPr>
          <a:xfrm>
            <a:off x="1570990" y="3618230"/>
            <a:ext cx="4150360" cy="2780030"/>
          </a:xfrm>
          <a:prstGeom prst="rect">
            <a:avLst/>
          </a:prstGeom>
        </p:spPr>
      </p:pic>
      <p:pic>
        <p:nvPicPr>
          <p:cNvPr id="7" name="图片 6" descr="文力"/>
          <p:cNvPicPr>
            <a:picLocks noChangeAspect="1"/>
          </p:cNvPicPr>
          <p:nvPr/>
        </p:nvPicPr>
        <p:blipFill>
          <a:blip r:embed="rId5"/>
          <a:stretch>
            <a:fillRect/>
          </a:stretch>
        </p:blipFill>
        <p:spPr>
          <a:xfrm>
            <a:off x="5963285" y="3618230"/>
            <a:ext cx="4180205" cy="278511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空中机器人</a:t>
            </a:r>
          </a:p>
        </p:txBody>
      </p:sp>
      <p:sp>
        <p:nvSpPr>
          <p:cNvPr id="3" name="内容占位符 2"/>
          <p:cNvSpPr>
            <a:spLocks noGrp="1"/>
          </p:cNvSpPr>
          <p:nvPr>
            <p:ph idx="1"/>
          </p:nvPr>
        </p:nvSpPr>
        <p:spPr/>
        <p:txBody>
          <a:bodyPr>
            <a:normAutofit fontScale="57500" lnSpcReduction="10000"/>
          </a:bodyPr>
          <a:lstStyle/>
          <a:p>
            <a:pPr fontAlgn="auto">
              <a:lnSpc>
                <a:spcPct val="150000"/>
              </a:lnSpc>
            </a:pPr>
            <a:r>
              <a:rPr lang="zh-CN" altLang="en-US"/>
              <a:t>第一阶段</a:t>
            </a:r>
          </a:p>
          <a:p>
            <a:pPr fontAlgn="auto">
              <a:lnSpc>
                <a:spcPct val="150000"/>
              </a:lnSpc>
            </a:pPr>
            <a:r>
              <a:rPr lang="zh-CN" altLang="en-US" b="1"/>
              <a:t>1485年</a:t>
            </a:r>
            <a:r>
              <a:rPr lang="zh-CN" altLang="en-US"/>
              <a:t>，</a:t>
            </a:r>
            <a:r>
              <a:rPr lang="zh-CN" altLang="en-US" b="1"/>
              <a:t>达芬奇</a:t>
            </a:r>
            <a:r>
              <a:rPr lang="zh-CN" altLang="en-US"/>
              <a:t>设进行了空中仿生机器人探索，最早模仿鸟类的飞行进行</a:t>
            </a:r>
            <a:r>
              <a:rPr lang="zh-CN" altLang="en-US" b="1"/>
              <a:t>扑翼飞行器设计</a:t>
            </a:r>
            <a:r>
              <a:rPr lang="zh-CN" altLang="en-US"/>
              <a:t>。</a:t>
            </a:r>
          </a:p>
          <a:p>
            <a:pPr fontAlgn="auto">
              <a:lnSpc>
                <a:spcPct val="150000"/>
              </a:lnSpc>
            </a:pPr>
            <a:r>
              <a:rPr lang="zh-CN" altLang="en-US"/>
              <a:t>第二阶段</a:t>
            </a:r>
          </a:p>
          <a:p>
            <a:pPr fontAlgn="auto">
              <a:lnSpc>
                <a:spcPct val="150000"/>
              </a:lnSpc>
            </a:pPr>
            <a:r>
              <a:rPr lang="zh-CN" altLang="en-US" b="1"/>
              <a:t>1991年</a:t>
            </a:r>
            <a:r>
              <a:rPr lang="zh-CN" altLang="en-US"/>
              <a:t>，</a:t>
            </a:r>
            <a:r>
              <a:rPr lang="zh-CN" altLang="en-US" b="1"/>
              <a:t>加拿大学者Delaurier</a:t>
            </a:r>
            <a:r>
              <a:rPr lang="zh-CN" altLang="en-US"/>
              <a:t>等人成功研制了第一台模仿鸟类飞行姿态的扑翼机，并</a:t>
            </a:r>
            <a:r>
              <a:rPr lang="zh-CN" altLang="en-US" b="1"/>
              <a:t>给出了它的动力学模型</a:t>
            </a:r>
            <a:r>
              <a:rPr lang="zh-CN" altLang="en-US"/>
              <a:t>。</a:t>
            </a:r>
          </a:p>
          <a:p>
            <a:pPr fontAlgn="auto">
              <a:lnSpc>
                <a:spcPct val="150000"/>
              </a:lnSpc>
            </a:pPr>
            <a:r>
              <a:rPr lang="zh-CN" altLang="en-US" b="1"/>
              <a:t>1998年,加利福尼亚工学院和AeroVironment 公司</a:t>
            </a:r>
            <a:r>
              <a:rPr lang="zh-CN" altLang="en-US"/>
              <a:t>共同研制的“MicroBat”扑翼微型飞行器，机翼结构形状模仿蝙蝠翅膀，是</a:t>
            </a:r>
            <a:r>
              <a:rPr lang="zh-CN" altLang="en-US" b="1"/>
              <a:t>最早的仿生物飞行方式的电动扑翼飞行器</a:t>
            </a:r>
            <a:r>
              <a:rPr lang="zh-CN" altLang="en-US"/>
              <a:t>，该样机最长飞行时间为42s.</a:t>
            </a:r>
          </a:p>
          <a:p>
            <a:pPr fontAlgn="auto">
              <a:lnSpc>
                <a:spcPct val="150000"/>
              </a:lnSpc>
            </a:pPr>
            <a:r>
              <a:rPr lang="zh-CN" altLang="en-US"/>
              <a:t>第三阶段</a:t>
            </a:r>
          </a:p>
          <a:p>
            <a:pPr fontAlgn="auto">
              <a:lnSpc>
                <a:spcPct val="150000"/>
              </a:lnSpc>
            </a:pPr>
            <a:r>
              <a:rPr lang="zh-CN" altLang="en-US" b="1"/>
              <a:t>2010年</a:t>
            </a:r>
            <a:r>
              <a:rPr lang="zh-CN" altLang="en-US"/>
              <a:t>，德国的</a:t>
            </a:r>
            <a:r>
              <a:rPr lang="zh-CN" altLang="en-US" b="1"/>
              <a:t>FESTO</a:t>
            </a:r>
            <a:r>
              <a:rPr lang="zh-CN" altLang="en-US"/>
              <a:t>公司研制出仿生鸟类扑翼机</a:t>
            </a:r>
            <a:r>
              <a:rPr lang="zh-CN" altLang="en-US" b="1"/>
              <a:t>SmartBird</a:t>
            </a:r>
            <a:r>
              <a:rPr lang="zh-CN" altLang="en-US"/>
              <a:t>，在外观下，它也与真正的鸟极为相似，令人难辨真伪。SmartBird的移动和拍打翅膀的方式具有极高的仿真性，在空中飞行时，我们很容易将其误认为一只真正的鸟，只有近距离观察时才会恍然大悟。</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达芬奇"/>
          <p:cNvPicPr>
            <a:picLocks noGrp="1" noChangeAspect="1"/>
          </p:cNvPicPr>
          <p:nvPr>
            <p:ph idx="1"/>
          </p:nvPr>
        </p:nvPicPr>
        <p:blipFill>
          <a:blip r:embed="rId2"/>
          <a:stretch>
            <a:fillRect/>
          </a:stretch>
        </p:blipFill>
        <p:spPr>
          <a:xfrm>
            <a:off x="2811780" y="376555"/>
            <a:ext cx="6515100" cy="2705100"/>
          </a:xfrm>
          <a:prstGeom prst="rect">
            <a:avLst/>
          </a:prstGeom>
        </p:spPr>
      </p:pic>
      <p:pic>
        <p:nvPicPr>
          <p:cNvPr id="5" name="图片 4" descr="sb"/>
          <p:cNvPicPr>
            <a:picLocks noChangeAspect="1"/>
          </p:cNvPicPr>
          <p:nvPr/>
        </p:nvPicPr>
        <p:blipFill>
          <a:blip r:embed="rId3"/>
          <a:stretch>
            <a:fillRect/>
          </a:stretch>
        </p:blipFill>
        <p:spPr>
          <a:xfrm>
            <a:off x="2865755" y="3487420"/>
            <a:ext cx="6461125" cy="299593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idx="1"/>
          </p:nvPr>
        </p:nvSpPr>
        <p:spPr/>
        <p:txBody>
          <a:bodyPr>
            <a:normAutofit fontScale="45000" lnSpcReduction="20000"/>
          </a:bodyPr>
          <a:lstStyle/>
          <a:p>
            <a:pPr>
              <a:lnSpc>
                <a:spcPct val="170000"/>
              </a:lnSpc>
              <a:spcBef>
                <a:spcPts val="0"/>
              </a:spcBef>
            </a:pPr>
            <a:r>
              <a:rPr lang="zh-CN" altLang="en-US" dirty="0"/>
              <a:t>【1】王国彪,陈殿生,陈科位,张自强. 仿生机器人研究现状与发展趋势[J]. 机械工程学报,2015,51(13):27-44. (2015-06-08)[2017-10-12]http://kns.cnki.net/kcms/detail/11.2187.th.20150608.1027.029.html </a:t>
            </a:r>
          </a:p>
          <a:p>
            <a:pPr>
              <a:lnSpc>
                <a:spcPct val="170000"/>
              </a:lnSpc>
              <a:spcBef>
                <a:spcPts val="0"/>
              </a:spcBef>
            </a:pPr>
            <a:r>
              <a:rPr lang="zh-CN" altLang="en-US" dirty="0"/>
              <a:t>【2】谢涛,徐建峰,张永学,强文义. 仿人机器人的研究历史、现状及展望[J]. 机器人,2002,(04):367-374. [2017-10-12]. DOI：10.13973/j.cnki.robot.2002.04.017 </a:t>
            </a:r>
          </a:p>
          <a:p>
            <a:pPr>
              <a:lnSpc>
                <a:spcPct val="170000"/>
              </a:lnSpc>
              <a:spcBef>
                <a:spcPts val="0"/>
              </a:spcBef>
            </a:pPr>
            <a:r>
              <a:rPr lang="zh-CN" altLang="en-US" dirty="0"/>
              <a:t>【3】谭冠政,朱剑英,尉忠信. 国内外两足步行机器人研究的历史、现状及发展趋势[J]. 机器人,1992,(03):59-64. [2017-10-12]. DOI：10.13973/j.cnki.robot.1992.03.012 </a:t>
            </a:r>
          </a:p>
          <a:p>
            <a:pPr>
              <a:lnSpc>
                <a:spcPct val="170000"/>
              </a:lnSpc>
              <a:spcBef>
                <a:spcPts val="0"/>
              </a:spcBef>
            </a:pPr>
            <a:r>
              <a:rPr lang="zh-CN" altLang="en-US" dirty="0"/>
              <a:t>【4】 "ALROBOT奥松机器人." from http://www.alsrobot.cn/article-67.html.</a:t>
            </a:r>
          </a:p>
          <a:p>
            <a:pPr>
              <a:lnSpc>
                <a:spcPct val="170000"/>
              </a:lnSpc>
              <a:spcBef>
                <a:spcPts val="0"/>
              </a:spcBef>
            </a:pPr>
            <a:r>
              <a:rPr lang="zh-CN" altLang="en-US" dirty="0"/>
              <a:t>【5】周骥平,武立新,朱兴龙. 仿生扑翼飞行器的研究现状及关键技术[J]. 机器人技术与应用,2004,(06):12-17. [2017-10-12].</a:t>
            </a:r>
          </a:p>
          <a:p>
            <a:pPr>
              <a:lnSpc>
                <a:spcPct val="170000"/>
              </a:lnSpc>
              <a:spcBef>
                <a:spcPts val="0"/>
              </a:spcBef>
            </a:pPr>
            <a:r>
              <a:rPr lang="zh-CN" altLang="en-US" dirty="0"/>
              <a:t>【6】"Asimo维基百科." from https://en.wikipedia.org/wiki/ASIMO</a:t>
            </a:r>
          </a:p>
          <a:p>
            <a:pPr>
              <a:lnSpc>
                <a:spcPct val="170000"/>
              </a:lnSpc>
              <a:spcBef>
                <a:spcPts val="0"/>
              </a:spcBef>
            </a:pPr>
            <a:r>
              <a:rPr lang="zh-CN" altLang="en-US" dirty="0"/>
              <a:t>【7】"BigDog维基百科." from https://en.wikipedia.org/wiki/BigDog</a:t>
            </a:r>
          </a:p>
          <a:p>
            <a:pPr>
              <a:lnSpc>
                <a:spcPct val="170000"/>
              </a:lnSpc>
              <a:spcBef>
                <a:spcPts val="0"/>
              </a:spcBef>
            </a:pPr>
            <a:r>
              <a:rPr lang="zh-CN" altLang="en-US" dirty="0"/>
              <a:t>【8】"仿生机器人-中国知网学术关注度检索." from http://kns.cnki.net/kns/brief/Default_Result.aspx?code=CIDX&amp;kw=%e4%bb%bf%e7%94%9f%e6%9c%ba%e5%99%a8%e4%ba%ba&amp;korder=&amp;sel=1</a:t>
            </a:r>
          </a:p>
        </p:txBody>
      </p:sp>
    </p:spTree>
    <p:extLst>
      <p:ext uri="{BB962C8B-B14F-4D97-AF65-F5344CB8AC3E}">
        <p14:creationId xmlns:p14="http://schemas.microsoft.com/office/powerpoint/2010/main" val="159074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15180" y="2613660"/>
            <a:ext cx="2937510" cy="1188720"/>
          </a:xfrm>
          <a:prstGeom prst="rect">
            <a:avLst/>
          </a:prstGeom>
          <a:noFill/>
          <a:ln>
            <a:noFill/>
          </a:ln>
        </p:spPr>
        <p:txBody>
          <a:bodyPr wrap="none" rtlCol="0" anchor="t">
            <a:spAutoFit/>
          </a:bodyPr>
          <a:lstStyle/>
          <a:p>
            <a:pPr algn="ctr"/>
            <a:r>
              <a:rPr lang="zh-CN" altLang="en-US" sz="7200" b="1">
                <a:ln/>
                <a:pattFill prst="dkUpDiag">
                  <a:fgClr>
                    <a:schemeClr val="bg1">
                      <a:lumMod val="50000"/>
                    </a:schemeClr>
                  </a:fgClr>
                  <a:bgClr>
                    <a:schemeClr val="tx1">
                      <a:lumMod val="75000"/>
                      <a:lumOff val="25000"/>
                    </a:schemeClr>
                  </a:bgClr>
                </a:pattFill>
                <a:effectLst>
                  <a:outerShdw blurRad="38100" dist="19050" dir="2700000" algn="tl" rotWithShape="0">
                    <a:schemeClr val="dk1">
                      <a:alpha val="40000"/>
                      <a:lumMod val="50000"/>
                    </a:schemeClr>
                  </a:outerShdw>
                </a:effectLst>
              </a:rPr>
              <a:t>谢谢！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产业分析报告大纲</a:t>
            </a:r>
          </a:p>
        </p:txBody>
      </p:sp>
      <p:sp>
        <p:nvSpPr>
          <p:cNvPr id="3" name="内容占位符 2"/>
          <p:cNvSpPr>
            <a:spLocks noGrp="1"/>
          </p:cNvSpPr>
          <p:nvPr>
            <p:ph idx="1"/>
          </p:nvPr>
        </p:nvSpPr>
        <p:spPr>
          <a:xfrm>
            <a:off x="838200" y="1825625"/>
            <a:ext cx="5252720" cy="4351655"/>
          </a:xfrm>
        </p:spPr>
        <p:txBody>
          <a:bodyPr>
            <a:normAutofit/>
          </a:bodyPr>
          <a:lstStyle/>
          <a:p>
            <a:r>
              <a:rPr lang="zh-CN" altLang="en-US" sz="1600"/>
              <a:t>逻辑模型</a:t>
            </a:r>
          </a:p>
          <a:p>
            <a:r>
              <a:rPr lang="zh-CN" altLang="en-US" sz="1600"/>
              <a:t>定义（仿生机器人）</a:t>
            </a:r>
          </a:p>
          <a:p>
            <a:r>
              <a:rPr lang="zh-CN" altLang="en-US" sz="1600"/>
              <a:t>沿革史</a:t>
            </a:r>
          </a:p>
          <a:p>
            <a:r>
              <a:rPr lang="zh-CN" altLang="en-US" sz="1600"/>
              <a:t>现状</a:t>
            </a:r>
          </a:p>
          <a:p>
            <a:pPr marL="0" indent="0">
              <a:buNone/>
            </a:pPr>
            <a:r>
              <a:rPr lang="zh-CN" altLang="en-US" sz="1600"/>
              <a:t>            中外对比视角</a:t>
            </a:r>
          </a:p>
          <a:p>
            <a:pPr marL="0" indent="0">
              <a:buNone/>
            </a:pPr>
            <a:r>
              <a:rPr lang="zh-CN" altLang="en-US" sz="1600"/>
              <a:t>            市场：规模（资本）等</a:t>
            </a:r>
          </a:p>
          <a:p>
            <a:pPr marL="0" indent="0">
              <a:buNone/>
            </a:pPr>
            <a:r>
              <a:rPr lang="zh-CN" altLang="en-US" sz="1600"/>
              <a:t>            企业</a:t>
            </a:r>
          </a:p>
          <a:p>
            <a:pPr marL="0" indent="0">
              <a:buNone/>
            </a:pPr>
            <a:r>
              <a:rPr lang="zh-CN" altLang="en-US" sz="1600"/>
              <a:t>            外部环境：政策，群众心里，热度（指数分析）等</a:t>
            </a:r>
          </a:p>
          <a:p>
            <a:r>
              <a:rPr lang="zh-CN" altLang="en-US" sz="1600"/>
              <a:t>展望</a:t>
            </a:r>
          </a:p>
          <a:p>
            <a:pPr marL="0" indent="0">
              <a:buNone/>
            </a:pPr>
            <a:r>
              <a:rPr lang="zh-CN" altLang="en-US" sz="1600"/>
              <a:t>           技术发展方向</a:t>
            </a:r>
          </a:p>
          <a:p>
            <a:pPr marL="0" indent="0">
              <a:buNone/>
            </a:pPr>
            <a:r>
              <a:rPr lang="zh-CN" altLang="en-US" sz="1600"/>
              <a:t>           应用场景趋势</a:t>
            </a:r>
          </a:p>
          <a:p>
            <a:pPr marL="0" indent="0">
              <a:buNone/>
            </a:pPr>
            <a:r>
              <a:rPr lang="zh-CN" altLang="en-US" sz="1600"/>
              <a:t>           产业发展预期</a:t>
            </a:r>
          </a:p>
          <a:p>
            <a:endParaRPr lang="zh-CN" altLang="en-US" sz="1600"/>
          </a:p>
        </p:txBody>
      </p:sp>
      <p:sp>
        <p:nvSpPr>
          <p:cNvPr id="4" name="文本框 3"/>
          <p:cNvSpPr txBox="1"/>
          <p:nvPr/>
        </p:nvSpPr>
        <p:spPr>
          <a:xfrm>
            <a:off x="6113780" y="1691005"/>
            <a:ext cx="5240020" cy="3261360"/>
          </a:xfrm>
          <a:prstGeom prst="rect">
            <a:avLst/>
          </a:prstGeom>
          <a:noFill/>
        </p:spPr>
        <p:txBody>
          <a:bodyPr wrap="square" rtlCol="0">
            <a:spAutoFit/>
          </a:bodyPr>
          <a:lstStyle/>
          <a:p>
            <a:pPr fontAlgn="auto">
              <a:lnSpc>
                <a:spcPct val="150000"/>
              </a:lnSpc>
            </a:pPr>
            <a:r>
              <a:rPr lang="zh-CN" altLang="en-US" sz="1600">
                <a:sym typeface="+mn-ea"/>
              </a:rPr>
              <a:t>已知资料来源：</a:t>
            </a:r>
            <a:endParaRPr lang="zh-CN" altLang="en-US" sz="1600"/>
          </a:p>
          <a:p>
            <a:pPr fontAlgn="auto">
              <a:lnSpc>
                <a:spcPct val="150000"/>
              </a:lnSpc>
            </a:pPr>
            <a:r>
              <a:rPr lang="zh-CN" altLang="en-US" sz="1600">
                <a:sym typeface="+mn-ea"/>
              </a:rPr>
              <a:t>         各类现成产业分析报告（如中国2017年机器人产业报告），可于中国报告大厅搜寻</a:t>
            </a:r>
            <a:endParaRPr lang="zh-CN" altLang="en-US" sz="1600"/>
          </a:p>
          <a:p>
            <a:pPr fontAlgn="auto">
              <a:lnSpc>
                <a:spcPct val="150000"/>
              </a:lnSpc>
            </a:pPr>
            <a:r>
              <a:rPr lang="zh-CN" altLang="en-US" sz="1600">
                <a:sym typeface="+mn-ea"/>
              </a:rPr>
              <a:t>         各类公司官网（如Festo，波士顿动力）</a:t>
            </a:r>
            <a:endParaRPr lang="zh-CN" altLang="en-US" sz="1600"/>
          </a:p>
          <a:p>
            <a:pPr fontAlgn="auto">
              <a:lnSpc>
                <a:spcPct val="150000"/>
              </a:lnSpc>
            </a:pPr>
            <a:r>
              <a:rPr lang="zh-CN" altLang="en-US" sz="1600">
                <a:sym typeface="+mn-ea"/>
              </a:rPr>
              <a:t>         各类机器人协会官网（如国际机器人联合会）</a:t>
            </a:r>
            <a:endParaRPr lang="zh-CN" altLang="en-US" sz="1600"/>
          </a:p>
          <a:p>
            <a:pPr fontAlgn="auto">
              <a:lnSpc>
                <a:spcPct val="150000"/>
              </a:lnSpc>
            </a:pPr>
            <a:r>
              <a:rPr lang="zh-CN" altLang="en-US" sz="1600">
                <a:sym typeface="+mn-ea"/>
              </a:rPr>
              <a:t>         中国知网</a:t>
            </a:r>
            <a:endParaRPr lang="zh-CN" altLang="en-US" sz="1600"/>
          </a:p>
          <a:p>
            <a:pPr fontAlgn="auto">
              <a:lnSpc>
                <a:spcPct val="150000"/>
              </a:lnSpc>
            </a:pPr>
            <a:r>
              <a:rPr lang="zh-CN" altLang="en-US" sz="1600">
                <a:sym typeface="+mn-ea"/>
              </a:rPr>
              <a:t>         搜索引擎（如Google）</a:t>
            </a:r>
            <a:endParaRPr lang="zh-CN" altLang="en-US" sz="1600"/>
          </a:p>
          <a:p>
            <a:pPr fontAlgn="auto">
              <a:lnSpc>
                <a:spcPct val="150000"/>
              </a:lnSpc>
            </a:pPr>
            <a:r>
              <a:rPr lang="zh-CN" altLang="en-US" sz="1600">
                <a:sym typeface="+mn-ea"/>
              </a:rPr>
              <a:t>         老师（仿生机器人方向）</a:t>
            </a:r>
          </a:p>
          <a:p>
            <a:endParaRPr lang="zh-CN"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产业沿革史</a:t>
            </a:r>
          </a:p>
        </p:txBody>
      </p:sp>
      <p:sp>
        <p:nvSpPr>
          <p:cNvPr id="3" name="内容占位符 2"/>
          <p:cNvSpPr>
            <a:spLocks noGrp="1"/>
          </p:cNvSpPr>
          <p:nvPr>
            <p:ph idx="1"/>
          </p:nvPr>
        </p:nvSpPr>
        <p:spPr/>
        <p:txBody>
          <a:bodyPr/>
          <a:lstStyle/>
          <a:p>
            <a:r>
              <a:rPr lang="en-US" altLang="zh-CN" dirty="0"/>
              <a:t>S </a:t>
            </a:r>
            <a:r>
              <a:rPr lang="en-US" altLang="zh-CN" dirty="0" smtClean="0"/>
              <a:t>Curve[1]</a:t>
            </a:r>
            <a:endParaRPr lang="en-US" altLang="zh-CN" dirty="0"/>
          </a:p>
          <a:p>
            <a:endParaRPr lang="zh-CN" altLang="en-US" dirty="0"/>
          </a:p>
          <a:p>
            <a:r>
              <a:rPr lang="zh-CN" altLang="en-US" dirty="0"/>
              <a:t>发展阶段（总体）</a:t>
            </a:r>
          </a:p>
          <a:p>
            <a:endParaRPr lang="zh-CN" altLang="en-US" dirty="0"/>
          </a:p>
          <a:p>
            <a:r>
              <a:rPr lang="zh-CN" altLang="en-US" dirty="0"/>
              <a:t>发展历史（分类：仿人，陆地，水下，空中）</a:t>
            </a:r>
          </a:p>
          <a:p>
            <a:endParaRPr lang="zh-CN" altLang="en-US" dirty="0"/>
          </a:p>
          <a:p>
            <a:r>
              <a:rPr lang="zh-CN" altLang="en-US" dirty="0"/>
              <a:t>展望</a:t>
            </a:r>
          </a:p>
        </p:txBody>
      </p:sp>
      <p:sp>
        <p:nvSpPr>
          <p:cNvPr id="4" name="文本框 3"/>
          <p:cNvSpPr txBox="1"/>
          <p:nvPr/>
        </p:nvSpPr>
        <p:spPr>
          <a:xfrm>
            <a:off x="838200" y="6176963"/>
            <a:ext cx="9573390" cy="461665"/>
          </a:xfrm>
          <a:prstGeom prst="rect">
            <a:avLst/>
          </a:prstGeom>
          <a:noFill/>
        </p:spPr>
        <p:txBody>
          <a:bodyPr wrap="none" rtlCol="0">
            <a:spAutoFit/>
          </a:bodyPr>
          <a:lstStyle/>
          <a:p>
            <a:r>
              <a:rPr lang="en-US" altLang="zh-CN" sz="1200" b="1" dirty="0" smtClean="0"/>
              <a:t>[1]"</a:t>
            </a:r>
            <a:r>
              <a:rPr lang="zh-CN" altLang="en-US" sz="1200" b="1" dirty="0"/>
              <a:t>仿生机器人</a:t>
            </a:r>
            <a:r>
              <a:rPr lang="en-US" altLang="zh-CN" sz="1200" b="1" dirty="0"/>
              <a:t>-</a:t>
            </a:r>
            <a:r>
              <a:rPr lang="zh-CN" altLang="en-US" sz="1200" b="1" dirty="0"/>
              <a:t>中国知网学术关注度检索</a:t>
            </a:r>
            <a:r>
              <a:rPr lang="en-US" altLang="zh-CN" sz="1200" b="1" dirty="0"/>
              <a:t>." </a:t>
            </a:r>
            <a:r>
              <a:rPr lang="en-US" altLang="zh-CN" sz="1200" b="1" dirty="0" smtClean="0"/>
              <a:t>from</a:t>
            </a:r>
          </a:p>
          <a:p>
            <a:r>
              <a:rPr lang="en-US" altLang="zh-CN" sz="1200" b="1" dirty="0" smtClean="0"/>
              <a:t> </a:t>
            </a:r>
            <a:r>
              <a:rPr lang="en-US" altLang="zh-CN" sz="1200" b="1" dirty="0">
                <a:hlinkClick r:id="rId2"/>
              </a:rPr>
              <a:t>http://kns.cnki.net/kns/brief/Default_Result.aspx?code=CIDX&amp;kw=%e4%bb%bf%e7%94%9f%e6%9c%ba%e5%99%a8%e4%ba%ba&amp;korder=&amp;sel=1</a:t>
            </a:r>
            <a:endParaRPr lang="zh-CN" altLang="en-US" sz="1200" b="1" u="sng"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58695" y="241300"/>
            <a:ext cx="3192780" cy="405130"/>
          </a:xfrm>
        </p:spPr>
        <p:txBody>
          <a:bodyPr>
            <a:normAutofit fontScale="87500" lnSpcReduction="10000"/>
          </a:bodyPr>
          <a:lstStyle/>
          <a:p>
            <a:pPr marL="0" indent="0">
              <a:buNone/>
            </a:pPr>
            <a:r>
              <a:rPr lang="zh-CN" altLang="en-US"/>
              <a:t>学术关注度</a:t>
            </a:r>
          </a:p>
        </p:txBody>
      </p:sp>
      <p:sp>
        <p:nvSpPr>
          <p:cNvPr id="4" name="内容占位符 2"/>
          <p:cNvSpPr>
            <a:spLocks noGrp="1"/>
          </p:cNvSpPr>
          <p:nvPr/>
        </p:nvSpPr>
        <p:spPr>
          <a:xfrm>
            <a:off x="8183880" y="241300"/>
            <a:ext cx="3192780" cy="405130"/>
          </a:xfrm>
          <a:prstGeom prst="rect">
            <a:avLst/>
          </a:prstGeom>
        </p:spPr>
        <p:txBody>
          <a:bodyPr vert="horz" lIns="91440" tIns="45720" rIns="91440" bIns="45720" rtlCol="0">
            <a:normAutofit fontScale="8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媒体关注度</a:t>
            </a:r>
          </a:p>
        </p:txBody>
      </p:sp>
      <p:sp>
        <p:nvSpPr>
          <p:cNvPr id="5" name="内容占位符 2"/>
          <p:cNvSpPr>
            <a:spLocks noGrp="1"/>
          </p:cNvSpPr>
          <p:nvPr/>
        </p:nvSpPr>
        <p:spPr>
          <a:xfrm>
            <a:off x="2258695" y="3604260"/>
            <a:ext cx="3192780" cy="405130"/>
          </a:xfrm>
          <a:prstGeom prst="rect">
            <a:avLst/>
          </a:prstGeom>
        </p:spPr>
        <p:txBody>
          <a:bodyPr vert="horz" lIns="91440" tIns="45720" rIns="91440" bIns="45720" rtlCol="0">
            <a:normAutofit fontScale="8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学术传播度</a:t>
            </a:r>
          </a:p>
        </p:txBody>
      </p:sp>
      <p:sp>
        <p:nvSpPr>
          <p:cNvPr id="6" name="内容占位符 2"/>
          <p:cNvSpPr>
            <a:spLocks noGrp="1"/>
          </p:cNvSpPr>
          <p:nvPr/>
        </p:nvSpPr>
        <p:spPr>
          <a:xfrm>
            <a:off x="8183880" y="3604260"/>
            <a:ext cx="3192780" cy="405130"/>
          </a:xfrm>
          <a:prstGeom prst="rect">
            <a:avLst/>
          </a:prstGeom>
        </p:spPr>
        <p:txBody>
          <a:bodyPr vert="horz" lIns="91440" tIns="45720" rIns="91440" bIns="45720" rtlCol="0">
            <a:normAutofit fontScale="8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t>用户关注度</a:t>
            </a:r>
          </a:p>
        </p:txBody>
      </p:sp>
      <p:pic>
        <p:nvPicPr>
          <p:cNvPr id="7" name="图片 6" descr="QQ截图20171012065046"/>
          <p:cNvPicPr>
            <a:picLocks noChangeAspect="1"/>
          </p:cNvPicPr>
          <p:nvPr/>
        </p:nvPicPr>
        <p:blipFill>
          <a:blip r:embed="rId2"/>
          <a:stretch>
            <a:fillRect/>
          </a:stretch>
        </p:blipFill>
        <p:spPr>
          <a:xfrm>
            <a:off x="294640" y="763270"/>
            <a:ext cx="5563235" cy="2461895"/>
          </a:xfrm>
          <a:prstGeom prst="rect">
            <a:avLst/>
          </a:prstGeom>
        </p:spPr>
      </p:pic>
      <p:pic>
        <p:nvPicPr>
          <p:cNvPr id="9" name="图片 8" descr="2"/>
          <p:cNvPicPr>
            <a:picLocks noChangeAspect="1"/>
          </p:cNvPicPr>
          <p:nvPr/>
        </p:nvPicPr>
        <p:blipFill>
          <a:blip r:embed="rId3"/>
          <a:stretch>
            <a:fillRect/>
          </a:stretch>
        </p:blipFill>
        <p:spPr>
          <a:xfrm>
            <a:off x="6257290" y="763270"/>
            <a:ext cx="5538470" cy="2463800"/>
          </a:xfrm>
          <a:prstGeom prst="rect">
            <a:avLst/>
          </a:prstGeom>
        </p:spPr>
      </p:pic>
      <p:pic>
        <p:nvPicPr>
          <p:cNvPr id="10" name="图片 9" descr="3"/>
          <p:cNvPicPr>
            <a:picLocks noChangeAspect="1"/>
          </p:cNvPicPr>
          <p:nvPr/>
        </p:nvPicPr>
        <p:blipFill>
          <a:blip r:embed="rId4"/>
          <a:stretch>
            <a:fillRect/>
          </a:stretch>
        </p:blipFill>
        <p:spPr>
          <a:xfrm>
            <a:off x="294640" y="4009390"/>
            <a:ext cx="5563235" cy="2533650"/>
          </a:xfrm>
          <a:prstGeom prst="rect">
            <a:avLst/>
          </a:prstGeom>
        </p:spPr>
      </p:pic>
      <p:pic>
        <p:nvPicPr>
          <p:cNvPr id="11" name="图片 10" descr="4"/>
          <p:cNvPicPr>
            <a:picLocks noChangeAspect="1"/>
          </p:cNvPicPr>
          <p:nvPr/>
        </p:nvPicPr>
        <p:blipFill>
          <a:blip r:embed="rId5"/>
          <a:stretch>
            <a:fillRect/>
          </a:stretch>
        </p:blipFill>
        <p:spPr>
          <a:xfrm>
            <a:off x="6257290" y="4009390"/>
            <a:ext cx="5538470" cy="2539365"/>
          </a:xfrm>
          <a:prstGeom prst="rect">
            <a:avLst/>
          </a:prstGeom>
        </p:spPr>
      </p:pic>
    </p:spTree>
    <p:extLst>
      <p:ext uri="{BB962C8B-B14F-4D97-AF65-F5344CB8AC3E}">
        <p14:creationId xmlns:p14="http://schemas.microsoft.com/office/powerpoint/2010/main" val="4978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发展阶段</a:t>
            </a:r>
            <a:r>
              <a:rPr lang="en-US" altLang="zh-CN" dirty="0" smtClean="0"/>
              <a:t>[2]</a:t>
            </a:r>
            <a:endParaRPr lang="zh-CN" altLang="en-US" dirty="0"/>
          </a:p>
        </p:txBody>
      </p:sp>
      <p:sp>
        <p:nvSpPr>
          <p:cNvPr id="3" name="内容占位符 2"/>
          <p:cNvSpPr>
            <a:spLocks noGrp="1"/>
          </p:cNvSpPr>
          <p:nvPr>
            <p:ph idx="1"/>
          </p:nvPr>
        </p:nvSpPr>
        <p:spPr/>
        <p:txBody>
          <a:bodyPr/>
          <a:lstStyle/>
          <a:p>
            <a:r>
              <a:rPr lang="zh-CN" altLang="en-US" dirty="0"/>
              <a:t>第一阶段：原始探索时期，该阶段主要是生物原型的原始模仿，靠人力驱动。</a:t>
            </a:r>
          </a:p>
          <a:p>
            <a:endParaRPr lang="zh-CN" altLang="en-US" dirty="0"/>
          </a:p>
          <a:p>
            <a:r>
              <a:rPr lang="zh-CN" altLang="en-US" dirty="0"/>
              <a:t>第二个阶段：宏观仿形与运动仿生阶段。该阶段主要是利用机电系统实现诸如行走、跳跃、飞行等生物功能，并实现了一定程度的人为控制。</a:t>
            </a:r>
          </a:p>
          <a:p>
            <a:endParaRPr lang="zh-CN" altLang="en-US" dirty="0"/>
          </a:p>
          <a:p>
            <a:r>
              <a:rPr lang="zh-CN" altLang="en-US" dirty="0"/>
              <a:t>第三个阶段：机电系统开始与生物性能进行部分融合，如传统结构与仿生材料的融合以及仿生驱动的运用。</a:t>
            </a:r>
          </a:p>
        </p:txBody>
      </p:sp>
      <p:sp>
        <p:nvSpPr>
          <p:cNvPr id="4" name="文本框 3"/>
          <p:cNvSpPr txBox="1"/>
          <p:nvPr/>
        </p:nvSpPr>
        <p:spPr>
          <a:xfrm>
            <a:off x="838200" y="6176963"/>
            <a:ext cx="8688597" cy="461665"/>
          </a:xfrm>
          <a:prstGeom prst="rect">
            <a:avLst/>
          </a:prstGeom>
          <a:noFill/>
        </p:spPr>
        <p:txBody>
          <a:bodyPr wrap="none" rtlCol="0">
            <a:spAutoFit/>
          </a:bodyPr>
          <a:lstStyle/>
          <a:p>
            <a:r>
              <a:rPr lang="en-US" altLang="zh-CN" sz="1200" b="1" dirty="0" smtClean="0"/>
              <a:t>[2]</a:t>
            </a:r>
            <a:r>
              <a:rPr lang="zh-CN" altLang="en-US" sz="1200" b="1" dirty="0" smtClean="0"/>
              <a:t>王国</a:t>
            </a:r>
            <a:r>
              <a:rPr lang="zh-CN" altLang="en-US" sz="1200" b="1" dirty="0"/>
              <a:t>彪</a:t>
            </a:r>
            <a:r>
              <a:rPr lang="en-US" altLang="zh-CN" sz="1200" b="1" dirty="0"/>
              <a:t>,</a:t>
            </a:r>
            <a:r>
              <a:rPr lang="zh-CN" altLang="en-US" sz="1200" b="1" dirty="0"/>
              <a:t>陈殿生</a:t>
            </a:r>
            <a:r>
              <a:rPr lang="en-US" altLang="zh-CN" sz="1200" b="1" dirty="0"/>
              <a:t>,</a:t>
            </a:r>
            <a:r>
              <a:rPr lang="zh-CN" altLang="en-US" sz="1200" b="1" dirty="0"/>
              <a:t>陈科位</a:t>
            </a:r>
            <a:r>
              <a:rPr lang="en-US" altLang="zh-CN" sz="1200" b="1" dirty="0"/>
              <a:t>,</a:t>
            </a:r>
            <a:r>
              <a:rPr lang="zh-CN" altLang="en-US" sz="1200" b="1" dirty="0"/>
              <a:t>张自强</a:t>
            </a:r>
            <a:r>
              <a:rPr lang="en-US" altLang="zh-CN" sz="1200" b="1" dirty="0"/>
              <a:t>. </a:t>
            </a:r>
            <a:r>
              <a:rPr lang="zh-CN" altLang="en-US" sz="1200" b="1" dirty="0"/>
              <a:t>仿生机器人研究现状与发展趋势</a:t>
            </a:r>
            <a:r>
              <a:rPr lang="en-US" altLang="zh-CN" sz="1200" b="1" dirty="0"/>
              <a:t>[J]. </a:t>
            </a:r>
            <a:r>
              <a:rPr lang="zh-CN" altLang="en-US" sz="1200" b="1" dirty="0"/>
              <a:t>机械工程学报</a:t>
            </a:r>
            <a:r>
              <a:rPr lang="en-US" altLang="zh-CN" sz="1200" b="1" dirty="0"/>
              <a:t>,2015,51(13):27-44. (2015-06-08)[2017-10-12</a:t>
            </a:r>
            <a:r>
              <a:rPr lang="en-US" altLang="zh-CN" sz="1200" b="1" dirty="0" smtClean="0"/>
              <a:t>]</a:t>
            </a:r>
          </a:p>
          <a:p>
            <a:r>
              <a:rPr lang="en-US" altLang="zh-CN" sz="1200" b="1" u="sng" dirty="0" smtClean="0">
                <a:hlinkClick r:id="rId2"/>
              </a:rPr>
              <a:t>            http</a:t>
            </a:r>
            <a:r>
              <a:rPr lang="en-US" altLang="zh-CN" sz="1200" b="1" u="sng" dirty="0">
                <a:hlinkClick r:id="rId2"/>
              </a:rPr>
              <a:t>://kns.cnki.net/kcms/detail/11.2187.th.20150608.1027.029.html</a:t>
            </a:r>
            <a:r>
              <a:rPr lang="zh-CN" altLang="en-US" sz="1200" b="1" u="sng" dirty="0"/>
              <a:t> </a:t>
            </a:r>
            <a:endParaRPr lang="zh-CN" altLang="en-US" sz="1200" b="1" u="sng" dirty="0">
              <a:latin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仿人机器人</a:t>
            </a:r>
          </a:p>
        </p:txBody>
      </p:sp>
      <p:sp>
        <p:nvSpPr>
          <p:cNvPr id="3" name="内容占位符 2"/>
          <p:cNvSpPr>
            <a:spLocks noGrp="1"/>
          </p:cNvSpPr>
          <p:nvPr>
            <p:ph idx="1"/>
          </p:nvPr>
        </p:nvSpPr>
        <p:spPr/>
        <p:txBody>
          <a:bodyPr>
            <a:normAutofit fontScale="57500" lnSpcReduction="20000"/>
          </a:bodyPr>
          <a:lstStyle/>
          <a:p>
            <a:pPr fontAlgn="auto">
              <a:lnSpc>
                <a:spcPct val="150000"/>
              </a:lnSpc>
            </a:pPr>
            <a:r>
              <a:rPr lang="zh-CN" altLang="en-US" dirty="0"/>
              <a:t>第一阶段：</a:t>
            </a:r>
          </a:p>
          <a:p>
            <a:pPr fontAlgn="auto">
              <a:lnSpc>
                <a:spcPct val="150000"/>
              </a:lnSpc>
            </a:pPr>
            <a:r>
              <a:rPr lang="zh-CN" altLang="en-US" dirty="0"/>
              <a:t>仿人机器人的研究开始于上世纪60年代末。</a:t>
            </a:r>
            <a:r>
              <a:rPr lang="zh-CN" altLang="en-US" b="1" dirty="0"/>
              <a:t>1968年</a:t>
            </a:r>
            <a:r>
              <a:rPr lang="zh-CN" altLang="en-US" dirty="0"/>
              <a:t>,美国的</a:t>
            </a:r>
            <a:r>
              <a:rPr lang="zh-CN" altLang="en-US" b="1" dirty="0"/>
              <a:t>通用电气公司</a:t>
            </a:r>
            <a:r>
              <a:rPr lang="zh-CN" altLang="en-US" dirty="0"/>
              <a:t>试制了一台叫</a:t>
            </a:r>
            <a:r>
              <a:rPr lang="zh-CN" altLang="en-US" b="1" dirty="0"/>
              <a:t>“ Rig”的操纵型双足步行机器人机械</a:t>
            </a:r>
            <a:r>
              <a:rPr lang="zh-CN" altLang="en-US" dirty="0"/>
              <a:t>,从而揭开了仿人机器人研制的序幕。</a:t>
            </a:r>
          </a:p>
          <a:p>
            <a:pPr fontAlgn="auto">
              <a:lnSpc>
                <a:spcPct val="150000"/>
              </a:lnSpc>
            </a:pPr>
            <a:r>
              <a:rPr lang="zh-CN" altLang="en-US" dirty="0"/>
              <a:t>第二阶段：</a:t>
            </a:r>
          </a:p>
          <a:p>
            <a:pPr fontAlgn="auto">
              <a:lnSpc>
                <a:spcPct val="150000"/>
              </a:lnSpc>
            </a:pPr>
            <a:r>
              <a:rPr lang="zh-CN" altLang="en-US" dirty="0"/>
              <a:t>从1968年开始,日本早稻田大学</a:t>
            </a:r>
            <a:r>
              <a:rPr lang="zh-CN" altLang="en-US" b="1" dirty="0"/>
              <a:t>加藤一郎</a:t>
            </a:r>
            <a:r>
              <a:rPr lang="zh-CN" altLang="en-US" dirty="0"/>
              <a:t>教授在日本首先展开了双足机器人的研制工作。其研究成果有WAP-3型双足机器人、WL-5双足步行机器人、WL-12DR双足机器人等，实现了双足步行机器人</a:t>
            </a:r>
            <a:r>
              <a:rPr lang="zh-CN" altLang="en-US" b="1" dirty="0"/>
              <a:t>从静态行走到动态行走</a:t>
            </a:r>
            <a:r>
              <a:rPr lang="zh-CN" altLang="en-US" dirty="0"/>
              <a:t>的跨越。</a:t>
            </a:r>
          </a:p>
          <a:p>
            <a:pPr fontAlgn="auto">
              <a:lnSpc>
                <a:spcPct val="150000"/>
              </a:lnSpc>
            </a:pPr>
            <a:r>
              <a:rPr lang="zh-CN" altLang="en-US" b="1" dirty="0"/>
              <a:t>1973年</a:t>
            </a:r>
            <a:r>
              <a:rPr lang="zh-CN" altLang="en-US" dirty="0"/>
              <a:t>，日本早稻田大学发明世界上</a:t>
            </a:r>
            <a:r>
              <a:rPr lang="zh-CN" altLang="en-US" b="1" dirty="0"/>
              <a:t>第一个真人大小的人形机器人Wabot-1</a:t>
            </a:r>
            <a:r>
              <a:rPr lang="zh-CN" altLang="en-US" dirty="0"/>
              <a:t>，它融合肢体运动控制系统、视觉系统和沟通平台于一身，内部的传感器使其可以测量到物体的距离和方向，机器人可以行走甚至使用带有触觉传感器的手臂抓住并移动物体。</a:t>
            </a:r>
            <a:r>
              <a:rPr lang="zh-CN" altLang="en-US" dirty="0" smtClean="0"/>
              <a:t>[</a:t>
            </a:r>
            <a:r>
              <a:rPr lang="en-US" altLang="zh-CN" dirty="0" smtClean="0"/>
              <a:t>3</a:t>
            </a:r>
            <a:r>
              <a:rPr lang="zh-CN" altLang="en-US" dirty="0" smtClean="0"/>
              <a:t>]</a:t>
            </a:r>
            <a:endParaRPr lang="zh-CN" altLang="en-US" dirty="0"/>
          </a:p>
          <a:p>
            <a:pPr fontAlgn="auto">
              <a:lnSpc>
                <a:spcPct val="150000"/>
              </a:lnSpc>
            </a:pPr>
            <a:r>
              <a:rPr lang="zh-CN" altLang="en-US" b="1" dirty="0"/>
              <a:t>1986年</a:t>
            </a:r>
            <a:r>
              <a:rPr lang="zh-CN" altLang="en-US" dirty="0"/>
              <a:t>，美籍华人</a:t>
            </a:r>
            <a:r>
              <a:rPr lang="zh-CN" altLang="en-US" b="1" dirty="0"/>
              <a:t>郑元芳</a:t>
            </a:r>
            <a:r>
              <a:rPr lang="zh-CN" altLang="en-US" dirty="0"/>
              <a:t>博士研制出了美国</a:t>
            </a:r>
            <a:r>
              <a:rPr lang="zh-CN" altLang="en-US" b="1" dirty="0"/>
              <a:t>第一台双足步行机器人</a:t>
            </a:r>
            <a:r>
              <a:rPr lang="zh-CN" altLang="en-US" dirty="0"/>
              <a:t>SD-1 以及其改进版SD-2。</a:t>
            </a:r>
          </a:p>
          <a:p>
            <a:pPr fontAlgn="auto">
              <a:lnSpc>
                <a:spcPct val="150000"/>
              </a:lnSpc>
            </a:pPr>
            <a:r>
              <a:rPr lang="zh-CN" altLang="en-US" b="1" dirty="0"/>
              <a:t>2003年</a:t>
            </a:r>
            <a:r>
              <a:rPr lang="zh-CN" altLang="en-US" dirty="0"/>
              <a:t>，</a:t>
            </a:r>
            <a:r>
              <a:rPr lang="zh-CN" altLang="en-US" b="1" dirty="0"/>
              <a:t>索尼公司</a:t>
            </a:r>
            <a:r>
              <a:rPr lang="zh-CN" altLang="en-US" dirty="0"/>
              <a:t>推出的“QRIO”机器人首次实现了</a:t>
            </a:r>
            <a:r>
              <a:rPr lang="zh-CN" altLang="en-US" b="1" dirty="0"/>
              <a:t>仿人机器人的跑动</a:t>
            </a:r>
            <a:r>
              <a:rPr lang="zh-CN" altLang="en-US" dirty="0"/>
              <a:t>。</a:t>
            </a:r>
          </a:p>
        </p:txBody>
      </p:sp>
      <p:sp>
        <p:nvSpPr>
          <p:cNvPr id="4" name="文本框 3"/>
          <p:cNvSpPr txBox="1"/>
          <p:nvPr/>
        </p:nvSpPr>
        <p:spPr>
          <a:xfrm>
            <a:off x="838200" y="6173400"/>
            <a:ext cx="8725466" cy="276999"/>
          </a:xfrm>
          <a:prstGeom prst="rect">
            <a:avLst/>
          </a:prstGeom>
          <a:noFill/>
        </p:spPr>
        <p:txBody>
          <a:bodyPr wrap="none" rtlCol="0">
            <a:spAutoFit/>
          </a:bodyPr>
          <a:lstStyle/>
          <a:p>
            <a:r>
              <a:rPr lang="en-US" altLang="zh-CN" sz="1200" b="1" dirty="0" smtClean="0">
                <a:latin typeface="+mn-ea"/>
              </a:rPr>
              <a:t>[3]</a:t>
            </a:r>
            <a:r>
              <a:rPr lang="zh-CN" altLang="en-US" sz="1200" b="1" dirty="0" smtClean="0">
                <a:latin typeface="+mn-ea"/>
              </a:rPr>
              <a:t>周骥平</a:t>
            </a:r>
            <a:r>
              <a:rPr lang="en-US" altLang="zh-CN" sz="1200" b="1" dirty="0">
                <a:latin typeface="+mn-ea"/>
              </a:rPr>
              <a:t>,</a:t>
            </a:r>
            <a:r>
              <a:rPr lang="zh-CN" altLang="en-US" sz="1200" b="1" dirty="0">
                <a:latin typeface="+mn-ea"/>
              </a:rPr>
              <a:t>武立新</a:t>
            </a:r>
            <a:r>
              <a:rPr lang="en-US" altLang="zh-CN" sz="1200" b="1" dirty="0">
                <a:latin typeface="+mn-ea"/>
              </a:rPr>
              <a:t>,</a:t>
            </a:r>
            <a:r>
              <a:rPr lang="zh-CN" altLang="en-US" sz="1200" b="1" dirty="0">
                <a:latin typeface="+mn-ea"/>
              </a:rPr>
              <a:t>朱兴龙</a:t>
            </a:r>
            <a:r>
              <a:rPr lang="en-US" altLang="zh-CN" sz="1200" b="1" dirty="0">
                <a:latin typeface="+mn-ea"/>
              </a:rPr>
              <a:t>. </a:t>
            </a:r>
            <a:r>
              <a:rPr lang="zh-CN" altLang="en-US" sz="1200" b="1" dirty="0">
                <a:latin typeface="+mn-ea"/>
              </a:rPr>
              <a:t>仿生扑翼飞行器的研究现状及关键技术</a:t>
            </a:r>
            <a:r>
              <a:rPr lang="en-US" altLang="zh-CN" sz="1200" b="1" dirty="0">
                <a:latin typeface="+mn-ea"/>
              </a:rPr>
              <a:t>[J]. </a:t>
            </a:r>
            <a:r>
              <a:rPr lang="zh-CN" altLang="en-US" sz="1200" b="1" dirty="0">
                <a:latin typeface="+mn-ea"/>
              </a:rPr>
              <a:t>机器人技术与应用</a:t>
            </a:r>
            <a:r>
              <a:rPr lang="en-US" altLang="zh-CN" sz="1200" b="1" dirty="0">
                <a:latin typeface="+mn-ea"/>
              </a:rPr>
              <a:t>,2004,(06):12-17. [2017-10-12].</a:t>
            </a:r>
            <a:endParaRPr lang="zh-CN" altLang="en-US" sz="1200" b="1" dirty="0">
              <a:latin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第三阶段</a:t>
            </a:r>
          </a:p>
        </p:txBody>
      </p:sp>
      <p:sp>
        <p:nvSpPr>
          <p:cNvPr id="3" name="内容占位符 2"/>
          <p:cNvSpPr>
            <a:spLocks noGrp="1"/>
          </p:cNvSpPr>
          <p:nvPr>
            <p:ph idx="1"/>
          </p:nvPr>
        </p:nvSpPr>
        <p:spPr>
          <a:xfrm>
            <a:off x="838200" y="801370"/>
            <a:ext cx="10515600" cy="4874895"/>
          </a:xfrm>
        </p:spPr>
        <p:txBody>
          <a:bodyPr>
            <a:noAutofit/>
          </a:bodyPr>
          <a:lstStyle/>
          <a:p>
            <a:pPr marL="0" indent="0" fontAlgn="auto">
              <a:lnSpc>
                <a:spcPct val="150000"/>
              </a:lnSpc>
              <a:buNone/>
            </a:pPr>
            <a:endParaRPr lang="zh-CN" altLang="en-US" sz="2500" dirty="0"/>
          </a:p>
          <a:p>
            <a:pPr marL="0" indent="0" fontAlgn="auto">
              <a:lnSpc>
                <a:spcPct val="150000"/>
              </a:lnSpc>
              <a:buNone/>
            </a:pPr>
            <a:r>
              <a:rPr lang="en-US" altLang="zh-CN" sz="1400" dirty="0"/>
              <a:t>1.</a:t>
            </a:r>
            <a:r>
              <a:rPr lang="zh-CN" altLang="en-US" sz="1400" b="1" dirty="0"/>
              <a:t>Vukobartvoi博士</a:t>
            </a:r>
            <a:r>
              <a:rPr lang="zh-CN" altLang="en-US" sz="1400" dirty="0"/>
              <a:t>在70年代对两足步行机器人的</a:t>
            </a:r>
            <a:r>
              <a:rPr lang="zh-CN" altLang="en-US" sz="1400" b="1" dirty="0"/>
              <a:t>控制理论做出重大贡献</a:t>
            </a:r>
            <a:r>
              <a:rPr lang="zh-CN" altLang="en-US" sz="1400" dirty="0"/>
              <a:t>。</a:t>
            </a:r>
            <a:r>
              <a:rPr lang="zh-CN" altLang="en-US" sz="1400" dirty="0" smtClean="0"/>
              <a:t>[</a:t>
            </a:r>
            <a:r>
              <a:rPr lang="en-US" altLang="zh-CN" sz="1400" dirty="0" smtClean="0"/>
              <a:t>4</a:t>
            </a:r>
            <a:r>
              <a:rPr lang="zh-CN" altLang="en-US" sz="1400" dirty="0" smtClean="0"/>
              <a:t>] </a:t>
            </a:r>
            <a:r>
              <a:rPr lang="zh-CN" altLang="en-US" sz="1400" dirty="0"/>
              <a:t>他的贡献包括提出了用欧拉角描述两足步行系统的通用数学模型；研究了类人型两足步行系统在单脚和双脚支撑期机构的特点,并建立了从运动副组合到关节力矩计算等各项运算的KINPAIR算法；和</a:t>
            </a:r>
            <a:r>
              <a:rPr lang="zh-CN" altLang="en-US" sz="1400" b="1" dirty="0"/>
              <a:t>Stepanenko博士</a:t>
            </a:r>
            <a:r>
              <a:rPr lang="zh-CN" altLang="en-US" sz="1400" dirty="0"/>
              <a:t>一起在1972年提出 “零力矩点ZMP”的概念等。</a:t>
            </a:r>
          </a:p>
          <a:p>
            <a:pPr marL="0" indent="0" fontAlgn="auto">
              <a:lnSpc>
                <a:spcPct val="150000"/>
              </a:lnSpc>
              <a:buNone/>
            </a:pPr>
            <a:r>
              <a:rPr lang="en-US" altLang="zh-CN" sz="1400" dirty="0"/>
              <a:t>2.</a:t>
            </a:r>
            <a:r>
              <a:rPr lang="zh-CN" altLang="en-US" sz="1400" dirty="0"/>
              <a:t>美国Ohio大学的</a:t>
            </a:r>
            <a:r>
              <a:rPr lang="zh-CN" altLang="en-US" sz="1400" b="1" dirty="0"/>
              <a:t>Y.F.Zheng</a:t>
            </a:r>
            <a:r>
              <a:rPr lang="zh-CN" altLang="en-US" sz="1400" dirty="0"/>
              <a:t>等人于</a:t>
            </a:r>
            <a:r>
              <a:rPr lang="zh-CN" altLang="en-US" sz="1400" b="1" dirty="0"/>
              <a:t>1990年</a:t>
            </a:r>
            <a:r>
              <a:rPr lang="zh-CN" altLang="en-US" sz="1400" dirty="0"/>
              <a:t>提出</a:t>
            </a:r>
            <a:r>
              <a:rPr lang="zh-CN" altLang="en-US" sz="1400" b="1" dirty="0"/>
              <a:t>用神经网络来实现双足步行机器人动态步行</a:t>
            </a:r>
            <a:r>
              <a:rPr lang="zh-CN" altLang="en-US" sz="1400" dirty="0"/>
              <a:t>,并在SD-1双足步行机器人中得以实现。</a:t>
            </a:r>
          </a:p>
          <a:p>
            <a:pPr marL="0" indent="0" fontAlgn="auto">
              <a:lnSpc>
                <a:spcPct val="150000"/>
              </a:lnSpc>
              <a:buNone/>
            </a:pPr>
            <a:r>
              <a:rPr lang="en-US" altLang="zh-CN" sz="1400" dirty="0"/>
              <a:t>3.</a:t>
            </a:r>
            <a:r>
              <a:rPr lang="zh-CN" altLang="en-US" sz="1400" b="1" dirty="0"/>
              <a:t>2000年</a:t>
            </a:r>
            <a:r>
              <a:rPr lang="zh-CN" altLang="en-US" sz="1400" dirty="0"/>
              <a:t>，</a:t>
            </a:r>
            <a:r>
              <a:rPr lang="zh-CN" altLang="en-US" sz="1400" b="1" dirty="0"/>
              <a:t>日本本田技研工业株式会社</a:t>
            </a:r>
            <a:r>
              <a:rPr lang="zh-CN" altLang="en-US" sz="1400" dirty="0"/>
              <a:t>研制出具有划时代意义的智能仿人机器人Asimo，它已经可以同时</a:t>
            </a:r>
            <a:r>
              <a:rPr lang="zh-CN" altLang="en-US" sz="1400" b="1" dirty="0"/>
              <a:t>与多人进行对话</a:t>
            </a:r>
            <a:r>
              <a:rPr lang="zh-CN" altLang="en-US" sz="1400" dirty="0"/>
              <a:t>；遭遇其他正在行动中的人时，会</a:t>
            </a:r>
            <a:r>
              <a:rPr lang="zh-CN" altLang="en-US" sz="1400" b="1" dirty="0"/>
              <a:t>预测对方行进方向及速度</a:t>
            </a:r>
            <a:r>
              <a:rPr lang="zh-CN" altLang="en-US" sz="1400" dirty="0"/>
              <a:t>，自行预先计算替代路线以免与对方相撞。腿部的运动能力及活动范围不仅可以步行、奔跑、倒退走，还可以单脚跳跃、双脚跳跃，更能边跳跃边变换方向，也可以在些微不平的地面行走。它的手部可转开水瓶、握住纸杯、进行倒水，手指动作更纤细，甚至可以边说话边以手语表现说话内容。这使仿人机器人的研制和生产正式走向</a:t>
            </a:r>
            <a:r>
              <a:rPr lang="zh-CN" altLang="en-US" sz="1400" b="1" dirty="0"/>
              <a:t>实用化、工程化和市场化</a:t>
            </a:r>
            <a:r>
              <a:rPr lang="zh-CN" altLang="en-US" sz="1400" dirty="0"/>
              <a:t>。</a:t>
            </a:r>
            <a:r>
              <a:rPr lang="zh-CN" altLang="en-US" sz="1400" dirty="0" smtClean="0"/>
              <a:t>[</a:t>
            </a:r>
            <a:r>
              <a:rPr lang="en-US" altLang="zh-CN" sz="1400" dirty="0" smtClean="0"/>
              <a:t>5</a:t>
            </a:r>
            <a:r>
              <a:rPr lang="zh-CN" altLang="en-US" sz="1400" dirty="0" smtClean="0"/>
              <a:t>]</a:t>
            </a:r>
            <a:endParaRPr lang="zh-CN" altLang="en-US" sz="1400" dirty="0"/>
          </a:p>
          <a:p>
            <a:pPr marL="0" indent="0" fontAlgn="auto">
              <a:lnSpc>
                <a:spcPct val="150000"/>
              </a:lnSpc>
              <a:buNone/>
            </a:pPr>
            <a:r>
              <a:rPr lang="en-US" altLang="zh-CN" sz="1400" dirty="0"/>
              <a:t>4.</a:t>
            </a:r>
            <a:r>
              <a:rPr lang="zh-CN" altLang="en-US" sz="1400" b="1" dirty="0"/>
              <a:t>2011年</a:t>
            </a:r>
            <a:r>
              <a:rPr lang="zh-CN" altLang="en-US" sz="1400" dirty="0"/>
              <a:t>，发布的“ASIMO2011”机器人，综合了</a:t>
            </a:r>
            <a:r>
              <a:rPr lang="zh-CN" altLang="en-US" sz="1400" b="1" dirty="0"/>
              <a:t>视觉和触觉的物体识别技术</a:t>
            </a:r>
            <a:r>
              <a:rPr lang="zh-CN" altLang="en-US" sz="1400" dirty="0"/>
              <a:t>，可进行细致作业，如拿起瓶子拧开瓶盖，将瓶中液体注入柔软纸杯等，还能依据人类的声音、手势等指令，来从事相应动作，此外，还具备了</a:t>
            </a:r>
            <a:r>
              <a:rPr lang="zh-CN" altLang="en-US" sz="1400" b="1" dirty="0"/>
              <a:t>基本的记忆与辨识能力</a:t>
            </a:r>
            <a:r>
              <a:rPr lang="zh-CN" altLang="en-US" sz="1400" dirty="0"/>
              <a:t>。</a:t>
            </a:r>
          </a:p>
          <a:p>
            <a:pPr marL="0" indent="0" fontAlgn="auto">
              <a:lnSpc>
                <a:spcPct val="150000"/>
              </a:lnSpc>
              <a:buNone/>
            </a:pPr>
            <a:r>
              <a:rPr lang="en-US" altLang="zh-CN" sz="1400" dirty="0"/>
              <a:t>5.</a:t>
            </a:r>
            <a:r>
              <a:rPr lang="zh-CN" altLang="en-US" sz="1400" b="1" dirty="0"/>
              <a:t>2013年</a:t>
            </a:r>
            <a:r>
              <a:rPr lang="zh-CN" altLang="en-US" sz="1400" dirty="0"/>
              <a:t>，</a:t>
            </a:r>
            <a:r>
              <a:rPr lang="zh-CN" altLang="en-US" sz="1400" b="1" dirty="0"/>
              <a:t>美国波士顿动力公司</a:t>
            </a:r>
            <a:r>
              <a:rPr lang="zh-CN" altLang="en-US" sz="1400" dirty="0"/>
              <a:t>研制的</a:t>
            </a:r>
            <a:r>
              <a:rPr lang="zh-CN" altLang="en-US" sz="1400" b="1" dirty="0"/>
              <a:t>“ATLAS”</a:t>
            </a:r>
            <a:r>
              <a:rPr lang="zh-CN" altLang="en-US" sz="1400" dirty="0"/>
              <a:t>机器人是当前仿人形机器人的一个代表，除了具有人形外观，还</a:t>
            </a:r>
            <a:r>
              <a:rPr lang="zh-CN" altLang="en-US" sz="1400" b="1" dirty="0"/>
              <a:t>具备了人类简单的识别、判断以及决策功能，是一款具有较高智能化的类人机器人</a:t>
            </a:r>
            <a:r>
              <a:rPr lang="zh-CN" altLang="en-US" sz="1400" dirty="0"/>
              <a:t>。</a:t>
            </a:r>
          </a:p>
        </p:txBody>
      </p:sp>
      <p:sp>
        <p:nvSpPr>
          <p:cNvPr id="4" name="文本框 3"/>
          <p:cNvSpPr txBox="1"/>
          <p:nvPr/>
        </p:nvSpPr>
        <p:spPr>
          <a:xfrm>
            <a:off x="838200" y="6551283"/>
            <a:ext cx="4801314" cy="276999"/>
          </a:xfrm>
          <a:prstGeom prst="rect">
            <a:avLst/>
          </a:prstGeom>
          <a:noFill/>
        </p:spPr>
        <p:txBody>
          <a:bodyPr wrap="none" rtlCol="0">
            <a:spAutoFit/>
          </a:bodyPr>
          <a:lstStyle/>
          <a:p>
            <a:r>
              <a:rPr lang="en-US" altLang="zh-CN" sz="1200" b="1" dirty="0" smtClean="0">
                <a:latin typeface="+mn-ea"/>
              </a:rPr>
              <a:t>[5]"</a:t>
            </a:r>
            <a:r>
              <a:rPr lang="en-US" altLang="zh-CN" sz="1200" b="1" dirty="0" err="1">
                <a:latin typeface="+mn-ea"/>
              </a:rPr>
              <a:t>Asimo</a:t>
            </a:r>
            <a:r>
              <a:rPr lang="zh-CN" altLang="en-US" sz="1200" b="1" dirty="0">
                <a:latin typeface="+mn-ea"/>
              </a:rPr>
              <a:t>维基百科</a:t>
            </a:r>
            <a:r>
              <a:rPr lang="en-US" altLang="zh-CN" sz="1200" b="1" dirty="0">
                <a:latin typeface="+mn-ea"/>
              </a:rPr>
              <a:t>." from </a:t>
            </a:r>
            <a:r>
              <a:rPr lang="en-US" altLang="zh-CN" sz="1200" b="1" dirty="0">
                <a:latin typeface="+mn-ea"/>
                <a:hlinkClick r:id="rId2"/>
              </a:rPr>
              <a:t>https://en.wikipedia.org/wiki/ASIMO</a:t>
            </a:r>
            <a:endParaRPr lang="zh-CN" altLang="en-US" sz="1200" b="1" dirty="0">
              <a:latin typeface="+mn-ea"/>
            </a:endParaRPr>
          </a:p>
        </p:txBody>
      </p:sp>
      <p:sp>
        <p:nvSpPr>
          <p:cNvPr id="5" name="文本框 4"/>
          <p:cNvSpPr txBox="1"/>
          <p:nvPr/>
        </p:nvSpPr>
        <p:spPr>
          <a:xfrm>
            <a:off x="838200" y="6274284"/>
            <a:ext cx="10856562" cy="276999"/>
          </a:xfrm>
          <a:prstGeom prst="rect">
            <a:avLst/>
          </a:prstGeom>
          <a:noFill/>
        </p:spPr>
        <p:txBody>
          <a:bodyPr wrap="none" rtlCol="0">
            <a:spAutoFit/>
          </a:bodyPr>
          <a:lstStyle/>
          <a:p>
            <a:r>
              <a:rPr lang="en-US" altLang="zh-CN" sz="1200" b="1" dirty="0" smtClean="0">
                <a:latin typeface="+mn-ea"/>
              </a:rPr>
              <a:t>[4]</a:t>
            </a:r>
            <a:r>
              <a:rPr lang="zh-CN" altLang="en-US" sz="1200" b="1" dirty="0" smtClean="0"/>
              <a:t>谭冠政</a:t>
            </a:r>
            <a:r>
              <a:rPr lang="en-US" altLang="zh-CN" sz="1200" b="1" dirty="0"/>
              <a:t>,</a:t>
            </a:r>
            <a:r>
              <a:rPr lang="zh-CN" altLang="en-US" sz="1200" b="1" dirty="0"/>
              <a:t>朱剑英</a:t>
            </a:r>
            <a:r>
              <a:rPr lang="en-US" altLang="zh-CN" sz="1200" b="1" dirty="0"/>
              <a:t>,</a:t>
            </a:r>
            <a:r>
              <a:rPr lang="zh-CN" altLang="en-US" sz="1200" b="1" dirty="0"/>
              <a:t>尉忠信</a:t>
            </a:r>
            <a:r>
              <a:rPr lang="en-US" altLang="zh-CN" sz="1200" b="1" dirty="0"/>
              <a:t>. </a:t>
            </a:r>
            <a:r>
              <a:rPr lang="zh-CN" altLang="en-US" sz="1200" b="1" dirty="0"/>
              <a:t>国内外两足步行机器人研究的历史、现状及发展趋势</a:t>
            </a:r>
            <a:r>
              <a:rPr lang="en-US" altLang="zh-CN" sz="1200" b="1" dirty="0"/>
              <a:t>[J]. </a:t>
            </a:r>
            <a:r>
              <a:rPr lang="zh-CN" altLang="en-US" sz="1200" b="1" dirty="0"/>
              <a:t>机器人</a:t>
            </a:r>
            <a:r>
              <a:rPr lang="en-US" altLang="zh-CN" sz="1200" b="1" dirty="0"/>
              <a:t>,1992,(03):59-64. [2017-10-12]. DOI</a:t>
            </a:r>
            <a:r>
              <a:rPr lang="zh-CN" altLang="en-US" sz="1200" b="1" dirty="0"/>
              <a:t>：</a:t>
            </a:r>
            <a:r>
              <a:rPr lang="en-US" altLang="zh-CN" sz="1200" b="1" dirty="0"/>
              <a:t>10.13973/j.cnki.robot.1992.03.012 </a:t>
            </a:r>
            <a:endParaRPr lang="zh-CN" altLang="en-US" sz="1200" b="1"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9070"/>
            <a:ext cx="10515600" cy="1325563"/>
          </a:xfrm>
        </p:spPr>
        <p:txBody>
          <a:bodyPr/>
          <a:lstStyle/>
          <a:p>
            <a:r>
              <a:rPr lang="en-US" altLang="zh-CN"/>
              <a:t>                                   ATLAS</a:t>
            </a:r>
          </a:p>
        </p:txBody>
      </p:sp>
      <p:pic>
        <p:nvPicPr>
          <p:cNvPr id="6" name="内容占位符 5" descr="timg"/>
          <p:cNvPicPr>
            <a:picLocks noGrp="1" noChangeAspect="1"/>
          </p:cNvPicPr>
          <p:nvPr>
            <p:ph idx="1"/>
          </p:nvPr>
        </p:nvPicPr>
        <p:blipFill>
          <a:blip r:embed="rId2"/>
          <a:stretch>
            <a:fillRect/>
          </a:stretch>
        </p:blipFill>
        <p:spPr>
          <a:xfrm>
            <a:off x="3191510" y="1504950"/>
            <a:ext cx="5808980" cy="4351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陆地机器人</a:t>
            </a:r>
          </a:p>
        </p:txBody>
      </p:sp>
      <p:sp>
        <p:nvSpPr>
          <p:cNvPr id="3" name="内容占位符 2"/>
          <p:cNvSpPr>
            <a:spLocks noGrp="1"/>
          </p:cNvSpPr>
          <p:nvPr>
            <p:ph idx="1"/>
          </p:nvPr>
        </p:nvSpPr>
        <p:spPr>
          <a:xfrm>
            <a:off x="838200" y="1115060"/>
            <a:ext cx="10515600" cy="4351338"/>
          </a:xfrm>
        </p:spPr>
        <p:txBody>
          <a:bodyPr>
            <a:noAutofit/>
          </a:bodyPr>
          <a:lstStyle/>
          <a:p>
            <a:pPr marL="0" indent="0" fontAlgn="auto">
              <a:lnSpc>
                <a:spcPct val="150000"/>
              </a:lnSpc>
              <a:buNone/>
            </a:pPr>
            <a:endParaRPr lang="zh-CN" altLang="en-US" sz="1400" dirty="0"/>
          </a:p>
          <a:p>
            <a:pPr marL="0" indent="0" fontAlgn="auto">
              <a:lnSpc>
                <a:spcPct val="150000"/>
              </a:lnSpc>
              <a:buNone/>
            </a:pPr>
            <a:r>
              <a:rPr lang="zh-CN" altLang="en-US" sz="1400" dirty="0"/>
              <a:t>第一阶段</a:t>
            </a:r>
          </a:p>
          <a:p>
            <a:pPr marL="0" indent="0" fontAlgn="auto">
              <a:lnSpc>
                <a:spcPct val="150000"/>
              </a:lnSpc>
              <a:buNone/>
            </a:pPr>
            <a:r>
              <a:rPr lang="zh-CN" altLang="en-US" sz="1400" dirty="0"/>
              <a:t>中国古代的</a:t>
            </a:r>
            <a:r>
              <a:rPr lang="zh-CN" altLang="en-US" sz="1400" b="1" dirty="0"/>
              <a:t>木牛流马</a:t>
            </a:r>
          </a:p>
          <a:p>
            <a:pPr marL="0" indent="0" fontAlgn="auto">
              <a:lnSpc>
                <a:spcPct val="150000"/>
              </a:lnSpc>
              <a:buNone/>
            </a:pPr>
            <a:r>
              <a:rPr lang="zh-CN" altLang="en-US" sz="1400" b="1" dirty="0"/>
              <a:t>1893年</a:t>
            </a:r>
            <a:r>
              <a:rPr lang="zh-CN" altLang="en-US" sz="1400" dirty="0"/>
              <a:t>由</a:t>
            </a:r>
            <a:r>
              <a:rPr lang="zh-CN" altLang="en-US" sz="1400" b="1" dirty="0"/>
              <a:t>Rygg </a:t>
            </a:r>
            <a:r>
              <a:rPr lang="zh-CN" altLang="en-US" sz="1400" dirty="0"/>
              <a:t>设计的</a:t>
            </a:r>
            <a:r>
              <a:rPr lang="zh-CN" altLang="en-US" sz="1400" b="1" dirty="0"/>
              <a:t>机械马</a:t>
            </a:r>
          </a:p>
          <a:p>
            <a:pPr marL="0" indent="0" fontAlgn="auto">
              <a:lnSpc>
                <a:spcPct val="150000"/>
              </a:lnSpc>
              <a:buNone/>
            </a:pPr>
            <a:endParaRPr lang="zh-CN" altLang="en-US" sz="1400" b="1" dirty="0"/>
          </a:p>
          <a:p>
            <a:pPr marL="0" indent="0" fontAlgn="auto">
              <a:lnSpc>
                <a:spcPct val="150000"/>
              </a:lnSpc>
              <a:buNone/>
            </a:pPr>
            <a:r>
              <a:rPr lang="zh-CN" altLang="en-US" sz="1400" dirty="0"/>
              <a:t>第二阶段</a:t>
            </a:r>
          </a:p>
          <a:p>
            <a:pPr marL="0" indent="0" fontAlgn="auto">
              <a:lnSpc>
                <a:spcPct val="150000"/>
              </a:lnSpc>
              <a:buNone/>
            </a:pPr>
            <a:r>
              <a:rPr lang="zh-CN" altLang="en-US" sz="1400" b="1" dirty="0"/>
              <a:t>1968年</a:t>
            </a:r>
            <a:r>
              <a:rPr lang="zh-CN" altLang="en-US" sz="1400" dirty="0"/>
              <a:t>，美国</a:t>
            </a:r>
            <a:r>
              <a:rPr lang="zh-CN" altLang="en-US" sz="1400" b="1" dirty="0"/>
              <a:t>通用电器</a:t>
            </a:r>
            <a:r>
              <a:rPr lang="zh-CN" altLang="en-US" sz="1400" dirty="0"/>
              <a:t>公司研制了</a:t>
            </a:r>
            <a:r>
              <a:rPr lang="zh-CN" altLang="en-US" sz="1400" b="1" dirty="0"/>
              <a:t>四足步行机器人Mosher</a:t>
            </a:r>
            <a:r>
              <a:rPr lang="zh-CN" altLang="en-US" sz="1400" dirty="0"/>
              <a:t>，它采用了</a:t>
            </a:r>
            <a:r>
              <a:rPr lang="zh-CN" altLang="en-US" sz="1400" b="1" dirty="0"/>
              <a:t>由人控制的方法模拟四腿生物行走</a:t>
            </a:r>
            <a:r>
              <a:rPr lang="zh-CN" altLang="en-US" sz="1400" dirty="0"/>
              <a:t>，是仿生多足移动机器人技术发展史上的一个里程碑。</a:t>
            </a:r>
            <a:r>
              <a:rPr lang="zh-CN" altLang="en-US" sz="1400" dirty="0" smtClean="0"/>
              <a:t>[</a:t>
            </a:r>
            <a:r>
              <a:rPr lang="en-US" altLang="zh-CN" sz="1400" dirty="0" smtClean="0"/>
              <a:t>6</a:t>
            </a:r>
            <a:r>
              <a:rPr lang="zh-CN" altLang="en-US" sz="1400" dirty="0" smtClean="0"/>
              <a:t>]</a:t>
            </a:r>
            <a:endParaRPr lang="zh-CN" altLang="en-US" sz="1400" dirty="0"/>
          </a:p>
          <a:p>
            <a:pPr marL="0" indent="0" fontAlgn="auto">
              <a:lnSpc>
                <a:spcPct val="150000"/>
              </a:lnSpc>
              <a:buNone/>
            </a:pPr>
            <a:r>
              <a:rPr lang="zh-CN" altLang="en-US" sz="1400" dirty="0"/>
              <a:t>蛇形机器人：</a:t>
            </a:r>
            <a:r>
              <a:rPr lang="zh-CN" altLang="en-US" sz="1400" b="1" dirty="0"/>
              <a:t>东京科技大学</a:t>
            </a:r>
            <a:r>
              <a:rPr lang="zh-CN" altLang="en-US" sz="1400" dirty="0"/>
              <a:t>于</a:t>
            </a:r>
            <a:r>
              <a:rPr lang="zh-CN" altLang="en-US" sz="1400" b="1" dirty="0"/>
              <a:t>1972年</a:t>
            </a:r>
            <a:r>
              <a:rPr lang="zh-CN" altLang="en-US" sz="1400" dirty="0"/>
              <a:t>研制出世界上第一个</a:t>
            </a:r>
            <a:r>
              <a:rPr lang="zh-CN" altLang="en-US" sz="1400" b="1" dirty="0"/>
              <a:t>蛇形机器人</a:t>
            </a:r>
            <a:r>
              <a:rPr lang="zh-CN" altLang="en-US" sz="1400" dirty="0"/>
              <a:t>,速度为40cm/s.美国的蛇形机器人则代表了世界先进水平</a:t>
            </a:r>
          </a:p>
          <a:p>
            <a:pPr marL="0" indent="0" fontAlgn="auto">
              <a:lnSpc>
                <a:spcPct val="150000"/>
              </a:lnSpc>
              <a:buNone/>
            </a:pPr>
            <a:r>
              <a:rPr lang="zh-CN" altLang="en-US" sz="1400" dirty="0"/>
              <a:t>1999年，索尼公司（Sony）的机器狗“爱宝”（AIBO）让科技产品爱好者一见倾心，能够自由地在房间里走动，并且能够对有限的一组命令做出反应。</a:t>
            </a:r>
          </a:p>
          <a:p>
            <a:pPr marL="0" indent="0" fontAlgn="auto">
              <a:lnSpc>
                <a:spcPct val="150000"/>
              </a:lnSpc>
              <a:buNone/>
            </a:pPr>
            <a:endParaRPr lang="zh-CN" altLang="en-US" sz="1400" dirty="0"/>
          </a:p>
        </p:txBody>
      </p:sp>
      <p:sp>
        <p:nvSpPr>
          <p:cNvPr id="4" name="文本框 3"/>
          <p:cNvSpPr txBox="1"/>
          <p:nvPr/>
        </p:nvSpPr>
        <p:spPr>
          <a:xfrm>
            <a:off x="838200" y="6216333"/>
            <a:ext cx="4884607" cy="276999"/>
          </a:xfrm>
          <a:prstGeom prst="rect">
            <a:avLst/>
          </a:prstGeom>
          <a:noFill/>
        </p:spPr>
        <p:txBody>
          <a:bodyPr wrap="none" rtlCol="0">
            <a:spAutoFit/>
          </a:bodyPr>
          <a:lstStyle/>
          <a:p>
            <a:r>
              <a:rPr lang="en-US" altLang="zh-CN" sz="1200" b="1" dirty="0" smtClean="0"/>
              <a:t>[6] </a:t>
            </a:r>
            <a:r>
              <a:rPr lang="en-US" altLang="zh-CN" sz="1200" b="1" dirty="0"/>
              <a:t>"ALROBOT</a:t>
            </a:r>
            <a:r>
              <a:rPr lang="zh-CN" altLang="en-US" sz="1200" b="1" dirty="0"/>
              <a:t>奥松机器人</a:t>
            </a:r>
            <a:r>
              <a:rPr lang="en-US" altLang="zh-CN" sz="1200" b="1" dirty="0"/>
              <a:t>." from </a:t>
            </a:r>
            <a:r>
              <a:rPr lang="en-US" altLang="zh-CN" sz="1200" b="1" dirty="0">
                <a:hlinkClick r:id="rId2"/>
              </a:rPr>
              <a:t>http://www.alsrobot.cn/article-67.html</a:t>
            </a:r>
            <a:endParaRPr lang="zh-CN" altLang="en-US" sz="1200" b="1" dirty="0">
              <a:latin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2101</Words>
  <Application>Microsoft Office PowerPoint</Application>
  <PresentationFormat>宽屏</PresentationFormat>
  <Paragraphs>108</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Arial</vt:lpstr>
      <vt:lpstr>Calibri</vt:lpstr>
      <vt:lpstr>Calibri Light</vt:lpstr>
      <vt:lpstr>Office 主题</vt:lpstr>
      <vt:lpstr>仿生机器人</vt:lpstr>
      <vt:lpstr>产业分析报告大纲</vt:lpstr>
      <vt:lpstr>产业沿革史</vt:lpstr>
      <vt:lpstr>PowerPoint 演示文稿</vt:lpstr>
      <vt:lpstr>发展阶段[2]</vt:lpstr>
      <vt:lpstr>仿人机器人</vt:lpstr>
      <vt:lpstr>第三阶段</vt:lpstr>
      <vt:lpstr>                                   ATLAS</vt:lpstr>
      <vt:lpstr>陆地机器人</vt:lpstr>
      <vt:lpstr>陆地机器人</vt:lpstr>
      <vt:lpstr>PowerPoint 演示文稿</vt:lpstr>
      <vt:lpstr>水下机器人</vt:lpstr>
      <vt:lpstr>PowerPoint 演示文稿</vt:lpstr>
      <vt:lpstr>空中机器人</vt:lpstr>
      <vt:lpstr>PowerPoint 演示文稿</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Kevin Gao</dc:creator>
  <cp:lastModifiedBy>曹翔</cp:lastModifiedBy>
  <cp:revision>7</cp:revision>
  <dcterms:created xsi:type="dcterms:W3CDTF">2017-10-12T22:25:47Z</dcterms:created>
  <dcterms:modified xsi:type="dcterms:W3CDTF">2017-10-13T02:58:10Z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2052-10.1.0.6156</vt:lpwstr>
  </property>
</Properties>
</file>