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5" r:id="rId2"/>
    <p:sldId id="325" r:id="rId3"/>
    <p:sldId id="258" r:id="rId4"/>
    <p:sldId id="296" r:id="rId5"/>
    <p:sldId id="311" r:id="rId6"/>
    <p:sldId id="313" r:id="rId7"/>
    <p:sldId id="297" r:id="rId8"/>
    <p:sldId id="300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4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Calibri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peng" initials="J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/>
    <p:restoredTop sz="94659"/>
  </p:normalViewPr>
  <p:slideViewPr>
    <p:cSldViewPr snapToGrid="0">
      <p:cViewPr>
        <p:scale>
          <a:sx n="92" d="100"/>
          <a:sy n="92" d="100"/>
        </p:scale>
        <p:origin x="-968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25441C4-6C06-A342-85C7-2C16826573E1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286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FBB4DAE-94C5-3C4E-B291-40853DD062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05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Calibri" charset="0"/>
                <a:ea typeface="宋体" charset="0"/>
              </a:rPr>
              <a:t>亲，本页特殊字体为“</a:t>
            </a:r>
            <a:r>
              <a:rPr lang="en-US" altLang="zh-CN">
                <a:latin typeface="Calibri" charset="0"/>
                <a:ea typeface="宋体" charset="0"/>
              </a:rPr>
              <a:t>Billboard”</a:t>
            </a:r>
            <a:r>
              <a:rPr lang="zh-CN" altLang="en-US">
                <a:latin typeface="Calibri" charset="0"/>
                <a:ea typeface="宋体" charset="0"/>
              </a:rPr>
              <a:t>和“张海山锐谐体</a:t>
            </a:r>
            <a:r>
              <a:rPr lang="en-US" altLang="zh-CN">
                <a:latin typeface="Calibri" charset="0"/>
                <a:ea typeface="宋体" charset="0"/>
              </a:rPr>
              <a:t>”</a:t>
            </a:r>
            <a:r>
              <a:rPr lang="zh-CN" altLang="en-US">
                <a:latin typeface="Calibri" charset="0"/>
                <a:ea typeface="宋体" charset="0"/>
              </a:rPr>
              <a:t>，字体下载推荐网址</a:t>
            </a:r>
            <a:r>
              <a:rPr lang="en-US" altLang="zh-CN">
                <a:latin typeface="Calibri" charset="0"/>
                <a:ea typeface="宋体" charset="0"/>
              </a:rPr>
              <a:t>http://www.qiuziti.com/</a:t>
            </a:r>
            <a:r>
              <a:rPr lang="zh-CN" altLang="en-US">
                <a:latin typeface="Calibri" charset="0"/>
                <a:ea typeface="宋体" charset="0"/>
              </a:rPr>
              <a:t>，下载解压缩后将字体复制至</a:t>
            </a:r>
            <a:r>
              <a:rPr lang="en-US" altLang="zh-CN">
                <a:latin typeface="Calibri" charset="0"/>
                <a:ea typeface="宋体" charset="0"/>
              </a:rPr>
              <a:t>C</a:t>
            </a:r>
            <a:r>
              <a:rPr lang="zh-CN" altLang="en-US">
                <a:latin typeface="Calibri" charset="0"/>
                <a:ea typeface="宋体" charset="0"/>
              </a:rPr>
              <a:t>盘</a:t>
            </a:r>
            <a:r>
              <a:rPr lang="en-US" altLang="zh-CN">
                <a:latin typeface="Calibri" charset="0"/>
                <a:ea typeface="宋体" charset="0"/>
              </a:rPr>
              <a:t>WINDOWS</a:t>
            </a:r>
            <a:r>
              <a:rPr lang="zh-CN" altLang="en-US">
                <a:latin typeface="Calibri" charset="0"/>
                <a:ea typeface="宋体" charset="0"/>
              </a:rPr>
              <a:t>文件夹里的</a:t>
            </a:r>
            <a:r>
              <a:rPr lang="en-US" altLang="zh-CN">
                <a:latin typeface="Calibri" charset="0"/>
                <a:ea typeface="宋体" charset="0"/>
              </a:rPr>
              <a:t>FONTS</a:t>
            </a:r>
            <a:r>
              <a:rPr lang="zh-CN" altLang="en-US">
                <a:latin typeface="Calibri" charset="0"/>
                <a:ea typeface="宋体" charset="0"/>
              </a:rPr>
              <a:t>文件夹下即可。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 algn="r" eaLnBrk="1" hangingPunct="1"/>
            <a:fld id="{19FB3C61-C768-3B46-B6EA-6A34C9984275}" type="slidenum">
              <a:rPr lang="zh-CN" altLang="en-US" sz="1200"/>
              <a:pPr algn="r" eaLnBrk="1" hangingPunct="1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7386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0D80-4FD0-7744-B5CB-EB924C86E555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8A3BB-4603-5D45-B804-926482CE2F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856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009E-A4A4-9E42-845E-34F632F36CEB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BA5CE-A409-7248-9F34-D20A0AC8B77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768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D1AF6-FA03-F145-87A9-A3CBFF4003C2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538C6-68FF-304D-908F-4E12005C2C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644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2E16-33D2-C748-BF1E-BC3D3B4E72E6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C65BE-7A44-6B4E-BAD8-193E965080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052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B3849-C27C-7049-BAA8-11DD66AA3401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EDDFB-E201-594B-9879-0EC035F2094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1630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F16E8-6F32-DE44-804B-8BF84B7D3DF1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733FC4-002A-264C-A62A-8550115317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63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618B1-72C8-B842-965D-2E10E518E34E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C3AC7-7CFF-5545-8592-228BDA9E59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723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9392D-33D7-AC4C-9668-8F534B634D46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3448E-2629-CD47-A981-AE2080C1D5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839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9456B-2D16-6C43-AA04-05EB8337FAFF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D71B9-E279-C142-8F32-4239176BF87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5546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3449E-6413-E945-A0FE-E0A950AD9714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90C5B-1E30-614B-B7A2-3AFD3DB1405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6748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F204E-5863-6146-A333-FA72D7FDE4B7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E7178-0CF6-7640-AB18-8BAADB1A40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83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16D0E7F-ECE2-B845-A6A8-9E1417CF8F89}" type="datetimeFigureOut">
              <a:rPr lang="zh-CN" altLang="en-US"/>
              <a:pPr>
                <a:defRPr/>
              </a:pPr>
              <a:t>2017/11/24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667ABA0-AC37-7C41-B7B4-4B39A9E3B3A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组合 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493713"/>
            <a:ext cx="5876925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6" name="直接连接符 16"/>
          <p:cNvCxnSpPr>
            <a:cxnSpLocks noChangeShapeType="1"/>
          </p:cNvCxnSpPr>
          <p:nvPr/>
        </p:nvCxnSpPr>
        <p:spPr bwMode="auto">
          <a:xfrm flipV="1">
            <a:off x="4833938" y="579438"/>
            <a:ext cx="1285875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直接连接符 17"/>
          <p:cNvCxnSpPr>
            <a:cxnSpLocks noChangeShapeType="1"/>
          </p:cNvCxnSpPr>
          <p:nvPr/>
        </p:nvCxnSpPr>
        <p:spPr bwMode="auto">
          <a:xfrm>
            <a:off x="6119813" y="579438"/>
            <a:ext cx="1389062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18"/>
          <p:cNvCxnSpPr>
            <a:cxnSpLocks noChangeShapeType="1"/>
          </p:cNvCxnSpPr>
          <p:nvPr/>
        </p:nvCxnSpPr>
        <p:spPr bwMode="auto">
          <a:xfrm>
            <a:off x="7508875" y="903288"/>
            <a:ext cx="990600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直接连接符 19"/>
          <p:cNvCxnSpPr>
            <a:cxnSpLocks noChangeShapeType="1"/>
          </p:cNvCxnSpPr>
          <p:nvPr/>
        </p:nvCxnSpPr>
        <p:spPr bwMode="auto">
          <a:xfrm>
            <a:off x="8499475" y="1812925"/>
            <a:ext cx="500063" cy="13033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直接连接符 20"/>
          <p:cNvCxnSpPr>
            <a:cxnSpLocks noChangeShapeType="1"/>
          </p:cNvCxnSpPr>
          <p:nvPr/>
        </p:nvCxnSpPr>
        <p:spPr bwMode="auto">
          <a:xfrm flipV="1">
            <a:off x="3789363" y="903288"/>
            <a:ext cx="1052512" cy="9096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1" name="直接连接符 21"/>
          <p:cNvCxnSpPr>
            <a:cxnSpLocks noChangeShapeType="1"/>
          </p:cNvCxnSpPr>
          <p:nvPr/>
        </p:nvCxnSpPr>
        <p:spPr bwMode="auto">
          <a:xfrm flipV="1">
            <a:off x="3317875" y="1812925"/>
            <a:ext cx="471488" cy="1270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直接连接符 22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165100" cy="13700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直接连接符 23"/>
          <p:cNvCxnSpPr>
            <a:cxnSpLocks noChangeShapeType="1"/>
          </p:cNvCxnSpPr>
          <p:nvPr/>
        </p:nvCxnSpPr>
        <p:spPr bwMode="auto">
          <a:xfrm flipH="1" flipV="1">
            <a:off x="3482975" y="4468813"/>
            <a:ext cx="777875" cy="11144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直接连接符 24"/>
          <p:cNvCxnSpPr>
            <a:cxnSpLocks noChangeShapeType="1"/>
          </p:cNvCxnSpPr>
          <p:nvPr/>
        </p:nvCxnSpPr>
        <p:spPr bwMode="auto">
          <a:xfrm flipV="1">
            <a:off x="8812213" y="3108325"/>
            <a:ext cx="179387" cy="1322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直接连接符 25"/>
          <p:cNvCxnSpPr>
            <a:cxnSpLocks noChangeShapeType="1"/>
          </p:cNvCxnSpPr>
          <p:nvPr/>
        </p:nvCxnSpPr>
        <p:spPr bwMode="auto">
          <a:xfrm flipV="1">
            <a:off x="8032750" y="4430713"/>
            <a:ext cx="779463" cy="1143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直接连接符 26"/>
          <p:cNvCxnSpPr>
            <a:cxnSpLocks noChangeShapeType="1"/>
          </p:cNvCxnSpPr>
          <p:nvPr/>
        </p:nvCxnSpPr>
        <p:spPr bwMode="auto">
          <a:xfrm flipH="1" flipV="1">
            <a:off x="4260850" y="5583238"/>
            <a:ext cx="1216025" cy="6223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直接连接符 27"/>
          <p:cNvCxnSpPr>
            <a:cxnSpLocks noChangeShapeType="1"/>
          </p:cNvCxnSpPr>
          <p:nvPr/>
        </p:nvCxnSpPr>
        <p:spPr bwMode="auto">
          <a:xfrm flipH="1">
            <a:off x="6813550" y="5573713"/>
            <a:ext cx="12192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直接连接符 28"/>
          <p:cNvCxnSpPr>
            <a:cxnSpLocks noChangeShapeType="1"/>
          </p:cNvCxnSpPr>
          <p:nvPr/>
        </p:nvCxnSpPr>
        <p:spPr bwMode="auto">
          <a:xfrm flipH="1" flipV="1">
            <a:off x="5472113" y="6205538"/>
            <a:ext cx="1341437" cy="28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直接连接符 29"/>
          <p:cNvCxnSpPr>
            <a:cxnSpLocks noChangeShapeType="1"/>
          </p:cNvCxnSpPr>
          <p:nvPr/>
        </p:nvCxnSpPr>
        <p:spPr bwMode="auto">
          <a:xfrm>
            <a:off x="4833938" y="903288"/>
            <a:ext cx="368300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直接连接符 30"/>
          <p:cNvCxnSpPr>
            <a:cxnSpLocks noChangeShapeType="1"/>
          </p:cNvCxnSpPr>
          <p:nvPr/>
        </p:nvCxnSpPr>
        <p:spPr bwMode="auto">
          <a:xfrm>
            <a:off x="4833938" y="903288"/>
            <a:ext cx="1546225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1" name="直接连接符 31"/>
          <p:cNvCxnSpPr>
            <a:cxnSpLocks noChangeShapeType="1"/>
          </p:cNvCxnSpPr>
          <p:nvPr/>
        </p:nvCxnSpPr>
        <p:spPr bwMode="auto">
          <a:xfrm>
            <a:off x="6119813" y="579438"/>
            <a:ext cx="260350" cy="3238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2" name="直接连接符 32"/>
          <p:cNvCxnSpPr>
            <a:cxnSpLocks noChangeShapeType="1"/>
          </p:cNvCxnSpPr>
          <p:nvPr/>
        </p:nvCxnSpPr>
        <p:spPr bwMode="auto">
          <a:xfrm>
            <a:off x="6380163" y="903288"/>
            <a:ext cx="1128712" cy="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3" name="直接连接符 33"/>
          <p:cNvCxnSpPr>
            <a:cxnSpLocks noChangeShapeType="1"/>
          </p:cNvCxnSpPr>
          <p:nvPr/>
        </p:nvCxnSpPr>
        <p:spPr bwMode="auto">
          <a:xfrm>
            <a:off x="7508875" y="903288"/>
            <a:ext cx="603250" cy="9302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4" name="直接连接符 34"/>
          <p:cNvCxnSpPr>
            <a:cxnSpLocks noChangeShapeType="1"/>
          </p:cNvCxnSpPr>
          <p:nvPr/>
        </p:nvCxnSpPr>
        <p:spPr bwMode="auto">
          <a:xfrm flipV="1">
            <a:off x="8112125" y="1812925"/>
            <a:ext cx="387350" cy="238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5" name="直接连接符 35"/>
          <p:cNvCxnSpPr>
            <a:cxnSpLocks noChangeShapeType="1"/>
          </p:cNvCxnSpPr>
          <p:nvPr/>
        </p:nvCxnSpPr>
        <p:spPr bwMode="auto">
          <a:xfrm flipV="1">
            <a:off x="3817938" y="903288"/>
            <a:ext cx="1016000" cy="15224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6" name="直接连接符 36"/>
          <p:cNvCxnSpPr>
            <a:cxnSpLocks noChangeShapeType="1"/>
          </p:cNvCxnSpPr>
          <p:nvPr/>
        </p:nvCxnSpPr>
        <p:spPr bwMode="auto">
          <a:xfrm flipH="1">
            <a:off x="3317875" y="2387600"/>
            <a:ext cx="525463" cy="7064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7" name="直接连接符 37"/>
          <p:cNvCxnSpPr>
            <a:cxnSpLocks noChangeShapeType="1"/>
          </p:cNvCxnSpPr>
          <p:nvPr/>
        </p:nvCxnSpPr>
        <p:spPr bwMode="auto">
          <a:xfrm flipH="1" flipV="1">
            <a:off x="8108950" y="1825625"/>
            <a:ext cx="890588" cy="12906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8" name="直接连接符 38"/>
          <p:cNvCxnSpPr>
            <a:cxnSpLocks noChangeShapeType="1"/>
          </p:cNvCxnSpPr>
          <p:nvPr/>
        </p:nvCxnSpPr>
        <p:spPr bwMode="auto">
          <a:xfrm flipH="1" flipV="1">
            <a:off x="3789363" y="1812925"/>
            <a:ext cx="111125" cy="250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9" name="直接连接符 39"/>
          <p:cNvCxnSpPr>
            <a:cxnSpLocks noChangeShapeType="1"/>
          </p:cNvCxnSpPr>
          <p:nvPr/>
        </p:nvCxnSpPr>
        <p:spPr bwMode="auto">
          <a:xfrm flipH="1" flipV="1">
            <a:off x="3317875" y="3082925"/>
            <a:ext cx="582613" cy="12382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0" name="直接连接符 40"/>
          <p:cNvCxnSpPr>
            <a:cxnSpLocks noChangeShapeType="1"/>
          </p:cNvCxnSpPr>
          <p:nvPr/>
        </p:nvCxnSpPr>
        <p:spPr bwMode="auto">
          <a:xfrm flipH="1">
            <a:off x="3490913" y="4321175"/>
            <a:ext cx="409575" cy="1412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1" name="直接连接符 41"/>
          <p:cNvCxnSpPr>
            <a:cxnSpLocks noChangeShapeType="1"/>
          </p:cNvCxnSpPr>
          <p:nvPr/>
        </p:nvCxnSpPr>
        <p:spPr bwMode="auto">
          <a:xfrm flipH="1">
            <a:off x="4260850" y="5021263"/>
            <a:ext cx="941388" cy="5524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2" name="直接连接符 42"/>
          <p:cNvCxnSpPr>
            <a:cxnSpLocks noChangeShapeType="1"/>
          </p:cNvCxnSpPr>
          <p:nvPr/>
        </p:nvCxnSpPr>
        <p:spPr bwMode="auto">
          <a:xfrm>
            <a:off x="3900488" y="4310063"/>
            <a:ext cx="360362" cy="1273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3" name="直接连接符 43"/>
          <p:cNvCxnSpPr>
            <a:cxnSpLocks noChangeShapeType="1"/>
          </p:cNvCxnSpPr>
          <p:nvPr/>
        </p:nvCxnSpPr>
        <p:spPr bwMode="auto">
          <a:xfrm flipV="1">
            <a:off x="7897813" y="4440238"/>
            <a:ext cx="922337" cy="3048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4" name="直接箭头连接符 44"/>
          <p:cNvCxnSpPr>
            <a:cxnSpLocks noChangeShapeType="1"/>
          </p:cNvCxnSpPr>
          <p:nvPr/>
        </p:nvCxnSpPr>
        <p:spPr bwMode="auto">
          <a:xfrm>
            <a:off x="7900988" y="4749800"/>
            <a:ext cx="134937" cy="833438"/>
          </a:xfrm>
          <a:prstGeom prst="straightConnector1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5" name="直接连接符 45"/>
          <p:cNvCxnSpPr>
            <a:cxnSpLocks noChangeShapeType="1"/>
          </p:cNvCxnSpPr>
          <p:nvPr/>
        </p:nvCxnSpPr>
        <p:spPr bwMode="auto">
          <a:xfrm flipV="1">
            <a:off x="6542088" y="5573713"/>
            <a:ext cx="1490662" cy="12382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6" name="直接连接符 46"/>
          <p:cNvCxnSpPr>
            <a:cxnSpLocks noChangeShapeType="1"/>
          </p:cNvCxnSpPr>
          <p:nvPr/>
        </p:nvCxnSpPr>
        <p:spPr bwMode="auto">
          <a:xfrm flipH="1" flipV="1">
            <a:off x="4257675" y="5575300"/>
            <a:ext cx="2274888" cy="1222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7" name="直接连接符 47"/>
          <p:cNvCxnSpPr>
            <a:cxnSpLocks noChangeShapeType="1"/>
          </p:cNvCxnSpPr>
          <p:nvPr/>
        </p:nvCxnSpPr>
        <p:spPr bwMode="auto">
          <a:xfrm>
            <a:off x="6523038" y="5697538"/>
            <a:ext cx="290512" cy="5365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8" name="直接连接符 48"/>
          <p:cNvCxnSpPr>
            <a:cxnSpLocks noChangeShapeType="1"/>
          </p:cNvCxnSpPr>
          <p:nvPr/>
        </p:nvCxnSpPr>
        <p:spPr bwMode="auto">
          <a:xfrm flipH="1">
            <a:off x="5472113" y="5697538"/>
            <a:ext cx="1050925" cy="5080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9" name="直接连接符 49"/>
          <p:cNvCxnSpPr>
            <a:cxnSpLocks noChangeShapeType="1"/>
          </p:cNvCxnSpPr>
          <p:nvPr/>
        </p:nvCxnSpPr>
        <p:spPr bwMode="auto">
          <a:xfrm flipH="1">
            <a:off x="8305800" y="3111500"/>
            <a:ext cx="693738" cy="1920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0" name="直接连接符 50"/>
          <p:cNvCxnSpPr>
            <a:cxnSpLocks noChangeShapeType="1"/>
          </p:cNvCxnSpPr>
          <p:nvPr/>
        </p:nvCxnSpPr>
        <p:spPr bwMode="auto">
          <a:xfrm flipV="1">
            <a:off x="7891463" y="3094038"/>
            <a:ext cx="1100137" cy="1654175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1" name="直接连接符 51"/>
          <p:cNvCxnSpPr>
            <a:cxnSpLocks noChangeShapeType="1"/>
          </p:cNvCxnSpPr>
          <p:nvPr/>
        </p:nvCxnSpPr>
        <p:spPr bwMode="auto">
          <a:xfrm>
            <a:off x="6380163" y="903288"/>
            <a:ext cx="1731962" cy="9223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2" name="直接连接符 52"/>
          <p:cNvCxnSpPr>
            <a:cxnSpLocks noChangeShapeType="1"/>
          </p:cNvCxnSpPr>
          <p:nvPr/>
        </p:nvCxnSpPr>
        <p:spPr bwMode="auto">
          <a:xfrm flipH="1" flipV="1">
            <a:off x="6380163" y="903288"/>
            <a:ext cx="1579562" cy="1782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" name="直接连接符 53"/>
          <p:cNvCxnSpPr>
            <a:cxnSpLocks noChangeShapeType="1"/>
          </p:cNvCxnSpPr>
          <p:nvPr/>
        </p:nvCxnSpPr>
        <p:spPr bwMode="auto">
          <a:xfrm flipH="1">
            <a:off x="7959725" y="1836738"/>
            <a:ext cx="152400" cy="8493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4" name="直接连接符 54"/>
          <p:cNvCxnSpPr>
            <a:cxnSpLocks noChangeShapeType="1"/>
          </p:cNvCxnSpPr>
          <p:nvPr/>
        </p:nvCxnSpPr>
        <p:spPr bwMode="auto">
          <a:xfrm flipH="1" flipV="1">
            <a:off x="8112125" y="1828800"/>
            <a:ext cx="193675" cy="148113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5" name="直接连接符 55"/>
          <p:cNvCxnSpPr>
            <a:cxnSpLocks noChangeShapeType="1"/>
          </p:cNvCxnSpPr>
          <p:nvPr/>
        </p:nvCxnSpPr>
        <p:spPr bwMode="auto">
          <a:xfrm flipV="1">
            <a:off x="4168775" y="1563688"/>
            <a:ext cx="1033463" cy="11223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6" name="直接连接符 56"/>
          <p:cNvCxnSpPr>
            <a:cxnSpLocks noChangeShapeType="1"/>
          </p:cNvCxnSpPr>
          <p:nvPr/>
        </p:nvCxnSpPr>
        <p:spPr bwMode="auto">
          <a:xfrm flipV="1">
            <a:off x="5202238" y="903288"/>
            <a:ext cx="1173162" cy="66040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7" name="直接连接符 57"/>
          <p:cNvCxnSpPr>
            <a:cxnSpLocks noChangeShapeType="1"/>
          </p:cNvCxnSpPr>
          <p:nvPr/>
        </p:nvCxnSpPr>
        <p:spPr bwMode="auto">
          <a:xfrm flipV="1">
            <a:off x="3817938" y="1570038"/>
            <a:ext cx="1384300" cy="8445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8" name="直接连接符 58"/>
          <p:cNvCxnSpPr>
            <a:cxnSpLocks noChangeShapeType="1"/>
          </p:cNvCxnSpPr>
          <p:nvPr/>
        </p:nvCxnSpPr>
        <p:spPr bwMode="auto">
          <a:xfrm flipH="1" flipV="1">
            <a:off x="3819525" y="2420938"/>
            <a:ext cx="349250" cy="26511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9" name="直接连接符 59"/>
          <p:cNvCxnSpPr>
            <a:cxnSpLocks noChangeShapeType="1"/>
          </p:cNvCxnSpPr>
          <p:nvPr/>
        </p:nvCxnSpPr>
        <p:spPr bwMode="auto">
          <a:xfrm flipH="1">
            <a:off x="3900488" y="3789363"/>
            <a:ext cx="268287" cy="5254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0" name="直接连接符 60"/>
          <p:cNvCxnSpPr>
            <a:cxnSpLocks noChangeShapeType="1"/>
          </p:cNvCxnSpPr>
          <p:nvPr/>
        </p:nvCxnSpPr>
        <p:spPr bwMode="auto">
          <a:xfrm flipH="1" flipV="1">
            <a:off x="4168775" y="3789363"/>
            <a:ext cx="1033463" cy="1227137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1" name="直接连接符 61"/>
          <p:cNvCxnSpPr>
            <a:cxnSpLocks noChangeShapeType="1"/>
          </p:cNvCxnSpPr>
          <p:nvPr/>
        </p:nvCxnSpPr>
        <p:spPr bwMode="auto">
          <a:xfrm flipH="1" flipV="1">
            <a:off x="3900488" y="4321175"/>
            <a:ext cx="1301750" cy="692150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2" name="直接连接符 62"/>
          <p:cNvCxnSpPr>
            <a:cxnSpLocks noChangeShapeType="1"/>
          </p:cNvCxnSpPr>
          <p:nvPr/>
        </p:nvCxnSpPr>
        <p:spPr bwMode="auto">
          <a:xfrm flipH="1" flipV="1">
            <a:off x="5202238" y="5021263"/>
            <a:ext cx="1339850" cy="6778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3" name="直接连接符 63"/>
          <p:cNvCxnSpPr>
            <a:cxnSpLocks noChangeShapeType="1"/>
          </p:cNvCxnSpPr>
          <p:nvPr/>
        </p:nvCxnSpPr>
        <p:spPr bwMode="auto">
          <a:xfrm flipH="1">
            <a:off x="6523038" y="3789363"/>
            <a:ext cx="1436687" cy="1909762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4" name="直接连接符 64"/>
          <p:cNvCxnSpPr>
            <a:cxnSpLocks noChangeShapeType="1"/>
          </p:cNvCxnSpPr>
          <p:nvPr/>
        </p:nvCxnSpPr>
        <p:spPr bwMode="auto">
          <a:xfrm flipV="1">
            <a:off x="7883525" y="3800475"/>
            <a:ext cx="76200" cy="94456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5" name="直接连接符 65"/>
          <p:cNvCxnSpPr>
            <a:cxnSpLocks noChangeShapeType="1"/>
          </p:cNvCxnSpPr>
          <p:nvPr/>
        </p:nvCxnSpPr>
        <p:spPr bwMode="auto">
          <a:xfrm flipH="1">
            <a:off x="7897813" y="3298825"/>
            <a:ext cx="411162" cy="1446213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6" name="直接连接符 66"/>
          <p:cNvCxnSpPr>
            <a:cxnSpLocks noChangeShapeType="1"/>
          </p:cNvCxnSpPr>
          <p:nvPr/>
        </p:nvCxnSpPr>
        <p:spPr bwMode="auto">
          <a:xfrm flipV="1">
            <a:off x="6537325" y="4749800"/>
            <a:ext cx="1363663" cy="941388"/>
          </a:xfrm>
          <a:prstGeom prst="line">
            <a:avLst/>
          </a:prstGeom>
          <a:noFill/>
          <a:ln w="6350" cap="rnd">
            <a:solidFill>
              <a:schemeClr val="bg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7" name="直接连接符 67"/>
          <p:cNvCxnSpPr>
            <a:cxnSpLocks noChangeShapeType="1"/>
          </p:cNvCxnSpPr>
          <p:nvPr/>
        </p:nvCxnSpPr>
        <p:spPr bwMode="auto">
          <a:xfrm>
            <a:off x="4168775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8" name="直接连接符 68"/>
          <p:cNvCxnSpPr>
            <a:cxnSpLocks noChangeShapeType="1"/>
          </p:cNvCxnSpPr>
          <p:nvPr/>
        </p:nvCxnSpPr>
        <p:spPr bwMode="auto">
          <a:xfrm>
            <a:off x="4168775" y="2686050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9" name="直接连接符 69"/>
          <p:cNvCxnSpPr>
            <a:cxnSpLocks noChangeShapeType="1"/>
          </p:cNvCxnSpPr>
          <p:nvPr/>
        </p:nvCxnSpPr>
        <p:spPr bwMode="auto">
          <a:xfrm>
            <a:off x="7959725" y="2686050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0" name="直接连接符 70"/>
          <p:cNvCxnSpPr>
            <a:cxnSpLocks noChangeShapeType="1"/>
          </p:cNvCxnSpPr>
          <p:nvPr/>
        </p:nvCxnSpPr>
        <p:spPr bwMode="auto">
          <a:xfrm>
            <a:off x="6032500" y="2686050"/>
            <a:ext cx="192722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1" name="直接连接符 71"/>
          <p:cNvCxnSpPr>
            <a:cxnSpLocks noChangeShapeType="1"/>
          </p:cNvCxnSpPr>
          <p:nvPr/>
        </p:nvCxnSpPr>
        <p:spPr bwMode="auto">
          <a:xfrm>
            <a:off x="4168775" y="3184525"/>
            <a:ext cx="0" cy="615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2" name="直接连接符 72"/>
          <p:cNvCxnSpPr>
            <a:cxnSpLocks noChangeShapeType="1"/>
          </p:cNvCxnSpPr>
          <p:nvPr/>
        </p:nvCxnSpPr>
        <p:spPr bwMode="auto">
          <a:xfrm>
            <a:off x="7959725" y="3057525"/>
            <a:ext cx="0" cy="74295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3" name="直接连接符 73"/>
          <p:cNvCxnSpPr>
            <a:cxnSpLocks noChangeShapeType="1"/>
          </p:cNvCxnSpPr>
          <p:nvPr/>
        </p:nvCxnSpPr>
        <p:spPr bwMode="auto">
          <a:xfrm>
            <a:off x="4168775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4" name="直接连接符 74"/>
          <p:cNvCxnSpPr>
            <a:cxnSpLocks noChangeShapeType="1"/>
          </p:cNvCxnSpPr>
          <p:nvPr/>
        </p:nvCxnSpPr>
        <p:spPr bwMode="auto">
          <a:xfrm>
            <a:off x="6661150" y="3800475"/>
            <a:ext cx="12985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组合 78"/>
          <p:cNvGrpSpPr>
            <a:grpSpLocks/>
          </p:cNvGrpSpPr>
          <p:nvPr/>
        </p:nvGrpSpPr>
        <p:grpSpPr bwMode="auto">
          <a:xfrm>
            <a:off x="3359150" y="2713038"/>
            <a:ext cx="5448300" cy="1241425"/>
            <a:chOff x="0" y="0"/>
            <a:chExt cx="5448300" cy="1242162"/>
          </a:xfrm>
        </p:grpSpPr>
        <p:sp>
          <p:nvSpPr>
            <p:cNvPr id="2112" name="文本框 76"/>
            <p:cNvSpPr txBox="1">
              <a:spLocks noChangeArrowheads="1"/>
            </p:cNvSpPr>
            <p:nvPr/>
          </p:nvSpPr>
          <p:spPr bwMode="auto">
            <a:xfrm>
              <a:off x="0" y="0"/>
              <a:ext cx="5448300" cy="101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6000" dirty="0" smtClean="0">
                  <a:solidFill>
                    <a:schemeClr val="bg1"/>
                  </a:solidFill>
                  <a:latin typeface="Billboard" charset="0"/>
                  <a:ea typeface="张海山锐谐体" charset="0"/>
                </a:rPr>
                <a:t>Neural-art</a:t>
              </a:r>
              <a:endParaRPr lang="zh-CN" altLang="en-US" sz="6000" dirty="0">
                <a:solidFill>
                  <a:schemeClr val="bg1"/>
                </a:solidFill>
                <a:latin typeface="Billboard" charset="0"/>
                <a:ea typeface="张海山锐谐体" charset="0"/>
              </a:endParaRPr>
            </a:p>
          </p:txBody>
        </p:sp>
        <p:sp>
          <p:nvSpPr>
            <p:cNvPr id="2113" name="文本框 77"/>
            <p:cNvSpPr txBox="1">
              <a:spLocks noChangeArrowheads="1"/>
            </p:cNvSpPr>
            <p:nvPr/>
          </p:nvSpPr>
          <p:spPr bwMode="auto">
            <a:xfrm>
              <a:off x="2037995" y="934385"/>
              <a:ext cx="13660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1400" dirty="0" smtClean="0">
                  <a:solidFill>
                    <a:schemeClr val="bg1"/>
                  </a:solidFill>
                  <a:latin typeface="张海山锐谐体" charset="0"/>
                  <a:ea typeface="张海山锐谐体" charset="0"/>
                </a:rPr>
                <a:t> </a:t>
              </a:r>
              <a:endParaRPr lang="zh-CN" altLang="en-US" sz="1400" dirty="0">
                <a:solidFill>
                  <a:schemeClr val="bg1"/>
                </a:solidFill>
                <a:latin typeface="张海山锐谐体" charset="0"/>
                <a:ea typeface="张海山锐谐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473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10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10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10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10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0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10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10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10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10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3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334125" y="1214203"/>
            <a:ext cx="60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路透社与</a:t>
            </a:r>
            <a:r>
              <a:rPr lang="en-US" altLang="zh-CN" b="1" dirty="0" err="1">
                <a:solidFill>
                  <a:schemeClr val="bg1"/>
                </a:solidFill>
              </a:rPr>
              <a:t>Graphiq</a:t>
            </a:r>
            <a:r>
              <a:rPr lang="zh-CN" altLang="en-US" b="1" dirty="0">
                <a:solidFill>
                  <a:schemeClr val="bg1"/>
                </a:solidFill>
              </a:rPr>
              <a:t>建立战略</a:t>
            </a:r>
            <a:r>
              <a:rPr lang="zh-CN" altLang="en-US" b="1" dirty="0" smtClean="0">
                <a:solidFill>
                  <a:schemeClr val="bg1"/>
                </a:solidFill>
              </a:rPr>
              <a:t>合作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63" y="1860534"/>
            <a:ext cx="5054066" cy="346097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614054" y="1860534"/>
            <a:ext cx="352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Facebook</a:t>
            </a:r>
            <a:r>
              <a:rPr lang="zh-CN" altLang="en-US" dirty="0">
                <a:solidFill>
                  <a:schemeClr val="bg1"/>
                </a:solidFill>
              </a:rPr>
              <a:t>解散了它的“热门话题（</a:t>
            </a:r>
            <a:r>
              <a:rPr lang="en-US" altLang="zh-CN" dirty="0">
                <a:solidFill>
                  <a:schemeClr val="bg1"/>
                </a:solidFill>
              </a:rPr>
              <a:t>Trending</a:t>
            </a:r>
            <a:r>
              <a:rPr lang="zh-CN" altLang="en-US" dirty="0">
                <a:solidFill>
                  <a:schemeClr val="bg1"/>
                </a:solidFill>
              </a:rPr>
              <a:t>）”团队，采用机器算法来抓取头条</a:t>
            </a:r>
            <a:r>
              <a:rPr lang="zh-CN" altLang="en-US" dirty="0" smtClean="0">
                <a:solidFill>
                  <a:schemeClr val="bg1"/>
                </a:solidFill>
              </a:rPr>
              <a:t>新闻</a:t>
            </a: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根据</a:t>
            </a:r>
            <a:r>
              <a:rPr lang="en-US" altLang="zh-CN" dirty="0">
                <a:solidFill>
                  <a:schemeClr val="bg1"/>
                </a:solidFill>
              </a:rPr>
              <a:t>Facebook</a:t>
            </a:r>
            <a:r>
              <a:rPr lang="zh-CN" altLang="en-US" dirty="0">
                <a:solidFill>
                  <a:schemeClr val="bg1"/>
                </a:solidFill>
              </a:rPr>
              <a:t>的热门话题编辑守则（</a:t>
            </a:r>
            <a:r>
              <a:rPr lang="en-US" altLang="zh-CN" dirty="0">
                <a:solidFill>
                  <a:schemeClr val="bg1"/>
                </a:solidFill>
              </a:rPr>
              <a:t>Trending Review Guidelines</a:t>
            </a:r>
            <a:r>
              <a:rPr lang="zh-CN" altLang="en-US" dirty="0">
                <a:solidFill>
                  <a:schemeClr val="bg1"/>
                </a:solidFill>
              </a:rPr>
              <a:t>），</a:t>
            </a:r>
            <a:r>
              <a:rPr lang="zh-CN" altLang="en-US" b="1" dirty="0">
                <a:solidFill>
                  <a:schemeClr val="bg1"/>
                </a:solidFill>
              </a:rPr>
              <a:t>人工编辑的工作主要局限在基础编辑和格式修改。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68" y="4238118"/>
            <a:ext cx="4267259" cy="23982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39646" y="702422"/>
            <a:ext cx="271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选择事实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58977" y="6026046"/>
            <a:ext cx="416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http://</a:t>
            </a:r>
            <a:r>
              <a:rPr kumimoji="1" lang="en-US" altLang="zh-CN" dirty="0" err="1">
                <a:solidFill>
                  <a:schemeClr val="bg1"/>
                </a:solidFill>
              </a:rPr>
              <a:t>news.qq.com</a:t>
            </a:r>
            <a:r>
              <a:rPr kumimoji="1" lang="en-US" altLang="zh-CN" dirty="0">
                <a:solidFill>
                  <a:schemeClr val="bg1"/>
                </a:solidFill>
              </a:rPr>
              <a:t>/original/</a:t>
            </a:r>
            <a:r>
              <a:rPr kumimoji="1" lang="en-US" altLang="zh-CN" dirty="0" err="1">
                <a:solidFill>
                  <a:schemeClr val="bg1"/>
                </a:solidFill>
              </a:rPr>
              <a:t>dujiabianyi</a:t>
            </a:r>
            <a:r>
              <a:rPr kumimoji="1" lang="en-US" altLang="zh-CN" dirty="0">
                <a:solidFill>
                  <a:schemeClr val="bg1"/>
                </a:solidFill>
              </a:rPr>
              <a:t>/</a:t>
            </a:r>
            <a:r>
              <a:rPr kumimoji="1" lang="en-US" altLang="zh-CN" dirty="0" err="1">
                <a:solidFill>
                  <a:schemeClr val="bg1"/>
                </a:solidFill>
              </a:rPr>
              <a:t>ai_news.html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94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629587" y="974361"/>
            <a:ext cx="23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事实转换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89351" y="2113613"/>
            <a:ext cx="3028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美联社就和科技公司</a:t>
            </a:r>
            <a:r>
              <a:rPr lang="en-US" altLang="zh-CN" dirty="0">
                <a:solidFill>
                  <a:schemeClr val="bg1"/>
                </a:solidFill>
              </a:rPr>
              <a:t>Automated Insights</a:t>
            </a:r>
            <a:r>
              <a:rPr lang="zh-CN" altLang="en-US" dirty="0" smtClean="0">
                <a:solidFill>
                  <a:schemeClr val="bg1"/>
                </a:solidFill>
              </a:rPr>
              <a:t>合作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采用人工智能技术来报道商业领域的企业财报</a:t>
            </a:r>
            <a:r>
              <a:rPr lang="zh-CN" altLang="en-US" dirty="0" smtClean="0">
                <a:solidFill>
                  <a:schemeClr val="bg1"/>
                </a:solidFill>
              </a:rPr>
              <a:t>新闻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23" y="3753029"/>
            <a:ext cx="3361595" cy="170338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94086" y="5756223"/>
            <a:ext cx="197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</a:rPr>
              <a:t>300</a:t>
            </a:r>
            <a:r>
              <a:rPr lang="zh-CN" altLang="en-US" b="1" dirty="0">
                <a:solidFill>
                  <a:schemeClr val="bg1"/>
                </a:solidFill>
              </a:rPr>
              <a:t>份一</a:t>
            </a:r>
            <a:r>
              <a:rPr lang="zh-CN" altLang="en-US" b="1" dirty="0" smtClean="0">
                <a:solidFill>
                  <a:schemeClr val="bg1"/>
                </a:solidFill>
              </a:rPr>
              <a:t>季度</a:t>
            </a:r>
            <a:r>
              <a:rPr lang="zh-CN" altLang="en-US" b="1" dirty="0" smtClean="0">
                <a:solidFill>
                  <a:schemeClr val="bg1"/>
                </a:solidFill>
              </a:rPr>
              <a:t>→</a:t>
            </a:r>
            <a:r>
              <a:rPr lang="en-US" altLang="zh-CN" b="1" dirty="0" smtClean="0">
                <a:solidFill>
                  <a:schemeClr val="bg1"/>
                </a:solidFill>
              </a:rPr>
              <a:t>3000</a:t>
            </a:r>
            <a:r>
              <a:rPr lang="zh-CN" altLang="en-US" b="1" dirty="0">
                <a:solidFill>
                  <a:schemeClr val="bg1"/>
                </a:solidFill>
              </a:rPr>
              <a:t>份一季度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44738" y="2113613"/>
            <a:ext cx="31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腾讯新闻机器人</a:t>
            </a:r>
            <a:r>
              <a:rPr lang="en-US" altLang="zh-CN" dirty="0" err="1" smtClean="0">
                <a:solidFill>
                  <a:schemeClr val="bg1"/>
                </a:solidFill>
              </a:rPr>
              <a:t>Dreamwriter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44738" y="2743200"/>
            <a:ext cx="382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据研发团队透露，</a:t>
            </a:r>
            <a:r>
              <a:rPr lang="en-US" altLang="zh-CN" dirty="0" err="1">
                <a:solidFill>
                  <a:schemeClr val="bg1"/>
                </a:solidFill>
              </a:rPr>
              <a:t>Dreamwriter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的写作方式并非是简单的资料抓取，基于大数据分析平台，能够在短时间内选出新闻点、抓取相关资料，按照特定的新闻体裁成稿，适用于资料量巨大的财经资讯</a:t>
            </a:r>
            <a:r>
              <a:rPr lang="zh-CN" altLang="en-US" dirty="0" smtClean="0">
                <a:solidFill>
                  <a:schemeClr val="bg1"/>
                </a:solidFill>
              </a:rPr>
              <a:t>新闻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093658" y="5133252"/>
            <a:ext cx="412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《CPI </a:t>
            </a:r>
            <a:r>
              <a:rPr lang="zh-CN" altLang="en-US" dirty="0">
                <a:solidFill>
                  <a:schemeClr val="bg1"/>
                </a:solidFill>
              </a:rPr>
              <a:t>同比上涨 </a:t>
            </a:r>
            <a:r>
              <a:rPr lang="en-US" altLang="zh-CN" dirty="0">
                <a:solidFill>
                  <a:schemeClr val="bg1"/>
                </a:solidFill>
              </a:rPr>
              <a:t>2.0% </a:t>
            </a:r>
            <a:r>
              <a:rPr lang="zh-CN" altLang="en-US" dirty="0">
                <a:solidFill>
                  <a:schemeClr val="bg1"/>
                </a:solidFill>
              </a:rPr>
              <a:t>创 </a:t>
            </a:r>
            <a:r>
              <a:rPr lang="en-US" altLang="zh-CN" dirty="0">
                <a:solidFill>
                  <a:schemeClr val="bg1"/>
                </a:solidFill>
              </a:rPr>
              <a:t>12 </a:t>
            </a:r>
            <a:r>
              <a:rPr lang="zh-CN" altLang="en-US" dirty="0">
                <a:solidFill>
                  <a:schemeClr val="bg1"/>
                </a:solidFill>
              </a:rPr>
              <a:t>个月新高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endParaRPr kumimoji="1" lang="zh-CN" altLang="en-US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                         </a:t>
            </a:r>
            <a:r>
              <a:rPr kumimoji="1" lang="en-US" altLang="zh-CN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</a:rPr>
              <a:t>分钟定稿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23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279211" y="1198619"/>
            <a:ext cx="497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微软“小冰”创作</a:t>
            </a:r>
            <a:r>
              <a:rPr lang="zh-CN" altLang="en-US" dirty="0" smtClean="0">
                <a:solidFill>
                  <a:schemeClr val="bg1"/>
                </a:solidFill>
              </a:rPr>
              <a:t>人类</a:t>
            </a:r>
            <a:r>
              <a:rPr lang="zh-CN" altLang="en-US" dirty="0">
                <a:solidFill>
                  <a:schemeClr val="bg1"/>
                </a:solidFill>
              </a:rPr>
              <a:t>历史上第一部</a:t>
            </a:r>
            <a:r>
              <a:rPr lang="en-US" altLang="zh-CN" dirty="0">
                <a:solidFill>
                  <a:schemeClr val="bg1"/>
                </a:solidFill>
              </a:rPr>
              <a:t>100%</a:t>
            </a:r>
            <a:r>
              <a:rPr lang="zh-CN" altLang="en-US" dirty="0">
                <a:solidFill>
                  <a:schemeClr val="bg1"/>
                </a:solidFill>
              </a:rPr>
              <a:t>由人工智能创造的</a:t>
            </a:r>
            <a:r>
              <a:rPr lang="zh-CN" altLang="en-US" dirty="0" smtClean="0">
                <a:solidFill>
                  <a:schemeClr val="bg1"/>
                </a:solidFill>
              </a:rPr>
              <a:t>诗集</a:t>
            </a:r>
            <a:r>
              <a:rPr lang="en-US" altLang="zh-CN" dirty="0" smtClean="0">
                <a:solidFill>
                  <a:schemeClr val="bg1"/>
                </a:solidFill>
              </a:rPr>
              <a:t>-《</a:t>
            </a:r>
            <a:r>
              <a:rPr lang="zh-CN" altLang="en-US" dirty="0" smtClean="0">
                <a:solidFill>
                  <a:schemeClr val="bg1"/>
                </a:solidFill>
              </a:rPr>
              <a:t>阳光失了玻璃窗</a:t>
            </a:r>
            <a:r>
              <a:rPr lang="en-US" altLang="zh-CN" dirty="0" smtClean="0">
                <a:solidFill>
                  <a:schemeClr val="bg1"/>
                </a:solidFill>
              </a:rPr>
              <a:t>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53" y="2430727"/>
            <a:ext cx="1810066" cy="112194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703762" y="2398507"/>
            <a:ext cx="2353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小冰学习了</a:t>
            </a:r>
            <a:r>
              <a:rPr lang="en-US" altLang="zh-CN" dirty="0">
                <a:solidFill>
                  <a:schemeClr val="bg1"/>
                </a:solidFill>
              </a:rPr>
              <a:t>1920</a:t>
            </a:r>
            <a:r>
              <a:rPr lang="zh-CN" altLang="en-US" dirty="0">
                <a:solidFill>
                  <a:schemeClr val="bg1"/>
                </a:solidFill>
              </a:rPr>
              <a:t>年以来</a:t>
            </a:r>
            <a:r>
              <a:rPr lang="en-US" altLang="zh-CN" dirty="0">
                <a:solidFill>
                  <a:schemeClr val="bg1"/>
                </a:solidFill>
              </a:rPr>
              <a:t>519</a:t>
            </a:r>
            <a:r>
              <a:rPr lang="zh-CN" altLang="en-US" dirty="0">
                <a:solidFill>
                  <a:schemeClr val="bg1"/>
                </a:solidFill>
              </a:rPr>
              <a:t>位诗人的现代诗，通过深度神经网络等技术手段模拟人的创作过程，花费</a:t>
            </a:r>
            <a:r>
              <a:rPr lang="en-US" altLang="zh-CN" dirty="0">
                <a:solidFill>
                  <a:schemeClr val="bg1"/>
                </a:solidFill>
              </a:rPr>
              <a:t>100</a:t>
            </a:r>
            <a:r>
              <a:rPr lang="zh-CN" altLang="en-US" dirty="0">
                <a:solidFill>
                  <a:schemeClr val="bg1"/>
                </a:solidFill>
              </a:rPr>
              <a:t>小时，训练</a:t>
            </a:r>
            <a:r>
              <a:rPr lang="en-US" altLang="zh-CN" dirty="0">
                <a:solidFill>
                  <a:schemeClr val="bg1"/>
                </a:solidFill>
              </a:rPr>
              <a:t>10000</a:t>
            </a:r>
            <a:r>
              <a:rPr lang="zh-CN" altLang="en-US" dirty="0">
                <a:solidFill>
                  <a:schemeClr val="bg1"/>
                </a:solidFill>
              </a:rPr>
              <a:t>次以后，才拥有的现代诗歌的创作能力。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98935" y="3879279"/>
            <a:ext cx="18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49</a:t>
            </a:r>
            <a:r>
              <a:rPr kumimoji="1" lang="zh-CN" altLang="en-US" dirty="0" smtClean="0">
                <a:solidFill>
                  <a:schemeClr val="bg1"/>
                </a:solidFill>
              </a:rPr>
              <a:t>元</a:t>
            </a:r>
            <a:r>
              <a:rPr kumimoji="1" lang="en-US" altLang="zh-CN" dirty="0" smtClean="0">
                <a:solidFill>
                  <a:schemeClr val="bg1"/>
                </a:solidFill>
              </a:rPr>
              <a:t>/</a:t>
            </a:r>
            <a:r>
              <a:rPr kumimoji="1" lang="zh-CN" altLang="en-US" dirty="0" smtClean="0">
                <a:solidFill>
                  <a:schemeClr val="bg1"/>
                </a:solidFill>
              </a:rPr>
              <a:t>本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30389" y="1379095"/>
            <a:ext cx="295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携程</a:t>
            </a:r>
            <a:r>
              <a:rPr kumimoji="1" lang="en-US" altLang="zh-CN" dirty="0" smtClean="0">
                <a:solidFill>
                  <a:schemeClr val="bg1"/>
                </a:solidFill>
              </a:rPr>
              <a:t>AI</a:t>
            </a:r>
            <a:r>
              <a:rPr kumimoji="1" lang="zh-CN" altLang="en-US" dirty="0" smtClean="0">
                <a:solidFill>
                  <a:schemeClr val="bg1"/>
                </a:solidFill>
              </a:rPr>
              <a:t>产品“小诗机”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24390" y="3002116"/>
            <a:ext cx="2895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“小诗机”本身是一个综合的人工智能系统工程，有海量的知识库，也有深度学习的</a:t>
            </a:r>
            <a:r>
              <a:rPr lang="en-US" altLang="zh-CN" dirty="0">
                <a:solidFill>
                  <a:schemeClr val="bg1"/>
                </a:solidFill>
              </a:rPr>
              <a:t>CNN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LSTM</a:t>
            </a:r>
            <a:r>
              <a:rPr lang="zh-CN" altLang="en-US" dirty="0">
                <a:solidFill>
                  <a:schemeClr val="bg1"/>
                </a:solidFill>
              </a:rPr>
              <a:t>、翻译模型算法、遗传算法的调优。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3512" y="2053266"/>
            <a:ext cx="202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旅行中的各种场景和题裁的诗性表达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516" y="1682307"/>
            <a:ext cx="1605628" cy="261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1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45" y="1162086"/>
            <a:ext cx="3196883" cy="48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7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678898" y="1274164"/>
            <a:ext cx="409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日本</a:t>
            </a:r>
            <a:r>
              <a:rPr lang="zh-CN" altLang="en-US" dirty="0" smtClean="0">
                <a:solidFill>
                  <a:schemeClr val="bg1"/>
                </a:solidFill>
              </a:rPr>
              <a:t>公立</a:t>
            </a:r>
            <a:r>
              <a:rPr lang="zh-CN" altLang="en-US" dirty="0">
                <a:solidFill>
                  <a:schemeClr val="bg1"/>
                </a:solidFill>
              </a:rPr>
              <a:t>函馆未来大学负责推进的“利用人工智能</a:t>
            </a:r>
            <a:r>
              <a:rPr lang="en-US" altLang="zh-CN" dirty="0">
                <a:solidFill>
                  <a:schemeClr val="bg1"/>
                </a:solidFill>
              </a:rPr>
              <a:t>(AI)</a:t>
            </a:r>
            <a:r>
              <a:rPr lang="zh-CN" altLang="en-US" dirty="0">
                <a:solidFill>
                  <a:schemeClr val="bg1"/>
                </a:solidFill>
              </a:rPr>
              <a:t>创作小说”研发项目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68643" y="2308485"/>
            <a:ext cx="2968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该</a:t>
            </a:r>
            <a:r>
              <a:rPr lang="zh-CN" altLang="en-US" dirty="0" smtClean="0">
                <a:solidFill>
                  <a:schemeClr val="bg1"/>
                </a:solidFill>
              </a:rPr>
              <a:t>人工智能</a:t>
            </a:r>
            <a:r>
              <a:rPr lang="zh-CN" altLang="en-US" dirty="0">
                <a:solidFill>
                  <a:schemeClr val="bg1"/>
                </a:solidFill>
              </a:rPr>
              <a:t>创作的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部作品参加了“星新一文学奖”的评选，并通过了日本文学奖第一次评审，但作品最终并未获奖。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43790" y="4137285"/>
            <a:ext cx="3927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在这些作品中，</a:t>
            </a:r>
            <a:r>
              <a:rPr lang="zh-CN" altLang="en-US" dirty="0" smtClean="0">
                <a:solidFill>
                  <a:schemeClr val="bg1"/>
                </a:solidFill>
              </a:rPr>
              <a:t>人工智能</a:t>
            </a:r>
            <a:r>
              <a:rPr lang="zh-CN" altLang="en-US" dirty="0">
                <a:solidFill>
                  <a:schemeClr val="bg1"/>
                </a:solidFill>
              </a:rPr>
              <a:t>的作用占到</a:t>
            </a:r>
            <a:r>
              <a:rPr lang="en-US" altLang="zh-CN" dirty="0">
                <a:solidFill>
                  <a:schemeClr val="bg1"/>
                </a:solidFill>
              </a:rPr>
              <a:t>20%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80%</a:t>
            </a:r>
            <a:r>
              <a:rPr lang="zh-CN" altLang="en-US" dirty="0">
                <a:solidFill>
                  <a:schemeClr val="bg1"/>
                </a:solidFill>
              </a:rPr>
              <a:t>经过人类编辑润色。也就是，小说的创作由人类事先设定好登场人物、故事框架等，人工智能再根据这些内容自动生成小说。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87" y="1875269"/>
            <a:ext cx="3583521" cy="222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81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340164" y="1095901"/>
            <a:ext cx="7480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日本政府决定着手保护人工智能作品知识产权 日本政府“知识产权战略总部”</a:t>
            </a:r>
            <a:r>
              <a:rPr lang="en-US" altLang="zh-CN" dirty="0">
                <a:solidFill>
                  <a:schemeClr val="bg1"/>
                </a:solidFill>
              </a:rPr>
              <a:t>9</a:t>
            </a:r>
            <a:r>
              <a:rPr lang="zh-CN" altLang="en-US" dirty="0">
                <a:solidFill>
                  <a:schemeClr val="bg1"/>
                </a:solidFill>
              </a:rPr>
              <a:t>日决定着手保护人工智能</a:t>
            </a:r>
            <a:r>
              <a:rPr lang="en-US" altLang="zh-CN" dirty="0">
                <a:solidFill>
                  <a:schemeClr val="bg1"/>
                </a:solidFill>
              </a:rPr>
              <a:t>(AI)</a:t>
            </a:r>
            <a:r>
              <a:rPr lang="zh-CN" altLang="en-US" dirty="0">
                <a:solidFill>
                  <a:schemeClr val="bg1"/>
                </a:solidFill>
              </a:rPr>
              <a:t>创作小说、音乐等的知识产权。由于</a:t>
            </a:r>
            <a:r>
              <a:rPr lang="en-US" altLang="zh-CN" dirty="0">
                <a:solidFill>
                  <a:schemeClr val="bg1"/>
                </a:solidFill>
              </a:rPr>
              <a:t>AI</a:t>
            </a:r>
            <a:r>
              <a:rPr lang="zh-CN" altLang="en-US" dirty="0">
                <a:solidFill>
                  <a:schemeClr val="bg1"/>
                </a:solidFill>
              </a:rPr>
              <a:t>作品不属于现行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著作权法</a:t>
            </a:r>
            <a:r>
              <a:rPr lang="en-US" altLang="zh-CN" dirty="0">
                <a:solidFill>
                  <a:schemeClr val="bg1"/>
                </a:solidFill>
              </a:rPr>
              <a:t>》</a:t>
            </a:r>
            <a:r>
              <a:rPr lang="zh-CN" altLang="en-US" dirty="0">
                <a:solidFill>
                  <a:schemeClr val="bg1"/>
                </a:solidFill>
              </a:rPr>
              <a:t>适用对象，将研究制定新法。</a:t>
            </a:r>
            <a:r>
              <a:rPr lang="en-US" altLang="zh-CN" dirty="0">
                <a:solidFill>
                  <a:schemeClr val="bg1"/>
                </a:solidFill>
              </a:rPr>
              <a:t>2016</a:t>
            </a:r>
            <a:r>
              <a:rPr lang="zh-CN" altLang="en-US" dirty="0">
                <a:solidFill>
                  <a:schemeClr val="bg1"/>
                </a:solidFill>
              </a:rPr>
              <a:t>年度内将汇总具体政策，并打算根据需要在进入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r>
              <a:rPr lang="zh-CN" altLang="en-US" dirty="0">
                <a:solidFill>
                  <a:schemeClr val="bg1"/>
                </a:solidFill>
              </a:rPr>
              <a:t>年度后建立新制度。 　　相关方案已写入表明知识产权政策方针的</a:t>
            </a:r>
            <a:r>
              <a:rPr lang="en-US" altLang="zh-CN" dirty="0">
                <a:solidFill>
                  <a:schemeClr val="bg1"/>
                </a:solidFill>
              </a:rPr>
              <a:t>《</a:t>
            </a:r>
            <a:r>
              <a:rPr lang="zh-CN" altLang="en-US" dirty="0">
                <a:solidFill>
                  <a:schemeClr val="bg1"/>
                </a:solidFill>
              </a:rPr>
              <a:t>知识产权推进计划</a:t>
            </a:r>
            <a:r>
              <a:rPr lang="en-US" altLang="zh-CN" dirty="0">
                <a:solidFill>
                  <a:schemeClr val="bg1"/>
                </a:solidFill>
              </a:rPr>
              <a:t>2016》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6" y="3417229"/>
            <a:ext cx="10845877" cy="18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54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3882453" y="2525824"/>
            <a:ext cx="4931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solidFill>
                  <a:schemeClr val="bg1"/>
                </a:solidFill>
              </a:rPr>
              <a:t>三、市场价值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03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87" y="1865629"/>
            <a:ext cx="4936884" cy="29977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6" y="1789456"/>
            <a:ext cx="5045214" cy="29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0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693889" y="1469036"/>
            <a:ext cx="3792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语忆科技在</a:t>
            </a:r>
            <a:r>
              <a:rPr lang="zh-CN" altLang="de-DE" dirty="0">
                <a:solidFill>
                  <a:schemeClr val="bg1"/>
                </a:solidFill>
              </a:rPr>
              <a:t>全国</a:t>
            </a:r>
            <a:r>
              <a:rPr lang="de-DE" altLang="zh-CN" dirty="0">
                <a:solidFill>
                  <a:schemeClr val="bg1"/>
                </a:solidFill>
              </a:rPr>
              <a:t>API Solution</a:t>
            </a:r>
            <a:r>
              <a:rPr lang="zh-CN" altLang="de-DE" dirty="0" smtClean="0">
                <a:solidFill>
                  <a:schemeClr val="bg1"/>
                </a:solidFill>
              </a:rPr>
              <a:t>大赛</a:t>
            </a:r>
            <a:r>
              <a:rPr lang="zh-CN" altLang="en-US" dirty="0" smtClean="0">
                <a:solidFill>
                  <a:schemeClr val="bg1"/>
                </a:solidFill>
              </a:rPr>
              <a:t>推出</a:t>
            </a:r>
            <a:r>
              <a:rPr lang="zh-CN" altLang="en-US" dirty="0">
                <a:solidFill>
                  <a:schemeClr val="bg1"/>
                </a:solidFill>
              </a:rPr>
              <a:t>新一代智能引擎</a:t>
            </a:r>
            <a:r>
              <a:rPr lang="en-US" altLang="zh-CN" dirty="0">
                <a:solidFill>
                  <a:schemeClr val="bg1"/>
                </a:solidFill>
              </a:rPr>
              <a:t>——</a:t>
            </a:r>
            <a:r>
              <a:rPr lang="zh-CN" altLang="en-US" dirty="0">
                <a:solidFill>
                  <a:schemeClr val="bg1"/>
                </a:solidFill>
              </a:rPr>
              <a:t>网络文学分析平台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94" y="2640280"/>
            <a:ext cx="3873500" cy="3136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15085" y="3861740"/>
            <a:ext cx="3267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整体情绪极性值趋势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各细节情绪趋势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各情绪变化幅度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小说节奏分析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同类小说对比分析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主要角色情绪分析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34" y="1223140"/>
            <a:ext cx="5086661" cy="23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0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3" y="908138"/>
            <a:ext cx="4739025" cy="35112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77" y="894508"/>
            <a:ext cx="4824420" cy="349945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73966" y="4946754"/>
            <a:ext cx="368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整体情感极性变化趋势及节奏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27757" y="4907694"/>
            <a:ext cx="299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细节情绪变化趋势及节奏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70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22" name="直接箭头连接符 2"/>
          <p:cNvCxnSpPr>
            <a:cxnSpLocks noChangeShapeType="1"/>
          </p:cNvCxnSpPr>
          <p:nvPr/>
        </p:nvCxnSpPr>
        <p:spPr bwMode="auto">
          <a:xfrm>
            <a:off x="1671930" y="4776942"/>
            <a:ext cx="9513887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直接连接符 5"/>
          <p:cNvCxnSpPr>
            <a:cxnSpLocks noChangeShapeType="1"/>
          </p:cNvCxnSpPr>
          <p:nvPr/>
        </p:nvCxnSpPr>
        <p:spPr bwMode="auto">
          <a:xfrm flipV="1">
            <a:off x="3121317" y="4761076"/>
            <a:ext cx="0" cy="5445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直接连接符 38"/>
          <p:cNvCxnSpPr>
            <a:cxnSpLocks noChangeShapeType="1"/>
          </p:cNvCxnSpPr>
          <p:nvPr/>
        </p:nvCxnSpPr>
        <p:spPr bwMode="auto">
          <a:xfrm flipH="1" flipV="1">
            <a:off x="6145505" y="4380062"/>
            <a:ext cx="1587" cy="376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直接连接符 40"/>
          <p:cNvCxnSpPr>
            <a:cxnSpLocks noChangeShapeType="1"/>
          </p:cNvCxnSpPr>
          <p:nvPr/>
        </p:nvCxnSpPr>
        <p:spPr bwMode="auto">
          <a:xfrm flipH="1" flipV="1">
            <a:off x="9242717" y="4803926"/>
            <a:ext cx="0" cy="4333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矩形 2"/>
          <p:cNvSpPr>
            <a:spLocks noChangeArrowheads="1"/>
          </p:cNvSpPr>
          <p:nvPr/>
        </p:nvSpPr>
        <p:spPr bwMode="auto">
          <a:xfrm>
            <a:off x="1681455" y="5169054"/>
            <a:ext cx="2808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 typeface="Arial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弱人工智能</a:t>
            </a:r>
            <a:endParaRPr lang="zh-CN" altLang="en-US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</p:txBody>
      </p:sp>
      <p:sp>
        <p:nvSpPr>
          <p:cNvPr id="27" name="矩形 2"/>
          <p:cNvSpPr>
            <a:spLocks noChangeArrowheads="1"/>
          </p:cNvSpPr>
          <p:nvPr/>
        </p:nvSpPr>
        <p:spPr bwMode="auto">
          <a:xfrm>
            <a:off x="4705642" y="3368829"/>
            <a:ext cx="28082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Neural-art</a:t>
            </a:r>
            <a:endParaRPr lang="zh-CN" altLang="en-US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</p:txBody>
      </p:sp>
      <p:sp>
        <p:nvSpPr>
          <p:cNvPr id="28" name="矩形 2"/>
          <p:cNvSpPr>
            <a:spLocks noChangeArrowheads="1"/>
          </p:cNvSpPr>
          <p:nvPr/>
        </p:nvSpPr>
        <p:spPr bwMode="auto">
          <a:xfrm>
            <a:off x="8018755" y="5096029"/>
            <a:ext cx="2808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 typeface="Arial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超级人工智能</a:t>
            </a:r>
            <a:endParaRPr lang="zh-CN" altLang="en-US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</p:txBody>
      </p:sp>
      <p:cxnSp>
        <p:nvCxnSpPr>
          <p:cNvPr id="29" name="直接连接符 38"/>
          <p:cNvCxnSpPr>
            <a:cxnSpLocks noChangeShapeType="1"/>
          </p:cNvCxnSpPr>
          <p:nvPr/>
        </p:nvCxnSpPr>
        <p:spPr bwMode="auto">
          <a:xfrm flipH="1" flipV="1">
            <a:off x="4626268" y="4588823"/>
            <a:ext cx="1587" cy="376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直接连接符 38"/>
          <p:cNvCxnSpPr>
            <a:cxnSpLocks noChangeShapeType="1"/>
          </p:cNvCxnSpPr>
          <p:nvPr/>
        </p:nvCxnSpPr>
        <p:spPr bwMode="auto">
          <a:xfrm flipH="1" flipV="1">
            <a:off x="7746499" y="4604687"/>
            <a:ext cx="1587" cy="376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7513930" y="3944239"/>
            <a:ext cx="631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算法、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数据</a:t>
            </a:r>
            <a:endParaRPr kumimoji="1"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08568" y="3966018"/>
            <a:ext cx="284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算法、数据、计算能力</a:t>
            </a:r>
            <a:endParaRPr kumimoji="1" lang="zh-CN" altLang="en-US" dirty="0"/>
          </a:p>
        </p:txBody>
      </p:sp>
      <p:cxnSp>
        <p:nvCxnSpPr>
          <p:cNvPr id="34" name="肘形连接符 33"/>
          <p:cNvCxnSpPr/>
          <p:nvPr/>
        </p:nvCxnSpPr>
        <p:spPr bwMode="auto">
          <a:xfrm>
            <a:off x="4031008" y="2753736"/>
            <a:ext cx="914400" cy="914400"/>
          </a:xfrm>
          <a:prstGeom prst="bentConnector3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 bwMode="auto">
          <a:xfrm flipH="1">
            <a:off x="7151852" y="2742134"/>
            <a:ext cx="914400" cy="914400"/>
          </a:xfrm>
          <a:prstGeom prst="bentConnector3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 bwMode="auto">
          <a:xfrm flipH="1">
            <a:off x="5980170" y="2779168"/>
            <a:ext cx="14990" cy="744438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线连接符 46"/>
          <p:cNvCxnSpPr/>
          <p:nvPr/>
        </p:nvCxnSpPr>
        <p:spPr bwMode="auto">
          <a:xfrm flipV="1">
            <a:off x="5672834" y="2763046"/>
            <a:ext cx="632123" cy="568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951010" y="2323601"/>
            <a:ext cx="994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美术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633315" y="2262046"/>
            <a:ext cx="95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bg1"/>
                </a:solidFill>
              </a:rPr>
              <a:t>音乐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507620" y="2310420"/>
            <a:ext cx="826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文学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711904" y="1783892"/>
            <a:ext cx="879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Art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                                视觉                         听觉                           思维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71930" y="1244184"/>
            <a:ext cx="7570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N</a:t>
            </a:r>
            <a:r>
              <a:rPr kumimoji="1" lang="en-US" altLang="zh-CN" dirty="0" smtClean="0">
                <a:solidFill>
                  <a:schemeClr val="bg1"/>
                </a:solidFill>
              </a:rPr>
              <a:t>eural</a:t>
            </a:r>
            <a:r>
              <a:rPr kumimoji="1" lang="zh-CN" altLang="en-US" dirty="0" smtClean="0">
                <a:solidFill>
                  <a:schemeClr val="bg1"/>
                </a:solidFill>
              </a:rPr>
              <a:t>                            图像处理               语音处理                 自然语言处理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8" name="直接连接符 38"/>
          <p:cNvCxnSpPr>
            <a:cxnSpLocks noChangeShapeType="1"/>
          </p:cNvCxnSpPr>
          <p:nvPr/>
        </p:nvCxnSpPr>
        <p:spPr bwMode="auto">
          <a:xfrm rot="16200000" flipV="1">
            <a:off x="4190886" y="1626265"/>
            <a:ext cx="1587" cy="21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直接连接符 38"/>
          <p:cNvCxnSpPr>
            <a:cxnSpLocks noChangeShapeType="1"/>
          </p:cNvCxnSpPr>
          <p:nvPr/>
        </p:nvCxnSpPr>
        <p:spPr bwMode="auto">
          <a:xfrm rot="16200000" flipV="1">
            <a:off x="5999105" y="1627834"/>
            <a:ext cx="1587" cy="21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2" name="直接连接符 38"/>
          <p:cNvCxnSpPr>
            <a:cxnSpLocks noChangeShapeType="1"/>
          </p:cNvCxnSpPr>
          <p:nvPr/>
        </p:nvCxnSpPr>
        <p:spPr bwMode="auto">
          <a:xfrm rot="16200000" flipV="1">
            <a:off x="7886037" y="1638831"/>
            <a:ext cx="1587" cy="21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直接连接符 38"/>
          <p:cNvCxnSpPr>
            <a:cxnSpLocks noChangeShapeType="1"/>
          </p:cNvCxnSpPr>
          <p:nvPr/>
        </p:nvCxnSpPr>
        <p:spPr bwMode="auto">
          <a:xfrm rot="16200000" flipV="1">
            <a:off x="1970164" y="1638831"/>
            <a:ext cx="1587" cy="216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09222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3079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80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" name="文本框 1"/>
          <p:cNvSpPr txBox="1"/>
          <p:nvPr/>
        </p:nvSpPr>
        <p:spPr>
          <a:xfrm>
            <a:off x="1445419" y="2578327"/>
            <a:ext cx="93011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            </a:t>
            </a:r>
            <a:r>
              <a:rPr lang="en-US" altLang="zh-CN" sz="48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neural-art</a:t>
            </a:r>
            <a:r>
              <a:rPr lang="zh-CN" altLang="en-US" sz="48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 于文学艺术</a:t>
            </a:r>
          </a:p>
          <a:p>
            <a:endParaRPr lang="zh-CN" altLang="en-US" sz="4800" dirty="0">
              <a:solidFill>
                <a:schemeClr val="bg1"/>
              </a:solidFill>
              <a:latin typeface="Billboard" charset="0"/>
              <a:ea typeface="张海山锐谐体" charset="0"/>
            </a:endParaRPr>
          </a:p>
          <a:p>
            <a:endParaRPr lang="zh-CN" altLang="en-US" sz="4800" dirty="0">
              <a:solidFill>
                <a:schemeClr val="bg1"/>
              </a:solidFill>
              <a:latin typeface="Billboard" charset="0"/>
              <a:ea typeface="张海山锐谐体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3079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80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" name="文本框 1"/>
          <p:cNvSpPr txBox="1"/>
          <p:nvPr/>
        </p:nvSpPr>
        <p:spPr>
          <a:xfrm>
            <a:off x="1019750" y="1095901"/>
            <a:ext cx="9301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目录：</a:t>
            </a:r>
            <a:endParaRPr lang="zh-CN" altLang="en-US" sz="4800" dirty="0">
              <a:solidFill>
                <a:schemeClr val="bg1"/>
              </a:solidFill>
              <a:latin typeface="Billboard" charset="0"/>
              <a:ea typeface="张海山锐谐体" charset="0"/>
            </a:endParaRPr>
          </a:p>
          <a:p>
            <a:endParaRPr lang="zh-CN" altLang="en-US" sz="4800" dirty="0">
              <a:solidFill>
                <a:schemeClr val="bg1"/>
              </a:solidFill>
              <a:latin typeface="Billboard" charset="0"/>
              <a:ea typeface="张海山锐谐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09964" y="1880731"/>
            <a:ext cx="61380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一、理论 </a:t>
            </a:r>
          </a:p>
          <a:p>
            <a:endParaRPr lang="zh-CN" altLang="en-US" sz="4800" dirty="0" smtClean="0">
              <a:solidFill>
                <a:schemeClr val="bg1"/>
              </a:solidFill>
              <a:latin typeface="Billboard" charset="0"/>
              <a:ea typeface="张海山锐谐体" charset="0"/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二、案例</a:t>
            </a:r>
          </a:p>
          <a:p>
            <a:endParaRPr lang="zh-CN" altLang="en-US" sz="4800" dirty="0">
              <a:solidFill>
                <a:schemeClr val="bg1"/>
              </a:solidFill>
              <a:latin typeface="Billboard" charset="0"/>
              <a:ea typeface="张海山锐谐体" charset="0"/>
            </a:endParaRPr>
          </a:p>
          <a:p>
            <a:r>
              <a:rPr lang="zh-CN" altLang="en-US" sz="48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三</a:t>
            </a:r>
            <a:r>
              <a:rPr lang="zh-CN" altLang="en-US" sz="48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、</a:t>
            </a:r>
            <a:r>
              <a:rPr lang="zh-CN" altLang="en-US" sz="48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市场价值</a:t>
            </a:r>
            <a:endParaRPr lang="zh-CN" altLang="en-US" sz="4800" dirty="0">
              <a:solidFill>
                <a:schemeClr val="bg1"/>
              </a:solidFill>
              <a:latin typeface="Billboard" charset="0"/>
              <a:ea typeface="张海山锐谐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1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3079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80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3" name="直接箭头连接符 2"/>
          <p:cNvCxnSpPr>
            <a:cxnSpLocks noChangeShapeType="1"/>
          </p:cNvCxnSpPr>
          <p:nvPr/>
        </p:nvCxnSpPr>
        <p:spPr bwMode="auto">
          <a:xfrm>
            <a:off x="278044" y="4003452"/>
            <a:ext cx="9513887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直接连接符 5"/>
          <p:cNvCxnSpPr>
            <a:cxnSpLocks noChangeShapeType="1"/>
          </p:cNvCxnSpPr>
          <p:nvPr/>
        </p:nvCxnSpPr>
        <p:spPr bwMode="auto">
          <a:xfrm flipV="1">
            <a:off x="1727431" y="3458939"/>
            <a:ext cx="0" cy="5445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直接连接符 38"/>
          <p:cNvCxnSpPr>
            <a:cxnSpLocks noChangeShapeType="1"/>
          </p:cNvCxnSpPr>
          <p:nvPr/>
        </p:nvCxnSpPr>
        <p:spPr bwMode="auto">
          <a:xfrm flipH="1" flipV="1">
            <a:off x="4751619" y="4035202"/>
            <a:ext cx="1587" cy="376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直接连接符 40"/>
          <p:cNvCxnSpPr>
            <a:cxnSpLocks noChangeShapeType="1"/>
          </p:cNvCxnSpPr>
          <p:nvPr/>
        </p:nvCxnSpPr>
        <p:spPr bwMode="auto">
          <a:xfrm flipH="1" flipV="1">
            <a:off x="7848831" y="3530377"/>
            <a:ext cx="0" cy="4333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573318" y="2259149"/>
            <a:ext cx="2738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kumimoji="0" lang="zh-CN" altLang="en-US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使用目标、规划和脚本</a:t>
            </a:r>
          </a:p>
          <a:p>
            <a:r>
              <a:rPr kumimoji="0" lang="zh-CN" altLang="en-US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，提出叙事文本理解的可计算模型</a:t>
            </a:r>
            <a:endParaRPr kumimoji="0" lang="zh-CN" altLang="en-US" sz="1800" dirty="0">
              <a:solidFill>
                <a:schemeClr val="bg1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3600681" y="4682902"/>
            <a:ext cx="22604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kumimoji="0" lang="zh-CN" altLang="en-US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第一个自动故事生成系统</a:t>
            </a:r>
            <a:r>
              <a:rPr kumimoji="0" lang="en-US" altLang="zh-CN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Tale-Spin</a:t>
            </a:r>
            <a:endParaRPr kumimoji="0" lang="zh-CN" altLang="en-US" sz="1800" dirty="0">
              <a:solidFill>
                <a:schemeClr val="bg1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682018" y="2284070"/>
            <a:ext cx="27368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kumimoji="0" lang="zh-CN" altLang="en-US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提出</a:t>
            </a:r>
            <a:r>
              <a:rPr kumimoji="0" lang="en-US" altLang="zh-CN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narrative</a:t>
            </a:r>
            <a:r>
              <a:rPr kumimoji="0" lang="zh-CN" altLang="en-US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 </a:t>
            </a:r>
            <a:r>
              <a:rPr kumimoji="0" lang="en-US" altLang="zh-CN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intelligence</a:t>
            </a:r>
            <a:r>
              <a:rPr kumimoji="0" lang="zh-CN" altLang="en-US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的概念，并成为叙事学的一重要分支</a:t>
            </a:r>
            <a:endParaRPr kumimoji="0" lang="zh-CN" altLang="en-US" sz="1800" dirty="0">
              <a:solidFill>
                <a:schemeClr val="bg1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273281" y="4352701"/>
            <a:ext cx="2808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mr-IN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19</a:t>
            </a: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70</a:t>
            </a: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s</a:t>
            </a:r>
            <a:endParaRPr lang="zh-CN" altLang="en-US" sz="3200" b="1" dirty="0" smtClean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Schank</a:t>
            </a:r>
            <a:r>
              <a:rPr lang="zh-CN" altLang="en-US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和</a:t>
            </a: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Abelson</a:t>
            </a:r>
            <a:endParaRPr lang="zh-CN" altLang="en-US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3311756" y="2595339"/>
            <a:ext cx="28082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1976</a:t>
            </a:r>
            <a:endParaRPr lang="en-US" altLang="zh-CN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Meehan</a:t>
            </a:r>
            <a:endParaRPr lang="zh-CN" altLang="en-US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6610581" y="4279676"/>
            <a:ext cx="2808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1990</a:t>
            </a:r>
            <a:endParaRPr lang="zh-CN" altLang="en-US" sz="3200" b="1" dirty="0" smtClean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D</a:t>
            </a: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avis</a:t>
            </a:r>
            <a:r>
              <a:rPr lang="zh-CN" altLang="en-US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和</a:t>
            </a: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Travers</a:t>
            </a:r>
            <a:endParaRPr lang="zh-CN" altLang="en-US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18650" y="1241181"/>
            <a:ext cx="26733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        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21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世纪</a:t>
            </a: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             国外</a:t>
            </a:r>
          </a:p>
          <a:p>
            <a:r>
              <a:rPr kumimoji="1" lang="zh-CN" altLang="mr-IN" sz="2400" b="1" dirty="0">
                <a:solidFill>
                  <a:schemeClr val="bg1"/>
                </a:solidFill>
              </a:rPr>
              <a:t>以</a:t>
            </a:r>
            <a:r>
              <a:rPr kumimoji="1" lang="zh-CN" altLang="mr-IN" sz="2400" b="1" dirty="0" smtClean="0">
                <a:solidFill>
                  <a:schemeClr val="bg1"/>
                </a:solidFill>
              </a:rPr>
              <a:t>角色</a:t>
            </a:r>
            <a:r>
              <a:rPr kumimoji="1" lang="zh-CN" altLang="mr-IN" sz="2400" b="1" dirty="0">
                <a:solidFill>
                  <a:schemeClr val="bg1"/>
                </a:solidFill>
              </a:rPr>
              <a:t>为中心</a:t>
            </a:r>
            <a:r>
              <a:rPr kumimoji="1" lang="zh-CN" altLang="mr-IN" sz="2400" b="1" dirty="0" smtClean="0">
                <a:solidFill>
                  <a:schemeClr val="bg1"/>
                </a:solidFill>
              </a:rPr>
              <a:t>的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O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z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Interactive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Storytelling</a:t>
            </a:r>
            <a:endParaRPr kumimoji="1" lang="zh-CN" altLang="mr-IN" sz="2400" b="1" dirty="0">
              <a:solidFill>
                <a:schemeClr val="bg1"/>
              </a:solidFill>
            </a:endParaRPr>
          </a:p>
          <a:p>
            <a:r>
              <a:rPr kumimoji="1" lang="zh-CN" altLang="mr-IN" sz="2400" b="1" dirty="0" smtClean="0">
                <a:solidFill>
                  <a:schemeClr val="bg1"/>
                </a:solidFill>
              </a:rPr>
              <a:t>和</a:t>
            </a:r>
            <a:r>
              <a:rPr kumimoji="1" lang="zh-CN" altLang="mr-IN" sz="2400" b="1" dirty="0">
                <a:solidFill>
                  <a:schemeClr val="bg1"/>
                </a:solidFill>
              </a:rPr>
              <a:t>以作者为中心</a:t>
            </a:r>
            <a:r>
              <a:rPr kumimoji="1" lang="zh-CN" altLang="mr-IN" sz="2400" b="1" dirty="0" smtClean="0">
                <a:solidFill>
                  <a:schemeClr val="bg1"/>
                </a:solidFill>
              </a:rPr>
              <a:t>的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Façade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Fa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b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ulist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等</a:t>
            </a:r>
          </a:p>
          <a:p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            国内</a:t>
            </a:r>
          </a:p>
          <a:p>
            <a:r>
              <a:rPr kumimoji="1" lang="zh-CN" altLang="en-US" sz="2400" b="1" dirty="0">
                <a:solidFill>
                  <a:schemeClr val="bg1"/>
                </a:solidFill>
              </a:rPr>
              <a:t>研究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古诗词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的计算机辅助创作与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分析</a:t>
            </a:r>
          </a:p>
          <a:p>
            <a:r>
              <a:rPr kumimoji="1" lang="zh-CN" altLang="en-US" sz="2400" b="1" dirty="0" smtClean="0">
                <a:solidFill>
                  <a:schemeClr val="bg1"/>
                </a:solidFill>
              </a:rPr>
              <a:t>和</a:t>
            </a:r>
          </a:p>
          <a:p>
            <a:r>
              <a:rPr kumimoji="1" lang="zh-CN" altLang="en-US" sz="2400" b="1" dirty="0">
                <a:solidFill>
                  <a:schemeClr val="bg1"/>
                </a:solidFill>
              </a:rPr>
              <a:t>研究叙事和动画的自动生成</a:t>
            </a:r>
            <a:endParaRPr kumimoji="1" lang="zh-CN" altLang="mr-IN" sz="2400" b="1" dirty="0">
              <a:solidFill>
                <a:schemeClr val="bg1"/>
              </a:solidFill>
            </a:endParaRPr>
          </a:p>
          <a:p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9477" y="6501368"/>
            <a:ext cx="716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http://</a:t>
            </a:r>
            <a:r>
              <a:rPr kumimoji="1" lang="en-US" altLang="zh-CN" dirty="0" err="1">
                <a:solidFill>
                  <a:schemeClr val="bg1"/>
                </a:solidFill>
              </a:rPr>
              <a:t>www.docin.com</a:t>
            </a:r>
            <a:r>
              <a:rPr kumimoji="1" lang="en-US" altLang="zh-CN" dirty="0">
                <a:solidFill>
                  <a:schemeClr val="bg1"/>
                </a:solidFill>
              </a:rPr>
              <a:t>/p-819531878.html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2526" y="1106654"/>
            <a:ext cx="433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N</a:t>
            </a:r>
            <a:r>
              <a:rPr kumimoji="1" lang="en-US" altLang="zh-CN" dirty="0" smtClean="0">
                <a:solidFill>
                  <a:schemeClr val="bg1"/>
                </a:solidFill>
              </a:rPr>
              <a:t>arrative</a:t>
            </a:r>
            <a:r>
              <a:rPr kumimoji="1" lang="zh-CN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</a:rPr>
              <a:t>intelligence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7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89" y="1723822"/>
            <a:ext cx="7213600" cy="1320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39056" y="894508"/>
            <a:ext cx="465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叙事生成的处理过程：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19150"/>
            <a:ext cx="5168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3077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3079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3083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84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80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3081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82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13" name="直接箭头连接符 2"/>
          <p:cNvCxnSpPr>
            <a:cxnSpLocks noChangeShapeType="1"/>
          </p:cNvCxnSpPr>
          <p:nvPr/>
        </p:nvCxnSpPr>
        <p:spPr bwMode="auto">
          <a:xfrm>
            <a:off x="1042537" y="4003452"/>
            <a:ext cx="9513887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直接连接符 5"/>
          <p:cNvCxnSpPr>
            <a:cxnSpLocks noChangeShapeType="1"/>
          </p:cNvCxnSpPr>
          <p:nvPr/>
        </p:nvCxnSpPr>
        <p:spPr bwMode="auto">
          <a:xfrm flipV="1">
            <a:off x="1667466" y="3458939"/>
            <a:ext cx="0" cy="5445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直接连接符 38"/>
          <p:cNvCxnSpPr>
            <a:cxnSpLocks noChangeShapeType="1"/>
          </p:cNvCxnSpPr>
          <p:nvPr/>
        </p:nvCxnSpPr>
        <p:spPr bwMode="auto">
          <a:xfrm flipH="1" flipV="1">
            <a:off x="3852205" y="4035202"/>
            <a:ext cx="1587" cy="376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直接连接符 40"/>
          <p:cNvCxnSpPr>
            <a:cxnSpLocks noChangeShapeType="1"/>
          </p:cNvCxnSpPr>
          <p:nvPr/>
        </p:nvCxnSpPr>
        <p:spPr bwMode="auto">
          <a:xfrm flipH="1" flipV="1">
            <a:off x="6844488" y="3530377"/>
            <a:ext cx="0" cy="4333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993190" y="2272172"/>
            <a:ext cx="2738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kumimoji="0" lang="en-US" altLang="zh-CN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P</a:t>
            </a:r>
            <a:r>
              <a:rPr kumimoji="0" lang="en-US" altLang="zh-CN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emberton</a:t>
            </a:r>
            <a:r>
              <a:rPr kumimoji="0" lang="zh-CN" altLang="en-US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 </a:t>
            </a:r>
          </a:p>
          <a:p>
            <a:r>
              <a:rPr kumimoji="0" lang="en-US" altLang="zh-CN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GESTER</a:t>
            </a:r>
            <a:r>
              <a:rPr kumimoji="0" lang="zh-CN" altLang="en-US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系统</a:t>
            </a:r>
            <a:endParaRPr kumimoji="0" lang="zh-CN" altLang="en-US" sz="1800" dirty="0">
              <a:solidFill>
                <a:schemeClr val="bg1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8" name="文本框 7"/>
          <p:cNvSpPr txBox="1">
            <a:spLocks noChangeArrowheads="1"/>
          </p:cNvSpPr>
          <p:nvPr/>
        </p:nvSpPr>
        <p:spPr bwMode="auto">
          <a:xfrm>
            <a:off x="2911130" y="4682902"/>
            <a:ext cx="22604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kumimoji="0" lang="zh-CN" altLang="en-US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随机过程和语法规则的结合，并运用</a:t>
            </a:r>
            <a:r>
              <a:rPr kumimoji="0" lang="zh-CN" altLang="en-US" sz="180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一定的词典产生语句</a:t>
            </a:r>
            <a:endParaRPr kumimoji="0" lang="zh-CN" altLang="en-US" sz="1800" dirty="0">
              <a:solidFill>
                <a:schemeClr val="bg1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5628425" y="2491481"/>
            <a:ext cx="25961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kumimoji="0" lang="zh-CN" altLang="en-US" sz="1800" dirty="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有启发的概念</a:t>
            </a:r>
            <a:r>
              <a:rPr kumimoji="0" lang="zh-CN" altLang="en-US" sz="180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空间搜索模型</a:t>
            </a:r>
            <a:endParaRPr kumimoji="0" lang="zh-CN" altLang="en-US" sz="1800" dirty="0">
              <a:solidFill>
                <a:schemeClr val="bg1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348228" y="4352701"/>
            <a:ext cx="2808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mr-IN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19</a:t>
            </a: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60</a:t>
            </a:r>
            <a:endParaRPr lang="zh-CN" altLang="en-US" sz="3200" b="1" dirty="0" smtClean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  <a:p>
            <a:pPr algn="ctr"/>
            <a:r>
              <a:rPr lang="en-US" altLang="zh-CN" sz="3200" b="1" dirty="0" err="1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T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horndyke</a:t>
            </a:r>
            <a:endParaRPr lang="zh-CN" altLang="en-US" sz="3200" b="1" dirty="0" smtClean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故事文法</a:t>
            </a:r>
            <a:endParaRPr lang="zh-CN" altLang="en-US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2532261" y="2595339"/>
            <a:ext cx="28082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1962</a:t>
            </a:r>
            <a:endParaRPr lang="en-US" altLang="zh-CN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A</a:t>
            </a: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uto-beatnik</a:t>
            </a:r>
            <a:endParaRPr lang="zh-CN" altLang="en-US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5381387" y="4279676"/>
            <a:ext cx="302736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cs-CZ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1997</a:t>
            </a:r>
            <a:endParaRPr lang="zh-CN" altLang="en-US" sz="3200" b="1" dirty="0" smtClean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T</a:t>
            </a:r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urner</a:t>
            </a:r>
            <a:endParaRPr lang="zh-CN" altLang="en-US" sz="3200" b="1" dirty="0" smtClean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MINSTER</a:t>
            </a:r>
            <a:r>
              <a:rPr lang="zh-CN" altLang="en-US" sz="32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系统</a:t>
            </a:r>
            <a:endParaRPr lang="zh-CN" altLang="en-US" sz="32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810185" y="3640598"/>
            <a:ext cx="178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mtClean="0">
                <a:solidFill>
                  <a:schemeClr val="bg1"/>
                </a:solidFill>
              </a:rPr>
              <a:t>DNN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03970" y="6501368"/>
            <a:ext cx="716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http://</a:t>
            </a:r>
            <a:r>
              <a:rPr kumimoji="1" lang="en-US" altLang="zh-CN" dirty="0" err="1">
                <a:solidFill>
                  <a:schemeClr val="bg1"/>
                </a:solidFill>
              </a:rPr>
              <a:t>www.docin.com</a:t>
            </a:r>
            <a:r>
              <a:rPr kumimoji="1" lang="en-US" altLang="zh-CN" dirty="0">
                <a:solidFill>
                  <a:schemeClr val="bg1"/>
                </a:solidFill>
              </a:rPr>
              <a:t>/p-819531878.html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38"/>
          <p:cNvCxnSpPr>
            <a:cxnSpLocks noChangeShapeType="1"/>
          </p:cNvCxnSpPr>
          <p:nvPr/>
        </p:nvCxnSpPr>
        <p:spPr bwMode="auto">
          <a:xfrm flipH="1" flipV="1">
            <a:off x="9026091" y="4019111"/>
            <a:ext cx="1587" cy="3762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" name="文本框 7"/>
          <p:cNvSpPr txBox="1">
            <a:spLocks noChangeArrowheads="1"/>
          </p:cNvSpPr>
          <p:nvPr/>
        </p:nvSpPr>
        <p:spPr bwMode="auto">
          <a:xfrm>
            <a:off x="8549709" y="4666811"/>
            <a:ext cx="2260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r>
              <a:rPr kumimoji="0" lang="zh-CN" altLang="en-US" sz="1800" smtClean="0">
                <a:solidFill>
                  <a:schemeClr val="bg1"/>
                </a:solidFill>
                <a:latin typeface="黑体" charset="0"/>
                <a:ea typeface="黑体" charset="0"/>
                <a:cs typeface="黑体" charset="0"/>
              </a:rPr>
              <a:t>遗传算法</a:t>
            </a:r>
            <a:endParaRPr kumimoji="0" lang="zh-CN" altLang="en-US" sz="1800" dirty="0">
              <a:solidFill>
                <a:schemeClr val="bg1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7" name="矩形 2"/>
          <p:cNvSpPr>
            <a:spLocks noChangeArrowheads="1"/>
          </p:cNvSpPr>
          <p:nvPr/>
        </p:nvSpPr>
        <p:spPr bwMode="auto">
          <a:xfrm>
            <a:off x="7709431" y="2171023"/>
            <a:ext cx="28082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zh-CN" sz="24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200</a:t>
            </a:r>
            <a:r>
              <a:rPr lang="en-US" altLang="zh-CN" sz="24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马力</a:t>
            </a: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造字工房言宋（非商用）常规体" charset="0"/>
                <a:ea typeface="造字工房言宋（非商用）常规体" charset="0"/>
                <a:cs typeface="造字工房言宋（非商用）常规体" charset="0"/>
              </a:rPr>
              <a:t>中国古代近体诗</a:t>
            </a:r>
            <a:endParaRPr lang="zh-CN" altLang="en-US" sz="2400" b="1" dirty="0">
              <a:solidFill>
                <a:schemeClr val="bg1"/>
              </a:solidFill>
              <a:latin typeface="造字工房言宋（非商用）常规体" charset="0"/>
              <a:ea typeface="造字工房言宋（非商用）常规体" charset="0"/>
              <a:cs typeface="造字工房言宋（非商用）常规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37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" name="文本框 11"/>
          <p:cNvSpPr txBox="1"/>
          <p:nvPr/>
        </p:nvSpPr>
        <p:spPr>
          <a:xfrm>
            <a:off x="2833141" y="1417828"/>
            <a:ext cx="63595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Billboard" charset="0"/>
                <a:ea typeface="张海山锐谐体" charset="0"/>
              </a:rPr>
              <a:t>二、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案例</a:t>
            </a:r>
            <a:endParaRPr lang="zh-CN" altLang="en-US" sz="4400" dirty="0" smtClean="0">
              <a:solidFill>
                <a:schemeClr val="bg1"/>
              </a:solidFill>
              <a:latin typeface="Billboard" charset="0"/>
              <a:ea typeface="张海山锐谐体" charset="0"/>
            </a:endParaRPr>
          </a:p>
          <a:p>
            <a:r>
              <a:rPr lang="zh-CN" altLang="en-US" sz="4400" dirty="0">
                <a:solidFill>
                  <a:schemeClr val="bg1"/>
                </a:solidFill>
                <a:latin typeface="Billboard" charset="0"/>
                <a:ea typeface="张海山锐谐体" charset="0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         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 </a:t>
            </a:r>
            <a:r>
              <a:rPr lang="en-US" altLang="zh-CN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--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新闻传播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 </a:t>
            </a:r>
          </a:p>
          <a:p>
            <a:r>
              <a:rPr lang="zh-CN" altLang="en-US" sz="4400" dirty="0">
                <a:solidFill>
                  <a:schemeClr val="bg1"/>
                </a:solidFill>
                <a:latin typeface="Billboard" charset="0"/>
                <a:ea typeface="张海山锐谐体" charset="0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          </a:t>
            </a:r>
            <a:r>
              <a:rPr lang="en-US" altLang="zh-CN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--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语言文学</a:t>
            </a:r>
          </a:p>
          <a:p>
            <a:r>
              <a:rPr lang="zh-CN" altLang="en-US" sz="4400" dirty="0">
                <a:solidFill>
                  <a:schemeClr val="bg1"/>
                </a:solidFill>
                <a:latin typeface="Billboard" charset="0"/>
                <a:ea typeface="张海山锐谐体" charset="0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               </a:t>
            </a:r>
            <a:r>
              <a:rPr lang="en-US" altLang="zh-CN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-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诗歌</a:t>
            </a:r>
          </a:p>
          <a:p>
            <a:r>
              <a:rPr lang="zh-CN" altLang="en-US" sz="4400" dirty="0">
                <a:solidFill>
                  <a:schemeClr val="bg1"/>
                </a:solidFill>
                <a:latin typeface="Billboard" charset="0"/>
                <a:ea typeface="张海山锐谐体" charset="0"/>
              </a:rPr>
              <a:t> 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               </a:t>
            </a:r>
            <a:r>
              <a:rPr lang="en-US" altLang="zh-CN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-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小说</a:t>
            </a:r>
            <a:r>
              <a:rPr lang="zh-CN" altLang="en-US" sz="4400" dirty="0" smtClean="0">
                <a:solidFill>
                  <a:schemeClr val="bg1"/>
                </a:solidFill>
                <a:latin typeface="Billboard" charset="0"/>
                <a:ea typeface="张海山锐谐体" charset="0"/>
              </a:rPr>
              <a:t>    </a:t>
            </a:r>
            <a:endParaRPr lang="zh-CN" altLang="en-US" sz="4400" dirty="0">
              <a:solidFill>
                <a:schemeClr val="bg1"/>
              </a:solidFill>
              <a:latin typeface="Billboard" charset="0"/>
              <a:ea typeface="张海山锐谐体" charset="0"/>
            </a:endParaRPr>
          </a:p>
          <a:p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948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822326" y="179386"/>
            <a:ext cx="10242549" cy="523036"/>
            <a:chOff x="1" y="0"/>
            <a:chExt cx="10241332" cy="523220"/>
          </a:xfrm>
        </p:grpSpPr>
        <p:sp>
          <p:nvSpPr>
            <p:cNvPr id="4" name="文本框 90"/>
            <p:cNvSpPr txBox="1">
              <a:spLocks noChangeArrowheads="1"/>
            </p:cNvSpPr>
            <p:nvPr/>
          </p:nvSpPr>
          <p:spPr bwMode="auto">
            <a:xfrm>
              <a:off x="3928649" y="0"/>
              <a:ext cx="24930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charset="0"/>
                  <a:ea typeface="宋体" charset="0"/>
                </a:defRPr>
              </a:lvl9pPr>
            </a:lstStyle>
            <a:p>
              <a:pPr algn="ctr" eaLnBrk="1" hangingPunct="1"/>
              <a:r>
                <a:rPr lang="en-US" altLang="zh-CN" sz="2800" b="1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Neural-art</a:t>
              </a:r>
              <a:endParaRPr lang="zh-CN" altLang="en-US" sz="2800" b="1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</p:txBody>
        </p:sp>
        <p:grpSp>
          <p:nvGrpSpPr>
            <p:cNvPr id="5" name="组合 74"/>
            <p:cNvGrpSpPr>
              <a:grpSpLocks/>
            </p:cNvGrpSpPr>
            <p:nvPr/>
          </p:nvGrpSpPr>
          <p:grpSpPr bwMode="auto">
            <a:xfrm>
              <a:off x="1" y="201464"/>
              <a:ext cx="3649356" cy="76200"/>
              <a:chOff x="0" y="0"/>
              <a:chExt cx="4645994" cy="76200"/>
            </a:xfrm>
          </p:grpSpPr>
          <p:cxnSp>
            <p:nvCxnSpPr>
              <p:cNvPr id="9" name="直接连接符 80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" name="直接连接符 81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组合 82"/>
            <p:cNvGrpSpPr>
              <a:grpSpLocks/>
            </p:cNvGrpSpPr>
            <p:nvPr/>
          </p:nvGrpSpPr>
          <p:grpSpPr bwMode="auto">
            <a:xfrm>
              <a:off x="6591977" y="201464"/>
              <a:ext cx="3649356" cy="76200"/>
              <a:chOff x="0" y="0"/>
              <a:chExt cx="4645994" cy="76200"/>
            </a:xfrm>
          </p:grpSpPr>
          <p:cxnSp>
            <p:nvCxnSpPr>
              <p:cNvPr id="7" name="直接连接符 83"/>
              <p:cNvCxnSpPr>
                <a:cxnSpLocks noChangeShapeType="1"/>
              </p:cNvCxnSpPr>
              <p:nvPr/>
            </p:nvCxnSpPr>
            <p:spPr bwMode="auto">
              <a:xfrm>
                <a:off x="0" y="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84"/>
              <p:cNvCxnSpPr>
                <a:cxnSpLocks noChangeShapeType="1"/>
              </p:cNvCxnSpPr>
              <p:nvPr/>
            </p:nvCxnSpPr>
            <p:spPr bwMode="auto">
              <a:xfrm>
                <a:off x="0" y="76200"/>
                <a:ext cx="4645994" cy="0"/>
              </a:xfrm>
              <a:prstGeom prst="line">
                <a:avLst/>
              </a:prstGeom>
              <a:noFill/>
              <a:ln w="6350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1" name="文本框 10"/>
          <p:cNvSpPr txBox="1"/>
          <p:nvPr/>
        </p:nvSpPr>
        <p:spPr>
          <a:xfrm>
            <a:off x="1289154" y="1230308"/>
            <a:ext cx="88891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新闻传播的基本流程：</a:t>
            </a:r>
          </a:p>
          <a:p>
            <a:endParaRPr kumimoji="1" lang="zh-CN" altLang="en-US" sz="2000" dirty="0" smtClean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</a:rPr>
              <a:t>选择事实阶段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新闻传播的起点是事实。事实作为传者的反映对象，是客观存在物，它具有不以人们意志为转移的客观物质性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</a:rPr>
              <a:t>事实转换阶段。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所谓事实转换，就是把新闻事实变成新闻成品。新闻事实要经过新闻媒介向社会广泛传播以后，霉变成了能为广大受众所接受的新闻</a:t>
            </a:r>
            <a:r>
              <a:rPr lang="zh-CN" altLang="en-US" sz="2000" dirty="0" smtClean="0">
                <a:solidFill>
                  <a:schemeClr val="bg1"/>
                </a:solidFill>
              </a:rPr>
              <a:t>。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</a:rPr>
              <a:t>信息接受阶段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受众接受新闻成品，获得新闻信息，这是新闻传播过程的最后阶段，新闻传播在受众这里最后完成。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17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911</Words>
  <Application>Microsoft Macintosh PowerPoint</Application>
  <PresentationFormat>宽屏</PresentationFormat>
  <Paragraphs>128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Billboard</vt:lpstr>
      <vt:lpstr>Calibri</vt:lpstr>
      <vt:lpstr>Calibri Light</vt:lpstr>
      <vt:lpstr>黑体</vt:lpstr>
      <vt:lpstr>宋体</vt:lpstr>
      <vt:lpstr>微软雅黑</vt:lpstr>
      <vt:lpstr>造字工房言宋（非商用）常规体</vt:lpstr>
      <vt:lpstr>张海山锐谐体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peng</dc:creator>
  <cp:lastModifiedBy>JUN peng</cp:lastModifiedBy>
  <cp:revision>56</cp:revision>
  <dcterms:created xsi:type="dcterms:W3CDTF">2017-11-03T01:45:03Z</dcterms:created>
  <dcterms:modified xsi:type="dcterms:W3CDTF">2017-11-24T10:15:04Z</dcterms:modified>
</cp:coreProperties>
</file>