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9" r:id="rId5"/>
    <p:sldId id="262" r:id="rId6"/>
    <p:sldId id="264" r:id="rId7"/>
    <p:sldId id="257" r:id="rId8"/>
    <p:sldId id="269" r:id="rId9"/>
    <p:sldId id="281" r:id="rId10"/>
    <p:sldId id="265" r:id="rId11"/>
    <p:sldId id="282" r:id="rId12"/>
    <p:sldId id="267" r:id="rId13"/>
    <p:sldId id="283" r:id="rId14"/>
    <p:sldId id="261" r:id="rId15"/>
    <p:sldId id="287" r:id="rId16"/>
    <p:sldId id="285" r:id="rId17"/>
    <p:sldId id="263" r:id="rId18"/>
  </p:sldIdLst>
  <p:sldSz cx="12192000" cy="6858000"/>
  <p:notesSz cx="6858000" cy="9144000"/>
  <p:embeddedFontLst>
    <p:embeddedFont>
      <p:font typeface="微软雅黑" panose="020B0502040204020203" pitchFamily="34" charset="-122"/>
      <p:regular r:id="rId20"/>
      <p:bold r:id="rId21"/>
    </p:embeddedFont>
    <p:embeddedFont>
      <p:font typeface="等线" panose="02010600030101010101" charset="-122"/>
      <p:regular r:id="rId22"/>
      <p:bold r:id="rId23"/>
    </p:embeddedFont>
    <p:embeddedFont>
      <p:font typeface="Geometr415 Blk BT" panose="020B0802020204020303" pitchFamily="34" charset="0"/>
      <p:regular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77AFB-DBB0-4C3A-8253-EF8103591973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3D75-0971-46E2-972F-876BF1F02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2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23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9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9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18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61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8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6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9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7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7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4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5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8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1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5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70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13D75-0971-46E2-972F-876BF1F022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2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6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1539401" y="1955802"/>
            <a:ext cx="9128598" cy="3035300"/>
          </a:xfrm>
          <a:custGeom>
            <a:avLst/>
            <a:gdLst>
              <a:gd name="connsiteX0" fmla="*/ 4647286 w 9128598"/>
              <a:gd name="connsiteY0" fmla="*/ 666285 h 3035300"/>
              <a:gd name="connsiteX1" fmla="*/ 6804955 w 9128598"/>
              <a:gd name="connsiteY1" fmla="*/ 666285 h 3035300"/>
              <a:gd name="connsiteX2" fmla="*/ 6804955 w 9128598"/>
              <a:gd name="connsiteY2" fmla="*/ 3035300 h 3035300"/>
              <a:gd name="connsiteX3" fmla="*/ 4647286 w 9128598"/>
              <a:gd name="connsiteY3" fmla="*/ 3035300 h 3035300"/>
              <a:gd name="connsiteX4" fmla="*/ 6970929 w 9128598"/>
              <a:gd name="connsiteY4" fmla="*/ 0 h 3035300"/>
              <a:gd name="connsiteX5" fmla="*/ 9128598 w 9128598"/>
              <a:gd name="connsiteY5" fmla="*/ 0 h 3035300"/>
              <a:gd name="connsiteX6" fmla="*/ 9128598 w 9128598"/>
              <a:gd name="connsiteY6" fmla="*/ 3035300 h 3035300"/>
              <a:gd name="connsiteX7" fmla="*/ 6970929 w 9128598"/>
              <a:gd name="connsiteY7" fmla="*/ 3035300 h 3035300"/>
              <a:gd name="connsiteX8" fmla="*/ 2323643 w 9128598"/>
              <a:gd name="connsiteY8" fmla="*/ 0 h 3035300"/>
              <a:gd name="connsiteX9" fmla="*/ 4481312 w 9128598"/>
              <a:gd name="connsiteY9" fmla="*/ 0 h 3035300"/>
              <a:gd name="connsiteX10" fmla="*/ 4481312 w 9128598"/>
              <a:gd name="connsiteY10" fmla="*/ 2421894 h 3035300"/>
              <a:gd name="connsiteX11" fmla="*/ 2323643 w 9128598"/>
              <a:gd name="connsiteY11" fmla="*/ 2421894 h 3035300"/>
              <a:gd name="connsiteX12" fmla="*/ 0 w 9128598"/>
              <a:gd name="connsiteY12" fmla="*/ 0 h 3035300"/>
              <a:gd name="connsiteX13" fmla="*/ 2157669 w 9128598"/>
              <a:gd name="connsiteY13" fmla="*/ 0 h 3035300"/>
              <a:gd name="connsiteX14" fmla="*/ 2157669 w 9128598"/>
              <a:gd name="connsiteY14" fmla="*/ 3035300 h 3035300"/>
              <a:gd name="connsiteX15" fmla="*/ 0 w 9128598"/>
              <a:gd name="connsiteY15" fmla="*/ 3035300 h 303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28598" h="3035300">
                <a:moveTo>
                  <a:pt x="4647286" y="666285"/>
                </a:moveTo>
                <a:lnTo>
                  <a:pt x="6804955" y="666285"/>
                </a:lnTo>
                <a:lnTo>
                  <a:pt x="6804955" y="3035300"/>
                </a:lnTo>
                <a:lnTo>
                  <a:pt x="4647286" y="3035300"/>
                </a:lnTo>
                <a:close/>
                <a:moveTo>
                  <a:pt x="6970929" y="0"/>
                </a:moveTo>
                <a:lnTo>
                  <a:pt x="9128598" y="0"/>
                </a:lnTo>
                <a:lnTo>
                  <a:pt x="9128598" y="3035300"/>
                </a:lnTo>
                <a:lnTo>
                  <a:pt x="6970929" y="3035300"/>
                </a:lnTo>
                <a:close/>
                <a:moveTo>
                  <a:pt x="2323643" y="0"/>
                </a:moveTo>
                <a:lnTo>
                  <a:pt x="4481312" y="0"/>
                </a:lnTo>
                <a:lnTo>
                  <a:pt x="4481312" y="2421894"/>
                </a:lnTo>
                <a:lnTo>
                  <a:pt x="2323643" y="2421894"/>
                </a:lnTo>
                <a:close/>
                <a:moveTo>
                  <a:pt x="0" y="0"/>
                </a:moveTo>
                <a:lnTo>
                  <a:pt x="2157669" y="0"/>
                </a:lnTo>
                <a:lnTo>
                  <a:pt x="2157669" y="3035300"/>
                </a:lnTo>
                <a:lnTo>
                  <a:pt x="0" y="3035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2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695326" y="2032000"/>
            <a:ext cx="5802753" cy="3873500"/>
          </a:xfrm>
          <a:custGeom>
            <a:avLst/>
            <a:gdLst>
              <a:gd name="connsiteX0" fmla="*/ 0 w 5802753"/>
              <a:gd name="connsiteY0" fmla="*/ 0 h 3873500"/>
              <a:gd name="connsiteX1" fmla="*/ 5802753 w 5802753"/>
              <a:gd name="connsiteY1" fmla="*/ 0 h 3873500"/>
              <a:gd name="connsiteX2" fmla="*/ 5802753 w 5802753"/>
              <a:gd name="connsiteY2" fmla="*/ 3873500 h 3873500"/>
              <a:gd name="connsiteX3" fmla="*/ 0 w 5802753"/>
              <a:gd name="connsiteY3" fmla="*/ 3873500 h 387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753" h="3873500">
                <a:moveTo>
                  <a:pt x="0" y="0"/>
                </a:moveTo>
                <a:lnTo>
                  <a:pt x="5802753" y="0"/>
                </a:lnTo>
                <a:lnTo>
                  <a:pt x="5802753" y="3873500"/>
                </a:lnTo>
                <a:lnTo>
                  <a:pt x="0" y="3873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0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1137558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475133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8365117" y="2154903"/>
            <a:ext cx="2689324" cy="1749270"/>
          </a:xfrm>
          <a:custGeom>
            <a:avLst/>
            <a:gdLst>
              <a:gd name="connsiteX0" fmla="*/ 0 w 2689324"/>
              <a:gd name="connsiteY0" fmla="*/ 0 h 1749270"/>
              <a:gd name="connsiteX1" fmla="*/ 2689324 w 2689324"/>
              <a:gd name="connsiteY1" fmla="*/ 0 h 1749270"/>
              <a:gd name="connsiteX2" fmla="*/ 2689324 w 2689324"/>
              <a:gd name="connsiteY2" fmla="*/ 1749270 h 1749270"/>
              <a:gd name="connsiteX3" fmla="*/ 0 w 2689324"/>
              <a:gd name="connsiteY3" fmla="*/ 1749270 h 174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9324" h="1749270">
                <a:moveTo>
                  <a:pt x="0" y="0"/>
                </a:moveTo>
                <a:lnTo>
                  <a:pt x="2689324" y="0"/>
                </a:lnTo>
                <a:lnTo>
                  <a:pt x="2689324" y="1749270"/>
                </a:lnTo>
                <a:lnTo>
                  <a:pt x="0" y="17492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6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695325" y="647700"/>
            <a:ext cx="4048125" cy="5505450"/>
          </a:xfrm>
          <a:custGeom>
            <a:avLst/>
            <a:gdLst>
              <a:gd name="connsiteX0" fmla="*/ 0 w 4048125"/>
              <a:gd name="connsiteY0" fmla="*/ 0 h 5505450"/>
              <a:gd name="connsiteX1" fmla="*/ 4048125 w 4048125"/>
              <a:gd name="connsiteY1" fmla="*/ 0 h 5505450"/>
              <a:gd name="connsiteX2" fmla="*/ 4048125 w 4048125"/>
              <a:gd name="connsiteY2" fmla="*/ 5505450 h 5505450"/>
              <a:gd name="connsiteX3" fmla="*/ 0 w 4048125"/>
              <a:gd name="connsiteY3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5505450">
                <a:moveTo>
                  <a:pt x="0" y="0"/>
                </a:moveTo>
                <a:lnTo>
                  <a:pt x="4048125" y="0"/>
                </a:lnTo>
                <a:lnTo>
                  <a:pt x="4048125" y="5505450"/>
                </a:lnTo>
                <a:lnTo>
                  <a:pt x="0" y="5505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1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695325" y="650930"/>
            <a:ext cx="10801351" cy="3177153"/>
          </a:xfrm>
          <a:custGeom>
            <a:avLst/>
            <a:gdLst>
              <a:gd name="connsiteX0" fmla="*/ 0 w 10801351"/>
              <a:gd name="connsiteY0" fmla="*/ 0 h 3177153"/>
              <a:gd name="connsiteX1" fmla="*/ 10801351 w 10801351"/>
              <a:gd name="connsiteY1" fmla="*/ 0 h 3177153"/>
              <a:gd name="connsiteX2" fmla="*/ 10801351 w 10801351"/>
              <a:gd name="connsiteY2" fmla="*/ 3177153 h 3177153"/>
              <a:gd name="connsiteX3" fmla="*/ 0 w 10801351"/>
              <a:gd name="connsiteY3" fmla="*/ 3177153 h 317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1351" h="3177153">
                <a:moveTo>
                  <a:pt x="0" y="0"/>
                </a:moveTo>
                <a:lnTo>
                  <a:pt x="10801351" y="0"/>
                </a:lnTo>
                <a:lnTo>
                  <a:pt x="10801351" y="3177153"/>
                </a:lnTo>
                <a:lnTo>
                  <a:pt x="0" y="31771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2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>
            <a:spLocks noGrp="1"/>
          </p:cNvSpPr>
          <p:nvPr>
            <p:ph type="pic" sz="quarter" idx="10"/>
          </p:nvPr>
        </p:nvSpPr>
        <p:spPr>
          <a:xfrm>
            <a:off x="1189738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1"/>
          </p:nvPr>
        </p:nvSpPr>
        <p:spPr>
          <a:xfrm>
            <a:off x="3875775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6561812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3"/>
          </p:nvPr>
        </p:nvSpPr>
        <p:spPr>
          <a:xfrm>
            <a:off x="9247849" y="2112735"/>
            <a:ext cx="1754414" cy="1754414"/>
          </a:xfrm>
          <a:custGeom>
            <a:avLst/>
            <a:gdLst>
              <a:gd name="connsiteX0" fmla="*/ 877207 w 1754414"/>
              <a:gd name="connsiteY0" fmla="*/ 0 h 1754414"/>
              <a:gd name="connsiteX1" fmla="*/ 1754414 w 1754414"/>
              <a:gd name="connsiteY1" fmla="*/ 877207 h 1754414"/>
              <a:gd name="connsiteX2" fmla="*/ 877207 w 1754414"/>
              <a:gd name="connsiteY2" fmla="*/ 1754414 h 1754414"/>
              <a:gd name="connsiteX3" fmla="*/ 0 w 1754414"/>
              <a:gd name="connsiteY3" fmla="*/ 877207 h 175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414" h="1754414">
                <a:moveTo>
                  <a:pt x="877207" y="0"/>
                </a:moveTo>
                <a:lnTo>
                  <a:pt x="1754414" y="877207"/>
                </a:lnTo>
                <a:lnTo>
                  <a:pt x="877207" y="1754414"/>
                </a:lnTo>
                <a:lnTo>
                  <a:pt x="0" y="8772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8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1117600" y="4209143"/>
            <a:ext cx="5181600" cy="2046514"/>
          </a:xfrm>
          <a:custGeom>
            <a:avLst/>
            <a:gdLst>
              <a:gd name="connsiteX0" fmla="*/ 0 w 5181600"/>
              <a:gd name="connsiteY0" fmla="*/ 0 h 2046514"/>
              <a:gd name="connsiteX1" fmla="*/ 5181600 w 5181600"/>
              <a:gd name="connsiteY1" fmla="*/ 0 h 2046514"/>
              <a:gd name="connsiteX2" fmla="*/ 5181600 w 5181600"/>
              <a:gd name="connsiteY2" fmla="*/ 2046514 h 2046514"/>
              <a:gd name="connsiteX3" fmla="*/ 0 w 5181600"/>
              <a:gd name="connsiteY3" fmla="*/ 2046514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2046514">
                <a:moveTo>
                  <a:pt x="0" y="0"/>
                </a:moveTo>
                <a:lnTo>
                  <a:pt x="5181600" y="0"/>
                </a:lnTo>
                <a:lnTo>
                  <a:pt x="5181600" y="2046514"/>
                </a:lnTo>
                <a:lnTo>
                  <a:pt x="0" y="20465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6498078" y="1681843"/>
            <a:ext cx="4576322" cy="4573814"/>
          </a:xfrm>
          <a:custGeom>
            <a:avLst/>
            <a:gdLst>
              <a:gd name="connsiteX0" fmla="*/ 0 w 4576322"/>
              <a:gd name="connsiteY0" fmla="*/ 0 h 4573814"/>
              <a:gd name="connsiteX1" fmla="*/ 4576322 w 4576322"/>
              <a:gd name="connsiteY1" fmla="*/ 0 h 4573814"/>
              <a:gd name="connsiteX2" fmla="*/ 4576322 w 4576322"/>
              <a:gd name="connsiteY2" fmla="*/ 4573814 h 4573814"/>
              <a:gd name="connsiteX3" fmla="*/ 0 w 4576322"/>
              <a:gd name="connsiteY3" fmla="*/ 4573814 h 457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6322" h="4573814">
                <a:moveTo>
                  <a:pt x="0" y="0"/>
                </a:moveTo>
                <a:lnTo>
                  <a:pt x="4576322" y="0"/>
                </a:lnTo>
                <a:lnTo>
                  <a:pt x="4576322" y="4573814"/>
                </a:lnTo>
                <a:lnTo>
                  <a:pt x="0" y="45738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5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0"/>
          </p:nvPr>
        </p:nvSpPr>
        <p:spPr>
          <a:xfrm>
            <a:off x="911559" y="3207658"/>
            <a:ext cx="4998597" cy="2801259"/>
          </a:xfrm>
          <a:custGeom>
            <a:avLst/>
            <a:gdLst>
              <a:gd name="connsiteX0" fmla="*/ 0 w 4998597"/>
              <a:gd name="connsiteY0" fmla="*/ 0 h 2801259"/>
              <a:gd name="connsiteX1" fmla="*/ 4998597 w 4998597"/>
              <a:gd name="connsiteY1" fmla="*/ 0 h 2801259"/>
              <a:gd name="connsiteX2" fmla="*/ 4998597 w 4998597"/>
              <a:gd name="connsiteY2" fmla="*/ 2801259 h 2801259"/>
              <a:gd name="connsiteX3" fmla="*/ 0 w 4998597"/>
              <a:gd name="connsiteY3" fmla="*/ 2801259 h 280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597" h="2801259">
                <a:moveTo>
                  <a:pt x="0" y="0"/>
                </a:moveTo>
                <a:lnTo>
                  <a:pt x="4998597" y="0"/>
                </a:lnTo>
                <a:lnTo>
                  <a:pt x="4998597" y="2801259"/>
                </a:lnTo>
                <a:lnTo>
                  <a:pt x="0" y="2801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1"/>
          </p:nvPr>
        </p:nvSpPr>
        <p:spPr>
          <a:xfrm>
            <a:off x="6281845" y="3207658"/>
            <a:ext cx="4998597" cy="2801259"/>
          </a:xfrm>
          <a:custGeom>
            <a:avLst/>
            <a:gdLst>
              <a:gd name="connsiteX0" fmla="*/ 0 w 4998597"/>
              <a:gd name="connsiteY0" fmla="*/ 0 h 2801259"/>
              <a:gd name="connsiteX1" fmla="*/ 4998597 w 4998597"/>
              <a:gd name="connsiteY1" fmla="*/ 0 h 2801259"/>
              <a:gd name="connsiteX2" fmla="*/ 4998597 w 4998597"/>
              <a:gd name="connsiteY2" fmla="*/ 2801259 h 2801259"/>
              <a:gd name="connsiteX3" fmla="*/ 0 w 4998597"/>
              <a:gd name="connsiteY3" fmla="*/ 2801259 h 2801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597" h="2801259">
                <a:moveTo>
                  <a:pt x="0" y="0"/>
                </a:moveTo>
                <a:lnTo>
                  <a:pt x="4998597" y="0"/>
                </a:lnTo>
                <a:lnTo>
                  <a:pt x="4998597" y="2801259"/>
                </a:lnTo>
                <a:lnTo>
                  <a:pt x="0" y="28012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5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1193800" y="1866900"/>
            <a:ext cx="4728722" cy="1905000"/>
          </a:xfrm>
          <a:custGeom>
            <a:avLst/>
            <a:gdLst>
              <a:gd name="connsiteX0" fmla="*/ 0 w 4728722"/>
              <a:gd name="connsiteY0" fmla="*/ 0 h 1905000"/>
              <a:gd name="connsiteX1" fmla="*/ 4728722 w 4728722"/>
              <a:gd name="connsiteY1" fmla="*/ 0 h 1905000"/>
              <a:gd name="connsiteX2" fmla="*/ 4728722 w 4728722"/>
              <a:gd name="connsiteY2" fmla="*/ 1905000 h 1905000"/>
              <a:gd name="connsiteX3" fmla="*/ 0 w 4728722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8722" h="1905000">
                <a:moveTo>
                  <a:pt x="0" y="0"/>
                </a:moveTo>
                <a:lnTo>
                  <a:pt x="4728722" y="0"/>
                </a:lnTo>
                <a:lnTo>
                  <a:pt x="472872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6273800" y="1866900"/>
            <a:ext cx="4728722" cy="1905000"/>
          </a:xfrm>
          <a:custGeom>
            <a:avLst/>
            <a:gdLst>
              <a:gd name="connsiteX0" fmla="*/ 0 w 4728722"/>
              <a:gd name="connsiteY0" fmla="*/ 0 h 1905000"/>
              <a:gd name="connsiteX1" fmla="*/ 4728722 w 4728722"/>
              <a:gd name="connsiteY1" fmla="*/ 0 h 1905000"/>
              <a:gd name="connsiteX2" fmla="*/ 4728722 w 4728722"/>
              <a:gd name="connsiteY2" fmla="*/ 1905000 h 1905000"/>
              <a:gd name="connsiteX3" fmla="*/ 0 w 4728722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8722" h="1905000">
                <a:moveTo>
                  <a:pt x="0" y="0"/>
                </a:moveTo>
                <a:lnTo>
                  <a:pt x="4728722" y="0"/>
                </a:lnTo>
                <a:lnTo>
                  <a:pt x="472872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1193800" y="4102100"/>
            <a:ext cx="4728722" cy="1905000"/>
          </a:xfrm>
          <a:custGeom>
            <a:avLst/>
            <a:gdLst>
              <a:gd name="connsiteX0" fmla="*/ 0 w 4728722"/>
              <a:gd name="connsiteY0" fmla="*/ 0 h 1905000"/>
              <a:gd name="connsiteX1" fmla="*/ 4728722 w 4728722"/>
              <a:gd name="connsiteY1" fmla="*/ 0 h 1905000"/>
              <a:gd name="connsiteX2" fmla="*/ 4728722 w 4728722"/>
              <a:gd name="connsiteY2" fmla="*/ 1905000 h 1905000"/>
              <a:gd name="connsiteX3" fmla="*/ 0 w 4728722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8722" h="1905000">
                <a:moveTo>
                  <a:pt x="0" y="0"/>
                </a:moveTo>
                <a:lnTo>
                  <a:pt x="4728722" y="0"/>
                </a:lnTo>
                <a:lnTo>
                  <a:pt x="4728722" y="1905000"/>
                </a:lnTo>
                <a:lnTo>
                  <a:pt x="0" y="1905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41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709548" y="20047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4103813" y="27413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498078" y="20047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892343" y="2741386"/>
            <a:ext cx="1473200" cy="1473200"/>
          </a:xfrm>
          <a:custGeom>
            <a:avLst/>
            <a:gdLst>
              <a:gd name="connsiteX0" fmla="*/ 0 w 1473200"/>
              <a:gd name="connsiteY0" fmla="*/ 0 h 1473200"/>
              <a:gd name="connsiteX1" fmla="*/ 1473200 w 1473200"/>
              <a:gd name="connsiteY1" fmla="*/ 0 h 1473200"/>
              <a:gd name="connsiteX2" fmla="*/ 1473200 w 1473200"/>
              <a:gd name="connsiteY2" fmla="*/ 1473200 h 1473200"/>
              <a:gd name="connsiteX3" fmla="*/ 0 w 1473200"/>
              <a:gd name="connsiteY3" fmla="*/ 1473200 h 147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200" h="1473200">
                <a:moveTo>
                  <a:pt x="0" y="0"/>
                </a:moveTo>
                <a:lnTo>
                  <a:pt x="1473200" y="0"/>
                </a:lnTo>
                <a:lnTo>
                  <a:pt x="1473200" y="1473200"/>
                </a:lnTo>
                <a:lnTo>
                  <a:pt x="0" y="147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45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1332690" y="1746250"/>
            <a:ext cx="2709422" cy="3524250"/>
          </a:xfrm>
          <a:custGeom>
            <a:avLst/>
            <a:gdLst>
              <a:gd name="connsiteX0" fmla="*/ 0 w 2709422"/>
              <a:gd name="connsiteY0" fmla="*/ 0 h 3524250"/>
              <a:gd name="connsiteX1" fmla="*/ 2709422 w 2709422"/>
              <a:gd name="connsiteY1" fmla="*/ 0 h 3524250"/>
              <a:gd name="connsiteX2" fmla="*/ 2709422 w 2709422"/>
              <a:gd name="connsiteY2" fmla="*/ 3524250 h 3524250"/>
              <a:gd name="connsiteX3" fmla="*/ 0 w 2709422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422" h="3524250">
                <a:moveTo>
                  <a:pt x="0" y="0"/>
                </a:moveTo>
                <a:lnTo>
                  <a:pt x="2709422" y="0"/>
                </a:lnTo>
                <a:lnTo>
                  <a:pt x="2709422" y="3524250"/>
                </a:lnTo>
                <a:lnTo>
                  <a:pt x="0" y="3524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1"/>
          </p:nvPr>
        </p:nvSpPr>
        <p:spPr>
          <a:xfrm>
            <a:off x="4746829" y="1746250"/>
            <a:ext cx="2709422" cy="3524250"/>
          </a:xfrm>
          <a:custGeom>
            <a:avLst/>
            <a:gdLst>
              <a:gd name="connsiteX0" fmla="*/ 0 w 2709422"/>
              <a:gd name="connsiteY0" fmla="*/ 0 h 3524250"/>
              <a:gd name="connsiteX1" fmla="*/ 2709422 w 2709422"/>
              <a:gd name="connsiteY1" fmla="*/ 0 h 3524250"/>
              <a:gd name="connsiteX2" fmla="*/ 2709422 w 2709422"/>
              <a:gd name="connsiteY2" fmla="*/ 3524250 h 3524250"/>
              <a:gd name="connsiteX3" fmla="*/ 0 w 2709422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422" h="3524250">
                <a:moveTo>
                  <a:pt x="0" y="0"/>
                </a:moveTo>
                <a:lnTo>
                  <a:pt x="2709422" y="0"/>
                </a:lnTo>
                <a:lnTo>
                  <a:pt x="2709422" y="3524250"/>
                </a:lnTo>
                <a:lnTo>
                  <a:pt x="0" y="3524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8160968" y="1746250"/>
            <a:ext cx="2709422" cy="3524250"/>
          </a:xfrm>
          <a:custGeom>
            <a:avLst/>
            <a:gdLst>
              <a:gd name="connsiteX0" fmla="*/ 0 w 2709422"/>
              <a:gd name="connsiteY0" fmla="*/ 0 h 3524250"/>
              <a:gd name="connsiteX1" fmla="*/ 2709422 w 2709422"/>
              <a:gd name="connsiteY1" fmla="*/ 0 h 3524250"/>
              <a:gd name="connsiteX2" fmla="*/ 2709422 w 2709422"/>
              <a:gd name="connsiteY2" fmla="*/ 3524250 h 3524250"/>
              <a:gd name="connsiteX3" fmla="*/ 0 w 2709422"/>
              <a:gd name="connsiteY3" fmla="*/ 352425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422" h="3524250">
                <a:moveTo>
                  <a:pt x="0" y="0"/>
                </a:moveTo>
                <a:lnTo>
                  <a:pt x="2709422" y="0"/>
                </a:lnTo>
                <a:lnTo>
                  <a:pt x="2709422" y="3524250"/>
                </a:lnTo>
                <a:lnTo>
                  <a:pt x="0" y="35242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14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  <p:sldLayoutId id="2147483658" r:id="rId12"/>
    <p:sldLayoutId id="2147483657" r:id="rId13"/>
    <p:sldLayoutId id="214748365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占位符 34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0" b="18630"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6" y="2685532"/>
            <a:ext cx="8916690" cy="275004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4599" y="3038926"/>
            <a:ext cx="786280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zh-CN" altLang="en-US" sz="8000" dirty="0" smtClean="0">
                <a:latin typeface="Geometr415 Blk BT" panose="020B0802020204020303" pitchFamily="34" charset="0"/>
              </a:rPr>
              <a:t>产业前沿第三组</a:t>
            </a:r>
            <a:endParaRPr lang="zh-CN" altLang="en-US" sz="8000" dirty="0">
              <a:latin typeface="Geometr415 Blk BT" panose="020B08020202040203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4597" y="4467944"/>
            <a:ext cx="786280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r>
              <a:rPr lang="zh-CN" altLang="en-US" sz="2800" dirty="0" smtClean="0"/>
              <a:t>第八周学习报告</a:t>
            </a:r>
            <a:endParaRPr lang="zh-CN" altLang="en-US" sz="28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869021" y="5872413"/>
            <a:ext cx="453958" cy="453958"/>
            <a:chOff x="5869021" y="5872413"/>
            <a:chExt cx="453958" cy="453958"/>
          </a:xfrm>
        </p:grpSpPr>
        <p:sp>
          <p:nvSpPr>
            <p:cNvPr id="6" name="矩形 5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V 形 6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6" name="背景音乐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18261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972706" y="11437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3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Waston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88310" y="3218581"/>
            <a:ext cx="8415378" cy="1522309"/>
            <a:chOff x="1501592" y="3459881"/>
            <a:chExt cx="8415378" cy="1522309"/>
          </a:xfrm>
        </p:grpSpPr>
        <p:sp>
          <p:nvSpPr>
            <p:cNvPr id="8" name="圆: 空心 7"/>
            <p:cNvSpPr/>
            <p:nvPr/>
          </p:nvSpPr>
          <p:spPr>
            <a:xfrm>
              <a:off x="1501592" y="3459881"/>
              <a:ext cx="1522309" cy="1522309"/>
            </a:xfrm>
            <a:prstGeom prst="donut">
              <a:avLst>
                <a:gd name="adj" fmla="val 200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9"/>
            <p:cNvSpPr/>
            <p:nvPr/>
          </p:nvSpPr>
          <p:spPr>
            <a:xfrm>
              <a:off x="3138567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/>
            <p:nvPr/>
          </p:nvSpPr>
          <p:spPr>
            <a:xfrm>
              <a:off x="4043286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: 空心 15"/>
            <p:cNvSpPr/>
            <p:nvPr/>
          </p:nvSpPr>
          <p:spPr>
            <a:xfrm>
              <a:off x="4948126" y="3459881"/>
              <a:ext cx="1522309" cy="1522309"/>
            </a:xfrm>
            <a:prstGeom prst="donut">
              <a:avLst>
                <a:gd name="adj" fmla="val 200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17"/>
            <p:cNvSpPr/>
            <p:nvPr/>
          </p:nvSpPr>
          <p:spPr>
            <a:xfrm>
              <a:off x="6585101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20"/>
            <p:cNvSpPr/>
            <p:nvPr/>
          </p:nvSpPr>
          <p:spPr>
            <a:xfrm>
              <a:off x="7489820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: 空心 23"/>
            <p:cNvSpPr/>
            <p:nvPr/>
          </p:nvSpPr>
          <p:spPr>
            <a:xfrm>
              <a:off x="8394661" y="3459881"/>
              <a:ext cx="1522309" cy="1522309"/>
            </a:xfrm>
            <a:prstGeom prst="donut">
              <a:avLst>
                <a:gd name="adj" fmla="val 200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7" name="组合 26"/>
          <p:cNvGrpSpPr/>
          <p:nvPr/>
        </p:nvGrpSpPr>
        <p:grpSpPr>
          <a:xfrm>
            <a:off x="1322014" y="4842109"/>
            <a:ext cx="2654900" cy="1109754"/>
            <a:chOff x="6485209" y="1678126"/>
            <a:chExt cx="2654900" cy="1109754"/>
          </a:xfrm>
        </p:grpSpPr>
        <p:sp>
          <p:nvSpPr>
            <p:cNvPr id="28" name="矩形 27"/>
            <p:cNvSpPr/>
            <p:nvPr/>
          </p:nvSpPr>
          <p:spPr>
            <a:xfrm>
              <a:off x="6485209" y="2030750"/>
              <a:ext cx="2654900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Waston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Health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利用其先进的自然语言处理能力，能够深度挖掘非结构化数据并寻找深层次的关系。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691672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先进的自然语言处理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599952" y="4842109"/>
            <a:ext cx="3885162" cy="1331353"/>
            <a:chOff x="5870078" y="1678126"/>
            <a:chExt cx="3885162" cy="1331353"/>
          </a:xfrm>
        </p:grpSpPr>
        <p:sp>
          <p:nvSpPr>
            <p:cNvPr id="31" name="矩形 30"/>
            <p:cNvSpPr/>
            <p:nvPr/>
          </p:nvSpPr>
          <p:spPr>
            <a:xfrm>
              <a:off x="5870078" y="2030750"/>
              <a:ext cx="3885162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IBM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Watson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Oncology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已经能提供肺癌、乳腺癌、结肠癌和直肠癌解决方案。除此之外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,IBM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还与制药巨头辉瑞合作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辉瑞将在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Watson for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Drug Discovery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的自然语言处理、认知推理系统的帮助下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进行新药物的识别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91672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解决方案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99275" y="1951324"/>
            <a:ext cx="2993445" cy="1068585"/>
            <a:chOff x="6315936" y="1678126"/>
            <a:chExt cx="2993445" cy="1068585"/>
          </a:xfrm>
        </p:grpSpPr>
        <p:sp>
          <p:nvSpPr>
            <p:cNvPr id="34" name="矩形 33"/>
            <p:cNvSpPr/>
            <p:nvPr/>
          </p:nvSpPr>
          <p:spPr>
            <a:xfrm>
              <a:off x="6315936" y="1989581"/>
              <a:ext cx="2993445" cy="75713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而目前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Waston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Health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的发展策略为大量收购数据公司、获取海量数据，同时与医疗机构开展合作，并逐渐向其它领域扩展。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691672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海量数据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22038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4825" y="2188441"/>
            <a:ext cx="3562350" cy="0"/>
            <a:chOff x="4000500" y="1809750"/>
            <a:chExt cx="3562350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895600" y="137953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/>
            <a:r>
              <a:rPr lang="en-US" altLang="zh-CN" sz="3200" dirty="0" smtClean="0"/>
              <a:t>Google DeepMind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62629" y="2779999"/>
            <a:ext cx="8579262" cy="21698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dirty="0"/>
              <a:t>Google DeepMind</a:t>
            </a:r>
            <a:r>
              <a:rPr lang="zh-CN" altLang="en-US" sz="1800" dirty="0"/>
              <a:t>在人工智能领域可以说是十分著名的公司，其</a:t>
            </a:r>
            <a:r>
              <a:rPr lang="en-US" altLang="zh-CN" sz="1800" dirty="0" err="1"/>
              <a:t>AlphaGo</a:t>
            </a:r>
            <a:r>
              <a:rPr lang="zh-CN" altLang="en-US" sz="1800" dirty="0"/>
              <a:t>围棋程序大大推动了人工智能领域的关注度。而</a:t>
            </a:r>
            <a:r>
              <a:rPr lang="en-US" altLang="zh-CN" sz="1800" dirty="0"/>
              <a:t>DeepMind</a:t>
            </a:r>
            <a:r>
              <a:rPr lang="zh-CN" altLang="en-US" sz="1800" dirty="0"/>
              <a:t>旗下的</a:t>
            </a:r>
            <a:r>
              <a:rPr lang="en-US" altLang="zh-CN" sz="1800" dirty="0"/>
              <a:t>DeepMind Health</a:t>
            </a:r>
            <a:r>
              <a:rPr lang="zh-CN" altLang="en-US" sz="1800" dirty="0"/>
              <a:t>是</a:t>
            </a:r>
            <a:r>
              <a:rPr lang="en-US" altLang="zh-CN" sz="1800" dirty="0"/>
              <a:t>DeepMind</a:t>
            </a:r>
            <a:r>
              <a:rPr lang="zh-CN" altLang="en-US" sz="1800" dirty="0"/>
              <a:t>在医疗健康领域布局的产品。数据方面，</a:t>
            </a:r>
            <a:r>
              <a:rPr lang="en-US" altLang="zh-CN" sz="1800" dirty="0"/>
              <a:t>DeepMind</a:t>
            </a:r>
            <a:r>
              <a:rPr lang="zh-CN" altLang="en-US" sz="1800" dirty="0"/>
              <a:t>与英国伦敦大学医学院开展合作，并被允许访问英国国家医疗服务系统的</a:t>
            </a:r>
            <a:r>
              <a:rPr lang="en-US" altLang="zh-CN" sz="1800" dirty="0"/>
              <a:t>160</a:t>
            </a:r>
            <a:r>
              <a:rPr lang="zh-CN" altLang="en-US" sz="1800" dirty="0"/>
              <a:t>万患者数据。产品方面，</a:t>
            </a:r>
            <a:r>
              <a:rPr lang="en-US" altLang="zh-CN" sz="1800" dirty="0"/>
              <a:t>DeepMind</a:t>
            </a:r>
            <a:r>
              <a:rPr lang="zh-CN" altLang="en-US" sz="1800" dirty="0"/>
              <a:t>与英国国家医疗服务体系合作，开发出了视觉疾病识别、癌症诊断等产品。</a:t>
            </a:r>
          </a:p>
        </p:txBody>
      </p:sp>
    </p:spTree>
    <p:extLst>
      <p:ext uri="{BB962C8B-B14F-4D97-AF65-F5344CB8AC3E}">
        <p14:creationId xmlns:p14="http://schemas.microsoft.com/office/powerpoint/2010/main" val="405151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发展思路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32541" y="1977748"/>
            <a:ext cx="6226629" cy="2408213"/>
            <a:chOff x="2438399" y="2337959"/>
            <a:chExt cx="6226629" cy="2408213"/>
          </a:xfrm>
        </p:grpSpPr>
        <p:cxnSp>
          <p:nvCxnSpPr>
            <p:cNvPr id="12" name="直接连接符 11"/>
            <p:cNvCxnSpPr>
              <a:cxnSpLocks/>
              <a:endCxn id="8" idx="1"/>
            </p:cNvCxnSpPr>
            <p:nvPr/>
          </p:nvCxnSpPr>
          <p:spPr>
            <a:xfrm flipV="1">
              <a:off x="2931885" y="3055258"/>
              <a:ext cx="1328523" cy="79102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4464408" y="3104699"/>
              <a:ext cx="2033670" cy="13149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/>
            </p:cNvCxnSpPr>
            <p:nvPr/>
          </p:nvCxnSpPr>
          <p:spPr>
            <a:xfrm flipV="1">
              <a:off x="6786369" y="2766587"/>
              <a:ext cx="1424181" cy="16530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438399" y="3846286"/>
              <a:ext cx="493486" cy="4934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260408" y="2931886"/>
              <a:ext cx="246744" cy="2467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45502" y="4339772"/>
              <a:ext cx="406400" cy="406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71101" y="2337959"/>
              <a:ext cx="593927" cy="5939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91" y="2667315"/>
            <a:ext cx="3515015" cy="1774552"/>
            <a:chOff x="6585159" y="1678126"/>
            <a:chExt cx="3515015" cy="1774552"/>
          </a:xfrm>
        </p:grpSpPr>
        <p:sp>
          <p:nvSpPr>
            <p:cNvPr id="20" name="矩形 19"/>
            <p:cNvSpPr/>
            <p:nvPr/>
          </p:nvSpPr>
          <p:spPr>
            <a:xfrm>
              <a:off x="6585159" y="2030750"/>
              <a:ext cx="3515015" cy="14219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通过数据积累与技术完善，部分辅助诊断产品在医疗机构中已经投入使用。这些产品目前主要用于提高医师的决策效率、辅助意见。在实际使用中，产品又能进一步搜集数据，完善技术，同时也为辅助诊断企业提供除研究投资、售卖产品之外新的盈利途径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585160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实际使用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918" y="4278815"/>
            <a:ext cx="3511000" cy="1801836"/>
            <a:chOff x="5688528" y="1694352"/>
            <a:chExt cx="3511000" cy="1801836"/>
          </a:xfrm>
        </p:grpSpPr>
        <p:sp>
          <p:nvSpPr>
            <p:cNvPr id="23" name="矩形 22"/>
            <p:cNvSpPr/>
            <p:nvPr/>
          </p:nvSpPr>
          <p:spPr>
            <a:xfrm>
              <a:off x="5688528" y="2074260"/>
              <a:ext cx="3511000" cy="14219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虽然人工智能辅助诊断企业已经推出了许多相关产品，并有一部分已经投入实际使用，但是现阶段多数企业及其产品仍处于起步阶段，大规模的应用还没有到来，相关技术也并未完全成熟。而从案例中也可以看出，目前各人工智能辅助诊断企业的发展思路是基本一致且十分清晰的。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727221" y="1694352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发展思路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84674" y="1432285"/>
            <a:ext cx="4051849" cy="1573668"/>
            <a:chOff x="5318050" y="1678126"/>
            <a:chExt cx="4051849" cy="1573668"/>
          </a:xfrm>
        </p:grpSpPr>
        <p:sp>
          <p:nvSpPr>
            <p:cNvPr id="26" name="矩形 25"/>
            <p:cNvSpPr/>
            <p:nvPr/>
          </p:nvSpPr>
          <p:spPr>
            <a:xfrm>
              <a:off x="5318050" y="2051465"/>
              <a:ext cx="40518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首先是基础技术的完善，这方面主要是指人工智能相关技术包括深度学习、神经网络模型的构建等等。近两年随着人工智能关注度的进一步提高，该领域的技术也得到了进一步的发展，硬件方面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GPU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NPU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TPU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等等人工智能芯片不断涌现，软件方面算法的完善程度也不断发展。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585160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技术完善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60649" y="4418455"/>
            <a:ext cx="4039724" cy="2008842"/>
            <a:chOff x="5368236" y="1481368"/>
            <a:chExt cx="4039724" cy="2008842"/>
          </a:xfrm>
        </p:grpSpPr>
        <p:sp>
          <p:nvSpPr>
            <p:cNvPr id="29" name="矩形 28"/>
            <p:cNvSpPr/>
            <p:nvPr/>
          </p:nvSpPr>
          <p:spPr>
            <a:xfrm>
              <a:off x="5368236" y="1846683"/>
              <a:ext cx="4039724" cy="16435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、类似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IBM 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Waston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，通过收购大量数据公司获取医疗数据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；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、类似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DeepMind Health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，通过与医疗机构合作获取医疗数据。从近期这些企业与医疗机构的频繁合作不难看出，目前相关企业仍在数据积累及精度提升阶段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。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预计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通过与专业机构的合作，各类产品应该能在较短的时间内实现精度上、效率上的提高，大大提高其实用价值。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727819" y="1481368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数据积累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76306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盈利模式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1376531"/>
            <a:ext cx="8300418" cy="39544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03481" y="5627774"/>
            <a:ext cx="57727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《2017</a:t>
            </a:r>
            <a:r>
              <a:rPr lang="zh-CN" altLang="en-US" sz="1050" dirty="0"/>
              <a:t>医疗大数据与人工智能产业报告</a:t>
            </a:r>
            <a:r>
              <a:rPr lang="en-US" altLang="zh-CN" sz="1050" dirty="0" smtClean="0"/>
              <a:t>》</a:t>
            </a:r>
            <a:r>
              <a:rPr lang="zh-CN" altLang="en-US" sz="1050" dirty="0" smtClean="0"/>
              <a:t>医疗人工智能企业服务模式和收费对象</a:t>
            </a:r>
            <a:r>
              <a:rPr lang="en-US" altLang="zh-CN" sz="1050" dirty="0" smtClean="0"/>
              <a:t> </a:t>
            </a:r>
            <a:r>
              <a:rPr lang="zh-CN" altLang="en-US" sz="1050" dirty="0" smtClean="0"/>
              <a:t>蛋壳研究院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74300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rPr>
              <a:t>技术沿革史总结概述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etr415 Blk BT" panose="020B0802020204020303" pitchFamily="34" charset="0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rPr>
              <a:t>PART03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etr415 Blk BT" panose="020B08020202040203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13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技术沿革史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888310" y="3218581"/>
            <a:ext cx="8415378" cy="1522309"/>
            <a:chOff x="1501592" y="3459881"/>
            <a:chExt cx="8415378" cy="1522309"/>
          </a:xfrm>
        </p:grpSpPr>
        <p:sp>
          <p:nvSpPr>
            <p:cNvPr id="8" name="圆: 空心 7"/>
            <p:cNvSpPr/>
            <p:nvPr/>
          </p:nvSpPr>
          <p:spPr>
            <a:xfrm>
              <a:off x="1501592" y="3459881"/>
              <a:ext cx="1522309" cy="1522309"/>
            </a:xfrm>
            <a:prstGeom prst="donut">
              <a:avLst>
                <a:gd name="adj" fmla="val 200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9"/>
            <p:cNvSpPr/>
            <p:nvPr/>
          </p:nvSpPr>
          <p:spPr>
            <a:xfrm>
              <a:off x="3138567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/>
            <p:nvPr/>
          </p:nvSpPr>
          <p:spPr>
            <a:xfrm>
              <a:off x="4043286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圆: 空心 15"/>
            <p:cNvSpPr/>
            <p:nvPr/>
          </p:nvSpPr>
          <p:spPr>
            <a:xfrm>
              <a:off x="4948126" y="3459881"/>
              <a:ext cx="1522309" cy="1522309"/>
            </a:xfrm>
            <a:prstGeom prst="donut">
              <a:avLst>
                <a:gd name="adj" fmla="val 200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椭圆 17"/>
            <p:cNvSpPr/>
            <p:nvPr/>
          </p:nvSpPr>
          <p:spPr>
            <a:xfrm>
              <a:off x="6585101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20"/>
            <p:cNvSpPr/>
            <p:nvPr/>
          </p:nvSpPr>
          <p:spPr>
            <a:xfrm>
              <a:off x="7489820" y="3825948"/>
              <a:ext cx="790174" cy="7901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圆: 空心 23"/>
            <p:cNvSpPr/>
            <p:nvPr/>
          </p:nvSpPr>
          <p:spPr>
            <a:xfrm>
              <a:off x="8394661" y="3459881"/>
              <a:ext cx="1522309" cy="1522309"/>
            </a:xfrm>
            <a:prstGeom prst="donut">
              <a:avLst>
                <a:gd name="adj" fmla="val 20000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9" name="矩形 28"/>
          <p:cNvSpPr/>
          <p:nvPr/>
        </p:nvSpPr>
        <p:spPr>
          <a:xfrm>
            <a:off x="1528477" y="4842109"/>
            <a:ext cx="2241974" cy="14219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知识工程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本体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和术语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自然语言处理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指南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和协议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21546" y="4842109"/>
            <a:ext cx="2241974" cy="142192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不确定性管理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机器学习和数据挖掘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图像和信号处理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生物信息</a:t>
            </a:r>
          </a:p>
        </p:txBody>
      </p:sp>
      <p:sp>
        <p:nvSpPr>
          <p:cNvPr id="35" name="矩形 34"/>
          <p:cNvSpPr/>
          <p:nvPr/>
        </p:nvSpPr>
        <p:spPr>
          <a:xfrm>
            <a:off x="4975011" y="1830322"/>
            <a:ext cx="2241974" cy="175432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时间信息管理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案例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推理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计划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和安排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分布和协同系统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49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4825" y="1117032"/>
            <a:ext cx="3562350" cy="0"/>
            <a:chOff x="4000500" y="1809750"/>
            <a:chExt cx="3562350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895600" y="308126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/>
            <a:r>
              <a:rPr lang="en-US" altLang="zh-CN" sz="3200" dirty="0" smtClean="0"/>
              <a:t>References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28551" y="1341164"/>
            <a:ext cx="11534898" cy="50783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Niels </a:t>
            </a:r>
            <a:r>
              <a:rPr lang="en-US" altLang="zh-CN" sz="1800" dirty="0"/>
              <a:t>Peek, Carlo </a:t>
            </a:r>
            <a:r>
              <a:rPr lang="en-US" altLang="zh-CN" sz="1800" dirty="0" err="1"/>
              <a:t>Combi</a:t>
            </a:r>
            <a:r>
              <a:rPr lang="en-US" altLang="zh-CN" sz="1800" dirty="0"/>
              <a:t>, Roque Marin, Riccardo </a:t>
            </a:r>
            <a:r>
              <a:rPr lang="en-US" altLang="zh-CN" sz="1800" dirty="0" err="1"/>
              <a:t>Bellazzi</a:t>
            </a:r>
            <a:r>
              <a:rPr lang="en-US" altLang="zh-CN" sz="1800" dirty="0"/>
              <a:t>, Thirty years of artificial intelligence in medicine (AIME) conferences: A review of research themes, In Artificial Intelligence in Medicine, Volume 65, Issue 1, 2015, Pages 61-73, ISSN </a:t>
            </a:r>
            <a:r>
              <a:rPr lang="en-US" altLang="zh-CN" sz="1800" dirty="0" smtClean="0"/>
              <a:t>0933-3657.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://www.cn-healthcare.com/article/20170816/content-494890.html </a:t>
            </a:r>
            <a:r>
              <a:rPr lang="zh-CN" altLang="en-US" sz="1800" dirty="0"/>
              <a:t>人工智能预测近视发展 </a:t>
            </a:r>
            <a:r>
              <a:rPr lang="en-US" altLang="zh-CN" sz="1800" dirty="0"/>
              <a:t>Airdoc</a:t>
            </a:r>
            <a:r>
              <a:rPr lang="zh-CN" altLang="en-US" sz="1800" dirty="0"/>
              <a:t>联手温医大附属眼视光</a:t>
            </a:r>
            <a:r>
              <a:rPr lang="zh-CN" altLang="en-US" sz="1800" dirty="0" smtClean="0"/>
              <a:t>医院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://www.cn-healthcare.com/articlewm/20170711/content-1015913.html </a:t>
            </a:r>
            <a:r>
              <a:rPr lang="zh-CN" altLang="en-US" sz="1800" dirty="0"/>
              <a:t>联手</a:t>
            </a:r>
            <a:r>
              <a:rPr lang="en-US" altLang="zh-CN" sz="1800" dirty="0"/>
              <a:t>301 Airdoc</a:t>
            </a:r>
            <a:r>
              <a:rPr lang="zh-CN" altLang="en-US" sz="1800" dirty="0"/>
              <a:t>推进医疗</a:t>
            </a:r>
            <a:r>
              <a:rPr lang="en-US" altLang="zh-CN" sz="1800" dirty="0"/>
              <a:t>AI</a:t>
            </a:r>
            <a:r>
              <a:rPr lang="zh-CN" altLang="en-US" sz="1800" dirty="0" smtClean="0"/>
              <a:t>发展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://tech.gmw.cn/2017-05/11/content_24450714.htm </a:t>
            </a:r>
            <a:r>
              <a:rPr lang="zh-CN" altLang="en-US" sz="1800" dirty="0"/>
              <a:t>首家中国创业企业亮相微软</a:t>
            </a:r>
            <a:r>
              <a:rPr lang="en-US" altLang="zh-CN" sz="1800" dirty="0"/>
              <a:t>Build</a:t>
            </a:r>
            <a:r>
              <a:rPr lang="zh-CN" altLang="en-US" sz="1800" dirty="0" smtClean="0"/>
              <a:t>大会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://www.eepw.com.cn/article/201706/359912.htm </a:t>
            </a:r>
            <a:r>
              <a:rPr lang="zh-CN" altLang="en-US" sz="1800" dirty="0"/>
              <a:t>电子产品世界</a:t>
            </a:r>
            <a:r>
              <a:rPr lang="en-US" altLang="zh-CN" sz="1800" dirty="0"/>
              <a:t>eepw-106</a:t>
            </a:r>
            <a:r>
              <a:rPr lang="zh-CN" altLang="en-US" sz="1800" dirty="0"/>
              <a:t>家人工智能医疗企业已实现辅助</a:t>
            </a:r>
            <a:r>
              <a:rPr lang="zh-CN" altLang="en-US" sz="1800" dirty="0" smtClean="0"/>
              <a:t>诊断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://www.sohu.com/a/124783143_274126 </a:t>
            </a:r>
            <a:r>
              <a:rPr lang="zh-CN" altLang="en-US" sz="1800" dirty="0"/>
              <a:t>搜狐科技</a:t>
            </a:r>
            <a:r>
              <a:rPr lang="en-US" altLang="zh-CN" sz="1800" dirty="0"/>
              <a:t>-</a:t>
            </a:r>
            <a:r>
              <a:rPr lang="en-US" altLang="zh-CN" sz="1800" dirty="0" err="1"/>
              <a:t>Arterys</a:t>
            </a:r>
            <a:r>
              <a:rPr lang="zh-CN" altLang="en-US" sz="1800" dirty="0"/>
              <a:t>怕是要革新医疗影像数据分析</a:t>
            </a:r>
            <a:r>
              <a:rPr lang="zh-CN" altLang="en-US" sz="1800" dirty="0" smtClean="0"/>
              <a:t>技术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://36kr.com/p/30797.html 36Kr-</a:t>
            </a:r>
            <a:r>
              <a:rPr lang="zh-CN" altLang="en-US" sz="1800" dirty="0"/>
              <a:t>创业公司</a:t>
            </a:r>
            <a:r>
              <a:rPr lang="en-US" altLang="zh-CN" sz="1800" dirty="0"/>
              <a:t>GINGER.io</a:t>
            </a:r>
            <a:r>
              <a:rPr lang="zh-CN" altLang="en-US" sz="1800" dirty="0"/>
              <a:t>通过手机判断并告诉你什么时候你生病</a:t>
            </a:r>
            <a:r>
              <a:rPr lang="zh-CN" altLang="en-US" sz="1800" dirty="0" smtClean="0"/>
              <a:t>了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http</a:t>
            </a:r>
            <a:r>
              <a:rPr lang="en-US" altLang="zh-CN" sz="1800" dirty="0"/>
              <a:t>://www.360doc.com/content/15/0122/14/2459_442827937.shtml 360</a:t>
            </a:r>
            <a:r>
              <a:rPr lang="zh-CN" altLang="en-US" sz="1800" dirty="0"/>
              <a:t>图书馆</a:t>
            </a:r>
            <a:r>
              <a:rPr lang="en-US" altLang="zh-CN" sz="1800" dirty="0"/>
              <a:t>-</a:t>
            </a:r>
            <a:r>
              <a:rPr lang="zh-CN" altLang="en-US" sz="1800" dirty="0"/>
              <a:t>大数据“显影”，</a:t>
            </a:r>
            <a:r>
              <a:rPr lang="en-US" altLang="zh-CN" sz="1800" dirty="0" err="1"/>
              <a:t>Ayasdi</a:t>
            </a:r>
            <a:r>
              <a:rPr lang="zh-CN" altLang="en-US" sz="1800" dirty="0"/>
              <a:t>用拓扑数据分析</a:t>
            </a:r>
            <a:r>
              <a:rPr lang="zh-CN" altLang="en-US" sz="1800" dirty="0" smtClean="0"/>
              <a:t>癌症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19872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b="27933"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6" y="2685532"/>
            <a:ext cx="8916690" cy="275004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4599" y="3038926"/>
            <a:ext cx="7862804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rPr>
              <a:t>THANKYOU</a:t>
            </a:r>
            <a:endParaRPr kumimoji="0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etr415 Blk BT" panose="020B0802020204020303" pitchFamily="34" charset="0"/>
              <a:ea typeface="微软雅黑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4597" y="4467944"/>
            <a:ext cx="786280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感谢您的观看指导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869021" y="5872413"/>
            <a:ext cx="453958" cy="453958"/>
            <a:chOff x="5869021" y="5872413"/>
            <a:chExt cx="453958" cy="453958"/>
          </a:xfrm>
        </p:grpSpPr>
        <p:sp>
          <p:nvSpPr>
            <p:cNvPr id="6" name="矩形 5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箭头: V 形 6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4630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占位符 29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 r="25501"/>
          <a:stretch>
            <a:fillRect/>
          </a:stretch>
        </p:blipFill>
        <p:spPr/>
      </p:pic>
      <p:sp>
        <p:nvSpPr>
          <p:cNvPr id="3" name="矩形 2"/>
          <p:cNvSpPr/>
          <p:nvPr/>
        </p:nvSpPr>
        <p:spPr>
          <a:xfrm>
            <a:off x="1637655" y="1882350"/>
            <a:ext cx="9859019" cy="389613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67164" y="937052"/>
            <a:ext cx="488390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4800" dirty="0">
                <a:latin typeface="Geometr415 Blk BT" panose="020B0802020204020303" pitchFamily="34" charset="0"/>
              </a:rPr>
              <a:t>CONTENTS</a:t>
            </a:r>
            <a:endParaRPr lang="zh-CN" altLang="en-US" sz="4800" dirty="0">
              <a:latin typeface="Geometr415 Blk BT" panose="020B0802020204020303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85780" y="2237997"/>
            <a:ext cx="5703051" cy="646331"/>
            <a:chOff x="5010151" y="2610534"/>
            <a:chExt cx="5703051" cy="646331"/>
          </a:xfrm>
        </p:grpSpPr>
        <p:grpSp>
          <p:nvGrpSpPr>
            <p:cNvPr id="10" name="组合 9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Geometr415 Blk BT" panose="020B0802020204020303" pitchFamily="34" charset="0"/>
                  </a:rPr>
                  <a:t>1</a:t>
                </a:r>
                <a:endParaRPr lang="zh-CN" altLang="en-US" sz="3600" dirty="0">
                  <a:solidFill>
                    <a:schemeClr val="bg1"/>
                  </a:solidFill>
                  <a:latin typeface="Geometr415 Blk BT" panose="020B0802020204020303" pitchFamily="34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 smtClean="0">
                  <a:latin typeface="Geometr415 Blk BT" panose="020B0802020204020303" pitchFamily="34" charset="0"/>
                </a:rPr>
                <a:t>逻辑模型</a:t>
              </a:r>
              <a:endParaRPr lang="zh-CN" altLang="en-US" sz="2800" dirty="0">
                <a:latin typeface="Geometr415 Blk BT" panose="020B0802020204020303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85780" y="3538447"/>
            <a:ext cx="5703051" cy="646331"/>
            <a:chOff x="5010151" y="2610534"/>
            <a:chExt cx="5703051" cy="646331"/>
          </a:xfrm>
        </p:grpSpPr>
        <p:grpSp>
          <p:nvGrpSpPr>
            <p:cNvPr id="14" name="组合 13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Geometr415 Blk BT" panose="020B0802020204020303" pitchFamily="34" charset="0"/>
                  </a:rPr>
                  <a:t>2</a:t>
                </a:r>
                <a:endParaRPr lang="zh-CN" altLang="en-US" sz="3600" dirty="0">
                  <a:solidFill>
                    <a:schemeClr val="bg1"/>
                  </a:solidFill>
                  <a:latin typeface="Geometr415 Blk BT" panose="020B0802020204020303" pitchFamily="34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 smtClean="0">
                  <a:latin typeface="Geometr415 Blk BT" panose="020B0802020204020303" pitchFamily="34" charset="0"/>
                </a:rPr>
                <a:t>人工智能辅助诊断案例分析</a:t>
              </a:r>
              <a:endParaRPr lang="zh-CN" altLang="en-US" sz="2800" dirty="0">
                <a:latin typeface="Geometr415 Blk BT" panose="020B0802020204020303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780" y="4899668"/>
            <a:ext cx="5703051" cy="646331"/>
            <a:chOff x="5010151" y="2610534"/>
            <a:chExt cx="5703051" cy="64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5010151" y="2610534"/>
              <a:ext cx="723899" cy="646331"/>
              <a:chOff x="5010151" y="2610534"/>
              <a:chExt cx="723899" cy="64633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105400" y="2666999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010151" y="2610534"/>
                <a:ext cx="723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>
                    <a:rot lat="0" lon="0" rev="0"/>
                  </a:lightRig>
                </a:scene3d>
                <a:sp3d contourW="12700"/>
              </a:bodyPr>
              <a:lstStyle/>
              <a:p>
                <a:pPr algn="dist"/>
                <a:r>
                  <a:rPr lang="en-US" altLang="zh-CN" sz="3600" dirty="0">
                    <a:solidFill>
                      <a:schemeClr val="bg1"/>
                    </a:solidFill>
                    <a:latin typeface="Geometr415 Blk BT" panose="020B0802020204020303" pitchFamily="34" charset="0"/>
                  </a:rPr>
                  <a:t>3</a:t>
                </a:r>
                <a:endParaRPr lang="zh-CN" altLang="en-US" sz="3600" dirty="0">
                  <a:solidFill>
                    <a:schemeClr val="bg1"/>
                  </a:solidFill>
                  <a:latin typeface="Geometr415 Blk BT" panose="020B0802020204020303" pitchFamily="34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5829299" y="2641312"/>
              <a:ext cx="4883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r>
                <a:rPr lang="zh-CN" altLang="en-US" sz="2800" dirty="0" smtClean="0">
                  <a:latin typeface="Geometr415 Blk BT" panose="020B0802020204020303" pitchFamily="34" charset="0"/>
                </a:rPr>
                <a:t>技术沿革史归纳总结</a:t>
              </a:r>
              <a:endParaRPr lang="zh-CN" altLang="en-US" sz="2800" dirty="0">
                <a:latin typeface="Geometr415 Blk BT" panose="020B08020202040203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72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r>
              <a:rPr lang="zh-CN" altLang="en-US" sz="4400" b="1" dirty="0" smtClean="0">
                <a:latin typeface="Geometr415 Blk BT" panose="020B0802020204020303" pitchFamily="34" charset="0"/>
              </a:rPr>
              <a:t>逻辑模型</a:t>
            </a:r>
            <a:endParaRPr lang="zh-CN" altLang="en-US" sz="4400" b="1" dirty="0">
              <a:latin typeface="Geometr415 Blk BT" panose="020B08020202040203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algn="dist"/>
            <a:r>
              <a:rPr lang="en-US" altLang="zh-CN" sz="5400" dirty="0">
                <a:latin typeface="Geometr415 Blk BT" panose="020B0802020204020303" pitchFamily="34" charset="0"/>
              </a:rPr>
              <a:t>PART01</a:t>
            </a:r>
            <a:endParaRPr lang="zh-CN" altLang="en-US" sz="5400" dirty="0">
              <a:latin typeface="Geometr415 Blk BT" panose="020B08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59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01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逻辑模型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33714" y="2125434"/>
            <a:ext cx="2232480" cy="385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79760" y="2125434"/>
            <a:ext cx="2232480" cy="385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25807" y="2125434"/>
            <a:ext cx="2232480" cy="385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33714" y="3968749"/>
            <a:ext cx="2232480" cy="385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979760" y="3968749"/>
            <a:ext cx="2232480" cy="385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25807" y="3968749"/>
            <a:ext cx="2232480" cy="3855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22455" y="2107596"/>
            <a:ext cx="2454998" cy="1746276"/>
            <a:chOff x="6585160" y="1274751"/>
            <a:chExt cx="2454998" cy="1746276"/>
          </a:xfrm>
        </p:grpSpPr>
        <p:sp>
          <p:nvSpPr>
            <p:cNvPr id="13" name="矩形 12"/>
            <p:cNvSpPr/>
            <p:nvPr/>
          </p:nvSpPr>
          <p:spPr>
            <a:xfrm>
              <a:off x="6585160" y="1820698"/>
              <a:ext cx="2454998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、小组分为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两个小队，第一小队进行市场案例调研，第二小队继续深入调研沿革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史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只有了解商业模式及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理清沿革史，才能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对产业有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一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个全面认识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91672" y="127475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背景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68500" y="2107596"/>
            <a:ext cx="2454998" cy="1746276"/>
            <a:chOff x="6585160" y="1274751"/>
            <a:chExt cx="2454998" cy="1746276"/>
          </a:xfrm>
        </p:grpSpPr>
        <p:sp>
          <p:nvSpPr>
            <p:cNvPr id="16" name="矩形 15"/>
            <p:cNvSpPr/>
            <p:nvPr/>
          </p:nvSpPr>
          <p:spPr>
            <a:xfrm>
              <a:off x="6585160" y="1820698"/>
              <a:ext cx="2454998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对现存的市场公司进行分析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调研，搜集相关的数据并进行进一步的分析与解读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、深入了解技术沿革史，对技术发展历史进行系统化总结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691672" y="127475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目标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14548" y="2107596"/>
            <a:ext cx="2454998" cy="1746276"/>
            <a:chOff x="6585160" y="1274751"/>
            <a:chExt cx="2454998" cy="1746276"/>
          </a:xfrm>
        </p:grpSpPr>
        <p:sp>
          <p:nvSpPr>
            <p:cNvPr id="19" name="矩形 18"/>
            <p:cNvSpPr/>
            <p:nvPr/>
          </p:nvSpPr>
          <p:spPr>
            <a:xfrm>
              <a:off x="6585160" y="1820698"/>
              <a:ext cx="2454998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、找到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已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有的商业模式，对各市场公司的现状进行初步的分析，理清发展思路与道路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、体系化技术沿革史，对技术史有了进一步系统化理解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691672" y="127475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效果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22455" y="3954235"/>
            <a:ext cx="2454998" cy="1524676"/>
            <a:chOff x="6585160" y="1274751"/>
            <a:chExt cx="2454998" cy="1524676"/>
          </a:xfrm>
        </p:grpSpPr>
        <p:sp>
          <p:nvSpPr>
            <p:cNvPr id="22" name="矩形 21"/>
            <p:cNvSpPr/>
            <p:nvPr/>
          </p:nvSpPr>
          <p:spPr>
            <a:xfrm>
              <a:off x="6585160" y="1820698"/>
              <a:ext cx="2454998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、产业分析报告中技术沿革史部分的修正与更新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、产业分析报告中案例分析模块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、第七周小组学习报告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91672" y="127475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输出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68500" y="3954235"/>
            <a:ext cx="2454998" cy="1524676"/>
            <a:chOff x="6585160" y="1274751"/>
            <a:chExt cx="2454998" cy="1524676"/>
          </a:xfrm>
        </p:grpSpPr>
        <p:sp>
          <p:nvSpPr>
            <p:cNvPr id="25" name="矩形 24"/>
            <p:cNvSpPr/>
            <p:nvPr/>
          </p:nvSpPr>
          <p:spPr>
            <a:xfrm>
              <a:off x="6585160" y="1820698"/>
              <a:ext cx="2454998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、查阅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相关文献对沿革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史，翻译文献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、对现存的市场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公司进行分析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调研，理解其运作方式和商业模式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691672" y="127475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过程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614548" y="3954235"/>
            <a:ext cx="2454998" cy="1746276"/>
            <a:chOff x="6585160" y="1274751"/>
            <a:chExt cx="2454998" cy="1746276"/>
          </a:xfrm>
        </p:grpSpPr>
        <p:sp>
          <p:nvSpPr>
            <p:cNvPr id="28" name="矩形 27"/>
            <p:cNvSpPr/>
            <p:nvPr/>
          </p:nvSpPr>
          <p:spPr>
            <a:xfrm>
              <a:off x="6585160" y="1820698"/>
              <a:ext cx="2454998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、国内外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相关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文献</a:t>
              </a:r>
              <a:endPara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、对市场公司的商业情况分析报告、新闻报道等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toyhouse.cc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、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GitHub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等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协同工具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691672" y="1274751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输入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223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1954" y="1104900"/>
            <a:ext cx="3506869" cy="4673580"/>
          </a:xfrm>
          <a:custGeom>
            <a:avLst/>
            <a:gdLst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505845 w 3505845"/>
              <a:gd name="connsiteY3" fmla="*/ 4673580 h 4673580"/>
              <a:gd name="connsiteX4" fmla="*/ 0 w 3505845"/>
              <a:gd name="connsiteY4" fmla="*/ 4673580 h 4673580"/>
              <a:gd name="connsiteX5" fmla="*/ 0 w 3505845"/>
              <a:gd name="connsiteY5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86795 w 3505845"/>
              <a:gd name="connsiteY3" fmla="*/ 3524250 h 4673580"/>
              <a:gd name="connsiteX4" fmla="*/ 3505845 w 3505845"/>
              <a:gd name="connsiteY4" fmla="*/ 4673580 h 4673580"/>
              <a:gd name="connsiteX5" fmla="*/ 0 w 3505845"/>
              <a:gd name="connsiteY5" fmla="*/ 4673580 h 4673580"/>
              <a:gd name="connsiteX6" fmla="*/ 0 w 3505845"/>
              <a:gd name="connsiteY6" fmla="*/ 0 h 4673580"/>
              <a:gd name="connsiteX0" fmla="*/ 0 w 3505845"/>
              <a:gd name="connsiteY0" fmla="*/ 0 h 4673580"/>
              <a:gd name="connsiteX1" fmla="*/ 3505845 w 3505845"/>
              <a:gd name="connsiteY1" fmla="*/ 0 h 4673580"/>
              <a:gd name="connsiteX2" fmla="*/ 3486795 w 3505845"/>
              <a:gd name="connsiteY2" fmla="*/ 2247900 h 4673580"/>
              <a:gd name="connsiteX3" fmla="*/ 3467745 w 3505845"/>
              <a:gd name="connsiteY3" fmla="*/ 2857500 h 4673580"/>
              <a:gd name="connsiteX4" fmla="*/ 3486795 w 3505845"/>
              <a:gd name="connsiteY4" fmla="*/ 3524250 h 4673580"/>
              <a:gd name="connsiteX5" fmla="*/ 3505845 w 3505845"/>
              <a:gd name="connsiteY5" fmla="*/ 4673580 h 4673580"/>
              <a:gd name="connsiteX6" fmla="*/ 0 w 3505845"/>
              <a:gd name="connsiteY6" fmla="*/ 4673580 h 4673580"/>
              <a:gd name="connsiteX7" fmla="*/ 0 w 3505845"/>
              <a:gd name="connsiteY7" fmla="*/ 0 h 4673580"/>
              <a:gd name="connsiteX0" fmla="*/ 3467745 w 3559185"/>
              <a:gd name="connsiteY0" fmla="*/ 2857500 h 4673580"/>
              <a:gd name="connsiteX1" fmla="*/ 3486795 w 3559185"/>
              <a:gd name="connsiteY1" fmla="*/ 3524250 h 4673580"/>
              <a:gd name="connsiteX2" fmla="*/ 3505845 w 3559185"/>
              <a:gd name="connsiteY2" fmla="*/ 4673580 h 4673580"/>
              <a:gd name="connsiteX3" fmla="*/ 0 w 3559185"/>
              <a:gd name="connsiteY3" fmla="*/ 4673580 h 4673580"/>
              <a:gd name="connsiteX4" fmla="*/ 0 w 3559185"/>
              <a:gd name="connsiteY4" fmla="*/ 0 h 4673580"/>
              <a:gd name="connsiteX5" fmla="*/ 3505845 w 3559185"/>
              <a:gd name="connsiteY5" fmla="*/ 0 h 4673580"/>
              <a:gd name="connsiteX6" fmla="*/ 3486795 w 3559185"/>
              <a:gd name="connsiteY6" fmla="*/ 2247900 h 4673580"/>
              <a:gd name="connsiteX7" fmla="*/ 3559185 w 3559185"/>
              <a:gd name="connsiteY7" fmla="*/ 2948940 h 4673580"/>
              <a:gd name="connsiteX0" fmla="*/ 3467745 w 3505845"/>
              <a:gd name="connsiteY0" fmla="*/ 2857500 h 4673580"/>
              <a:gd name="connsiteX1" fmla="*/ 3486795 w 3505845"/>
              <a:gd name="connsiteY1" fmla="*/ 3524250 h 4673580"/>
              <a:gd name="connsiteX2" fmla="*/ 3505845 w 3505845"/>
              <a:gd name="connsiteY2" fmla="*/ 4673580 h 4673580"/>
              <a:gd name="connsiteX3" fmla="*/ 0 w 3505845"/>
              <a:gd name="connsiteY3" fmla="*/ 4673580 h 4673580"/>
              <a:gd name="connsiteX4" fmla="*/ 0 w 3505845"/>
              <a:gd name="connsiteY4" fmla="*/ 0 h 4673580"/>
              <a:gd name="connsiteX5" fmla="*/ 3505845 w 3505845"/>
              <a:gd name="connsiteY5" fmla="*/ 0 h 4673580"/>
              <a:gd name="connsiteX6" fmla="*/ 3486795 w 3505845"/>
              <a:gd name="connsiteY6" fmla="*/ 2247900 h 4673580"/>
              <a:gd name="connsiteX0" fmla="*/ 3486795 w 3505845"/>
              <a:gd name="connsiteY0" fmla="*/ 3524250 h 4673580"/>
              <a:gd name="connsiteX1" fmla="*/ 3505845 w 3505845"/>
              <a:gd name="connsiteY1" fmla="*/ 4673580 h 4673580"/>
              <a:gd name="connsiteX2" fmla="*/ 0 w 3505845"/>
              <a:gd name="connsiteY2" fmla="*/ 4673580 h 4673580"/>
              <a:gd name="connsiteX3" fmla="*/ 0 w 3505845"/>
              <a:gd name="connsiteY3" fmla="*/ 0 h 4673580"/>
              <a:gd name="connsiteX4" fmla="*/ 3505845 w 3505845"/>
              <a:gd name="connsiteY4" fmla="*/ 0 h 4673580"/>
              <a:gd name="connsiteX5" fmla="*/ 3486795 w 3505845"/>
              <a:gd name="connsiteY5" fmla="*/ 2247900 h 4673580"/>
              <a:gd name="connsiteX0" fmla="*/ 3515978 w 3515978"/>
              <a:gd name="connsiteY0" fmla="*/ 3524250 h 4673580"/>
              <a:gd name="connsiteX1" fmla="*/ 3505845 w 3515978"/>
              <a:gd name="connsiteY1" fmla="*/ 4673580 h 4673580"/>
              <a:gd name="connsiteX2" fmla="*/ 0 w 3515978"/>
              <a:gd name="connsiteY2" fmla="*/ 4673580 h 4673580"/>
              <a:gd name="connsiteX3" fmla="*/ 0 w 3515978"/>
              <a:gd name="connsiteY3" fmla="*/ 0 h 4673580"/>
              <a:gd name="connsiteX4" fmla="*/ 3505845 w 3515978"/>
              <a:gd name="connsiteY4" fmla="*/ 0 h 4673580"/>
              <a:gd name="connsiteX5" fmla="*/ 3486795 w 3515978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86795 w 3506869"/>
              <a:gd name="connsiteY5" fmla="*/ 2247900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47900 h 4673580"/>
              <a:gd name="connsiteX0" fmla="*/ 3506250 w 3525963"/>
              <a:gd name="connsiteY0" fmla="*/ 3524250 h 4673580"/>
              <a:gd name="connsiteX1" fmla="*/ 3505845 w 3525963"/>
              <a:gd name="connsiteY1" fmla="*/ 4673580 h 4673580"/>
              <a:gd name="connsiteX2" fmla="*/ 0 w 3525963"/>
              <a:gd name="connsiteY2" fmla="*/ 4673580 h 4673580"/>
              <a:gd name="connsiteX3" fmla="*/ 0 w 3525963"/>
              <a:gd name="connsiteY3" fmla="*/ 0 h 4673580"/>
              <a:gd name="connsiteX4" fmla="*/ 3505845 w 3525963"/>
              <a:gd name="connsiteY4" fmla="*/ 0 h 4673580"/>
              <a:gd name="connsiteX5" fmla="*/ 3525706 w 3525963"/>
              <a:gd name="connsiteY5" fmla="*/ 2257628 h 4673580"/>
              <a:gd name="connsiteX0" fmla="*/ 3506250 w 3516372"/>
              <a:gd name="connsiteY0" fmla="*/ 3524250 h 4673580"/>
              <a:gd name="connsiteX1" fmla="*/ 3505845 w 3516372"/>
              <a:gd name="connsiteY1" fmla="*/ 4673580 h 4673580"/>
              <a:gd name="connsiteX2" fmla="*/ 0 w 3516372"/>
              <a:gd name="connsiteY2" fmla="*/ 4673580 h 4673580"/>
              <a:gd name="connsiteX3" fmla="*/ 0 w 3516372"/>
              <a:gd name="connsiteY3" fmla="*/ 0 h 4673580"/>
              <a:gd name="connsiteX4" fmla="*/ 3505845 w 3516372"/>
              <a:gd name="connsiteY4" fmla="*/ 0 h 4673580"/>
              <a:gd name="connsiteX5" fmla="*/ 3515978 w 3516372"/>
              <a:gd name="connsiteY5" fmla="*/ 2257628 h 4673580"/>
              <a:gd name="connsiteX0" fmla="*/ 3506250 w 3506869"/>
              <a:gd name="connsiteY0" fmla="*/ 3524250 h 4673580"/>
              <a:gd name="connsiteX1" fmla="*/ 3505845 w 3506869"/>
              <a:gd name="connsiteY1" fmla="*/ 4673580 h 4673580"/>
              <a:gd name="connsiteX2" fmla="*/ 0 w 3506869"/>
              <a:gd name="connsiteY2" fmla="*/ 4673580 h 4673580"/>
              <a:gd name="connsiteX3" fmla="*/ 0 w 3506869"/>
              <a:gd name="connsiteY3" fmla="*/ 0 h 4673580"/>
              <a:gd name="connsiteX4" fmla="*/ 3505845 w 3506869"/>
              <a:gd name="connsiteY4" fmla="*/ 0 h 4673580"/>
              <a:gd name="connsiteX5" fmla="*/ 3496523 w 3506869"/>
              <a:gd name="connsiteY5" fmla="*/ 2257628 h 46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69" h="4673580">
                <a:moveTo>
                  <a:pt x="3506250" y="3524250"/>
                </a:moveTo>
                <a:cubicBezTo>
                  <a:pt x="3502872" y="3907360"/>
                  <a:pt x="3509223" y="4290470"/>
                  <a:pt x="3505845" y="4673580"/>
                </a:cubicBezTo>
                <a:lnTo>
                  <a:pt x="0" y="4673580"/>
                </a:lnTo>
                <a:lnTo>
                  <a:pt x="0" y="0"/>
                </a:lnTo>
                <a:lnTo>
                  <a:pt x="3505845" y="0"/>
                </a:lnTo>
                <a:cubicBezTo>
                  <a:pt x="3502738" y="749300"/>
                  <a:pt x="3499630" y="1508328"/>
                  <a:pt x="3496523" y="2257628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 rot="16200000">
            <a:off x="8840821" y="5324522"/>
            <a:ext cx="453958" cy="453958"/>
            <a:chOff x="5869021" y="5872413"/>
            <a:chExt cx="453958" cy="453958"/>
          </a:xfrm>
        </p:grpSpPr>
        <p:sp>
          <p:nvSpPr>
            <p:cNvPr id="4" name="矩形 3"/>
            <p:cNvSpPr/>
            <p:nvPr/>
          </p:nvSpPr>
          <p:spPr>
            <a:xfrm>
              <a:off x="5869021" y="5872413"/>
              <a:ext cx="453958" cy="4539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箭头: V 形 4"/>
            <p:cNvSpPr/>
            <p:nvPr/>
          </p:nvSpPr>
          <p:spPr>
            <a:xfrm rot="5400000">
              <a:off x="5997358" y="5972932"/>
              <a:ext cx="197284" cy="252920"/>
            </a:xfrm>
            <a:prstGeom prst="chevron">
              <a:avLst>
                <a:gd name="adj" fmla="val 725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04877" y="3602275"/>
            <a:ext cx="583979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rPr>
              <a:t>案例分析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etr415 Blk BT" panose="020B0802020204020303" pitchFamily="34" charset="0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23069" y="1924346"/>
            <a:ext cx="4463481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rPr>
              <a:t>PART02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etr415 Blk BT" panose="020B0802020204020303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388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algn="ctr"/>
              <a:r>
                <a:rPr lang="en-US" altLang="zh-CN" sz="3600" dirty="0"/>
                <a:t>02</a:t>
              </a:r>
              <a:endParaRPr lang="zh-CN" altLang="en-US" sz="36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案例分析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801392" y="1871133"/>
            <a:ext cx="3361655" cy="4199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296714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300" kern="1200"/>
          </a:p>
        </p:txBody>
      </p:sp>
      <p:sp>
        <p:nvSpPr>
          <p:cNvPr id="11" name="矩形 10"/>
          <p:cNvSpPr/>
          <p:nvPr/>
        </p:nvSpPr>
        <p:spPr>
          <a:xfrm>
            <a:off x="1137558" y="5321300"/>
            <a:ext cx="2689324" cy="463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6" tIns="124901" rIns="154746" bIns="124901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700" kern="1200"/>
          </a:p>
        </p:txBody>
      </p:sp>
      <p:sp>
        <p:nvSpPr>
          <p:cNvPr id="12" name="矩形 11"/>
          <p:cNvSpPr/>
          <p:nvPr/>
        </p:nvSpPr>
        <p:spPr>
          <a:xfrm>
            <a:off x="4415172" y="1871133"/>
            <a:ext cx="3361655" cy="4199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296714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300" kern="1200"/>
          </a:p>
        </p:txBody>
      </p:sp>
      <p:sp>
        <p:nvSpPr>
          <p:cNvPr id="14" name="矩形 13"/>
          <p:cNvSpPr/>
          <p:nvPr/>
        </p:nvSpPr>
        <p:spPr>
          <a:xfrm>
            <a:off x="4751337" y="5321300"/>
            <a:ext cx="2689324" cy="463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6" tIns="124901" rIns="154746" bIns="124901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700" kern="1200"/>
          </a:p>
        </p:txBody>
      </p:sp>
      <p:sp>
        <p:nvSpPr>
          <p:cNvPr id="15" name="矩形 14"/>
          <p:cNvSpPr/>
          <p:nvPr/>
        </p:nvSpPr>
        <p:spPr>
          <a:xfrm>
            <a:off x="8028951" y="1871133"/>
            <a:ext cx="3361655" cy="4199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63830" rIns="163830" bIns="296714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300" kern="1200"/>
          </a:p>
        </p:txBody>
      </p:sp>
      <p:sp>
        <p:nvSpPr>
          <p:cNvPr id="17" name="矩形 16"/>
          <p:cNvSpPr/>
          <p:nvPr/>
        </p:nvSpPr>
        <p:spPr>
          <a:xfrm>
            <a:off x="8365117" y="5321300"/>
            <a:ext cx="2689324" cy="4632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746" tIns="124901" rIns="154746" bIns="124901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4700" kern="1200"/>
          </a:p>
        </p:txBody>
      </p:sp>
      <p:grpSp>
        <p:nvGrpSpPr>
          <p:cNvPr id="21" name="组合 20"/>
          <p:cNvGrpSpPr/>
          <p:nvPr/>
        </p:nvGrpSpPr>
        <p:grpSpPr>
          <a:xfrm>
            <a:off x="1218759" y="4104539"/>
            <a:ext cx="2526918" cy="1624956"/>
            <a:chOff x="6549199" y="1945037"/>
            <a:chExt cx="2526918" cy="1624956"/>
          </a:xfrm>
        </p:grpSpPr>
        <p:sp>
          <p:nvSpPr>
            <p:cNvPr id="22" name="矩形 21"/>
            <p:cNvSpPr/>
            <p:nvPr/>
          </p:nvSpPr>
          <p:spPr>
            <a:xfrm>
              <a:off x="6549199" y="1945037"/>
              <a:ext cx="2526918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是我国一家由一流团队构成的医疗领域人工智能企业，由来自微软、三星、谷歌、雅虎、新浪等顶尖公司的技术产品团队组建而成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691672" y="317385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</a:rPr>
                <a:t>Airdoc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05155" y="4104538"/>
            <a:ext cx="2574352" cy="1624957"/>
            <a:chOff x="6524006" y="1945036"/>
            <a:chExt cx="2574352" cy="1624957"/>
          </a:xfrm>
        </p:grpSpPr>
        <p:sp>
          <p:nvSpPr>
            <p:cNvPr id="25" name="矩形 24"/>
            <p:cNvSpPr/>
            <p:nvPr/>
          </p:nvSpPr>
          <p:spPr>
            <a:xfrm>
              <a:off x="6524006" y="1945036"/>
              <a:ext cx="2574352" cy="9787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IBM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作为人工智能领域的领先企业，其推出的“</a:t>
              </a:r>
              <a:r>
                <a:rPr lang="en-US" altLang="zh-CN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Waston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认知”服务通过使用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IBM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强大的人工智能技术与海量数据，在许多行业里都大显身手。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691672" y="317385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</a:rPr>
                <a:t>IBM </a:t>
              </a:r>
              <a:r>
                <a:rPr lang="en-US" altLang="zh-CN" b="1" dirty="0" err="1" smtClean="0">
                  <a:solidFill>
                    <a:schemeClr val="bg1"/>
                  </a:solidFill>
                </a:rPr>
                <a:t>Waston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81231" y="4190252"/>
            <a:ext cx="2454998" cy="1539243"/>
            <a:chOff x="6585160" y="2030750"/>
            <a:chExt cx="2454998" cy="1539243"/>
          </a:xfrm>
        </p:grpSpPr>
        <p:sp>
          <p:nvSpPr>
            <p:cNvPr id="28" name="矩形 27"/>
            <p:cNvSpPr/>
            <p:nvPr/>
          </p:nvSpPr>
          <p:spPr>
            <a:xfrm>
              <a:off x="6585160" y="2030750"/>
              <a:ext cx="2454998" cy="73674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DeepMind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旗下的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DeepMind Health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是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DeepMind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在医疗健康领域布局的产品。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91672" y="3173859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bg1"/>
                  </a:solidFill>
                </a:rPr>
                <a:t>Google DeepMind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64" y="2331157"/>
            <a:ext cx="2364509" cy="177338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52" y="2312569"/>
            <a:ext cx="1810558" cy="181055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32" y="2855393"/>
            <a:ext cx="3027795" cy="7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786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4825" y="2188441"/>
            <a:ext cx="3562350" cy="0"/>
            <a:chOff x="4000500" y="1809750"/>
            <a:chExt cx="3562350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895600" y="137953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/>
            <a:r>
              <a:rPr lang="en-US" altLang="zh-CN" sz="3200" dirty="0" smtClean="0"/>
              <a:t>Airdoc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62629" y="2779999"/>
            <a:ext cx="7866742" cy="17029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dirty="0" smtClean="0"/>
              <a:t>Airdoc</a:t>
            </a:r>
            <a:r>
              <a:rPr lang="zh-CN" altLang="en-US" sz="1800" dirty="0" smtClean="0"/>
              <a:t>公司</a:t>
            </a:r>
            <a:r>
              <a:rPr lang="zh-CN" altLang="en-US" sz="1800" dirty="0"/>
              <a:t>目前的主要研究方向及解决方案包括辅助决策分析、医学影像分析和健康大数据挖掘，是国内该领域的顶尖企业，其诸多产品都实现了临床级的应用。 在医学影像分析方面，</a:t>
            </a:r>
            <a:r>
              <a:rPr lang="en-US" altLang="zh-CN" sz="1800" dirty="0"/>
              <a:t>Airdoc</a:t>
            </a:r>
            <a:r>
              <a:rPr lang="zh-CN" altLang="en-US" sz="1800" dirty="0"/>
              <a:t>的成就尤为突出。首先在眼科疾病方面，</a:t>
            </a:r>
            <a:r>
              <a:rPr lang="en-US" altLang="zh-CN" sz="1800" dirty="0"/>
              <a:t>Airdoc</a:t>
            </a:r>
            <a:r>
              <a:rPr lang="zh-CN" altLang="en-US" sz="1800" dirty="0"/>
              <a:t>在糖尿病性视网膜病变、斜视等领域都取得了巨大成果。</a:t>
            </a:r>
          </a:p>
        </p:txBody>
      </p:sp>
    </p:spTree>
    <p:extLst>
      <p:ext uri="{BB962C8B-B14F-4D97-AF65-F5344CB8AC3E}">
        <p14:creationId xmlns:p14="http://schemas.microsoft.com/office/powerpoint/2010/main" val="4024177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88795" y="160439"/>
            <a:ext cx="3414409" cy="1118434"/>
            <a:chOff x="4388795" y="199351"/>
            <a:chExt cx="3414409" cy="1118434"/>
          </a:xfrm>
        </p:grpSpPr>
        <p:sp>
          <p:nvSpPr>
            <p:cNvPr id="5" name="矩形 4"/>
            <p:cNvSpPr/>
            <p:nvPr/>
          </p:nvSpPr>
          <p:spPr>
            <a:xfrm>
              <a:off x="4388795" y="496112"/>
              <a:ext cx="3414409" cy="62257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93922" y="199351"/>
              <a:ext cx="80415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>
              <a:defPPr>
                <a:defRPr lang="zh-CN"/>
              </a:defPPr>
              <a:lvl1pPr marR="0" lvl="0" indent="0" algn="dist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5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02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507151" y="794565"/>
              <a:ext cx="31777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metr415 Blk BT" panose="020B0802020204020303" pitchFamily="34" charset="0"/>
                  <a:ea typeface="微软雅黑"/>
                  <a:cs typeface="+mn-cs"/>
                </a:rPr>
                <a:t>Airdoc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metr415 Blk BT" panose="020B0802020204020303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41897" y="2914649"/>
            <a:ext cx="2108204" cy="2108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25971" y="2498723"/>
            <a:ext cx="831852" cy="831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34175" y="2498723"/>
            <a:ext cx="831852" cy="831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25971" y="4550424"/>
            <a:ext cx="831852" cy="831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734175" y="4550424"/>
            <a:ext cx="831852" cy="8318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cxnSpLocks/>
            <a:endCxn id="7" idx="1"/>
          </p:cNvCxnSpPr>
          <p:nvPr/>
        </p:nvCxnSpPr>
        <p:spPr>
          <a:xfrm>
            <a:off x="3911600" y="2914649"/>
            <a:ext cx="7143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</p:cNvCxnSpPr>
          <p:nvPr/>
        </p:nvCxnSpPr>
        <p:spPr>
          <a:xfrm>
            <a:off x="3911600" y="4991100"/>
            <a:ext cx="7143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7569200" y="2914649"/>
            <a:ext cx="7143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7569200" y="4991100"/>
            <a:ext cx="714371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440967" y="2258525"/>
            <a:ext cx="3520124" cy="1774552"/>
            <a:chOff x="6585160" y="1678126"/>
            <a:chExt cx="3520124" cy="1774552"/>
          </a:xfrm>
        </p:grpSpPr>
        <p:sp>
          <p:nvSpPr>
            <p:cNvPr id="22" name="矩形 21"/>
            <p:cNvSpPr/>
            <p:nvPr/>
          </p:nvSpPr>
          <p:spPr>
            <a:xfrm>
              <a:off x="6585160" y="2030750"/>
              <a:ext cx="3520124" cy="14219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经过长时间的数据收集和数据预处理，利用卷积神经网络设计了斜视识别网络，并且通过大量的数据验证模型，然后不停的调整模型的参数，以保证最终训练出的斜视模型在灵敏性和特异性的可靠性。同时，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还与温州医科大学附属眼视光医院（浙江省眼科医院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）达成合作，共同开发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85160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斜视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0967" y="4337700"/>
            <a:ext cx="3520124" cy="1552953"/>
            <a:chOff x="6585160" y="1678126"/>
            <a:chExt cx="3520124" cy="1552953"/>
          </a:xfrm>
        </p:grpSpPr>
        <p:sp>
          <p:nvSpPr>
            <p:cNvPr id="25" name="矩形 24"/>
            <p:cNvSpPr/>
            <p:nvPr/>
          </p:nvSpPr>
          <p:spPr>
            <a:xfrm>
              <a:off x="6585160" y="2030750"/>
              <a:ext cx="3520124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还与温州医科大学附属眼视光医院（浙江省眼科医院）、上海长征医院等医疗机构达成合作，继续推进产品的研发和实用化，其中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开发的包括糖网识别在内的多款产品已经在上海长征医院投入使用。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6585160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共同合作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0145" y="2258525"/>
            <a:ext cx="3552949" cy="1774552"/>
            <a:chOff x="5487209" y="1678126"/>
            <a:chExt cx="3552949" cy="1774552"/>
          </a:xfrm>
        </p:grpSpPr>
        <p:sp>
          <p:nvSpPr>
            <p:cNvPr id="28" name="矩形 27"/>
            <p:cNvSpPr/>
            <p:nvPr/>
          </p:nvSpPr>
          <p:spPr>
            <a:xfrm>
              <a:off x="5487209" y="2030750"/>
              <a:ext cx="3552949" cy="14219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花费大量时间从多家国内外顶级医院收集了数十万张眼底照片，构建超过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层卷积神经网络，准确解析原始图像的高阶信息，单次迭代持续训练超过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120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小时，最终研发出了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糖尿病性视网膜病变辅助诊断模型，在灵敏性和特异性等主要指标上，获得了和人类医生相当的结果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798184" y="1678126"/>
              <a:ext cx="2241974" cy="39414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糖尿病性视网膜病变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0145" y="4337700"/>
            <a:ext cx="3552949" cy="1774552"/>
            <a:chOff x="5487209" y="1678126"/>
            <a:chExt cx="3552949" cy="1774552"/>
          </a:xfrm>
        </p:grpSpPr>
        <p:sp>
          <p:nvSpPr>
            <p:cNvPr id="31" name="矩形 30"/>
            <p:cNvSpPr/>
            <p:nvPr/>
          </p:nvSpPr>
          <p:spPr>
            <a:xfrm>
              <a:off x="5487209" y="2030750"/>
              <a:ext cx="3552949" cy="142192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进入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页面上传照片之后，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即可帮助患者分析诊断黑色素瘤。该服务中，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Airdoc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邀请了中国医学科学院北京协和医学院皮肤病医院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研究所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的顶级皮肤专家对照片识别结果进行把关。同时，本次合作更是该研究所首次与企业开展此类合作，向广大互联网用户提供服务。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798184" y="1678126"/>
              <a:ext cx="2241974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黑色素瘤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58907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7" grpId="0" animBg="1"/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52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7" grpId="0" animBg="1"/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4825" y="2188441"/>
            <a:ext cx="3562350" cy="0"/>
            <a:chOff x="4000500" y="1809750"/>
            <a:chExt cx="3562350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000500" y="1809750"/>
              <a:ext cx="3562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5114925" y="1809750"/>
              <a:ext cx="1333500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2895600" y="1379535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/>
            <a:r>
              <a:rPr lang="en-US" altLang="zh-CN" sz="3200" dirty="0" smtClean="0"/>
              <a:t>IBM </a:t>
            </a:r>
            <a:r>
              <a:rPr lang="en-US" altLang="zh-CN" sz="3200" dirty="0" err="1" smtClean="0"/>
              <a:t>Waston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2162629" y="2779999"/>
            <a:ext cx="8228280" cy="1338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>
            <a:defPPr>
              <a:defRPr lang="zh-CN"/>
            </a:defPPr>
            <a:lvl1pPr algn="dist">
              <a:defRPr sz="9600"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 dirty="0"/>
              <a:t>IBM</a:t>
            </a:r>
            <a:r>
              <a:rPr lang="zh-CN" altLang="en-US" sz="1800" dirty="0"/>
              <a:t>作为人工智能领域的领先企业，其推出的“</a:t>
            </a:r>
            <a:r>
              <a:rPr lang="en-US" altLang="zh-CN" sz="1800" dirty="0" err="1"/>
              <a:t>Waston</a:t>
            </a:r>
            <a:r>
              <a:rPr lang="zh-CN" altLang="en-US" sz="1800" dirty="0"/>
              <a:t>认知”服务通过使用</a:t>
            </a:r>
            <a:r>
              <a:rPr lang="en-US" altLang="zh-CN" sz="1800" dirty="0"/>
              <a:t>IBM</a:t>
            </a:r>
            <a:r>
              <a:rPr lang="zh-CN" altLang="en-US" sz="1800" dirty="0"/>
              <a:t>强大的人工智能技术与海量数据，在许多行业里都大显身手。而在医疗领域，</a:t>
            </a:r>
            <a:r>
              <a:rPr lang="en-US" altLang="zh-CN" sz="1800" dirty="0" err="1"/>
              <a:t>Waston</a:t>
            </a:r>
            <a:r>
              <a:rPr lang="zh-CN" altLang="en-US" sz="1800" dirty="0"/>
              <a:t>推出的产品为</a:t>
            </a:r>
            <a:r>
              <a:rPr lang="en-US" altLang="zh-CN" sz="1800" dirty="0" err="1"/>
              <a:t>Waston</a:t>
            </a:r>
            <a:r>
              <a:rPr lang="en-US" altLang="zh-CN" sz="1800" dirty="0"/>
              <a:t> Health</a:t>
            </a:r>
            <a:r>
              <a:rPr lang="zh-CN" altLang="en-US" sz="1800" dirty="0"/>
              <a:t>，而其主要的关注点在于肿瘤和癌症的诊断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7494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1468</Words>
  <Application>Microsoft Office PowerPoint</Application>
  <PresentationFormat>宽屏</PresentationFormat>
  <Paragraphs>126</Paragraphs>
  <Slides>17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微软雅黑</vt:lpstr>
      <vt:lpstr>等线</vt:lpstr>
      <vt:lpstr>Geometr415 Blk BT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林灏</cp:lastModifiedBy>
  <cp:revision>47</cp:revision>
  <dcterms:created xsi:type="dcterms:W3CDTF">2017-05-25T01:38:20Z</dcterms:created>
  <dcterms:modified xsi:type="dcterms:W3CDTF">2017-11-10T08:37:43Z</dcterms:modified>
</cp:coreProperties>
</file>