
<file path=[Content_Types].xml><?xml version="1.0" encoding="utf-8"?>
<Types xmlns="http://schemas.openxmlformats.org/package/2006/content-types">
  <Default Extension="jpeg" ContentType="image/jpeg"/>
  <Default Extension="wdp" ContentType="image/vnd.ms-photo"/>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2"/>
  </p:notesMasterIdLst>
  <p:sldIdLst>
    <p:sldId id="257" r:id="rId5"/>
    <p:sldId id="267" r:id="rId6"/>
    <p:sldId id="322" r:id="rId7"/>
    <p:sldId id="323" r:id="rId8"/>
    <p:sldId id="324" r:id="rId9"/>
    <p:sldId id="325" r:id="rId10"/>
    <p:sldId id="326" r:id="rId11"/>
    <p:sldId id="327" r:id="rId13"/>
    <p:sldId id="263" r:id="rId14"/>
    <p:sldId id="261" r:id="rId15"/>
    <p:sldId id="277" r:id="rId16"/>
    <p:sldId id="274" r:id="rId17"/>
    <p:sldId id="320" r:id="rId18"/>
    <p:sldId id="321" r:id="rId19"/>
    <p:sldId id="319" r:id="rId20"/>
    <p:sldId id="336" r:id="rId21"/>
    <p:sldId id="28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77B6"/>
    <a:srgbClr val="FFFFFF"/>
    <a:srgbClr val="29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p:scale>
          <a:sx n="75" d="100"/>
          <a:sy n="75" d="100"/>
        </p:scale>
        <p:origin x="1950" y="82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5EEEC9-95AF-4BB7-B5FE-3EACDF6F68E9}"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zh-CN" altLang="en-US"/>
        </a:p>
      </dgm:t>
    </dgm:pt>
    <dgm:pt modelId="{E1E5D7EB-3464-4924-B975-FD4C9CBBE5B6}">
      <dgm:prSet phldrT="[文本]"/>
      <dgm:spPr/>
      <dgm:t>
        <a:bodyPr/>
        <a:lstStyle/>
        <a:p>
          <a:r>
            <a:rPr lang="zh-CN" altLang="en-US" dirty="0" smtClean="0"/>
            <a:t>年龄：</a:t>
          </a:r>
          <a:r>
            <a:rPr lang="en-US" altLang="zh-CN" dirty="0" smtClean="0"/>
            <a:t>70</a:t>
          </a:r>
          <a:r>
            <a:rPr lang="zh-CN" altLang="en-US" dirty="0" smtClean="0"/>
            <a:t>、</a:t>
          </a:r>
          <a:r>
            <a:rPr lang="en-US" altLang="zh-CN" dirty="0" smtClean="0"/>
            <a:t>80</a:t>
          </a:r>
          <a:r>
            <a:rPr lang="zh-CN" altLang="en-US" dirty="0" smtClean="0"/>
            <a:t>、</a:t>
          </a:r>
          <a:r>
            <a:rPr lang="en-US" altLang="zh-CN" dirty="0" smtClean="0"/>
            <a:t>90</a:t>
          </a:r>
          <a:r>
            <a:rPr lang="zh-CN" altLang="en-US" dirty="0" smtClean="0"/>
            <a:t>、</a:t>
          </a:r>
          <a:r>
            <a:rPr lang="en-US" altLang="zh-CN" dirty="0" smtClean="0"/>
            <a:t>00</a:t>
          </a:r>
          <a:r>
            <a:rPr lang="zh-CN" altLang="en-US" dirty="0" smtClean="0"/>
            <a:t>后。</a:t>
          </a:r>
          <a:endParaRPr lang="en-US" altLang="zh-CN" dirty="0" smtClean="0"/>
        </a:p>
        <a:p>
          <a:r>
            <a:rPr lang="zh-CN" altLang="en-US" dirty="0" smtClean="0"/>
            <a:t>收入：中产</a:t>
          </a:r>
          <a:endParaRPr lang="en-US" altLang="zh-CN" dirty="0" smtClean="0"/>
        </a:p>
      </dgm:t>
    </dgm:pt>
    <dgm:pt modelId="{4643AA81-51B7-45DD-9BE5-6B20EFD15DDE}" cxnId="{09B4057E-FBDA-4C54-A363-FA8C87C200A0}" type="parTrans">
      <dgm:prSet/>
      <dgm:spPr/>
      <dgm:t>
        <a:bodyPr/>
        <a:lstStyle/>
        <a:p>
          <a:endParaRPr lang="zh-CN" altLang="en-US"/>
        </a:p>
      </dgm:t>
    </dgm:pt>
    <dgm:pt modelId="{644A135D-9D4A-4B09-BC5A-A6FC03237492}" cxnId="{09B4057E-FBDA-4C54-A363-FA8C87C200A0}" type="sibTrans">
      <dgm:prSet/>
      <dgm:spPr/>
      <dgm:t>
        <a:bodyPr/>
        <a:lstStyle/>
        <a:p>
          <a:endParaRPr lang="zh-CN" altLang="en-US"/>
        </a:p>
      </dgm:t>
    </dgm:pt>
    <dgm:pt modelId="{22B5301B-D147-4558-A40F-6F240F7FFC98}">
      <dgm:prSet phldrT="[文本]"/>
      <dgm:spPr/>
      <dgm:t>
        <a:bodyPr/>
        <a:lstStyle/>
        <a:p>
          <a:r>
            <a:rPr lang="zh-CN" altLang="en-US" dirty="0" smtClean="0"/>
            <a:t>有出行困境，开车堵，坐车挤，骑车远或不方便。</a:t>
          </a:r>
          <a:endParaRPr lang="zh-CN" altLang="en-US" dirty="0"/>
        </a:p>
      </dgm:t>
    </dgm:pt>
    <dgm:pt modelId="{4A74D55D-2B49-4B68-B0D3-2C2ED23AA8F9}" cxnId="{C9888A42-0165-42FE-B725-0EBA9C700A86}" type="parTrans">
      <dgm:prSet/>
      <dgm:spPr/>
      <dgm:t>
        <a:bodyPr/>
        <a:lstStyle/>
        <a:p>
          <a:endParaRPr lang="zh-CN" altLang="en-US"/>
        </a:p>
      </dgm:t>
    </dgm:pt>
    <dgm:pt modelId="{5024B8B7-3475-4307-9E2C-69B3EACBB925}" cxnId="{C9888A42-0165-42FE-B725-0EBA9C700A86}" type="sibTrans">
      <dgm:prSet/>
      <dgm:spPr/>
      <dgm:t>
        <a:bodyPr/>
        <a:lstStyle/>
        <a:p>
          <a:endParaRPr lang="zh-CN" altLang="en-US"/>
        </a:p>
      </dgm:t>
    </dgm:pt>
    <dgm:pt modelId="{362EA893-1148-4C94-8753-CF1E8949709F}">
      <dgm:prSet phldrT="[文本]"/>
      <dgm:spPr/>
      <dgm:t>
        <a:bodyPr/>
        <a:lstStyle/>
        <a:p>
          <a:r>
            <a:rPr lang="zh-CN" altLang="en-US" dirty="0" smtClean="0"/>
            <a:t>一线城市、经济中心、工作生活节奏快</a:t>
          </a:r>
          <a:endParaRPr lang="zh-CN" altLang="en-US" dirty="0"/>
        </a:p>
      </dgm:t>
    </dgm:pt>
    <dgm:pt modelId="{F44D2C62-ADB7-4E6C-9150-B492AED30D73}" cxnId="{A677592C-01D5-434E-A4D7-67356A704B0F}" type="parTrans">
      <dgm:prSet/>
      <dgm:spPr/>
      <dgm:t>
        <a:bodyPr/>
        <a:lstStyle/>
        <a:p>
          <a:endParaRPr lang="zh-CN" altLang="en-US"/>
        </a:p>
      </dgm:t>
    </dgm:pt>
    <dgm:pt modelId="{7809CF0E-F10B-4C75-8380-5310AC83A563}" cxnId="{A677592C-01D5-434E-A4D7-67356A704B0F}" type="sibTrans">
      <dgm:prSet/>
      <dgm:spPr/>
      <dgm:t>
        <a:bodyPr/>
        <a:lstStyle/>
        <a:p>
          <a:endParaRPr lang="zh-CN" altLang="en-US"/>
        </a:p>
      </dgm:t>
    </dgm:pt>
    <dgm:pt modelId="{24F19649-4EC8-4DFC-B1A3-8C26A6DECB30}">
      <dgm:prSet phldrT="[文本]"/>
      <dgm:spPr/>
      <dgm:t>
        <a:bodyPr/>
        <a:lstStyle/>
        <a:p>
          <a:r>
            <a:rPr lang="zh-CN" altLang="en-US" dirty="0" smtClean="0"/>
            <a:t>消费模式：享有共享经济及平台、线上线下营销，企业合作搭配销售。</a:t>
          </a:r>
          <a:endParaRPr lang="zh-CN" altLang="en-US" dirty="0"/>
        </a:p>
      </dgm:t>
    </dgm:pt>
    <dgm:pt modelId="{4824768D-51CF-49B3-AC58-4603B7EE5407}" cxnId="{C818B57E-C994-4033-ABC3-B220E3B828B2}" type="parTrans">
      <dgm:prSet/>
      <dgm:spPr/>
      <dgm:t>
        <a:bodyPr/>
        <a:lstStyle/>
        <a:p>
          <a:endParaRPr lang="zh-CN" altLang="en-US"/>
        </a:p>
      </dgm:t>
    </dgm:pt>
    <dgm:pt modelId="{90FCE055-E8B5-45FA-A35C-73FA1DD2B313}" cxnId="{C818B57E-C994-4033-ABC3-B220E3B828B2}" type="sibTrans">
      <dgm:prSet/>
      <dgm:spPr/>
      <dgm:t>
        <a:bodyPr/>
        <a:lstStyle/>
        <a:p>
          <a:endParaRPr lang="zh-CN" altLang="en-US"/>
        </a:p>
      </dgm:t>
    </dgm:pt>
    <dgm:pt modelId="{2010B0EE-2156-4148-A11E-FFC4341772A0}">
      <dgm:prSet phldrT="[文本]"/>
      <dgm:spPr/>
      <dgm:t>
        <a:bodyPr/>
        <a:lstStyle/>
        <a:p>
          <a:r>
            <a:rPr lang="zh-CN" altLang="en-US" dirty="0" smtClean="0"/>
            <a:t>营销模式：</a:t>
          </a:r>
          <a:r>
            <a:rPr lang="en-US" altLang="zh-CN" dirty="0" smtClean="0"/>
            <a:t>to C</a:t>
          </a:r>
        </a:p>
        <a:p>
          <a:r>
            <a:rPr lang="zh-CN" altLang="en-US" dirty="0" smtClean="0"/>
            <a:t>年轻人用量大。</a:t>
          </a:r>
          <a:endParaRPr lang="en-US" altLang="zh-CN" dirty="0" smtClean="0"/>
        </a:p>
      </dgm:t>
    </dgm:pt>
    <dgm:pt modelId="{9D4E5B43-384F-4360-A76B-CB77193EA97D}" cxnId="{AAE3DA6B-202D-45AE-A22C-41C4F53395D3}" type="parTrans">
      <dgm:prSet/>
      <dgm:spPr/>
      <dgm:t>
        <a:bodyPr/>
        <a:lstStyle/>
        <a:p>
          <a:endParaRPr lang="zh-CN" altLang="en-US"/>
        </a:p>
      </dgm:t>
    </dgm:pt>
    <dgm:pt modelId="{F4162D51-33A1-4285-9A27-0D1157053C29}" cxnId="{AAE3DA6B-202D-45AE-A22C-41C4F53395D3}" type="sibTrans">
      <dgm:prSet/>
      <dgm:spPr/>
      <dgm:t>
        <a:bodyPr/>
        <a:lstStyle/>
        <a:p>
          <a:endParaRPr lang="zh-CN" altLang="en-US"/>
        </a:p>
      </dgm:t>
    </dgm:pt>
    <dgm:pt modelId="{E545399E-828C-455C-95BA-6534CA72FD8E}">
      <dgm:prSet phldrT="[文本]"/>
      <dgm:spPr/>
      <dgm:t>
        <a:bodyPr/>
        <a:lstStyle/>
        <a:p>
          <a:r>
            <a:rPr lang="zh-CN" altLang="en-US" dirty="0" smtClean="0"/>
            <a:t>环境因素：高效的生活方式、</a:t>
          </a:r>
          <a:endParaRPr lang="en-US" altLang="zh-CN" dirty="0" smtClean="0"/>
        </a:p>
        <a:p>
          <a:r>
            <a:rPr lang="zh-CN" altLang="en-US" dirty="0" smtClean="0"/>
            <a:t>个性特征：追赶潮流，拥抱新生活、新技术。</a:t>
          </a:r>
          <a:endParaRPr lang="zh-CN" altLang="en-US" dirty="0"/>
        </a:p>
      </dgm:t>
    </dgm:pt>
    <dgm:pt modelId="{69F01E66-93A6-486A-838B-2E88541E69AF}" cxnId="{2F98436D-38DC-4A5C-AB85-47B1342FBA6A}" type="parTrans">
      <dgm:prSet/>
      <dgm:spPr/>
      <dgm:t>
        <a:bodyPr/>
        <a:lstStyle/>
        <a:p>
          <a:endParaRPr lang="zh-CN" altLang="en-US"/>
        </a:p>
      </dgm:t>
    </dgm:pt>
    <dgm:pt modelId="{41FF1555-71F9-4089-9479-19434179BA98}" cxnId="{2F98436D-38DC-4A5C-AB85-47B1342FBA6A}" type="sibTrans">
      <dgm:prSet/>
      <dgm:spPr/>
      <dgm:t>
        <a:bodyPr/>
        <a:lstStyle/>
        <a:p>
          <a:endParaRPr lang="zh-CN" altLang="en-US"/>
        </a:p>
      </dgm:t>
    </dgm:pt>
    <dgm:pt modelId="{235B1041-7CF6-45AE-AE44-E9EDBE068CED}">
      <dgm:prSet phldrT="[文本]"/>
      <dgm:spPr/>
      <dgm:t>
        <a:bodyPr/>
        <a:lstStyle/>
        <a:p>
          <a:r>
            <a:rPr lang="zh-CN" altLang="en-US" dirty="0" smtClean="0"/>
            <a:t>屌丝经济、低成本。</a:t>
          </a:r>
          <a:endParaRPr lang="en-US" altLang="zh-CN" dirty="0" smtClean="0"/>
        </a:p>
        <a:p>
          <a:r>
            <a:rPr lang="zh-CN" altLang="en-US" dirty="0" smtClean="0"/>
            <a:t>入门级产品售价</a:t>
          </a:r>
          <a:r>
            <a:rPr lang="en-US" altLang="zh-CN" dirty="0" smtClean="0"/>
            <a:t>1</a:t>
          </a:r>
          <a:r>
            <a:rPr lang="zh-CN" altLang="en-US" dirty="0" smtClean="0"/>
            <a:t>万元以内。</a:t>
          </a:r>
          <a:endParaRPr lang="zh-CN" altLang="en-US" dirty="0"/>
        </a:p>
      </dgm:t>
    </dgm:pt>
    <dgm:pt modelId="{DC7239EF-0C23-4D13-88AC-7FEAC5F48EFE}" cxnId="{96DF8E04-70D2-4D47-B1F1-ADCC1748EBB4}" type="parTrans">
      <dgm:prSet/>
      <dgm:spPr/>
      <dgm:t>
        <a:bodyPr/>
        <a:lstStyle/>
        <a:p>
          <a:endParaRPr lang="zh-CN" altLang="en-US"/>
        </a:p>
      </dgm:t>
    </dgm:pt>
    <dgm:pt modelId="{13BCF82B-5D40-4EFE-A3E7-4A6865804D59}" cxnId="{96DF8E04-70D2-4D47-B1F1-ADCC1748EBB4}" type="sibTrans">
      <dgm:prSet/>
      <dgm:spPr/>
      <dgm:t>
        <a:bodyPr/>
        <a:lstStyle/>
        <a:p>
          <a:endParaRPr lang="zh-CN" altLang="en-US"/>
        </a:p>
      </dgm:t>
    </dgm:pt>
    <dgm:pt modelId="{3D5F1403-D1AE-465D-984D-42EFD0FCE96D}">
      <dgm:prSet phldrT="[文本]"/>
      <dgm:spPr/>
      <dgm:t>
        <a:bodyPr/>
        <a:lstStyle/>
        <a:p>
          <a:r>
            <a:rPr lang="zh-CN" altLang="en-US" dirty="0" smtClean="0"/>
            <a:t>可考虑与汽车进行智能硬件匹配，与汽车厂家进行搭配合作</a:t>
          </a:r>
          <a:endParaRPr lang="zh-CN" altLang="en-US" dirty="0"/>
        </a:p>
      </dgm:t>
    </dgm:pt>
    <dgm:pt modelId="{4B7BE71A-A612-4848-9647-0DC4CA3062D3}" cxnId="{C9683700-447D-48AF-88F2-4F79E246A169}" type="parTrans">
      <dgm:prSet/>
      <dgm:spPr/>
      <dgm:t>
        <a:bodyPr/>
        <a:lstStyle/>
        <a:p>
          <a:endParaRPr lang="zh-CN" altLang="en-US"/>
        </a:p>
      </dgm:t>
    </dgm:pt>
    <dgm:pt modelId="{E6672FB5-D9E2-407A-B9E4-BFA3F12C016D}" cxnId="{C9683700-447D-48AF-88F2-4F79E246A169}" type="sibTrans">
      <dgm:prSet/>
      <dgm:spPr/>
      <dgm:t>
        <a:bodyPr/>
        <a:lstStyle/>
        <a:p>
          <a:endParaRPr lang="zh-CN" altLang="en-US"/>
        </a:p>
      </dgm:t>
    </dgm:pt>
    <dgm:pt modelId="{5C4F5F35-2612-4EC0-A933-521F0F845C3A}">
      <dgm:prSet phldrT="[文本]"/>
      <dgm:spPr/>
      <dgm:t>
        <a:bodyPr/>
        <a:lstStyle/>
        <a:p>
          <a:r>
            <a:rPr lang="zh-CN" altLang="en-US" dirty="0" smtClean="0"/>
            <a:t>大数据、</a:t>
          </a:r>
          <a:r>
            <a:rPr lang="en-US" altLang="zh-CN" dirty="0" smtClean="0"/>
            <a:t>AI</a:t>
          </a:r>
          <a:r>
            <a:rPr lang="zh-CN" altLang="en-US" dirty="0" smtClean="0"/>
            <a:t>、深度学习应用。</a:t>
          </a:r>
          <a:endParaRPr lang="zh-CN" altLang="en-US" dirty="0"/>
        </a:p>
      </dgm:t>
    </dgm:pt>
    <dgm:pt modelId="{7F273CFB-530D-4E07-ABAC-562A7CE94365}" cxnId="{CEA30B57-94BB-4D53-AD15-86A66F60CB1F}" type="parTrans">
      <dgm:prSet/>
      <dgm:spPr/>
      <dgm:t>
        <a:bodyPr/>
        <a:lstStyle/>
        <a:p>
          <a:endParaRPr lang="zh-CN" altLang="en-US"/>
        </a:p>
      </dgm:t>
    </dgm:pt>
    <dgm:pt modelId="{B6C879A4-D1E9-4C2F-9278-99AE5B51B122}" cxnId="{CEA30B57-94BB-4D53-AD15-86A66F60CB1F}" type="sibTrans">
      <dgm:prSet/>
      <dgm:spPr/>
      <dgm:t>
        <a:bodyPr/>
        <a:lstStyle/>
        <a:p>
          <a:endParaRPr lang="zh-CN" altLang="en-US"/>
        </a:p>
      </dgm:t>
    </dgm:pt>
    <dgm:pt modelId="{F02BCB51-C212-4BB9-9C23-3D046FBA23EA}" type="pres">
      <dgm:prSet presAssocID="{B95EEEC9-95AF-4BB7-B5FE-3EACDF6F68E9}" presName="Name0" presStyleCnt="0">
        <dgm:presLayoutVars>
          <dgm:dir/>
          <dgm:resizeHandles/>
        </dgm:presLayoutVars>
      </dgm:prSet>
      <dgm:spPr/>
      <dgm:t>
        <a:bodyPr/>
        <a:lstStyle/>
        <a:p>
          <a:endParaRPr lang="zh-CN" altLang="en-US"/>
        </a:p>
      </dgm:t>
    </dgm:pt>
    <dgm:pt modelId="{D3C4474F-4677-417F-90EE-1669AE510C49}" type="pres">
      <dgm:prSet presAssocID="{E1E5D7EB-3464-4924-B975-FD4C9CBBE5B6}" presName="compNode" presStyleCnt="0"/>
      <dgm:spPr/>
      <dgm:t>
        <a:bodyPr/>
        <a:lstStyle/>
        <a:p>
          <a:endParaRPr lang="zh-CN" altLang="en-US"/>
        </a:p>
      </dgm:t>
    </dgm:pt>
    <dgm:pt modelId="{19F13F86-476C-4B51-844D-723CB9970AD3}" type="pres">
      <dgm:prSet presAssocID="{E1E5D7EB-3464-4924-B975-FD4C9CBBE5B6}" presName="dummyConnPt" presStyleCnt="0"/>
      <dgm:spPr/>
      <dgm:t>
        <a:bodyPr/>
        <a:lstStyle/>
        <a:p>
          <a:endParaRPr lang="zh-CN" altLang="en-US"/>
        </a:p>
      </dgm:t>
    </dgm:pt>
    <dgm:pt modelId="{2D6F4067-F3B1-4F67-B53A-DDBF5A81D963}" type="pres">
      <dgm:prSet presAssocID="{E1E5D7EB-3464-4924-B975-FD4C9CBBE5B6}" presName="node" presStyleLbl="node1" presStyleIdx="0" presStyleCnt="9">
        <dgm:presLayoutVars>
          <dgm:bulletEnabled val="1"/>
        </dgm:presLayoutVars>
      </dgm:prSet>
      <dgm:spPr/>
      <dgm:t>
        <a:bodyPr/>
        <a:lstStyle/>
        <a:p>
          <a:endParaRPr lang="zh-CN" altLang="en-US"/>
        </a:p>
      </dgm:t>
    </dgm:pt>
    <dgm:pt modelId="{53AAFE45-3A59-439B-B9E1-7E256C045480}" type="pres">
      <dgm:prSet presAssocID="{644A135D-9D4A-4B09-BC5A-A6FC03237492}" presName="sibTrans" presStyleLbl="bgSibTrans2D1" presStyleIdx="0" presStyleCnt="8"/>
      <dgm:spPr/>
      <dgm:t>
        <a:bodyPr/>
        <a:lstStyle/>
        <a:p>
          <a:endParaRPr lang="zh-CN" altLang="en-US"/>
        </a:p>
      </dgm:t>
    </dgm:pt>
    <dgm:pt modelId="{99E3506F-C7FB-46AF-8669-6136D7FA02A8}" type="pres">
      <dgm:prSet presAssocID="{22B5301B-D147-4558-A40F-6F240F7FFC98}" presName="compNode" presStyleCnt="0"/>
      <dgm:spPr/>
      <dgm:t>
        <a:bodyPr/>
        <a:lstStyle/>
        <a:p>
          <a:endParaRPr lang="zh-CN" altLang="en-US"/>
        </a:p>
      </dgm:t>
    </dgm:pt>
    <dgm:pt modelId="{38F9E1E9-C806-4C8F-8F01-45A63DEE5C9E}" type="pres">
      <dgm:prSet presAssocID="{22B5301B-D147-4558-A40F-6F240F7FFC98}" presName="dummyConnPt" presStyleCnt="0"/>
      <dgm:spPr/>
      <dgm:t>
        <a:bodyPr/>
        <a:lstStyle/>
        <a:p>
          <a:endParaRPr lang="zh-CN" altLang="en-US"/>
        </a:p>
      </dgm:t>
    </dgm:pt>
    <dgm:pt modelId="{AE60C63C-2DAB-439F-9A0F-29FA30D6B9B6}" type="pres">
      <dgm:prSet presAssocID="{22B5301B-D147-4558-A40F-6F240F7FFC98}" presName="node" presStyleLbl="node1" presStyleIdx="1" presStyleCnt="9">
        <dgm:presLayoutVars>
          <dgm:bulletEnabled val="1"/>
        </dgm:presLayoutVars>
      </dgm:prSet>
      <dgm:spPr/>
      <dgm:t>
        <a:bodyPr/>
        <a:lstStyle/>
        <a:p>
          <a:endParaRPr lang="zh-CN" altLang="en-US"/>
        </a:p>
      </dgm:t>
    </dgm:pt>
    <dgm:pt modelId="{0AB77E64-FA7C-4C77-B8AE-C38E0F02003A}" type="pres">
      <dgm:prSet presAssocID="{5024B8B7-3475-4307-9E2C-69B3EACBB925}" presName="sibTrans" presStyleLbl="bgSibTrans2D1" presStyleIdx="1" presStyleCnt="8"/>
      <dgm:spPr/>
      <dgm:t>
        <a:bodyPr/>
        <a:lstStyle/>
        <a:p>
          <a:endParaRPr lang="zh-CN" altLang="en-US"/>
        </a:p>
      </dgm:t>
    </dgm:pt>
    <dgm:pt modelId="{876F5493-CF54-4407-BC69-83CD076423F0}" type="pres">
      <dgm:prSet presAssocID="{362EA893-1148-4C94-8753-CF1E8949709F}" presName="compNode" presStyleCnt="0"/>
      <dgm:spPr/>
      <dgm:t>
        <a:bodyPr/>
        <a:lstStyle/>
        <a:p>
          <a:endParaRPr lang="zh-CN" altLang="en-US"/>
        </a:p>
      </dgm:t>
    </dgm:pt>
    <dgm:pt modelId="{AEC0F3B8-C8E1-478F-9F98-91E527670389}" type="pres">
      <dgm:prSet presAssocID="{362EA893-1148-4C94-8753-CF1E8949709F}" presName="dummyConnPt" presStyleCnt="0"/>
      <dgm:spPr/>
      <dgm:t>
        <a:bodyPr/>
        <a:lstStyle/>
        <a:p>
          <a:endParaRPr lang="zh-CN" altLang="en-US"/>
        </a:p>
      </dgm:t>
    </dgm:pt>
    <dgm:pt modelId="{5EEF713F-508A-476F-88F7-4F233F4EBF2E}" type="pres">
      <dgm:prSet presAssocID="{362EA893-1148-4C94-8753-CF1E8949709F}" presName="node" presStyleLbl="node1" presStyleIdx="2" presStyleCnt="9">
        <dgm:presLayoutVars>
          <dgm:bulletEnabled val="1"/>
        </dgm:presLayoutVars>
      </dgm:prSet>
      <dgm:spPr/>
      <dgm:t>
        <a:bodyPr/>
        <a:lstStyle/>
        <a:p>
          <a:endParaRPr lang="zh-CN" altLang="en-US"/>
        </a:p>
      </dgm:t>
    </dgm:pt>
    <dgm:pt modelId="{9569346C-B1D1-4759-BF12-569F6DCDAC44}" type="pres">
      <dgm:prSet presAssocID="{7809CF0E-F10B-4C75-8380-5310AC83A563}" presName="sibTrans" presStyleLbl="bgSibTrans2D1" presStyleIdx="2" presStyleCnt="8"/>
      <dgm:spPr/>
      <dgm:t>
        <a:bodyPr/>
        <a:lstStyle/>
        <a:p>
          <a:endParaRPr lang="zh-CN" altLang="en-US"/>
        </a:p>
      </dgm:t>
    </dgm:pt>
    <dgm:pt modelId="{EEFBF17D-C7EA-4F77-B7F5-46D1A461EAC7}" type="pres">
      <dgm:prSet presAssocID="{24F19649-4EC8-4DFC-B1A3-8C26A6DECB30}" presName="compNode" presStyleCnt="0"/>
      <dgm:spPr/>
      <dgm:t>
        <a:bodyPr/>
        <a:lstStyle/>
        <a:p>
          <a:endParaRPr lang="zh-CN" altLang="en-US"/>
        </a:p>
      </dgm:t>
    </dgm:pt>
    <dgm:pt modelId="{9664DAED-1CE8-4A50-B484-FF60555BD9C0}" type="pres">
      <dgm:prSet presAssocID="{24F19649-4EC8-4DFC-B1A3-8C26A6DECB30}" presName="dummyConnPt" presStyleCnt="0"/>
      <dgm:spPr/>
      <dgm:t>
        <a:bodyPr/>
        <a:lstStyle/>
        <a:p>
          <a:endParaRPr lang="zh-CN" altLang="en-US"/>
        </a:p>
      </dgm:t>
    </dgm:pt>
    <dgm:pt modelId="{2FA496A6-911F-4298-91FD-C300CA101AA1}" type="pres">
      <dgm:prSet presAssocID="{24F19649-4EC8-4DFC-B1A3-8C26A6DECB30}" presName="node" presStyleLbl="node1" presStyleIdx="3" presStyleCnt="9">
        <dgm:presLayoutVars>
          <dgm:bulletEnabled val="1"/>
        </dgm:presLayoutVars>
      </dgm:prSet>
      <dgm:spPr/>
      <dgm:t>
        <a:bodyPr/>
        <a:lstStyle/>
        <a:p>
          <a:endParaRPr lang="zh-CN" altLang="en-US"/>
        </a:p>
      </dgm:t>
    </dgm:pt>
    <dgm:pt modelId="{E9F5E7E5-344C-411E-868B-B3BD69C27B02}" type="pres">
      <dgm:prSet presAssocID="{90FCE055-E8B5-45FA-A35C-73FA1DD2B313}" presName="sibTrans" presStyleLbl="bgSibTrans2D1" presStyleIdx="3" presStyleCnt="8"/>
      <dgm:spPr/>
      <dgm:t>
        <a:bodyPr/>
        <a:lstStyle/>
        <a:p>
          <a:endParaRPr lang="zh-CN" altLang="en-US"/>
        </a:p>
      </dgm:t>
    </dgm:pt>
    <dgm:pt modelId="{483208CB-1298-4C33-B9F5-774CB6E11294}" type="pres">
      <dgm:prSet presAssocID="{2010B0EE-2156-4148-A11E-FFC4341772A0}" presName="compNode" presStyleCnt="0"/>
      <dgm:spPr/>
      <dgm:t>
        <a:bodyPr/>
        <a:lstStyle/>
        <a:p>
          <a:endParaRPr lang="zh-CN" altLang="en-US"/>
        </a:p>
      </dgm:t>
    </dgm:pt>
    <dgm:pt modelId="{1EDC0704-309C-4D93-8EC6-33BEF0450293}" type="pres">
      <dgm:prSet presAssocID="{2010B0EE-2156-4148-A11E-FFC4341772A0}" presName="dummyConnPt" presStyleCnt="0"/>
      <dgm:spPr/>
      <dgm:t>
        <a:bodyPr/>
        <a:lstStyle/>
        <a:p>
          <a:endParaRPr lang="zh-CN" altLang="en-US"/>
        </a:p>
      </dgm:t>
    </dgm:pt>
    <dgm:pt modelId="{13AABEB1-C86D-4D98-A3A3-9FCCEEC21A12}" type="pres">
      <dgm:prSet presAssocID="{2010B0EE-2156-4148-A11E-FFC4341772A0}" presName="node" presStyleLbl="node1" presStyleIdx="4" presStyleCnt="9">
        <dgm:presLayoutVars>
          <dgm:bulletEnabled val="1"/>
        </dgm:presLayoutVars>
      </dgm:prSet>
      <dgm:spPr/>
      <dgm:t>
        <a:bodyPr/>
        <a:lstStyle/>
        <a:p>
          <a:endParaRPr lang="zh-CN" altLang="en-US"/>
        </a:p>
      </dgm:t>
    </dgm:pt>
    <dgm:pt modelId="{40E354A8-A7B0-467D-B83B-970CD65D613C}" type="pres">
      <dgm:prSet presAssocID="{F4162D51-33A1-4285-9A27-0D1157053C29}" presName="sibTrans" presStyleLbl="bgSibTrans2D1" presStyleIdx="4" presStyleCnt="8"/>
      <dgm:spPr/>
      <dgm:t>
        <a:bodyPr/>
        <a:lstStyle/>
        <a:p>
          <a:endParaRPr lang="zh-CN" altLang="en-US"/>
        </a:p>
      </dgm:t>
    </dgm:pt>
    <dgm:pt modelId="{7503213C-DF38-41B2-B5E0-FF4655134FF0}" type="pres">
      <dgm:prSet presAssocID="{E545399E-828C-455C-95BA-6534CA72FD8E}" presName="compNode" presStyleCnt="0"/>
      <dgm:spPr/>
      <dgm:t>
        <a:bodyPr/>
        <a:lstStyle/>
        <a:p>
          <a:endParaRPr lang="zh-CN" altLang="en-US"/>
        </a:p>
      </dgm:t>
    </dgm:pt>
    <dgm:pt modelId="{0A9BA950-256A-494B-BF5A-7A53EDD6F446}" type="pres">
      <dgm:prSet presAssocID="{E545399E-828C-455C-95BA-6534CA72FD8E}" presName="dummyConnPt" presStyleCnt="0"/>
      <dgm:spPr/>
      <dgm:t>
        <a:bodyPr/>
        <a:lstStyle/>
        <a:p>
          <a:endParaRPr lang="zh-CN" altLang="en-US"/>
        </a:p>
      </dgm:t>
    </dgm:pt>
    <dgm:pt modelId="{1C5A7EDE-6225-416B-B1EF-F80C923D07B1}" type="pres">
      <dgm:prSet presAssocID="{E545399E-828C-455C-95BA-6534CA72FD8E}" presName="node" presStyleLbl="node1" presStyleIdx="5" presStyleCnt="9">
        <dgm:presLayoutVars>
          <dgm:bulletEnabled val="1"/>
        </dgm:presLayoutVars>
      </dgm:prSet>
      <dgm:spPr/>
      <dgm:t>
        <a:bodyPr/>
        <a:lstStyle/>
        <a:p>
          <a:endParaRPr lang="zh-CN" altLang="en-US"/>
        </a:p>
      </dgm:t>
    </dgm:pt>
    <dgm:pt modelId="{37C883A8-AAD7-4B88-9494-D4109F3E0F2C}" type="pres">
      <dgm:prSet presAssocID="{41FF1555-71F9-4089-9479-19434179BA98}" presName="sibTrans" presStyleLbl="bgSibTrans2D1" presStyleIdx="5" presStyleCnt="8"/>
      <dgm:spPr/>
      <dgm:t>
        <a:bodyPr/>
        <a:lstStyle/>
        <a:p>
          <a:endParaRPr lang="zh-CN" altLang="en-US"/>
        </a:p>
      </dgm:t>
    </dgm:pt>
    <dgm:pt modelId="{F3095231-1BC7-41E0-ACD3-6BB5F9699599}" type="pres">
      <dgm:prSet presAssocID="{235B1041-7CF6-45AE-AE44-E9EDBE068CED}" presName="compNode" presStyleCnt="0"/>
      <dgm:spPr/>
      <dgm:t>
        <a:bodyPr/>
        <a:lstStyle/>
        <a:p>
          <a:endParaRPr lang="zh-CN" altLang="en-US"/>
        </a:p>
      </dgm:t>
    </dgm:pt>
    <dgm:pt modelId="{B6C5A929-FD34-4F43-B29F-46229C0114C5}" type="pres">
      <dgm:prSet presAssocID="{235B1041-7CF6-45AE-AE44-E9EDBE068CED}" presName="dummyConnPt" presStyleCnt="0"/>
      <dgm:spPr/>
      <dgm:t>
        <a:bodyPr/>
        <a:lstStyle/>
        <a:p>
          <a:endParaRPr lang="zh-CN" altLang="en-US"/>
        </a:p>
      </dgm:t>
    </dgm:pt>
    <dgm:pt modelId="{446FA3D7-11E5-4220-B3E0-FA0199994009}" type="pres">
      <dgm:prSet presAssocID="{235B1041-7CF6-45AE-AE44-E9EDBE068CED}" presName="node" presStyleLbl="node1" presStyleIdx="6" presStyleCnt="9">
        <dgm:presLayoutVars>
          <dgm:bulletEnabled val="1"/>
        </dgm:presLayoutVars>
      </dgm:prSet>
      <dgm:spPr/>
      <dgm:t>
        <a:bodyPr/>
        <a:lstStyle/>
        <a:p>
          <a:endParaRPr lang="zh-CN" altLang="en-US"/>
        </a:p>
      </dgm:t>
    </dgm:pt>
    <dgm:pt modelId="{76CFB037-5CB9-4A80-AB93-2AE8AD39DF03}" type="pres">
      <dgm:prSet presAssocID="{13BCF82B-5D40-4EFE-A3E7-4A6865804D59}" presName="sibTrans" presStyleLbl="bgSibTrans2D1" presStyleIdx="6" presStyleCnt="8"/>
      <dgm:spPr/>
      <dgm:t>
        <a:bodyPr/>
        <a:lstStyle/>
        <a:p>
          <a:endParaRPr lang="zh-CN" altLang="en-US"/>
        </a:p>
      </dgm:t>
    </dgm:pt>
    <dgm:pt modelId="{86EF4418-5C0D-403D-819D-25536584F729}" type="pres">
      <dgm:prSet presAssocID="{3D5F1403-D1AE-465D-984D-42EFD0FCE96D}" presName="compNode" presStyleCnt="0"/>
      <dgm:spPr/>
      <dgm:t>
        <a:bodyPr/>
        <a:lstStyle/>
        <a:p>
          <a:endParaRPr lang="zh-CN" altLang="en-US"/>
        </a:p>
      </dgm:t>
    </dgm:pt>
    <dgm:pt modelId="{4EACFAEC-53DF-44B7-AFDE-3185897AE207}" type="pres">
      <dgm:prSet presAssocID="{3D5F1403-D1AE-465D-984D-42EFD0FCE96D}" presName="dummyConnPt" presStyleCnt="0"/>
      <dgm:spPr/>
      <dgm:t>
        <a:bodyPr/>
        <a:lstStyle/>
        <a:p>
          <a:endParaRPr lang="zh-CN" altLang="en-US"/>
        </a:p>
      </dgm:t>
    </dgm:pt>
    <dgm:pt modelId="{D5C1C928-B26B-42C6-88CE-2B629F6CE96D}" type="pres">
      <dgm:prSet presAssocID="{3D5F1403-D1AE-465D-984D-42EFD0FCE96D}" presName="node" presStyleLbl="node1" presStyleIdx="7" presStyleCnt="9">
        <dgm:presLayoutVars>
          <dgm:bulletEnabled val="1"/>
        </dgm:presLayoutVars>
      </dgm:prSet>
      <dgm:spPr/>
      <dgm:t>
        <a:bodyPr/>
        <a:lstStyle/>
        <a:p>
          <a:endParaRPr lang="zh-CN" altLang="en-US"/>
        </a:p>
      </dgm:t>
    </dgm:pt>
    <dgm:pt modelId="{25268CA2-38F6-4D79-B619-D63C81A64F8F}" type="pres">
      <dgm:prSet presAssocID="{E6672FB5-D9E2-407A-B9E4-BFA3F12C016D}" presName="sibTrans" presStyleLbl="bgSibTrans2D1" presStyleIdx="7" presStyleCnt="8"/>
      <dgm:spPr/>
      <dgm:t>
        <a:bodyPr/>
        <a:lstStyle/>
        <a:p>
          <a:endParaRPr lang="zh-CN" altLang="en-US"/>
        </a:p>
      </dgm:t>
    </dgm:pt>
    <dgm:pt modelId="{BEFEB934-D66F-4412-819C-E4E395306273}" type="pres">
      <dgm:prSet presAssocID="{5C4F5F35-2612-4EC0-A933-521F0F845C3A}" presName="compNode" presStyleCnt="0"/>
      <dgm:spPr/>
      <dgm:t>
        <a:bodyPr/>
        <a:lstStyle/>
        <a:p>
          <a:endParaRPr lang="zh-CN" altLang="en-US"/>
        </a:p>
      </dgm:t>
    </dgm:pt>
    <dgm:pt modelId="{93FEACBF-CEDB-4458-BACE-5096DD048D29}" type="pres">
      <dgm:prSet presAssocID="{5C4F5F35-2612-4EC0-A933-521F0F845C3A}" presName="dummyConnPt" presStyleCnt="0"/>
      <dgm:spPr/>
      <dgm:t>
        <a:bodyPr/>
        <a:lstStyle/>
        <a:p>
          <a:endParaRPr lang="zh-CN" altLang="en-US"/>
        </a:p>
      </dgm:t>
    </dgm:pt>
    <dgm:pt modelId="{1C80A231-65A1-449D-BB39-75AEB248E435}" type="pres">
      <dgm:prSet presAssocID="{5C4F5F35-2612-4EC0-A933-521F0F845C3A}" presName="node" presStyleLbl="node1" presStyleIdx="8" presStyleCnt="9">
        <dgm:presLayoutVars>
          <dgm:bulletEnabled val="1"/>
        </dgm:presLayoutVars>
      </dgm:prSet>
      <dgm:spPr/>
      <dgm:t>
        <a:bodyPr/>
        <a:lstStyle/>
        <a:p>
          <a:endParaRPr lang="zh-CN" altLang="en-US"/>
        </a:p>
      </dgm:t>
    </dgm:pt>
  </dgm:ptLst>
  <dgm:cxnLst>
    <dgm:cxn modelId="{AAE3DA6B-202D-45AE-A22C-41C4F53395D3}" srcId="{B95EEEC9-95AF-4BB7-B5FE-3EACDF6F68E9}" destId="{2010B0EE-2156-4148-A11E-FFC4341772A0}" srcOrd="4" destOrd="0" parTransId="{9D4E5B43-384F-4360-A76B-CB77193EA97D}" sibTransId="{F4162D51-33A1-4285-9A27-0D1157053C29}"/>
    <dgm:cxn modelId="{96DF8E04-70D2-4D47-B1F1-ADCC1748EBB4}" srcId="{B95EEEC9-95AF-4BB7-B5FE-3EACDF6F68E9}" destId="{235B1041-7CF6-45AE-AE44-E9EDBE068CED}" srcOrd="6" destOrd="0" parTransId="{DC7239EF-0C23-4D13-88AC-7FEAC5F48EFE}" sibTransId="{13BCF82B-5D40-4EFE-A3E7-4A6865804D59}"/>
    <dgm:cxn modelId="{5E336EF6-3A60-4BCA-A7AE-45FB5D7AFC5F}" type="presOf" srcId="{13BCF82B-5D40-4EFE-A3E7-4A6865804D59}" destId="{76CFB037-5CB9-4A80-AB93-2AE8AD39DF03}" srcOrd="0" destOrd="0" presId="urn:microsoft.com/office/officeart/2005/8/layout/bProcess4"/>
    <dgm:cxn modelId="{DCE054D3-42FF-4E9A-8C38-9946BF463211}" type="presOf" srcId="{B95EEEC9-95AF-4BB7-B5FE-3EACDF6F68E9}" destId="{F02BCB51-C212-4BB9-9C23-3D046FBA23EA}" srcOrd="0" destOrd="0" presId="urn:microsoft.com/office/officeart/2005/8/layout/bProcess4"/>
    <dgm:cxn modelId="{99FA57C7-017F-40E4-8845-F3548753E586}" type="presOf" srcId="{5024B8B7-3475-4307-9E2C-69B3EACBB925}" destId="{0AB77E64-FA7C-4C77-B8AE-C38E0F02003A}" srcOrd="0" destOrd="0" presId="urn:microsoft.com/office/officeart/2005/8/layout/bProcess4"/>
    <dgm:cxn modelId="{CEA30B57-94BB-4D53-AD15-86A66F60CB1F}" srcId="{B95EEEC9-95AF-4BB7-B5FE-3EACDF6F68E9}" destId="{5C4F5F35-2612-4EC0-A933-521F0F845C3A}" srcOrd="8" destOrd="0" parTransId="{7F273CFB-530D-4E07-ABAC-562A7CE94365}" sibTransId="{B6C879A4-D1E9-4C2F-9278-99AE5B51B122}"/>
    <dgm:cxn modelId="{3F8E76DF-572E-4EAB-B817-9BD8DB16F183}" type="presOf" srcId="{235B1041-7CF6-45AE-AE44-E9EDBE068CED}" destId="{446FA3D7-11E5-4220-B3E0-FA0199994009}" srcOrd="0" destOrd="0" presId="urn:microsoft.com/office/officeart/2005/8/layout/bProcess4"/>
    <dgm:cxn modelId="{A677592C-01D5-434E-A4D7-67356A704B0F}" srcId="{B95EEEC9-95AF-4BB7-B5FE-3EACDF6F68E9}" destId="{362EA893-1148-4C94-8753-CF1E8949709F}" srcOrd="2" destOrd="0" parTransId="{F44D2C62-ADB7-4E6C-9150-B492AED30D73}" sibTransId="{7809CF0E-F10B-4C75-8380-5310AC83A563}"/>
    <dgm:cxn modelId="{8E77D321-1703-412E-921A-FDC660791722}" type="presOf" srcId="{E6672FB5-D9E2-407A-B9E4-BFA3F12C016D}" destId="{25268CA2-38F6-4D79-B619-D63C81A64F8F}" srcOrd="0" destOrd="0" presId="urn:microsoft.com/office/officeart/2005/8/layout/bProcess4"/>
    <dgm:cxn modelId="{7E5336E4-C861-48AC-AC68-A3C56A6D932C}" type="presOf" srcId="{F4162D51-33A1-4285-9A27-0D1157053C29}" destId="{40E354A8-A7B0-467D-B83B-970CD65D613C}" srcOrd="0" destOrd="0" presId="urn:microsoft.com/office/officeart/2005/8/layout/bProcess4"/>
    <dgm:cxn modelId="{2677FACE-810A-4946-BD1B-D35769EAE539}" type="presOf" srcId="{90FCE055-E8B5-45FA-A35C-73FA1DD2B313}" destId="{E9F5E7E5-344C-411E-868B-B3BD69C27B02}" srcOrd="0" destOrd="0" presId="urn:microsoft.com/office/officeart/2005/8/layout/bProcess4"/>
    <dgm:cxn modelId="{C9888A42-0165-42FE-B725-0EBA9C700A86}" srcId="{B95EEEC9-95AF-4BB7-B5FE-3EACDF6F68E9}" destId="{22B5301B-D147-4558-A40F-6F240F7FFC98}" srcOrd="1" destOrd="0" parTransId="{4A74D55D-2B49-4B68-B0D3-2C2ED23AA8F9}" sibTransId="{5024B8B7-3475-4307-9E2C-69B3EACBB925}"/>
    <dgm:cxn modelId="{8F987A62-C680-4373-8CD5-93D444F081AC}" type="presOf" srcId="{E1E5D7EB-3464-4924-B975-FD4C9CBBE5B6}" destId="{2D6F4067-F3B1-4F67-B53A-DDBF5A81D963}" srcOrd="0" destOrd="0" presId="urn:microsoft.com/office/officeart/2005/8/layout/bProcess4"/>
    <dgm:cxn modelId="{C906D9BB-6CD4-4A93-A0EF-83429904DA1D}" type="presOf" srcId="{3D5F1403-D1AE-465D-984D-42EFD0FCE96D}" destId="{D5C1C928-B26B-42C6-88CE-2B629F6CE96D}" srcOrd="0" destOrd="0" presId="urn:microsoft.com/office/officeart/2005/8/layout/bProcess4"/>
    <dgm:cxn modelId="{BE58FCDB-1314-471D-9620-BEA99E364E80}" type="presOf" srcId="{7809CF0E-F10B-4C75-8380-5310AC83A563}" destId="{9569346C-B1D1-4759-BF12-569F6DCDAC44}" srcOrd="0" destOrd="0" presId="urn:microsoft.com/office/officeart/2005/8/layout/bProcess4"/>
    <dgm:cxn modelId="{C2F82984-119F-4D20-8873-847276B7992E}" type="presOf" srcId="{2010B0EE-2156-4148-A11E-FFC4341772A0}" destId="{13AABEB1-C86D-4D98-A3A3-9FCCEEC21A12}" srcOrd="0" destOrd="0" presId="urn:microsoft.com/office/officeart/2005/8/layout/bProcess4"/>
    <dgm:cxn modelId="{AF1E3326-0DA5-4AFA-A638-B9071A517D7B}" type="presOf" srcId="{41FF1555-71F9-4089-9479-19434179BA98}" destId="{37C883A8-AAD7-4B88-9494-D4109F3E0F2C}" srcOrd="0" destOrd="0" presId="urn:microsoft.com/office/officeart/2005/8/layout/bProcess4"/>
    <dgm:cxn modelId="{ED7A7D9C-E0E5-422C-8717-1AB977EA1C74}" type="presOf" srcId="{24F19649-4EC8-4DFC-B1A3-8C26A6DECB30}" destId="{2FA496A6-911F-4298-91FD-C300CA101AA1}" srcOrd="0" destOrd="0" presId="urn:microsoft.com/office/officeart/2005/8/layout/bProcess4"/>
    <dgm:cxn modelId="{2B4A098C-B6B7-4A26-95BE-F264A84DD597}" type="presOf" srcId="{22B5301B-D147-4558-A40F-6F240F7FFC98}" destId="{AE60C63C-2DAB-439F-9A0F-29FA30D6B9B6}" srcOrd="0" destOrd="0" presId="urn:microsoft.com/office/officeart/2005/8/layout/bProcess4"/>
    <dgm:cxn modelId="{B2A2D44B-EBDE-4E3C-BE0F-02B443220986}" type="presOf" srcId="{362EA893-1148-4C94-8753-CF1E8949709F}" destId="{5EEF713F-508A-476F-88F7-4F233F4EBF2E}" srcOrd="0" destOrd="0" presId="urn:microsoft.com/office/officeart/2005/8/layout/bProcess4"/>
    <dgm:cxn modelId="{09B4057E-FBDA-4C54-A363-FA8C87C200A0}" srcId="{B95EEEC9-95AF-4BB7-B5FE-3EACDF6F68E9}" destId="{E1E5D7EB-3464-4924-B975-FD4C9CBBE5B6}" srcOrd="0" destOrd="0" parTransId="{4643AA81-51B7-45DD-9BE5-6B20EFD15DDE}" sibTransId="{644A135D-9D4A-4B09-BC5A-A6FC03237492}"/>
    <dgm:cxn modelId="{C818B57E-C994-4033-ABC3-B220E3B828B2}" srcId="{B95EEEC9-95AF-4BB7-B5FE-3EACDF6F68E9}" destId="{24F19649-4EC8-4DFC-B1A3-8C26A6DECB30}" srcOrd="3" destOrd="0" parTransId="{4824768D-51CF-49B3-AC58-4603B7EE5407}" sibTransId="{90FCE055-E8B5-45FA-A35C-73FA1DD2B313}"/>
    <dgm:cxn modelId="{189975CE-79CE-4147-9D5A-837176140839}" type="presOf" srcId="{E545399E-828C-455C-95BA-6534CA72FD8E}" destId="{1C5A7EDE-6225-416B-B1EF-F80C923D07B1}" srcOrd="0" destOrd="0" presId="urn:microsoft.com/office/officeart/2005/8/layout/bProcess4"/>
    <dgm:cxn modelId="{9EA75980-EB72-4F77-AB1E-A63694EB6C64}" type="presOf" srcId="{644A135D-9D4A-4B09-BC5A-A6FC03237492}" destId="{53AAFE45-3A59-439B-B9E1-7E256C045480}" srcOrd="0" destOrd="0" presId="urn:microsoft.com/office/officeart/2005/8/layout/bProcess4"/>
    <dgm:cxn modelId="{C9683700-447D-48AF-88F2-4F79E246A169}" srcId="{B95EEEC9-95AF-4BB7-B5FE-3EACDF6F68E9}" destId="{3D5F1403-D1AE-465D-984D-42EFD0FCE96D}" srcOrd="7" destOrd="0" parTransId="{4B7BE71A-A612-4848-9647-0DC4CA3062D3}" sibTransId="{E6672FB5-D9E2-407A-B9E4-BFA3F12C016D}"/>
    <dgm:cxn modelId="{65A1967E-69F7-44D3-97A5-F53CA5692FB4}" type="presOf" srcId="{5C4F5F35-2612-4EC0-A933-521F0F845C3A}" destId="{1C80A231-65A1-449D-BB39-75AEB248E435}" srcOrd="0" destOrd="0" presId="urn:microsoft.com/office/officeart/2005/8/layout/bProcess4"/>
    <dgm:cxn modelId="{2F98436D-38DC-4A5C-AB85-47B1342FBA6A}" srcId="{B95EEEC9-95AF-4BB7-B5FE-3EACDF6F68E9}" destId="{E545399E-828C-455C-95BA-6534CA72FD8E}" srcOrd="5" destOrd="0" parTransId="{69F01E66-93A6-486A-838B-2E88541E69AF}" sibTransId="{41FF1555-71F9-4089-9479-19434179BA98}"/>
    <dgm:cxn modelId="{6D6E9E4A-485B-41B3-878D-FBC5F07FCB7F}" type="presParOf" srcId="{F02BCB51-C212-4BB9-9C23-3D046FBA23EA}" destId="{D3C4474F-4677-417F-90EE-1669AE510C49}" srcOrd="0" destOrd="0" presId="urn:microsoft.com/office/officeart/2005/8/layout/bProcess4"/>
    <dgm:cxn modelId="{3719E22B-E45F-4D11-8753-43894222C2AD}" type="presParOf" srcId="{D3C4474F-4677-417F-90EE-1669AE510C49}" destId="{19F13F86-476C-4B51-844D-723CB9970AD3}" srcOrd="0" destOrd="0" presId="urn:microsoft.com/office/officeart/2005/8/layout/bProcess4"/>
    <dgm:cxn modelId="{6FCDD9F4-BA23-4219-9BE2-E64D25A7E169}" type="presParOf" srcId="{D3C4474F-4677-417F-90EE-1669AE510C49}" destId="{2D6F4067-F3B1-4F67-B53A-DDBF5A81D963}" srcOrd="1" destOrd="0" presId="urn:microsoft.com/office/officeart/2005/8/layout/bProcess4"/>
    <dgm:cxn modelId="{8CABCED2-736E-4D75-88B4-7BB94D0D3D53}" type="presParOf" srcId="{F02BCB51-C212-4BB9-9C23-3D046FBA23EA}" destId="{53AAFE45-3A59-439B-B9E1-7E256C045480}" srcOrd="1" destOrd="0" presId="urn:microsoft.com/office/officeart/2005/8/layout/bProcess4"/>
    <dgm:cxn modelId="{2B64DD49-7BF3-46DA-BDC1-845A57449320}" type="presParOf" srcId="{F02BCB51-C212-4BB9-9C23-3D046FBA23EA}" destId="{99E3506F-C7FB-46AF-8669-6136D7FA02A8}" srcOrd="2" destOrd="0" presId="urn:microsoft.com/office/officeart/2005/8/layout/bProcess4"/>
    <dgm:cxn modelId="{BE3C866E-0BE8-439E-BE3E-84FD77A894E3}" type="presParOf" srcId="{99E3506F-C7FB-46AF-8669-6136D7FA02A8}" destId="{38F9E1E9-C806-4C8F-8F01-45A63DEE5C9E}" srcOrd="0" destOrd="0" presId="urn:microsoft.com/office/officeart/2005/8/layout/bProcess4"/>
    <dgm:cxn modelId="{99EB25E9-8889-40EC-98B8-107790210B5A}" type="presParOf" srcId="{99E3506F-C7FB-46AF-8669-6136D7FA02A8}" destId="{AE60C63C-2DAB-439F-9A0F-29FA30D6B9B6}" srcOrd="1" destOrd="0" presId="urn:microsoft.com/office/officeart/2005/8/layout/bProcess4"/>
    <dgm:cxn modelId="{6E96FEF0-A87C-4DDE-B19D-533C72BACC85}" type="presParOf" srcId="{F02BCB51-C212-4BB9-9C23-3D046FBA23EA}" destId="{0AB77E64-FA7C-4C77-B8AE-C38E0F02003A}" srcOrd="3" destOrd="0" presId="urn:microsoft.com/office/officeart/2005/8/layout/bProcess4"/>
    <dgm:cxn modelId="{3603DD34-B32E-4383-9F04-F4B670294DF4}" type="presParOf" srcId="{F02BCB51-C212-4BB9-9C23-3D046FBA23EA}" destId="{876F5493-CF54-4407-BC69-83CD076423F0}" srcOrd="4" destOrd="0" presId="urn:microsoft.com/office/officeart/2005/8/layout/bProcess4"/>
    <dgm:cxn modelId="{F704D73F-787D-4ECA-960B-F2263CE920DC}" type="presParOf" srcId="{876F5493-CF54-4407-BC69-83CD076423F0}" destId="{AEC0F3B8-C8E1-478F-9F98-91E527670389}" srcOrd="0" destOrd="0" presId="urn:microsoft.com/office/officeart/2005/8/layout/bProcess4"/>
    <dgm:cxn modelId="{E29343E0-37F4-4AE0-9F5C-395413DB5EFE}" type="presParOf" srcId="{876F5493-CF54-4407-BC69-83CD076423F0}" destId="{5EEF713F-508A-476F-88F7-4F233F4EBF2E}" srcOrd="1" destOrd="0" presId="urn:microsoft.com/office/officeart/2005/8/layout/bProcess4"/>
    <dgm:cxn modelId="{ACDDA568-92EF-4413-8759-54E09A00C270}" type="presParOf" srcId="{F02BCB51-C212-4BB9-9C23-3D046FBA23EA}" destId="{9569346C-B1D1-4759-BF12-569F6DCDAC44}" srcOrd="5" destOrd="0" presId="urn:microsoft.com/office/officeart/2005/8/layout/bProcess4"/>
    <dgm:cxn modelId="{297526DD-270D-4617-86C7-A426A8CE6913}" type="presParOf" srcId="{F02BCB51-C212-4BB9-9C23-3D046FBA23EA}" destId="{EEFBF17D-C7EA-4F77-B7F5-46D1A461EAC7}" srcOrd="6" destOrd="0" presId="urn:microsoft.com/office/officeart/2005/8/layout/bProcess4"/>
    <dgm:cxn modelId="{136DCAF0-D20E-44F7-AD73-6316F1E5BC26}" type="presParOf" srcId="{EEFBF17D-C7EA-4F77-B7F5-46D1A461EAC7}" destId="{9664DAED-1CE8-4A50-B484-FF60555BD9C0}" srcOrd="0" destOrd="0" presId="urn:microsoft.com/office/officeart/2005/8/layout/bProcess4"/>
    <dgm:cxn modelId="{57304A4E-2F8B-4A00-9EFB-87B799432A03}" type="presParOf" srcId="{EEFBF17D-C7EA-4F77-B7F5-46D1A461EAC7}" destId="{2FA496A6-911F-4298-91FD-C300CA101AA1}" srcOrd="1" destOrd="0" presId="urn:microsoft.com/office/officeart/2005/8/layout/bProcess4"/>
    <dgm:cxn modelId="{184F5004-2007-4F93-947F-4EF2F41E5106}" type="presParOf" srcId="{F02BCB51-C212-4BB9-9C23-3D046FBA23EA}" destId="{E9F5E7E5-344C-411E-868B-B3BD69C27B02}" srcOrd="7" destOrd="0" presId="urn:microsoft.com/office/officeart/2005/8/layout/bProcess4"/>
    <dgm:cxn modelId="{6C9814D7-3A87-4426-9339-4DBB767ABB69}" type="presParOf" srcId="{F02BCB51-C212-4BB9-9C23-3D046FBA23EA}" destId="{483208CB-1298-4C33-B9F5-774CB6E11294}" srcOrd="8" destOrd="0" presId="urn:microsoft.com/office/officeart/2005/8/layout/bProcess4"/>
    <dgm:cxn modelId="{F8E54072-24FC-4D82-A2C7-97C19E7AD8A3}" type="presParOf" srcId="{483208CB-1298-4C33-B9F5-774CB6E11294}" destId="{1EDC0704-309C-4D93-8EC6-33BEF0450293}" srcOrd="0" destOrd="0" presId="urn:microsoft.com/office/officeart/2005/8/layout/bProcess4"/>
    <dgm:cxn modelId="{C0D2DA2A-1A42-4206-BA88-114C2CC67F8E}" type="presParOf" srcId="{483208CB-1298-4C33-B9F5-774CB6E11294}" destId="{13AABEB1-C86D-4D98-A3A3-9FCCEEC21A12}" srcOrd="1" destOrd="0" presId="urn:microsoft.com/office/officeart/2005/8/layout/bProcess4"/>
    <dgm:cxn modelId="{FCEB43A6-6E7E-48FF-99C5-7775B2977566}" type="presParOf" srcId="{F02BCB51-C212-4BB9-9C23-3D046FBA23EA}" destId="{40E354A8-A7B0-467D-B83B-970CD65D613C}" srcOrd="9" destOrd="0" presId="urn:microsoft.com/office/officeart/2005/8/layout/bProcess4"/>
    <dgm:cxn modelId="{0C934DBF-440B-4B28-8C23-D759CFD26C3C}" type="presParOf" srcId="{F02BCB51-C212-4BB9-9C23-3D046FBA23EA}" destId="{7503213C-DF38-41B2-B5E0-FF4655134FF0}" srcOrd="10" destOrd="0" presId="urn:microsoft.com/office/officeart/2005/8/layout/bProcess4"/>
    <dgm:cxn modelId="{FF343CFE-5FA9-416E-A5E5-FD3C52E0D5FC}" type="presParOf" srcId="{7503213C-DF38-41B2-B5E0-FF4655134FF0}" destId="{0A9BA950-256A-494B-BF5A-7A53EDD6F446}" srcOrd="0" destOrd="0" presId="urn:microsoft.com/office/officeart/2005/8/layout/bProcess4"/>
    <dgm:cxn modelId="{A4D688B6-2B98-4748-8352-5D594AA35FF7}" type="presParOf" srcId="{7503213C-DF38-41B2-B5E0-FF4655134FF0}" destId="{1C5A7EDE-6225-416B-B1EF-F80C923D07B1}" srcOrd="1" destOrd="0" presId="urn:microsoft.com/office/officeart/2005/8/layout/bProcess4"/>
    <dgm:cxn modelId="{918F797F-FCC5-4E3F-A4B7-E16E41EB31B6}" type="presParOf" srcId="{F02BCB51-C212-4BB9-9C23-3D046FBA23EA}" destId="{37C883A8-AAD7-4B88-9494-D4109F3E0F2C}" srcOrd="11" destOrd="0" presId="urn:microsoft.com/office/officeart/2005/8/layout/bProcess4"/>
    <dgm:cxn modelId="{A0598920-4C8E-43DC-ADAB-682FE56CA933}" type="presParOf" srcId="{F02BCB51-C212-4BB9-9C23-3D046FBA23EA}" destId="{F3095231-1BC7-41E0-ACD3-6BB5F9699599}" srcOrd="12" destOrd="0" presId="urn:microsoft.com/office/officeart/2005/8/layout/bProcess4"/>
    <dgm:cxn modelId="{618495F8-9AA9-44F7-8273-5D4ABD6729B6}" type="presParOf" srcId="{F3095231-1BC7-41E0-ACD3-6BB5F9699599}" destId="{B6C5A929-FD34-4F43-B29F-46229C0114C5}" srcOrd="0" destOrd="0" presId="urn:microsoft.com/office/officeart/2005/8/layout/bProcess4"/>
    <dgm:cxn modelId="{431D1F6F-DBB8-411D-9019-D79A4F0BAE8F}" type="presParOf" srcId="{F3095231-1BC7-41E0-ACD3-6BB5F9699599}" destId="{446FA3D7-11E5-4220-B3E0-FA0199994009}" srcOrd="1" destOrd="0" presId="urn:microsoft.com/office/officeart/2005/8/layout/bProcess4"/>
    <dgm:cxn modelId="{6FAEE130-960A-4856-B7B8-C72C83A5C54D}" type="presParOf" srcId="{F02BCB51-C212-4BB9-9C23-3D046FBA23EA}" destId="{76CFB037-5CB9-4A80-AB93-2AE8AD39DF03}" srcOrd="13" destOrd="0" presId="urn:microsoft.com/office/officeart/2005/8/layout/bProcess4"/>
    <dgm:cxn modelId="{BDC8EF54-A24A-43AE-B2C6-D07423A88E5E}" type="presParOf" srcId="{F02BCB51-C212-4BB9-9C23-3D046FBA23EA}" destId="{86EF4418-5C0D-403D-819D-25536584F729}" srcOrd="14" destOrd="0" presId="urn:microsoft.com/office/officeart/2005/8/layout/bProcess4"/>
    <dgm:cxn modelId="{0AEFBB56-8463-42E9-BBDF-52887F3413E6}" type="presParOf" srcId="{86EF4418-5C0D-403D-819D-25536584F729}" destId="{4EACFAEC-53DF-44B7-AFDE-3185897AE207}" srcOrd="0" destOrd="0" presId="urn:microsoft.com/office/officeart/2005/8/layout/bProcess4"/>
    <dgm:cxn modelId="{164A9597-3B1E-4446-AAA4-6B8B8773BE27}" type="presParOf" srcId="{86EF4418-5C0D-403D-819D-25536584F729}" destId="{D5C1C928-B26B-42C6-88CE-2B629F6CE96D}" srcOrd="1" destOrd="0" presId="urn:microsoft.com/office/officeart/2005/8/layout/bProcess4"/>
    <dgm:cxn modelId="{E34F39BE-EC28-4831-890C-790EEE339061}" type="presParOf" srcId="{F02BCB51-C212-4BB9-9C23-3D046FBA23EA}" destId="{25268CA2-38F6-4D79-B619-D63C81A64F8F}" srcOrd="15" destOrd="0" presId="urn:microsoft.com/office/officeart/2005/8/layout/bProcess4"/>
    <dgm:cxn modelId="{5CF32CC0-0C1D-4714-A7CF-685BAD9DB736}" type="presParOf" srcId="{F02BCB51-C212-4BB9-9C23-3D046FBA23EA}" destId="{BEFEB934-D66F-4412-819C-E4E395306273}" srcOrd="16" destOrd="0" presId="urn:microsoft.com/office/officeart/2005/8/layout/bProcess4"/>
    <dgm:cxn modelId="{9BE4B3CE-BE43-46C6-AA24-084A2F1B1449}" type="presParOf" srcId="{BEFEB934-D66F-4412-819C-E4E395306273}" destId="{93FEACBF-CEDB-4458-BACE-5096DD048D29}" srcOrd="0" destOrd="0" presId="urn:microsoft.com/office/officeart/2005/8/layout/bProcess4"/>
    <dgm:cxn modelId="{D1D6EAC3-0689-4891-B500-350248A4697E}" type="presParOf" srcId="{BEFEB934-D66F-4412-819C-E4E395306273}" destId="{1C80A231-65A1-449D-BB39-75AEB248E43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AFE45-3A59-439B-B9E1-7E256C045480}">
      <dsp:nvSpPr>
        <dsp:cNvPr id="0" name=""/>
        <dsp:cNvSpPr/>
      </dsp:nvSpPr>
      <dsp:spPr>
        <a:xfrm rot="5400000">
          <a:off x="-292080" y="923374"/>
          <a:ext cx="1435528"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D6F4067-F3B1-4F67-B53A-DDBF5A81D963}">
      <dsp:nvSpPr>
        <dsp:cNvPr id="0" name=""/>
        <dsp:cNvSpPr/>
      </dsp:nvSpPr>
      <dsp:spPr>
        <a:xfrm>
          <a:off x="35409" y="3169"/>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年龄：</a:t>
          </a:r>
          <a:r>
            <a:rPr lang="en-US" altLang="zh-CN" sz="1400" kern="1200" dirty="0" smtClean="0"/>
            <a:t>70</a:t>
          </a:r>
          <a:r>
            <a:rPr lang="zh-CN" altLang="en-US" sz="1400" kern="1200" dirty="0" smtClean="0"/>
            <a:t>、</a:t>
          </a:r>
          <a:r>
            <a:rPr lang="en-US" altLang="zh-CN" sz="1400" kern="1200" dirty="0" smtClean="0"/>
            <a:t>80</a:t>
          </a:r>
          <a:r>
            <a:rPr lang="zh-CN" altLang="en-US" sz="1400" kern="1200" dirty="0" smtClean="0"/>
            <a:t>、</a:t>
          </a:r>
          <a:r>
            <a:rPr lang="en-US" altLang="zh-CN" sz="1400" kern="1200" dirty="0" smtClean="0"/>
            <a:t>90</a:t>
          </a:r>
          <a:r>
            <a:rPr lang="zh-CN" altLang="en-US" sz="1400" kern="1200" dirty="0" smtClean="0"/>
            <a:t>、</a:t>
          </a:r>
          <a:r>
            <a:rPr lang="en-US" altLang="zh-CN" sz="1400" kern="1200" dirty="0" smtClean="0"/>
            <a:t>00</a:t>
          </a:r>
          <a:r>
            <a:rPr lang="zh-CN" altLang="en-US" sz="1400" kern="1200" dirty="0" smtClean="0"/>
            <a:t>后。</a:t>
          </a:r>
          <a:endParaRPr lang="en-US" altLang="zh-CN" sz="1400" kern="1200" dirty="0" smtClean="0"/>
        </a:p>
        <a:p>
          <a:pPr lvl="0" algn="ctr" defTabSz="622300">
            <a:lnSpc>
              <a:spcPct val="90000"/>
            </a:lnSpc>
            <a:spcBef>
              <a:spcPct val="0"/>
            </a:spcBef>
            <a:spcAft>
              <a:spcPct val="35000"/>
            </a:spcAft>
          </a:pPr>
          <a:r>
            <a:rPr lang="zh-CN" altLang="en-US" sz="1400" kern="1200" dirty="0" smtClean="0"/>
            <a:t>收入：中产</a:t>
          </a:r>
          <a:endParaRPr lang="en-US" altLang="zh-CN" sz="1400" kern="1200" dirty="0" smtClean="0"/>
        </a:p>
      </dsp:txBody>
      <dsp:txXfrm>
        <a:off x="69273" y="37033"/>
        <a:ext cx="1859293" cy="1088485"/>
      </dsp:txXfrm>
    </dsp:sp>
    <dsp:sp modelId="{0AB77E64-FA7C-4C77-B8AE-C38E0F02003A}">
      <dsp:nvSpPr>
        <dsp:cNvPr id="0" name=""/>
        <dsp:cNvSpPr/>
      </dsp:nvSpPr>
      <dsp:spPr>
        <a:xfrm rot="5400000">
          <a:off x="-292080" y="2368640"/>
          <a:ext cx="1435528"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E60C63C-2DAB-439F-9A0F-29FA30D6B9B6}">
      <dsp:nvSpPr>
        <dsp:cNvPr id="0" name=""/>
        <dsp:cNvSpPr/>
      </dsp:nvSpPr>
      <dsp:spPr>
        <a:xfrm>
          <a:off x="35409" y="1448435"/>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有出行困境，开车堵，坐车挤，骑车远或不方便。</a:t>
          </a:r>
          <a:endParaRPr lang="zh-CN" altLang="en-US" sz="1400" kern="1200" dirty="0"/>
        </a:p>
      </dsp:txBody>
      <dsp:txXfrm>
        <a:off x="69273" y="1482299"/>
        <a:ext cx="1859293" cy="1088485"/>
      </dsp:txXfrm>
    </dsp:sp>
    <dsp:sp modelId="{9569346C-B1D1-4759-BF12-569F6DCDAC44}">
      <dsp:nvSpPr>
        <dsp:cNvPr id="0" name=""/>
        <dsp:cNvSpPr/>
      </dsp:nvSpPr>
      <dsp:spPr>
        <a:xfrm>
          <a:off x="430552" y="3091273"/>
          <a:ext cx="2553200"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EF713F-508A-476F-88F7-4F233F4EBF2E}">
      <dsp:nvSpPr>
        <dsp:cNvPr id="0" name=""/>
        <dsp:cNvSpPr/>
      </dsp:nvSpPr>
      <dsp:spPr>
        <a:xfrm>
          <a:off x="35409" y="2893702"/>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一线城市、经济中心、工作生活节奏快</a:t>
          </a:r>
          <a:endParaRPr lang="zh-CN" altLang="en-US" sz="1400" kern="1200" dirty="0"/>
        </a:p>
      </dsp:txBody>
      <dsp:txXfrm>
        <a:off x="69273" y="2927566"/>
        <a:ext cx="1859293" cy="1088485"/>
      </dsp:txXfrm>
    </dsp:sp>
    <dsp:sp modelId="{E9F5E7E5-344C-411E-868B-B3BD69C27B02}">
      <dsp:nvSpPr>
        <dsp:cNvPr id="0" name=""/>
        <dsp:cNvSpPr/>
      </dsp:nvSpPr>
      <dsp:spPr>
        <a:xfrm rot="16200000">
          <a:off x="2270858" y="2368640"/>
          <a:ext cx="1435528"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FA496A6-911F-4298-91FD-C300CA101AA1}">
      <dsp:nvSpPr>
        <dsp:cNvPr id="0" name=""/>
        <dsp:cNvSpPr/>
      </dsp:nvSpPr>
      <dsp:spPr>
        <a:xfrm>
          <a:off x="2598349" y="2893702"/>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消费模式：享有共享经济及平台、线上线下营销，企业合作搭配销售。</a:t>
          </a:r>
          <a:endParaRPr lang="zh-CN" altLang="en-US" sz="1400" kern="1200" dirty="0"/>
        </a:p>
      </dsp:txBody>
      <dsp:txXfrm>
        <a:off x="2632213" y="2927566"/>
        <a:ext cx="1859293" cy="1088485"/>
      </dsp:txXfrm>
    </dsp:sp>
    <dsp:sp modelId="{40E354A8-A7B0-467D-B83B-970CD65D613C}">
      <dsp:nvSpPr>
        <dsp:cNvPr id="0" name=""/>
        <dsp:cNvSpPr/>
      </dsp:nvSpPr>
      <dsp:spPr>
        <a:xfrm rot="16200000">
          <a:off x="2270858" y="923374"/>
          <a:ext cx="1435528"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3AABEB1-C86D-4D98-A3A3-9FCCEEC21A12}">
      <dsp:nvSpPr>
        <dsp:cNvPr id="0" name=""/>
        <dsp:cNvSpPr/>
      </dsp:nvSpPr>
      <dsp:spPr>
        <a:xfrm>
          <a:off x="2598349" y="1448435"/>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营销模式：</a:t>
          </a:r>
          <a:r>
            <a:rPr lang="en-US" altLang="zh-CN" sz="1400" kern="1200" dirty="0" smtClean="0"/>
            <a:t>to C</a:t>
          </a:r>
        </a:p>
        <a:p>
          <a:pPr lvl="0" algn="ctr" defTabSz="622300">
            <a:lnSpc>
              <a:spcPct val="90000"/>
            </a:lnSpc>
            <a:spcBef>
              <a:spcPct val="0"/>
            </a:spcBef>
            <a:spcAft>
              <a:spcPct val="35000"/>
            </a:spcAft>
          </a:pPr>
          <a:r>
            <a:rPr lang="zh-CN" altLang="en-US" sz="1400" kern="1200" dirty="0" smtClean="0"/>
            <a:t>年轻人用量大。</a:t>
          </a:r>
          <a:endParaRPr lang="en-US" altLang="zh-CN" sz="1400" kern="1200" dirty="0" smtClean="0"/>
        </a:p>
      </dsp:txBody>
      <dsp:txXfrm>
        <a:off x="2632213" y="1482299"/>
        <a:ext cx="1859293" cy="1088485"/>
      </dsp:txXfrm>
    </dsp:sp>
    <dsp:sp modelId="{37C883A8-AAD7-4B88-9494-D4109F3E0F2C}">
      <dsp:nvSpPr>
        <dsp:cNvPr id="0" name=""/>
        <dsp:cNvSpPr/>
      </dsp:nvSpPr>
      <dsp:spPr>
        <a:xfrm>
          <a:off x="2993491" y="200740"/>
          <a:ext cx="2553200"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5A7EDE-6225-416B-B1EF-F80C923D07B1}">
      <dsp:nvSpPr>
        <dsp:cNvPr id="0" name=""/>
        <dsp:cNvSpPr/>
      </dsp:nvSpPr>
      <dsp:spPr>
        <a:xfrm>
          <a:off x="2598349" y="3169"/>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环境因素：高效的生活方式、</a:t>
          </a:r>
          <a:endParaRPr lang="en-US" altLang="zh-CN" sz="1400" kern="1200" dirty="0" smtClean="0"/>
        </a:p>
        <a:p>
          <a:pPr lvl="0" algn="ctr" defTabSz="622300">
            <a:lnSpc>
              <a:spcPct val="90000"/>
            </a:lnSpc>
            <a:spcBef>
              <a:spcPct val="0"/>
            </a:spcBef>
            <a:spcAft>
              <a:spcPct val="35000"/>
            </a:spcAft>
          </a:pPr>
          <a:r>
            <a:rPr lang="zh-CN" altLang="en-US" sz="1400" kern="1200" dirty="0" smtClean="0"/>
            <a:t>个性特征：追赶潮流，拥抱新生活、新技术。</a:t>
          </a:r>
          <a:endParaRPr lang="zh-CN" altLang="en-US" sz="1400" kern="1200" dirty="0"/>
        </a:p>
      </dsp:txBody>
      <dsp:txXfrm>
        <a:off x="2632213" y="37033"/>
        <a:ext cx="1859293" cy="1088485"/>
      </dsp:txXfrm>
    </dsp:sp>
    <dsp:sp modelId="{76CFB037-5CB9-4A80-AB93-2AE8AD39DF03}">
      <dsp:nvSpPr>
        <dsp:cNvPr id="0" name=""/>
        <dsp:cNvSpPr/>
      </dsp:nvSpPr>
      <dsp:spPr>
        <a:xfrm rot="5400000">
          <a:off x="4833797" y="923374"/>
          <a:ext cx="1435528"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46FA3D7-11E5-4220-B3E0-FA0199994009}">
      <dsp:nvSpPr>
        <dsp:cNvPr id="0" name=""/>
        <dsp:cNvSpPr/>
      </dsp:nvSpPr>
      <dsp:spPr>
        <a:xfrm>
          <a:off x="5161288" y="3169"/>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屌丝经济、低成本。</a:t>
          </a:r>
          <a:endParaRPr lang="en-US" altLang="zh-CN" sz="1400" kern="1200" dirty="0" smtClean="0"/>
        </a:p>
        <a:p>
          <a:pPr lvl="0" algn="ctr" defTabSz="622300">
            <a:lnSpc>
              <a:spcPct val="90000"/>
            </a:lnSpc>
            <a:spcBef>
              <a:spcPct val="0"/>
            </a:spcBef>
            <a:spcAft>
              <a:spcPct val="35000"/>
            </a:spcAft>
          </a:pPr>
          <a:r>
            <a:rPr lang="zh-CN" altLang="en-US" sz="1400" kern="1200" dirty="0" smtClean="0"/>
            <a:t>入门级产品售价</a:t>
          </a:r>
          <a:r>
            <a:rPr lang="en-US" altLang="zh-CN" sz="1400" kern="1200" dirty="0" smtClean="0"/>
            <a:t>1</a:t>
          </a:r>
          <a:r>
            <a:rPr lang="zh-CN" altLang="en-US" sz="1400" kern="1200" dirty="0" smtClean="0"/>
            <a:t>万元以内。</a:t>
          </a:r>
          <a:endParaRPr lang="zh-CN" altLang="en-US" sz="1400" kern="1200" dirty="0"/>
        </a:p>
      </dsp:txBody>
      <dsp:txXfrm>
        <a:off x="5195152" y="37033"/>
        <a:ext cx="1859293" cy="1088485"/>
      </dsp:txXfrm>
    </dsp:sp>
    <dsp:sp modelId="{25268CA2-38F6-4D79-B619-D63C81A64F8F}">
      <dsp:nvSpPr>
        <dsp:cNvPr id="0" name=""/>
        <dsp:cNvSpPr/>
      </dsp:nvSpPr>
      <dsp:spPr>
        <a:xfrm rot="5400000">
          <a:off x="4833797" y="2368640"/>
          <a:ext cx="1435528" cy="173431"/>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C1C928-B26B-42C6-88CE-2B629F6CE96D}">
      <dsp:nvSpPr>
        <dsp:cNvPr id="0" name=""/>
        <dsp:cNvSpPr/>
      </dsp:nvSpPr>
      <dsp:spPr>
        <a:xfrm>
          <a:off x="5161288" y="1448435"/>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可考虑与汽车进行智能硬件匹配，与汽车厂家进行搭配合作</a:t>
          </a:r>
          <a:endParaRPr lang="zh-CN" altLang="en-US" sz="1400" kern="1200" dirty="0"/>
        </a:p>
      </dsp:txBody>
      <dsp:txXfrm>
        <a:off x="5195152" y="1482299"/>
        <a:ext cx="1859293" cy="1088485"/>
      </dsp:txXfrm>
    </dsp:sp>
    <dsp:sp modelId="{1C80A231-65A1-449D-BB39-75AEB248E435}">
      <dsp:nvSpPr>
        <dsp:cNvPr id="0" name=""/>
        <dsp:cNvSpPr/>
      </dsp:nvSpPr>
      <dsp:spPr>
        <a:xfrm>
          <a:off x="5161288" y="2893702"/>
          <a:ext cx="1927021" cy="11562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大数据、</a:t>
          </a:r>
          <a:r>
            <a:rPr lang="en-US" altLang="zh-CN" sz="1400" kern="1200" dirty="0" smtClean="0"/>
            <a:t>AI</a:t>
          </a:r>
          <a:r>
            <a:rPr lang="zh-CN" altLang="en-US" sz="1400" kern="1200" dirty="0" smtClean="0"/>
            <a:t>、深度学习应用。</a:t>
          </a:r>
          <a:endParaRPr lang="zh-CN" altLang="en-US" sz="1400" kern="1200" dirty="0"/>
        </a:p>
      </dsp:txBody>
      <dsp:txXfrm>
        <a:off x="5195152" y="2927566"/>
        <a:ext cx="1859293" cy="108848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093683-A035-4B9C-A100-2D0CF159D6E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6FAD2CD-AEFF-4218-A01D-35015694A4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4D0A99-BADC-466F-BF23-D6B157533979}" type="slidenum">
              <a:rPr lang="zh-CN" altLang="en-US"/>
            </a:fld>
            <a:endParaRPr lang="zh-CN" altLang="en-US"/>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332F84-3068-4F63-9217-6F44DC338E9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C847AA-2129-4FD3-8D81-9ECFF3313D1F}" type="slidenum">
              <a:rPr lang="zh-CN" altLang="en-US"/>
            </a:fld>
            <a:endParaRPr lang="zh-CN" altLang="en-US"/>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E59E760D-D993-407B-BEF8-684CCA94C4F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FDA365-932E-40A6-A44E-88978F0F7C50}" type="slidenum">
              <a:rPr lang="zh-CN" altLang="en-US"/>
            </a:fld>
            <a:endParaRPr lang="zh-CN" altLang="en-US"/>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80B0852-E060-4A17-86D9-3D13327B375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B3F1469-DADE-45B8-98E6-04AE379276FF}" type="slidenum">
              <a:rPr lang="zh-CN" altLang="en-US"/>
            </a:fld>
            <a:endParaRPr lang="zh-CN" altLang="en-US"/>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D603AAC-86C8-4B1F-9E59-0781BA9A33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ECC41D-BA96-4D8F-BB16-0158445D19D4}" type="slidenum">
              <a:rPr lang="zh-CN" altLang="en-US"/>
            </a:fld>
            <a:endParaRPr lang="zh-CN" altLang="en-US"/>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0FF3035-D14D-4ED5-B9F7-6AEB6256FAA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65791BC-A319-4D2A-9F8E-AE22DB1AF0B2}" type="slidenum">
              <a:rPr lang="zh-CN" altLang="en-US"/>
            </a:fld>
            <a:endParaRPr lang="zh-CN" altLang="en-US"/>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1B1C004-DFC3-4797-B0A7-622C353E197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2A386A-84B0-4691-9B42-8D8F667D6777}" type="slidenum">
              <a:rPr lang="zh-CN" altLang="en-US"/>
            </a:fld>
            <a:endParaRPr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E55DC3C4-F05A-4790-A829-B754CE2E763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28C72F1-F6CE-4E53-8027-D49E78800E2B}" type="slidenum">
              <a:rPr lang="zh-CN" altLang="en-US"/>
            </a:fld>
            <a:endParaRPr lang="zh-CN" altLang="en-US"/>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069A4631-E796-46D4-93EC-7C3C3FCD66B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C6F9BEF-F010-47A4-B526-BAAF63C74CB8}" type="slidenum">
              <a:rPr lang="zh-CN" altLang="en-US"/>
            </a:fld>
            <a:endParaRPr lang="zh-CN" altLang="en-US"/>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78AB690-D2D3-4E26-920D-0AF4BB58367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15324-CEAC-419B-B9FF-30EAD74E598F}" type="slidenum">
              <a:rPr lang="zh-CN" altLang="en-US"/>
            </a:fld>
            <a:endParaRPr lang="zh-CN" altLang="en-US"/>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AFBF0EC-1231-46FE-AB0A-2A3736E1A10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ADACA5-E37E-401A-955C-16391E52387B}" type="slidenum">
              <a:rPr lang="zh-CN" altLang="en-US"/>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F747DC-1F50-446D-9775-16AD6F29CE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710C08-42B6-4984-A45A-6DC66B44667A}"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747DC-1F50-446D-9775-16AD6F29CE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10C08-42B6-4984-A45A-6DC66B44667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AB2DA-FBE3-4DE7-8A38-647289A60B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8ECB1-A9D5-4B01-A689-3413DD527FFD}"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075"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858622D2-ABCE-47FC-A10F-3F97786A3FC3}"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ea typeface="+mn-ea"/>
              </a:defRPr>
            </a:lvl1pPr>
          </a:lstStyle>
          <a:p>
            <a:pPr>
              <a:defRPr/>
            </a:pPr>
            <a:fld id="{DA6CD07F-4407-4A06-8BF0-813CD2DE52A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16.png"/><Relationship Id="rId8" Type="http://schemas.microsoft.com/office/2007/relationships/hdphoto" Target="../media/hdphoto4.wdp"/><Relationship Id="rId7" Type="http://schemas.openxmlformats.org/officeDocument/2006/relationships/image" Target="../media/image8.png"/><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tags" Target="../tags/tag1.xml"/><Relationship Id="rId4" Type="http://schemas.microsoft.com/office/2007/relationships/hdphoto" Target="../media/hdphoto2.wdp"/><Relationship Id="rId3" Type="http://schemas.openxmlformats.org/officeDocument/2006/relationships/image" Target="../media/image3.png"/><Relationship Id="rId27" Type="http://schemas.openxmlformats.org/officeDocument/2006/relationships/slideLayout" Target="../slideLayouts/slideLayout2.xml"/><Relationship Id="rId26" Type="http://schemas.openxmlformats.org/officeDocument/2006/relationships/image" Target="../media/image5.jpeg"/><Relationship Id="rId25" Type="http://schemas.openxmlformats.org/officeDocument/2006/relationships/image" Target="../media/image4.jpeg"/><Relationship Id="rId24" Type="http://schemas.openxmlformats.org/officeDocument/2006/relationships/tags" Target="../tags/tag20.xml"/><Relationship Id="rId23" Type="http://schemas.openxmlformats.org/officeDocument/2006/relationships/tags" Target="../tags/tag19.xml"/><Relationship Id="rId22" Type="http://schemas.openxmlformats.org/officeDocument/2006/relationships/tags" Target="../tags/tag18.xml"/><Relationship Id="rId21" Type="http://schemas.openxmlformats.org/officeDocument/2006/relationships/tags" Target="../tags/tag17.xml"/><Relationship Id="rId20" Type="http://schemas.openxmlformats.org/officeDocument/2006/relationships/tags" Target="../tags/tag16.xml"/><Relationship Id="rId2" Type="http://schemas.microsoft.com/office/2007/relationships/hdphoto" Target="../media/hdphoto1.wdp"/><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microsoft.com/office/2007/relationships/hdphoto" Target="../media/hdphoto4.wdp"/><Relationship Id="rId7" Type="http://schemas.openxmlformats.org/officeDocument/2006/relationships/image" Target="../media/image8.png"/><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 Id="rId3" Type="http://schemas.openxmlformats.org/officeDocument/2006/relationships/image" Target="../media/image3.png"/><Relationship Id="rId2" Type="http://schemas.microsoft.com/office/2007/relationships/hdphoto" Target="../media/hdphoto1.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l="45446" t="33334" r="17159" b="20410"/>
          <a:stretch>
            <a:fillRect/>
          </a:stretch>
        </p:blipFill>
        <p:spPr>
          <a:xfrm>
            <a:off x="0" y="0"/>
            <a:ext cx="12192000" cy="6858000"/>
          </a:xfrm>
          <a:prstGeom prst="rect">
            <a:avLst/>
          </a:prstGeom>
        </p:spPr>
      </p:pic>
      <p:sp>
        <p:nvSpPr>
          <p:cNvPr id="6" name="文本框 5"/>
          <p:cNvSpPr txBox="1"/>
          <p:nvPr/>
        </p:nvSpPr>
        <p:spPr>
          <a:xfrm>
            <a:off x="418193" y="3677334"/>
            <a:ext cx="5033735" cy="645160"/>
          </a:xfrm>
          <a:prstGeom prst="rect">
            <a:avLst/>
          </a:prstGeom>
          <a:noFill/>
        </p:spPr>
        <p:txBody>
          <a:bodyPr wrap="square" rtlCol="0">
            <a:spAutoFit/>
          </a:bodyPr>
          <a:lstStyle/>
          <a:p>
            <a:pPr algn="ctr"/>
            <a:r>
              <a:rPr lang="zh-CN" altLang="en-US" sz="3600" dirty="0">
                <a:solidFill>
                  <a:schemeClr val="bg1"/>
                </a:solidFill>
                <a:latin typeface="Agency FB" panose="020B0503020202020204" pitchFamily="34" charset="0"/>
                <a:ea typeface="微软雅黑" panose="020B0503020204020204" pitchFamily="34" charset="-122"/>
              </a:rPr>
              <a:t>产业前沿</a:t>
            </a:r>
            <a:r>
              <a:rPr lang="en-US" altLang="zh-CN" sz="3600" dirty="0">
                <a:solidFill>
                  <a:schemeClr val="bg1"/>
                </a:solidFill>
                <a:latin typeface="Agency FB" panose="020B0503020202020204" pitchFamily="34" charset="0"/>
                <a:ea typeface="微软雅黑" panose="020B0503020204020204" pitchFamily="34" charset="-122"/>
              </a:rPr>
              <a:t>2017</a:t>
            </a:r>
            <a:r>
              <a:rPr lang="zh-CN" altLang="en-US" sz="3600" dirty="0">
                <a:solidFill>
                  <a:schemeClr val="bg1"/>
                </a:solidFill>
                <a:latin typeface="Agency FB" panose="020B0503020202020204" pitchFamily="34" charset="0"/>
                <a:ea typeface="微软雅黑" panose="020B0503020204020204" pitchFamily="34" charset="-122"/>
              </a:rPr>
              <a:t>第二组</a:t>
            </a:r>
            <a:endParaRPr lang="zh-CN" altLang="en-US" sz="3600" dirty="0">
              <a:solidFill>
                <a:schemeClr val="bg1"/>
              </a:solidFill>
              <a:latin typeface="Agency FB" panose="020B0503020202020204" pitchFamily="34" charset="0"/>
              <a:ea typeface="微软雅黑" panose="020B0503020204020204" pitchFamily="34" charset="-122"/>
            </a:endParaRPr>
          </a:p>
        </p:txBody>
      </p:sp>
      <p:sp>
        <p:nvSpPr>
          <p:cNvPr id="7" name="文本框 6"/>
          <p:cNvSpPr txBox="1"/>
          <p:nvPr/>
        </p:nvSpPr>
        <p:spPr>
          <a:xfrm>
            <a:off x="415132" y="4361765"/>
            <a:ext cx="2614724" cy="39878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汇报</a:t>
            </a:r>
            <a:r>
              <a:rPr lang="zh-CN" altLang="en-US" sz="2000" dirty="0" smtClean="0">
                <a:solidFill>
                  <a:schemeClr val="bg1"/>
                </a:solidFill>
                <a:latin typeface="微软雅黑" panose="020B0503020204020204" pitchFamily="34" charset="-122"/>
                <a:ea typeface="微软雅黑" panose="020B0503020204020204" pitchFamily="34" charset="-122"/>
              </a:rPr>
              <a:t>人：刘畅</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38810" y="2319655"/>
            <a:ext cx="6421120" cy="1014730"/>
          </a:xfrm>
          <a:prstGeom prst="rect">
            <a:avLst/>
          </a:prstGeom>
          <a:noFill/>
        </p:spPr>
        <p:txBody>
          <a:bodyPr wrap="square" rtlCol="0">
            <a:spAutoFit/>
          </a:bodyPr>
          <a:lstStyle/>
          <a:p>
            <a:r>
              <a:rPr lang="zh-CN" altLang="en-US" sz="6000" dirty="0">
                <a:solidFill>
                  <a:schemeClr val="bg1"/>
                </a:solidFill>
                <a:latin typeface="Agency FB" panose="020B0503020202020204" pitchFamily="34" charset="0"/>
                <a:ea typeface="微软雅黑" panose="020B0503020204020204" pitchFamily="34" charset="-122"/>
              </a:rPr>
              <a:t>机械外骨骼</a:t>
            </a:r>
            <a:r>
              <a:rPr lang="en-US" altLang="zh-CN" sz="6000" dirty="0">
                <a:solidFill>
                  <a:schemeClr val="bg1"/>
                </a:solidFill>
                <a:latin typeface="Agency FB" panose="020B0503020202020204" pitchFamily="34" charset="0"/>
                <a:ea typeface="微软雅黑" panose="020B0503020204020204" pitchFamily="34" charset="-122"/>
              </a:rPr>
              <a:t>EXO</a:t>
            </a:r>
            <a:endParaRPr lang="en-US" altLang="zh-CN" sz="6000" dirty="0">
              <a:solidFill>
                <a:schemeClr val="bg1"/>
              </a:solidFill>
              <a:latin typeface="Agency FB" panose="020B0503020202020204" pitchFamily="34" charset="0"/>
              <a:ea typeface="微软雅黑" panose="020B0503020204020204" pitchFamily="34" charset="-122"/>
            </a:endParaRPr>
          </a:p>
        </p:txBody>
      </p:sp>
      <p:sp>
        <p:nvSpPr>
          <p:cNvPr id="3" name="文本框 2"/>
          <p:cNvSpPr txBox="1"/>
          <p:nvPr/>
        </p:nvSpPr>
        <p:spPr>
          <a:xfrm>
            <a:off x="415290" y="4760595"/>
            <a:ext cx="6148705" cy="706755"/>
          </a:xfrm>
          <a:prstGeom prst="rect">
            <a:avLst/>
          </a:prstGeom>
          <a:noFill/>
        </p:spPr>
        <p:txBody>
          <a:bodyPr wrap="square" rtlCol="0">
            <a:spAutoFit/>
          </a:bodyPr>
          <a:p>
            <a:r>
              <a:rPr lang="zh-CN" altLang="en-US" sz="2000" dirty="0" smtClean="0">
                <a:solidFill>
                  <a:schemeClr val="bg1"/>
                </a:solidFill>
                <a:latin typeface="微软雅黑" panose="020B0503020204020204" pitchFamily="34" charset="-122"/>
                <a:ea typeface="微软雅黑" panose="020B0503020204020204" pitchFamily="34" charset="-122"/>
              </a:rPr>
              <a:t>组员：张晨    汤子汉    刘畅</a:t>
            </a:r>
            <a:endParaRPr lang="zh-CN" altLang="en-US"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陈灵灵    杨松瑜    王星雪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50" y="147955"/>
            <a:ext cx="6055995" cy="829945"/>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机械外骨骼机械部分</a:t>
            </a:r>
            <a:endParaRPr lang="zh-CN" altLang="en-US" sz="2800" b="1" dirty="0" smtClean="0">
              <a:latin typeface="微软雅黑" panose="020B0503020204020204" pitchFamily="34" charset="-122"/>
              <a:ea typeface="微软雅黑" panose="020B0503020204020204" pitchFamily="34" charset="-122"/>
            </a:endParaRPr>
          </a:p>
          <a:p>
            <a:pPr algn="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刚性外骨骼</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、社会适应性增强</a:t>
            </a:r>
            <a:endParaRPr lang="zh-CN" altLang="en-US" sz="20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4576461" y="2222500"/>
            <a:ext cx="781050" cy="3206750"/>
            <a:chOff x="4549158" y="2052646"/>
            <a:chExt cx="781050" cy="3206750"/>
          </a:xfrm>
          <a:solidFill>
            <a:srgbClr val="E71F3C"/>
          </a:solidFill>
        </p:grpSpPr>
        <p:sp>
          <p:nvSpPr>
            <p:cNvPr id="4" name="AutoShape 28"/>
            <p:cNvSpPr/>
            <p:nvPr/>
          </p:nvSpPr>
          <p:spPr bwMode="auto">
            <a:xfrm>
              <a:off x="4549158" y="2052646"/>
              <a:ext cx="781050" cy="3206750"/>
            </a:xfrm>
            <a:custGeom>
              <a:avLst/>
              <a:gdLst>
                <a:gd name="T0" fmla="*/ 22 w 21346"/>
                <a:gd name="T1" fmla="*/ 0 h 21600"/>
                <a:gd name="T2" fmla="*/ 30 w 21346"/>
                <a:gd name="T3" fmla="*/ 30 h 21600"/>
                <a:gd name="T4" fmla="*/ 31 w 21346"/>
                <a:gd name="T5" fmla="*/ 52 h 21600"/>
                <a:gd name="T6" fmla="*/ 33 w 21346"/>
                <a:gd name="T7" fmla="*/ 81 h 21600"/>
                <a:gd name="T8" fmla="*/ 35 w 21346"/>
                <a:gd name="T9" fmla="*/ 111 h 21600"/>
                <a:gd name="T10" fmla="*/ 36 w 21346"/>
                <a:gd name="T11" fmla="*/ 126 h 21600"/>
                <a:gd name="T12" fmla="*/ 43 w 21346"/>
                <a:gd name="T13" fmla="*/ 141 h 21600"/>
                <a:gd name="T14" fmla="*/ 45 w 21346"/>
                <a:gd name="T15" fmla="*/ 197 h 21600"/>
                <a:gd name="T16" fmla="*/ 44 w 21346"/>
                <a:gd name="T17" fmla="*/ 247 h 21600"/>
                <a:gd name="T18" fmla="*/ 39 w 21346"/>
                <a:gd name="T19" fmla="*/ 261 h 21600"/>
                <a:gd name="T20" fmla="*/ 40 w 21346"/>
                <a:gd name="T21" fmla="*/ 309 h 21600"/>
                <a:gd name="T22" fmla="*/ 42 w 21346"/>
                <a:gd name="T23" fmla="*/ 345 h 21600"/>
                <a:gd name="T24" fmla="*/ 40 w 21346"/>
                <a:gd name="T25" fmla="*/ 347 h 21600"/>
                <a:gd name="T26" fmla="*/ 39 w 21346"/>
                <a:gd name="T27" fmla="*/ 396 h 21600"/>
                <a:gd name="T28" fmla="*/ 35 w 21346"/>
                <a:gd name="T29" fmla="*/ 476 h 21600"/>
                <a:gd name="T30" fmla="*/ 34 w 21346"/>
                <a:gd name="T31" fmla="*/ 486 h 21600"/>
                <a:gd name="T32" fmla="*/ 32 w 21346"/>
                <a:gd name="T33" fmla="*/ 486 h 21600"/>
                <a:gd name="T34" fmla="*/ 32 w 21346"/>
                <a:gd name="T35" fmla="*/ 510 h 21600"/>
                <a:gd name="T36" fmla="*/ 30 w 21346"/>
                <a:gd name="T37" fmla="*/ 559 h 21600"/>
                <a:gd name="T38" fmla="*/ 25 w 21346"/>
                <a:gd name="T39" fmla="*/ 637 h 21600"/>
                <a:gd name="T40" fmla="*/ 29 w 21346"/>
                <a:gd name="T41" fmla="*/ 683 h 21600"/>
                <a:gd name="T42" fmla="*/ 32 w 21346"/>
                <a:gd name="T43" fmla="*/ 711 h 21600"/>
                <a:gd name="T44" fmla="*/ 27 w 21346"/>
                <a:gd name="T45" fmla="*/ 713 h 21600"/>
                <a:gd name="T46" fmla="*/ 25 w 21346"/>
                <a:gd name="T47" fmla="*/ 706 h 21600"/>
                <a:gd name="T48" fmla="*/ 25 w 21346"/>
                <a:gd name="T49" fmla="*/ 721 h 21600"/>
                <a:gd name="T50" fmla="*/ 23 w 21346"/>
                <a:gd name="T51" fmla="*/ 756 h 21600"/>
                <a:gd name="T52" fmla="*/ 22 w 21346"/>
                <a:gd name="T53" fmla="*/ 756 h 21600"/>
                <a:gd name="T54" fmla="*/ 22 w 21346"/>
                <a:gd name="T55" fmla="*/ 531 h 21600"/>
                <a:gd name="T56" fmla="*/ 22 w 21346"/>
                <a:gd name="T57" fmla="*/ 518 h 21600"/>
                <a:gd name="T58" fmla="*/ 22 w 21346"/>
                <a:gd name="T59" fmla="*/ 484 h 21600"/>
                <a:gd name="T60" fmla="*/ 22 w 21346"/>
                <a:gd name="T61" fmla="*/ 497 h 21600"/>
                <a:gd name="T62" fmla="*/ 22 w 21346"/>
                <a:gd name="T63" fmla="*/ 0 h 21600"/>
                <a:gd name="T64" fmla="*/ 22 w 21346"/>
                <a:gd name="T65" fmla="*/ 0 h 21600"/>
                <a:gd name="T66" fmla="*/ 22 w 21346"/>
                <a:gd name="T67" fmla="*/ 0 h 21600"/>
                <a:gd name="T68" fmla="*/ 22 w 21346"/>
                <a:gd name="T69" fmla="*/ 497 h 21600"/>
                <a:gd name="T70" fmla="*/ 21 w 21346"/>
                <a:gd name="T71" fmla="*/ 511 h 21600"/>
                <a:gd name="T72" fmla="*/ 21 w 21346"/>
                <a:gd name="T73" fmla="*/ 527 h 21600"/>
                <a:gd name="T74" fmla="*/ 22 w 21346"/>
                <a:gd name="T75" fmla="*/ 538 h 21600"/>
                <a:gd name="T76" fmla="*/ 22 w 21346"/>
                <a:gd name="T77" fmla="*/ 531 h 21600"/>
                <a:gd name="T78" fmla="*/ 22 w 21346"/>
                <a:gd name="T79" fmla="*/ 756 h 21600"/>
                <a:gd name="T80" fmla="*/ 18 w 21346"/>
                <a:gd name="T81" fmla="*/ 725 h 21600"/>
                <a:gd name="T82" fmla="*/ 18 w 21346"/>
                <a:gd name="T83" fmla="*/ 693 h 21600"/>
                <a:gd name="T84" fmla="*/ 16 w 21346"/>
                <a:gd name="T85" fmla="*/ 659 h 21600"/>
                <a:gd name="T86" fmla="*/ 10 w 21346"/>
                <a:gd name="T87" fmla="*/ 553 h 21600"/>
                <a:gd name="T88" fmla="*/ 11 w 21346"/>
                <a:gd name="T89" fmla="*/ 506 h 21600"/>
                <a:gd name="T90" fmla="*/ 10 w 21346"/>
                <a:gd name="T91" fmla="*/ 483 h 21600"/>
                <a:gd name="T92" fmla="*/ 7 w 21346"/>
                <a:gd name="T93" fmla="*/ 472 h 21600"/>
                <a:gd name="T94" fmla="*/ 6 w 21346"/>
                <a:gd name="T95" fmla="*/ 387 h 21600"/>
                <a:gd name="T96" fmla="*/ 6 w 21346"/>
                <a:gd name="T97" fmla="*/ 342 h 21600"/>
                <a:gd name="T98" fmla="*/ 2 w 21346"/>
                <a:gd name="T99" fmla="*/ 340 h 21600"/>
                <a:gd name="T100" fmla="*/ 5 w 21346"/>
                <a:gd name="T101" fmla="*/ 301 h 21600"/>
                <a:gd name="T102" fmla="*/ 6 w 21346"/>
                <a:gd name="T103" fmla="*/ 271 h 21600"/>
                <a:gd name="T104" fmla="*/ 0 w 21346"/>
                <a:gd name="T105" fmla="*/ 251 h 21600"/>
                <a:gd name="T106" fmla="*/ 0 w 21346"/>
                <a:gd name="T107" fmla="*/ 194 h 21600"/>
                <a:gd name="T108" fmla="*/ 1 w 21346"/>
                <a:gd name="T109" fmla="*/ 170 h 21600"/>
                <a:gd name="T110" fmla="*/ 5 w 21346"/>
                <a:gd name="T111" fmla="*/ 128 h 21600"/>
                <a:gd name="T112" fmla="*/ 10 w 21346"/>
                <a:gd name="T113" fmla="*/ 120 h 21600"/>
                <a:gd name="T114" fmla="*/ 10 w 21346"/>
                <a:gd name="T115" fmla="*/ 105 h 21600"/>
                <a:gd name="T116" fmla="*/ 13 w 21346"/>
                <a:gd name="T117" fmla="*/ 83 h 21600"/>
                <a:gd name="T118" fmla="*/ 13 w 21346"/>
                <a:gd name="T119" fmla="*/ 53 h 21600"/>
                <a:gd name="T120" fmla="*/ 22 w 21346"/>
                <a:gd name="T121" fmla="*/ 0 h 21600"/>
                <a:gd name="T122" fmla="*/ 22 w 21346"/>
                <a:gd name="T123" fmla="*/ 0 h 216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346" h="21600">
                  <a:moveTo>
                    <a:pt x="10270" y="0"/>
                  </a:moveTo>
                  <a:cubicBezTo>
                    <a:pt x="12100" y="0"/>
                    <a:pt x="13809" y="422"/>
                    <a:pt x="14175" y="845"/>
                  </a:cubicBezTo>
                  <a:cubicBezTo>
                    <a:pt x="14541" y="1267"/>
                    <a:pt x="14785" y="1237"/>
                    <a:pt x="14785" y="1478"/>
                  </a:cubicBezTo>
                  <a:cubicBezTo>
                    <a:pt x="14785" y="1689"/>
                    <a:pt x="15151" y="1961"/>
                    <a:pt x="15395" y="2323"/>
                  </a:cubicBezTo>
                  <a:cubicBezTo>
                    <a:pt x="15639" y="2685"/>
                    <a:pt x="15761" y="2926"/>
                    <a:pt x="16494" y="3168"/>
                  </a:cubicBezTo>
                  <a:cubicBezTo>
                    <a:pt x="17226" y="3379"/>
                    <a:pt x="17104" y="3590"/>
                    <a:pt x="17104" y="3590"/>
                  </a:cubicBezTo>
                  <a:cubicBezTo>
                    <a:pt x="17104" y="3590"/>
                    <a:pt x="19544" y="3620"/>
                    <a:pt x="20277" y="4042"/>
                  </a:cubicBezTo>
                  <a:cubicBezTo>
                    <a:pt x="20887" y="4465"/>
                    <a:pt x="21009" y="5189"/>
                    <a:pt x="21253" y="5641"/>
                  </a:cubicBezTo>
                  <a:cubicBezTo>
                    <a:pt x="21497" y="6124"/>
                    <a:pt x="21253" y="6697"/>
                    <a:pt x="20643" y="7059"/>
                  </a:cubicBezTo>
                  <a:cubicBezTo>
                    <a:pt x="19911" y="7421"/>
                    <a:pt x="18446" y="7451"/>
                    <a:pt x="18446" y="7451"/>
                  </a:cubicBezTo>
                  <a:cubicBezTo>
                    <a:pt x="18446" y="7451"/>
                    <a:pt x="18202" y="8206"/>
                    <a:pt x="19056" y="8839"/>
                  </a:cubicBezTo>
                  <a:cubicBezTo>
                    <a:pt x="19911" y="9503"/>
                    <a:pt x="20521" y="9835"/>
                    <a:pt x="19789" y="9865"/>
                  </a:cubicBezTo>
                  <a:cubicBezTo>
                    <a:pt x="19056" y="9895"/>
                    <a:pt x="18690" y="9925"/>
                    <a:pt x="18690" y="9925"/>
                  </a:cubicBezTo>
                  <a:cubicBezTo>
                    <a:pt x="18690" y="9925"/>
                    <a:pt x="18690" y="10770"/>
                    <a:pt x="18202" y="11313"/>
                  </a:cubicBezTo>
                  <a:cubicBezTo>
                    <a:pt x="17714" y="11856"/>
                    <a:pt x="16494" y="13244"/>
                    <a:pt x="16494" y="13606"/>
                  </a:cubicBezTo>
                  <a:cubicBezTo>
                    <a:pt x="16494" y="13937"/>
                    <a:pt x="16494" y="13877"/>
                    <a:pt x="15883" y="13877"/>
                  </a:cubicBezTo>
                  <a:cubicBezTo>
                    <a:pt x="15395" y="13877"/>
                    <a:pt x="15029" y="13877"/>
                    <a:pt x="15029" y="13877"/>
                  </a:cubicBezTo>
                  <a:cubicBezTo>
                    <a:pt x="15029" y="13877"/>
                    <a:pt x="15151" y="14420"/>
                    <a:pt x="14907" y="14571"/>
                  </a:cubicBezTo>
                  <a:cubicBezTo>
                    <a:pt x="14663" y="14692"/>
                    <a:pt x="15029" y="15325"/>
                    <a:pt x="14297" y="15989"/>
                  </a:cubicBezTo>
                  <a:cubicBezTo>
                    <a:pt x="13443" y="16653"/>
                    <a:pt x="11856" y="17739"/>
                    <a:pt x="11856" y="18221"/>
                  </a:cubicBezTo>
                  <a:cubicBezTo>
                    <a:pt x="11856" y="18704"/>
                    <a:pt x="12589" y="19277"/>
                    <a:pt x="13565" y="19518"/>
                  </a:cubicBezTo>
                  <a:cubicBezTo>
                    <a:pt x="14419" y="19730"/>
                    <a:pt x="15639" y="20212"/>
                    <a:pt x="15029" y="20333"/>
                  </a:cubicBezTo>
                  <a:cubicBezTo>
                    <a:pt x="14297" y="20454"/>
                    <a:pt x="13443" y="20423"/>
                    <a:pt x="12711" y="20393"/>
                  </a:cubicBezTo>
                  <a:cubicBezTo>
                    <a:pt x="12100" y="20333"/>
                    <a:pt x="11734" y="20182"/>
                    <a:pt x="11734" y="20182"/>
                  </a:cubicBezTo>
                  <a:cubicBezTo>
                    <a:pt x="11734" y="20182"/>
                    <a:pt x="11734" y="20423"/>
                    <a:pt x="11978" y="20604"/>
                  </a:cubicBezTo>
                  <a:cubicBezTo>
                    <a:pt x="12344" y="20816"/>
                    <a:pt x="11978" y="21600"/>
                    <a:pt x="10758" y="21600"/>
                  </a:cubicBezTo>
                  <a:cubicBezTo>
                    <a:pt x="10514" y="21600"/>
                    <a:pt x="10392" y="21600"/>
                    <a:pt x="10270" y="21600"/>
                  </a:cubicBezTo>
                  <a:cubicBezTo>
                    <a:pt x="10270" y="15174"/>
                    <a:pt x="10270" y="15174"/>
                    <a:pt x="10270" y="15174"/>
                  </a:cubicBezTo>
                  <a:cubicBezTo>
                    <a:pt x="10270" y="15054"/>
                    <a:pt x="10392" y="14903"/>
                    <a:pt x="10514" y="14812"/>
                  </a:cubicBezTo>
                  <a:cubicBezTo>
                    <a:pt x="10758" y="14661"/>
                    <a:pt x="10514" y="14330"/>
                    <a:pt x="10514" y="13847"/>
                  </a:cubicBezTo>
                  <a:cubicBezTo>
                    <a:pt x="10514" y="13847"/>
                    <a:pt x="10392" y="14028"/>
                    <a:pt x="10270" y="14209"/>
                  </a:cubicBezTo>
                  <a:lnTo>
                    <a:pt x="10270" y="0"/>
                  </a:lnTo>
                  <a:close/>
                  <a:moveTo>
                    <a:pt x="10148" y="0"/>
                  </a:moveTo>
                  <a:cubicBezTo>
                    <a:pt x="10270" y="0"/>
                    <a:pt x="10270" y="0"/>
                    <a:pt x="10270" y="0"/>
                  </a:cubicBezTo>
                  <a:cubicBezTo>
                    <a:pt x="10270" y="14209"/>
                    <a:pt x="10270" y="14209"/>
                    <a:pt x="10270" y="14209"/>
                  </a:cubicBezTo>
                  <a:cubicBezTo>
                    <a:pt x="10148" y="14360"/>
                    <a:pt x="10026" y="14511"/>
                    <a:pt x="9904" y="14601"/>
                  </a:cubicBezTo>
                  <a:cubicBezTo>
                    <a:pt x="9782" y="14782"/>
                    <a:pt x="10026" y="14933"/>
                    <a:pt x="10026" y="15054"/>
                  </a:cubicBezTo>
                  <a:cubicBezTo>
                    <a:pt x="10026" y="15204"/>
                    <a:pt x="10148" y="15385"/>
                    <a:pt x="10148" y="15385"/>
                  </a:cubicBezTo>
                  <a:cubicBezTo>
                    <a:pt x="10148" y="15385"/>
                    <a:pt x="10148" y="15295"/>
                    <a:pt x="10270" y="15174"/>
                  </a:cubicBezTo>
                  <a:cubicBezTo>
                    <a:pt x="10270" y="21600"/>
                    <a:pt x="10270" y="21600"/>
                    <a:pt x="10270" y="21600"/>
                  </a:cubicBezTo>
                  <a:cubicBezTo>
                    <a:pt x="9172" y="21509"/>
                    <a:pt x="8439" y="21178"/>
                    <a:pt x="8439" y="20725"/>
                  </a:cubicBezTo>
                  <a:cubicBezTo>
                    <a:pt x="8561" y="20212"/>
                    <a:pt x="8073" y="20122"/>
                    <a:pt x="8439" y="19820"/>
                  </a:cubicBezTo>
                  <a:cubicBezTo>
                    <a:pt x="8805" y="19518"/>
                    <a:pt x="8317" y="19307"/>
                    <a:pt x="7707" y="18825"/>
                  </a:cubicBezTo>
                  <a:cubicBezTo>
                    <a:pt x="7097" y="18372"/>
                    <a:pt x="4778" y="16321"/>
                    <a:pt x="4900" y="15808"/>
                  </a:cubicBezTo>
                  <a:cubicBezTo>
                    <a:pt x="5022" y="15265"/>
                    <a:pt x="5266" y="14812"/>
                    <a:pt x="5022" y="14480"/>
                  </a:cubicBezTo>
                  <a:cubicBezTo>
                    <a:pt x="4900" y="14118"/>
                    <a:pt x="4778" y="13817"/>
                    <a:pt x="4778" y="13817"/>
                  </a:cubicBezTo>
                  <a:cubicBezTo>
                    <a:pt x="4778" y="13817"/>
                    <a:pt x="3192" y="13968"/>
                    <a:pt x="3192" y="13485"/>
                  </a:cubicBezTo>
                  <a:cubicBezTo>
                    <a:pt x="3192" y="12972"/>
                    <a:pt x="2948" y="11524"/>
                    <a:pt x="2704" y="11072"/>
                  </a:cubicBezTo>
                  <a:cubicBezTo>
                    <a:pt x="2582" y="10649"/>
                    <a:pt x="2948" y="9774"/>
                    <a:pt x="2948" y="9774"/>
                  </a:cubicBezTo>
                  <a:cubicBezTo>
                    <a:pt x="2948" y="9774"/>
                    <a:pt x="1483" y="9744"/>
                    <a:pt x="995" y="9714"/>
                  </a:cubicBezTo>
                  <a:cubicBezTo>
                    <a:pt x="507" y="9654"/>
                    <a:pt x="2216" y="8899"/>
                    <a:pt x="2582" y="8598"/>
                  </a:cubicBezTo>
                  <a:cubicBezTo>
                    <a:pt x="2948" y="8296"/>
                    <a:pt x="2826" y="7753"/>
                    <a:pt x="2826" y="7753"/>
                  </a:cubicBezTo>
                  <a:cubicBezTo>
                    <a:pt x="2826" y="7753"/>
                    <a:pt x="263" y="7723"/>
                    <a:pt x="141" y="7180"/>
                  </a:cubicBezTo>
                  <a:cubicBezTo>
                    <a:pt x="19" y="6667"/>
                    <a:pt x="-103" y="5883"/>
                    <a:pt x="141" y="5551"/>
                  </a:cubicBezTo>
                  <a:cubicBezTo>
                    <a:pt x="263" y="5249"/>
                    <a:pt x="385" y="5279"/>
                    <a:pt x="629" y="4857"/>
                  </a:cubicBezTo>
                  <a:cubicBezTo>
                    <a:pt x="751" y="4435"/>
                    <a:pt x="1605" y="3680"/>
                    <a:pt x="2582" y="3650"/>
                  </a:cubicBezTo>
                  <a:cubicBezTo>
                    <a:pt x="3436" y="3620"/>
                    <a:pt x="4534" y="3439"/>
                    <a:pt x="4534" y="3439"/>
                  </a:cubicBezTo>
                  <a:cubicBezTo>
                    <a:pt x="4534" y="3439"/>
                    <a:pt x="3680" y="3198"/>
                    <a:pt x="4778" y="2987"/>
                  </a:cubicBezTo>
                  <a:cubicBezTo>
                    <a:pt x="5877" y="2775"/>
                    <a:pt x="6487" y="2685"/>
                    <a:pt x="5999" y="2383"/>
                  </a:cubicBezTo>
                  <a:cubicBezTo>
                    <a:pt x="5511" y="2112"/>
                    <a:pt x="5877" y="1901"/>
                    <a:pt x="6121" y="1508"/>
                  </a:cubicBezTo>
                  <a:cubicBezTo>
                    <a:pt x="6365" y="1146"/>
                    <a:pt x="7097" y="0"/>
                    <a:pt x="10148" y="0"/>
                  </a:cubicBezTo>
                  <a:close/>
                  <a:moveTo>
                    <a:pt x="10148" y="0"/>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5" name="AutoShape 29"/>
            <p:cNvSpPr/>
            <p:nvPr/>
          </p:nvSpPr>
          <p:spPr bwMode="auto">
            <a:xfrm>
              <a:off x="4867452" y="2504290"/>
              <a:ext cx="184150" cy="348456"/>
            </a:xfrm>
            <a:custGeom>
              <a:avLst/>
              <a:gdLst>
                <a:gd name="T0" fmla="*/ 0 w 21314"/>
                <a:gd name="T1" fmla="*/ 0 h 20729"/>
                <a:gd name="T2" fmla="*/ 1 w 21314"/>
                <a:gd name="T3" fmla="*/ 2 h 20729"/>
                <a:gd name="T4" fmla="*/ 1 w 21314"/>
                <a:gd name="T5" fmla="*/ 7 h 20729"/>
                <a:gd name="T6" fmla="*/ 2 w 21314"/>
                <a:gd name="T7" fmla="*/ 5 h 20729"/>
                <a:gd name="T8" fmla="*/ 2 w 21314"/>
                <a:gd name="T9" fmla="*/ 3 h 20729"/>
                <a:gd name="T10" fmla="*/ 3 w 21314"/>
                <a:gd name="T11" fmla="*/ 0 h 20729"/>
                <a:gd name="T12" fmla="*/ 3 w 21314"/>
                <a:gd name="T13" fmla="*/ 2 h 20729"/>
                <a:gd name="T14" fmla="*/ 2 w 21314"/>
                <a:gd name="T15" fmla="*/ 6 h 20729"/>
                <a:gd name="T16" fmla="*/ 1 w 21314"/>
                <a:gd name="T17" fmla="*/ 9 h 20729"/>
                <a:gd name="T18" fmla="*/ 1 w 21314"/>
                <a:gd name="T19" fmla="*/ 6 h 20729"/>
                <a:gd name="T20" fmla="*/ 0 w 21314"/>
                <a:gd name="T21" fmla="*/ 0 h 20729"/>
                <a:gd name="T22" fmla="*/ 0 w 21314"/>
                <a:gd name="T23" fmla="*/ 0 h 207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14" h="20729">
                  <a:moveTo>
                    <a:pt x="0" y="533"/>
                  </a:moveTo>
                  <a:cubicBezTo>
                    <a:pt x="0" y="533"/>
                    <a:pt x="5657" y="2933"/>
                    <a:pt x="5657" y="4800"/>
                  </a:cubicBezTo>
                  <a:cubicBezTo>
                    <a:pt x="5657" y="6933"/>
                    <a:pt x="8229" y="13333"/>
                    <a:pt x="9257" y="15200"/>
                  </a:cubicBezTo>
                  <a:cubicBezTo>
                    <a:pt x="10800" y="17067"/>
                    <a:pt x="11314" y="12800"/>
                    <a:pt x="13371" y="10933"/>
                  </a:cubicBezTo>
                  <a:cubicBezTo>
                    <a:pt x="15429" y="9067"/>
                    <a:pt x="15943" y="7200"/>
                    <a:pt x="14914" y="5867"/>
                  </a:cubicBezTo>
                  <a:cubicBezTo>
                    <a:pt x="13886" y="4267"/>
                    <a:pt x="18000" y="3733"/>
                    <a:pt x="21086" y="0"/>
                  </a:cubicBezTo>
                  <a:cubicBezTo>
                    <a:pt x="21600" y="1333"/>
                    <a:pt x="21086" y="2400"/>
                    <a:pt x="21086" y="4000"/>
                  </a:cubicBezTo>
                  <a:cubicBezTo>
                    <a:pt x="21086" y="5333"/>
                    <a:pt x="16457" y="12267"/>
                    <a:pt x="14914" y="13600"/>
                  </a:cubicBezTo>
                  <a:cubicBezTo>
                    <a:pt x="13886" y="14933"/>
                    <a:pt x="10286" y="19200"/>
                    <a:pt x="10286" y="20533"/>
                  </a:cubicBezTo>
                  <a:cubicBezTo>
                    <a:pt x="9771" y="21600"/>
                    <a:pt x="6686" y="18133"/>
                    <a:pt x="4629" y="14133"/>
                  </a:cubicBezTo>
                  <a:cubicBezTo>
                    <a:pt x="3086" y="10133"/>
                    <a:pt x="0" y="4267"/>
                    <a:pt x="0" y="533"/>
                  </a:cubicBezTo>
                  <a:close/>
                  <a:moveTo>
                    <a:pt x="0" y="533"/>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6" name="AutoShape 30"/>
            <p:cNvSpPr/>
            <p:nvPr/>
          </p:nvSpPr>
          <p:spPr bwMode="auto">
            <a:xfrm>
              <a:off x="5031758" y="3167865"/>
              <a:ext cx="41275" cy="71438"/>
            </a:xfrm>
            <a:custGeom>
              <a:avLst/>
              <a:gdLst>
                <a:gd name="T0" fmla="*/ 0 w 21600"/>
                <a:gd name="T1" fmla="*/ 0 h 18933"/>
                <a:gd name="T2" fmla="*/ 0 w 21600"/>
                <a:gd name="T3" fmla="*/ 0 h 18933"/>
                <a:gd name="T4" fmla="*/ 0 w 21600"/>
                <a:gd name="T5" fmla="*/ 0 h 18933"/>
                <a:gd name="T6" fmla="*/ 0 w 21600"/>
                <a:gd name="T7" fmla="*/ 0 h 18933"/>
                <a:gd name="T8" fmla="*/ 0 w 21600"/>
                <a:gd name="T9" fmla="*/ 0 h 18933"/>
                <a:gd name="T10" fmla="*/ 0 w 21600"/>
                <a:gd name="T11" fmla="*/ 0 h 189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18933">
                  <a:moveTo>
                    <a:pt x="4800" y="0"/>
                  </a:moveTo>
                  <a:cubicBezTo>
                    <a:pt x="4800" y="0"/>
                    <a:pt x="2400" y="13200"/>
                    <a:pt x="0" y="16800"/>
                  </a:cubicBezTo>
                  <a:cubicBezTo>
                    <a:pt x="0" y="21600"/>
                    <a:pt x="21600" y="16800"/>
                    <a:pt x="21600" y="16800"/>
                  </a:cubicBezTo>
                  <a:cubicBezTo>
                    <a:pt x="21600" y="0"/>
                    <a:pt x="21600" y="0"/>
                    <a:pt x="21600" y="0"/>
                  </a:cubicBezTo>
                  <a:lnTo>
                    <a:pt x="4800" y="0"/>
                  </a:lnTo>
                  <a:close/>
                  <a:moveTo>
                    <a:pt x="4800" y="0"/>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grpSp>
      <p:grpSp>
        <p:nvGrpSpPr>
          <p:cNvPr id="7" name="组合 6"/>
          <p:cNvGrpSpPr/>
          <p:nvPr/>
        </p:nvGrpSpPr>
        <p:grpSpPr>
          <a:xfrm>
            <a:off x="6640064" y="2222500"/>
            <a:ext cx="946150" cy="3352800"/>
            <a:chOff x="6612761" y="2052646"/>
            <a:chExt cx="946150" cy="3352800"/>
          </a:xfrm>
          <a:solidFill>
            <a:srgbClr val="FCC725"/>
          </a:solidFill>
        </p:grpSpPr>
        <p:sp>
          <p:nvSpPr>
            <p:cNvPr id="8" name="AutoShape 32"/>
            <p:cNvSpPr/>
            <p:nvPr/>
          </p:nvSpPr>
          <p:spPr bwMode="auto">
            <a:xfrm>
              <a:off x="6612761" y="2052646"/>
              <a:ext cx="946150" cy="3352800"/>
            </a:xfrm>
            <a:custGeom>
              <a:avLst/>
              <a:gdLst>
                <a:gd name="T0" fmla="*/ 40 w 20967"/>
                <a:gd name="T1" fmla="*/ 0 h 21600"/>
                <a:gd name="T2" fmla="*/ 28 w 20967"/>
                <a:gd name="T3" fmla="*/ 40 h 21600"/>
                <a:gd name="T4" fmla="*/ 29 w 20967"/>
                <a:gd name="T5" fmla="*/ 84 h 21600"/>
                <a:gd name="T6" fmla="*/ 31 w 20967"/>
                <a:gd name="T7" fmla="*/ 92 h 21600"/>
                <a:gd name="T8" fmla="*/ 32 w 20967"/>
                <a:gd name="T9" fmla="*/ 111 h 21600"/>
                <a:gd name="T10" fmla="*/ 34 w 20967"/>
                <a:gd name="T11" fmla="*/ 121 h 21600"/>
                <a:gd name="T12" fmla="*/ 31 w 20967"/>
                <a:gd name="T13" fmla="*/ 137 h 21600"/>
                <a:gd name="T14" fmla="*/ 22 w 20967"/>
                <a:gd name="T15" fmla="*/ 152 h 21600"/>
                <a:gd name="T16" fmla="*/ 14 w 20967"/>
                <a:gd name="T17" fmla="*/ 176 h 21600"/>
                <a:gd name="T18" fmla="*/ 6 w 20967"/>
                <a:gd name="T19" fmla="*/ 217 h 21600"/>
                <a:gd name="T20" fmla="*/ 0 w 20967"/>
                <a:gd name="T21" fmla="*/ 264 h 21600"/>
                <a:gd name="T22" fmla="*/ 12 w 20967"/>
                <a:gd name="T23" fmla="*/ 287 h 21600"/>
                <a:gd name="T24" fmla="*/ 18 w 20967"/>
                <a:gd name="T25" fmla="*/ 278 h 21600"/>
                <a:gd name="T26" fmla="*/ 14 w 20967"/>
                <a:gd name="T27" fmla="*/ 354 h 21600"/>
                <a:gd name="T28" fmla="*/ 11 w 20967"/>
                <a:gd name="T29" fmla="*/ 432 h 21600"/>
                <a:gd name="T30" fmla="*/ 16 w 20967"/>
                <a:gd name="T31" fmla="*/ 440 h 21600"/>
                <a:gd name="T32" fmla="*/ 19 w 20967"/>
                <a:gd name="T33" fmla="*/ 539 h 21600"/>
                <a:gd name="T34" fmla="*/ 23 w 20967"/>
                <a:gd name="T35" fmla="*/ 634 h 21600"/>
                <a:gd name="T36" fmla="*/ 24 w 20967"/>
                <a:gd name="T37" fmla="*/ 694 h 21600"/>
                <a:gd name="T38" fmla="*/ 15 w 20967"/>
                <a:gd name="T39" fmla="*/ 733 h 21600"/>
                <a:gd name="T40" fmla="*/ 6 w 20967"/>
                <a:gd name="T41" fmla="*/ 740 h 21600"/>
                <a:gd name="T42" fmla="*/ 7 w 20967"/>
                <a:gd name="T43" fmla="*/ 754 h 21600"/>
                <a:gd name="T44" fmla="*/ 22 w 20967"/>
                <a:gd name="T45" fmla="*/ 749 h 21600"/>
                <a:gd name="T46" fmla="*/ 28 w 20967"/>
                <a:gd name="T47" fmla="*/ 742 h 21600"/>
                <a:gd name="T48" fmla="*/ 31 w 20967"/>
                <a:gd name="T49" fmla="*/ 750 h 21600"/>
                <a:gd name="T50" fmla="*/ 37 w 20967"/>
                <a:gd name="T51" fmla="*/ 738 h 21600"/>
                <a:gd name="T52" fmla="*/ 38 w 20967"/>
                <a:gd name="T53" fmla="*/ 706 h 21600"/>
                <a:gd name="T54" fmla="*/ 37 w 20967"/>
                <a:gd name="T55" fmla="*/ 669 h 21600"/>
                <a:gd name="T56" fmla="*/ 39 w 20967"/>
                <a:gd name="T57" fmla="*/ 616 h 21600"/>
                <a:gd name="T58" fmla="*/ 39 w 20967"/>
                <a:gd name="T59" fmla="*/ 574 h 21600"/>
                <a:gd name="T60" fmla="*/ 38 w 20967"/>
                <a:gd name="T61" fmla="*/ 534 h 21600"/>
                <a:gd name="T62" fmla="*/ 38 w 20967"/>
                <a:gd name="T63" fmla="*/ 507 h 21600"/>
                <a:gd name="T64" fmla="*/ 42 w 20967"/>
                <a:gd name="T65" fmla="*/ 583 h 21600"/>
                <a:gd name="T66" fmla="*/ 45 w 20967"/>
                <a:gd name="T67" fmla="*/ 673 h 21600"/>
                <a:gd name="T68" fmla="*/ 48 w 20967"/>
                <a:gd name="T69" fmla="*/ 727 h 21600"/>
                <a:gd name="T70" fmla="*/ 50 w 20967"/>
                <a:gd name="T71" fmla="*/ 752 h 21600"/>
                <a:gd name="T72" fmla="*/ 48 w 20967"/>
                <a:gd name="T73" fmla="*/ 784 h 21600"/>
                <a:gd name="T74" fmla="*/ 49 w 20967"/>
                <a:gd name="T75" fmla="*/ 826 h 21600"/>
                <a:gd name="T76" fmla="*/ 60 w 20967"/>
                <a:gd name="T77" fmla="*/ 800 h 21600"/>
                <a:gd name="T78" fmla="*/ 61 w 20967"/>
                <a:gd name="T79" fmla="*/ 757 h 21600"/>
                <a:gd name="T80" fmla="*/ 63 w 20967"/>
                <a:gd name="T81" fmla="*/ 724 h 21600"/>
                <a:gd name="T82" fmla="*/ 63 w 20967"/>
                <a:gd name="T83" fmla="*/ 678 h 21600"/>
                <a:gd name="T84" fmla="*/ 61 w 20967"/>
                <a:gd name="T85" fmla="*/ 595 h 21600"/>
                <a:gd name="T86" fmla="*/ 58 w 20967"/>
                <a:gd name="T87" fmla="*/ 497 h 21600"/>
                <a:gd name="T88" fmla="*/ 58 w 20967"/>
                <a:gd name="T89" fmla="*/ 444 h 21600"/>
                <a:gd name="T90" fmla="*/ 65 w 20967"/>
                <a:gd name="T91" fmla="*/ 433 h 21600"/>
                <a:gd name="T92" fmla="*/ 62 w 20967"/>
                <a:gd name="T93" fmla="*/ 372 h 21600"/>
                <a:gd name="T94" fmla="*/ 59 w 20967"/>
                <a:gd name="T95" fmla="*/ 308 h 21600"/>
                <a:gd name="T96" fmla="*/ 60 w 20967"/>
                <a:gd name="T97" fmla="*/ 266 h 21600"/>
                <a:gd name="T98" fmla="*/ 66 w 20967"/>
                <a:gd name="T99" fmla="*/ 211 h 21600"/>
                <a:gd name="T100" fmla="*/ 66 w 20967"/>
                <a:gd name="T101" fmla="*/ 150 h 21600"/>
                <a:gd name="T102" fmla="*/ 56 w 20967"/>
                <a:gd name="T103" fmla="*/ 137 h 21600"/>
                <a:gd name="T104" fmla="*/ 50 w 20967"/>
                <a:gd name="T105" fmla="*/ 114 h 21600"/>
                <a:gd name="T106" fmla="*/ 48 w 20967"/>
                <a:gd name="T107" fmla="*/ 106 h 21600"/>
                <a:gd name="T108" fmla="*/ 49 w 20967"/>
                <a:gd name="T109" fmla="*/ 92 h 21600"/>
                <a:gd name="T110" fmla="*/ 52 w 20967"/>
                <a:gd name="T111" fmla="*/ 77 h 21600"/>
                <a:gd name="T112" fmla="*/ 52 w 20967"/>
                <a:gd name="T113" fmla="*/ 33 h 21600"/>
                <a:gd name="T114" fmla="*/ 40 w 20967"/>
                <a:gd name="T115" fmla="*/ 0 h 21600"/>
                <a:gd name="T116" fmla="*/ 40 w 20967"/>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0967" h="21600">
                  <a:moveTo>
                    <a:pt x="12347" y="0"/>
                  </a:moveTo>
                  <a:cubicBezTo>
                    <a:pt x="10928" y="0"/>
                    <a:pt x="8721" y="414"/>
                    <a:pt x="8721" y="1059"/>
                  </a:cubicBezTo>
                  <a:cubicBezTo>
                    <a:pt x="8721" y="1704"/>
                    <a:pt x="8879" y="1980"/>
                    <a:pt x="9036" y="2211"/>
                  </a:cubicBezTo>
                  <a:cubicBezTo>
                    <a:pt x="9194" y="2395"/>
                    <a:pt x="9509" y="2395"/>
                    <a:pt x="9509" y="2395"/>
                  </a:cubicBezTo>
                  <a:cubicBezTo>
                    <a:pt x="9509" y="2395"/>
                    <a:pt x="9352" y="2809"/>
                    <a:pt x="9824" y="2901"/>
                  </a:cubicBezTo>
                  <a:cubicBezTo>
                    <a:pt x="10297" y="3040"/>
                    <a:pt x="10455" y="3040"/>
                    <a:pt x="10455" y="3178"/>
                  </a:cubicBezTo>
                  <a:cubicBezTo>
                    <a:pt x="10455" y="3316"/>
                    <a:pt x="10140" y="3454"/>
                    <a:pt x="9667" y="3592"/>
                  </a:cubicBezTo>
                  <a:cubicBezTo>
                    <a:pt x="9352" y="3730"/>
                    <a:pt x="7617" y="3869"/>
                    <a:pt x="6671" y="3961"/>
                  </a:cubicBezTo>
                  <a:cubicBezTo>
                    <a:pt x="5568" y="4099"/>
                    <a:pt x="4937" y="4237"/>
                    <a:pt x="4306" y="4606"/>
                  </a:cubicBezTo>
                  <a:cubicBezTo>
                    <a:pt x="3833" y="4928"/>
                    <a:pt x="3045" y="5388"/>
                    <a:pt x="1941" y="5665"/>
                  </a:cubicBezTo>
                  <a:cubicBezTo>
                    <a:pt x="995" y="5987"/>
                    <a:pt x="-266" y="6448"/>
                    <a:pt x="49" y="6908"/>
                  </a:cubicBezTo>
                  <a:cubicBezTo>
                    <a:pt x="522" y="7323"/>
                    <a:pt x="2572" y="7691"/>
                    <a:pt x="3833" y="7507"/>
                  </a:cubicBezTo>
                  <a:cubicBezTo>
                    <a:pt x="4937" y="7323"/>
                    <a:pt x="5410" y="7277"/>
                    <a:pt x="5410" y="7277"/>
                  </a:cubicBezTo>
                  <a:cubicBezTo>
                    <a:pt x="5410" y="7277"/>
                    <a:pt x="4622" y="8290"/>
                    <a:pt x="4306" y="9257"/>
                  </a:cubicBezTo>
                  <a:cubicBezTo>
                    <a:pt x="3991" y="10270"/>
                    <a:pt x="3045" y="11238"/>
                    <a:pt x="3518" y="11284"/>
                  </a:cubicBezTo>
                  <a:cubicBezTo>
                    <a:pt x="4149" y="11376"/>
                    <a:pt x="4937" y="11514"/>
                    <a:pt x="4937" y="11514"/>
                  </a:cubicBezTo>
                  <a:cubicBezTo>
                    <a:pt x="4937" y="11514"/>
                    <a:pt x="5095" y="12896"/>
                    <a:pt x="5883" y="14093"/>
                  </a:cubicBezTo>
                  <a:cubicBezTo>
                    <a:pt x="6671" y="15290"/>
                    <a:pt x="6987" y="15843"/>
                    <a:pt x="7144" y="16580"/>
                  </a:cubicBezTo>
                  <a:cubicBezTo>
                    <a:pt x="7302" y="17317"/>
                    <a:pt x="7460" y="17823"/>
                    <a:pt x="7302" y="18146"/>
                  </a:cubicBezTo>
                  <a:cubicBezTo>
                    <a:pt x="7144" y="18422"/>
                    <a:pt x="5725" y="19021"/>
                    <a:pt x="4779" y="19159"/>
                  </a:cubicBezTo>
                  <a:cubicBezTo>
                    <a:pt x="3991" y="19251"/>
                    <a:pt x="2572" y="19251"/>
                    <a:pt x="1941" y="19343"/>
                  </a:cubicBezTo>
                  <a:cubicBezTo>
                    <a:pt x="1311" y="19389"/>
                    <a:pt x="838" y="19620"/>
                    <a:pt x="2257" y="19712"/>
                  </a:cubicBezTo>
                  <a:cubicBezTo>
                    <a:pt x="3676" y="19758"/>
                    <a:pt x="6198" y="19666"/>
                    <a:pt x="6829" y="19574"/>
                  </a:cubicBezTo>
                  <a:cubicBezTo>
                    <a:pt x="7460" y="19528"/>
                    <a:pt x="8563" y="19389"/>
                    <a:pt x="8563" y="19389"/>
                  </a:cubicBezTo>
                  <a:cubicBezTo>
                    <a:pt x="8563" y="19389"/>
                    <a:pt x="8248" y="19620"/>
                    <a:pt x="9667" y="19620"/>
                  </a:cubicBezTo>
                  <a:cubicBezTo>
                    <a:pt x="11243" y="19620"/>
                    <a:pt x="11401" y="19574"/>
                    <a:pt x="11559" y="19297"/>
                  </a:cubicBezTo>
                  <a:cubicBezTo>
                    <a:pt x="11559" y="19021"/>
                    <a:pt x="11559" y="18652"/>
                    <a:pt x="11716" y="18468"/>
                  </a:cubicBezTo>
                  <a:cubicBezTo>
                    <a:pt x="12032" y="18284"/>
                    <a:pt x="10928" y="17777"/>
                    <a:pt x="11401" y="17501"/>
                  </a:cubicBezTo>
                  <a:cubicBezTo>
                    <a:pt x="12032" y="17271"/>
                    <a:pt x="12505" y="16534"/>
                    <a:pt x="12032" y="16119"/>
                  </a:cubicBezTo>
                  <a:cubicBezTo>
                    <a:pt x="11559" y="15705"/>
                    <a:pt x="12189" y="15290"/>
                    <a:pt x="12032" y="15014"/>
                  </a:cubicBezTo>
                  <a:cubicBezTo>
                    <a:pt x="11874" y="14738"/>
                    <a:pt x="11716" y="14369"/>
                    <a:pt x="11716" y="13955"/>
                  </a:cubicBezTo>
                  <a:cubicBezTo>
                    <a:pt x="11716" y="13540"/>
                    <a:pt x="11716" y="13264"/>
                    <a:pt x="11716" y="13264"/>
                  </a:cubicBezTo>
                  <a:cubicBezTo>
                    <a:pt x="11716" y="13264"/>
                    <a:pt x="12662" y="14830"/>
                    <a:pt x="12978" y="15244"/>
                  </a:cubicBezTo>
                  <a:cubicBezTo>
                    <a:pt x="13293" y="15659"/>
                    <a:pt x="13766" y="17133"/>
                    <a:pt x="13766" y="17593"/>
                  </a:cubicBezTo>
                  <a:cubicBezTo>
                    <a:pt x="13766" y="18054"/>
                    <a:pt x="14870" y="18652"/>
                    <a:pt x="14870" y="19021"/>
                  </a:cubicBezTo>
                  <a:cubicBezTo>
                    <a:pt x="15027" y="19435"/>
                    <a:pt x="15027" y="19666"/>
                    <a:pt x="15343" y="19666"/>
                  </a:cubicBezTo>
                  <a:cubicBezTo>
                    <a:pt x="15816" y="19666"/>
                    <a:pt x="15027" y="20126"/>
                    <a:pt x="14712" y="20495"/>
                  </a:cubicBezTo>
                  <a:cubicBezTo>
                    <a:pt x="14554" y="20817"/>
                    <a:pt x="13608" y="21600"/>
                    <a:pt x="15185" y="21600"/>
                  </a:cubicBezTo>
                  <a:cubicBezTo>
                    <a:pt x="16919" y="21600"/>
                    <a:pt x="18654" y="21416"/>
                    <a:pt x="18654" y="20909"/>
                  </a:cubicBezTo>
                  <a:cubicBezTo>
                    <a:pt x="18811" y="20449"/>
                    <a:pt x="18496" y="19988"/>
                    <a:pt x="18969" y="19804"/>
                  </a:cubicBezTo>
                  <a:cubicBezTo>
                    <a:pt x="19442" y="19620"/>
                    <a:pt x="19442" y="19205"/>
                    <a:pt x="19442" y="18929"/>
                  </a:cubicBezTo>
                  <a:cubicBezTo>
                    <a:pt x="19284" y="18699"/>
                    <a:pt x="19600" y="18238"/>
                    <a:pt x="19442" y="17731"/>
                  </a:cubicBezTo>
                  <a:cubicBezTo>
                    <a:pt x="19127" y="17179"/>
                    <a:pt x="19127" y="16258"/>
                    <a:pt x="18811" y="15567"/>
                  </a:cubicBezTo>
                  <a:cubicBezTo>
                    <a:pt x="18338" y="14876"/>
                    <a:pt x="18181" y="13817"/>
                    <a:pt x="18023" y="12988"/>
                  </a:cubicBezTo>
                  <a:cubicBezTo>
                    <a:pt x="17708" y="12159"/>
                    <a:pt x="17550" y="11744"/>
                    <a:pt x="17865" y="11606"/>
                  </a:cubicBezTo>
                  <a:cubicBezTo>
                    <a:pt x="18181" y="11514"/>
                    <a:pt x="19757" y="11376"/>
                    <a:pt x="20230" y="11330"/>
                  </a:cubicBezTo>
                  <a:cubicBezTo>
                    <a:pt x="20703" y="11330"/>
                    <a:pt x="19757" y="10455"/>
                    <a:pt x="19284" y="9718"/>
                  </a:cubicBezTo>
                  <a:cubicBezTo>
                    <a:pt x="18969" y="9027"/>
                    <a:pt x="18496" y="8566"/>
                    <a:pt x="18181" y="8060"/>
                  </a:cubicBezTo>
                  <a:cubicBezTo>
                    <a:pt x="17708" y="7553"/>
                    <a:pt x="17708" y="7323"/>
                    <a:pt x="18496" y="6954"/>
                  </a:cubicBezTo>
                  <a:cubicBezTo>
                    <a:pt x="19127" y="6586"/>
                    <a:pt x="20073" y="6356"/>
                    <a:pt x="20388" y="5527"/>
                  </a:cubicBezTo>
                  <a:cubicBezTo>
                    <a:pt x="20861" y="4698"/>
                    <a:pt x="21334" y="4145"/>
                    <a:pt x="20546" y="3915"/>
                  </a:cubicBezTo>
                  <a:cubicBezTo>
                    <a:pt x="19757" y="3730"/>
                    <a:pt x="18338" y="3823"/>
                    <a:pt x="17235" y="3592"/>
                  </a:cubicBezTo>
                  <a:cubicBezTo>
                    <a:pt x="16131" y="3316"/>
                    <a:pt x="15973" y="3040"/>
                    <a:pt x="15500" y="2994"/>
                  </a:cubicBezTo>
                  <a:cubicBezTo>
                    <a:pt x="15027" y="2948"/>
                    <a:pt x="14870" y="2948"/>
                    <a:pt x="14870" y="2763"/>
                  </a:cubicBezTo>
                  <a:cubicBezTo>
                    <a:pt x="14870" y="2579"/>
                    <a:pt x="15027" y="2395"/>
                    <a:pt x="15027" y="2395"/>
                  </a:cubicBezTo>
                  <a:cubicBezTo>
                    <a:pt x="15027" y="2395"/>
                    <a:pt x="15816" y="2257"/>
                    <a:pt x="15973" y="2026"/>
                  </a:cubicBezTo>
                  <a:cubicBezTo>
                    <a:pt x="16131" y="1796"/>
                    <a:pt x="16289" y="1243"/>
                    <a:pt x="16131" y="875"/>
                  </a:cubicBezTo>
                  <a:cubicBezTo>
                    <a:pt x="15816" y="507"/>
                    <a:pt x="14712" y="0"/>
                    <a:pt x="12347" y="0"/>
                  </a:cubicBezTo>
                  <a:close/>
                  <a:moveTo>
                    <a:pt x="12347" y="0"/>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9" name="AutoShape 33"/>
            <p:cNvSpPr/>
            <p:nvPr/>
          </p:nvSpPr>
          <p:spPr bwMode="auto">
            <a:xfrm>
              <a:off x="7063611" y="2490002"/>
              <a:ext cx="240506" cy="184150"/>
            </a:xfrm>
            <a:custGeom>
              <a:avLst/>
              <a:gdLst>
                <a:gd name="T0" fmla="*/ 0 w 21600"/>
                <a:gd name="T1" fmla="*/ 1 h 21600"/>
                <a:gd name="T2" fmla="*/ 0 w 21600"/>
                <a:gd name="T3" fmla="*/ 1 h 21600"/>
                <a:gd name="T4" fmla="*/ 0 w 21600"/>
                <a:gd name="T5" fmla="*/ 2 h 21600"/>
                <a:gd name="T6" fmla="*/ 1 w 21600"/>
                <a:gd name="T7" fmla="*/ 1 h 21600"/>
                <a:gd name="T8" fmla="*/ 2 w 21600"/>
                <a:gd name="T9" fmla="*/ 2 h 21600"/>
                <a:gd name="T10" fmla="*/ 2 w 21600"/>
                <a:gd name="T11" fmla="*/ 2 h 21600"/>
                <a:gd name="T12" fmla="*/ 4 w 21600"/>
                <a:gd name="T13" fmla="*/ 0 h 21600"/>
                <a:gd name="T14" fmla="*/ 4 w 21600"/>
                <a:gd name="T15" fmla="*/ 0 h 21600"/>
                <a:gd name="T16" fmla="*/ 1 w 21600"/>
                <a:gd name="T17" fmla="*/ 1 h 21600"/>
                <a:gd name="T18" fmla="*/ 0 w 21600"/>
                <a:gd name="T19" fmla="*/ 1 h 21600"/>
                <a:gd name="T20" fmla="*/ 0 w 21600"/>
                <a:gd name="T21" fmla="*/ 1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9"/>
                    <a:pt x="9529" y="20769"/>
                  </a:cubicBezTo>
                  <a:cubicBezTo>
                    <a:pt x="9529" y="20769"/>
                    <a:pt x="19059" y="7477"/>
                    <a:pt x="21600" y="3323"/>
                  </a:cubicBezTo>
                  <a:cubicBezTo>
                    <a:pt x="20329" y="2492"/>
                    <a:pt x="19694" y="1662"/>
                    <a:pt x="19694" y="0"/>
                  </a:cubicBezTo>
                  <a:cubicBezTo>
                    <a:pt x="16518" y="4154"/>
                    <a:pt x="9529" y="11631"/>
                    <a:pt x="5718" y="11631"/>
                  </a:cubicBezTo>
                  <a:cubicBezTo>
                    <a:pt x="3812" y="11631"/>
                    <a:pt x="2541" y="10800"/>
                    <a:pt x="1271" y="9969"/>
                  </a:cubicBezTo>
                  <a:close/>
                  <a:moveTo>
                    <a:pt x="1271" y="9969"/>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10" name="AutoShape 34"/>
            <p:cNvSpPr/>
            <p:nvPr/>
          </p:nvSpPr>
          <p:spPr bwMode="auto">
            <a:xfrm>
              <a:off x="6948517" y="2990859"/>
              <a:ext cx="100013" cy="142081"/>
            </a:xfrm>
            <a:custGeom>
              <a:avLst/>
              <a:gdLst>
                <a:gd name="T0" fmla="*/ 0 w 20000"/>
                <a:gd name="T1" fmla="*/ 0 h 21600"/>
                <a:gd name="T2" fmla="*/ 1 w 20000"/>
                <a:gd name="T3" fmla="*/ 0 h 21600"/>
                <a:gd name="T4" fmla="*/ 0 w 20000"/>
                <a:gd name="T5" fmla="*/ 1 h 21600"/>
                <a:gd name="T6" fmla="*/ 0 w 20000"/>
                <a:gd name="T7" fmla="*/ 1 h 21600"/>
                <a:gd name="T8" fmla="*/ 0 w 20000"/>
                <a:gd name="T9" fmla="*/ 1 h 21600"/>
                <a:gd name="T10" fmla="*/ 0 w 20000"/>
                <a:gd name="T11" fmla="*/ 1 h 21600"/>
                <a:gd name="T12" fmla="*/ 0 w 20000"/>
                <a:gd name="T13" fmla="*/ 0 h 21600"/>
                <a:gd name="T14" fmla="*/ 0 w 200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00" h="21600">
                  <a:moveTo>
                    <a:pt x="8480" y="1080"/>
                  </a:moveTo>
                  <a:cubicBezTo>
                    <a:pt x="20000" y="0"/>
                    <a:pt x="20000" y="0"/>
                    <a:pt x="20000" y="0"/>
                  </a:cubicBezTo>
                  <a:cubicBezTo>
                    <a:pt x="20000" y="0"/>
                    <a:pt x="9920" y="5400"/>
                    <a:pt x="9920" y="11880"/>
                  </a:cubicBezTo>
                  <a:cubicBezTo>
                    <a:pt x="9920" y="17280"/>
                    <a:pt x="9920" y="19440"/>
                    <a:pt x="9920" y="19440"/>
                  </a:cubicBezTo>
                  <a:cubicBezTo>
                    <a:pt x="1280" y="21600"/>
                    <a:pt x="1280" y="21600"/>
                    <a:pt x="1280" y="21600"/>
                  </a:cubicBezTo>
                  <a:cubicBezTo>
                    <a:pt x="1280" y="21600"/>
                    <a:pt x="-1600" y="15120"/>
                    <a:pt x="1280" y="9720"/>
                  </a:cubicBezTo>
                  <a:cubicBezTo>
                    <a:pt x="4160" y="4320"/>
                    <a:pt x="7040" y="2160"/>
                    <a:pt x="8480" y="1080"/>
                  </a:cubicBezTo>
                  <a:close/>
                  <a:moveTo>
                    <a:pt x="8480" y="1080"/>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11" name="AutoShape 35"/>
            <p:cNvSpPr/>
            <p:nvPr/>
          </p:nvSpPr>
          <p:spPr bwMode="auto">
            <a:xfrm>
              <a:off x="6949311" y="3332171"/>
              <a:ext cx="42069" cy="123031"/>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4400" y="0"/>
                  </a:moveTo>
                  <a:cubicBezTo>
                    <a:pt x="14400" y="0"/>
                    <a:pt x="18000" y="11435"/>
                    <a:pt x="18000" y="16518"/>
                  </a:cubicBezTo>
                  <a:cubicBezTo>
                    <a:pt x="21600" y="20329"/>
                    <a:pt x="21600" y="21600"/>
                    <a:pt x="21600" y="21600"/>
                  </a:cubicBezTo>
                  <a:cubicBezTo>
                    <a:pt x="0" y="20329"/>
                    <a:pt x="0" y="20329"/>
                    <a:pt x="0" y="20329"/>
                  </a:cubicBezTo>
                  <a:cubicBezTo>
                    <a:pt x="0" y="20329"/>
                    <a:pt x="3600" y="10165"/>
                    <a:pt x="14400" y="0"/>
                  </a:cubicBezTo>
                  <a:close/>
                  <a:moveTo>
                    <a:pt x="14400" y="0"/>
                  </a:moveTo>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grpSp>
      <p:sp>
        <p:nvSpPr>
          <p:cNvPr id="12" name="椭圆 11"/>
          <p:cNvSpPr/>
          <p:nvPr/>
        </p:nvSpPr>
        <p:spPr>
          <a:xfrm>
            <a:off x="5675805" y="2477388"/>
            <a:ext cx="860331" cy="860331"/>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ym typeface="Arial" panose="020B0604020202020204" pitchFamily="34" charset="0"/>
              </a:rPr>
              <a:t> </a:t>
            </a:r>
            <a:endParaRPr lang="zh-CN" altLang="en-US" dirty="0">
              <a:sym typeface="Arial" panose="020B0604020202020204" pitchFamily="34" charset="0"/>
            </a:endParaRPr>
          </a:p>
        </p:txBody>
      </p:sp>
      <p:sp>
        <p:nvSpPr>
          <p:cNvPr id="13" name="矩形 12"/>
          <p:cNvSpPr/>
          <p:nvPr/>
        </p:nvSpPr>
        <p:spPr>
          <a:xfrm>
            <a:off x="5910131" y="2676720"/>
            <a:ext cx="403225" cy="46037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&amp;</a:t>
            </a:r>
            <a:endPar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1476123" y="2629444"/>
            <a:ext cx="2532807" cy="2711221"/>
          </a:xfrm>
          <a:prstGeom prst="roundRect">
            <a:avLst>
              <a:gd name="adj" fmla="val 9083"/>
            </a:avLst>
          </a:prstGeom>
          <a:solidFill>
            <a:schemeClr val="bg1">
              <a:alpha val="80000"/>
            </a:schemeClr>
          </a:solidFill>
          <a:ln>
            <a:solidFill>
              <a:srgbClr val="299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8183071" y="2687718"/>
            <a:ext cx="2532807" cy="2711221"/>
          </a:xfrm>
          <a:prstGeom prst="roundRect">
            <a:avLst>
              <a:gd name="adj" fmla="val 9083"/>
            </a:avLst>
          </a:prstGeom>
          <a:solidFill>
            <a:schemeClr val="bg1">
              <a:alpha val="80000"/>
            </a:schemeClr>
          </a:solidFill>
          <a:ln>
            <a:solidFill>
              <a:srgbClr val="299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圆角矩形 15"/>
          <p:cNvSpPr/>
          <p:nvPr/>
        </p:nvSpPr>
        <p:spPr>
          <a:xfrm>
            <a:off x="2020801" y="2428917"/>
            <a:ext cx="1421430" cy="401053"/>
          </a:xfrm>
          <a:prstGeom prst="roundRect">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17" name="文本框 16"/>
          <p:cNvSpPr txBox="1"/>
          <p:nvPr/>
        </p:nvSpPr>
        <p:spPr>
          <a:xfrm>
            <a:off x="2293717" y="2460166"/>
            <a:ext cx="897618" cy="337185"/>
          </a:xfrm>
          <a:prstGeom prst="rect">
            <a:avLst/>
          </a:prstGeom>
          <a:noFill/>
        </p:spPr>
        <p:txBody>
          <a:bodyPr wrap="square" rtlCol="0">
            <a:spAutoFit/>
          </a:bodyPr>
          <a:lstStyle/>
          <a:p>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更简约</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圆角矩形 17"/>
          <p:cNvSpPr/>
          <p:nvPr/>
        </p:nvSpPr>
        <p:spPr>
          <a:xfrm>
            <a:off x="8738759" y="2434065"/>
            <a:ext cx="1421430" cy="401053"/>
          </a:xfrm>
          <a:prstGeom prst="roundRect">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Arial" panose="020B0604020202020204" pitchFamily="34" charset="0"/>
            </a:endParaRPr>
          </a:p>
        </p:txBody>
      </p:sp>
      <p:sp>
        <p:nvSpPr>
          <p:cNvPr id="19" name="文本框 18"/>
          <p:cNvSpPr txBox="1"/>
          <p:nvPr/>
        </p:nvSpPr>
        <p:spPr>
          <a:xfrm>
            <a:off x="9052994" y="2468972"/>
            <a:ext cx="923360" cy="337185"/>
          </a:xfrm>
          <a:prstGeom prst="rect">
            <a:avLst/>
          </a:prstGeom>
          <a:noFill/>
        </p:spPr>
        <p:txBody>
          <a:bodyPr wrap="square" rtlCol="0">
            <a:spAutoFit/>
          </a:bodyPr>
          <a:lstStyle/>
          <a:p>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更舒适</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1742738" y="2807630"/>
            <a:ext cx="1977555" cy="2583815"/>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刚性外骨骼的设计思路已逐渐向简约化集中，且</a:t>
            </a:r>
            <a:r>
              <a:rPr lang="zh-CN" altLang="en-US"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趋向于将制动器和执行器彼此分离，尽量避免体外连杆机构随制动器的直接摆动的设计思路</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，以减少机械装置在正常工作时占据的作用空间，使得机械的透明度和隐蔽性将逐渐提高；</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492780" y="3138465"/>
            <a:ext cx="1977555" cy="1550035"/>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人体工程学</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的重视程度逐渐升高，</a:t>
            </a:r>
            <a:r>
              <a:rPr lang="zh-CN" altLang="en-US"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自由度设计增加</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，使外骨骼更加易于穿戴和使用，这都可以促进其融入社会，提高社会的认可度；</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50" y="147955"/>
            <a:ext cx="4835525" cy="82994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机械外骨骼机械部分</a:t>
            </a:r>
            <a:endParaRPr lang="zh-CN" altLang="en-US" sz="2400" b="1" dirty="0">
              <a:latin typeface="微软雅黑" panose="020B0503020204020204" pitchFamily="34" charset="-122"/>
              <a:ea typeface="微软雅黑" panose="020B0503020204020204" pitchFamily="34" charset="-122"/>
            </a:endParaRPr>
          </a:p>
          <a:p>
            <a:pPr algn="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柔性外骨骼技术分析</a:t>
            </a:r>
            <a:endParaRPr lang="zh-CN" altLang="en-US" sz="2000" b="1" dirty="0">
              <a:latin typeface="微软雅黑" panose="020B0503020204020204" pitchFamily="34" charset="-122"/>
              <a:ea typeface="微软雅黑" panose="020B0503020204020204" pitchFamily="34" charset="-122"/>
            </a:endParaRPr>
          </a:p>
        </p:txBody>
      </p:sp>
      <p:sp>
        <p:nvSpPr>
          <p:cNvPr id="3" name="Rounded Rectangle 32"/>
          <p:cNvSpPr/>
          <p:nvPr/>
        </p:nvSpPr>
        <p:spPr>
          <a:xfrm>
            <a:off x="1477010" y="1357630"/>
            <a:ext cx="4116070" cy="5230495"/>
          </a:xfrm>
          <a:prstGeom prst="roundRect">
            <a:avLst>
              <a:gd name="adj" fmla="val 4770"/>
            </a:avLst>
          </a:prstGeom>
          <a:noFill/>
          <a:ln w="12700" cap="flat" cmpd="sng" algn="ctr">
            <a:solidFill>
              <a:srgbClr val="2990CC"/>
            </a:solidFill>
            <a:prstDash val="solid"/>
          </a:ln>
          <a:effectLst/>
        </p:spPr>
        <p:txBody>
          <a:bodyPr rtlCol="0" anchor="ctr"/>
          <a:lstStyle/>
          <a:p>
            <a:pPr marL="0" marR="0" lvl="0" indent="0" algn="ctr" defTabSz="60833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 name="Rounded Rectangle 31"/>
          <p:cNvSpPr/>
          <p:nvPr/>
        </p:nvSpPr>
        <p:spPr>
          <a:xfrm>
            <a:off x="1476782" y="1357445"/>
            <a:ext cx="4115917" cy="1343978"/>
          </a:xfrm>
          <a:prstGeom prst="roundRect">
            <a:avLst>
              <a:gd name="adj" fmla="val 11474"/>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5" name="TextBox 9"/>
          <p:cNvSpPr txBox="1"/>
          <p:nvPr/>
        </p:nvSpPr>
        <p:spPr>
          <a:xfrm>
            <a:off x="1313851" y="1555448"/>
            <a:ext cx="4358978" cy="902970"/>
          </a:xfrm>
          <a:prstGeom prst="rect">
            <a:avLst/>
          </a:prstGeom>
          <a:noFill/>
        </p:spPr>
        <p:txBody>
          <a:bodyPr wrap="square" rtlCol="0">
            <a:spAutoFit/>
          </a:bodyPr>
          <a:lstStyle/>
          <a:p>
            <a:pPr algn="ctr" defTabSz="608330">
              <a:lnSpc>
                <a:spcPct val="110000"/>
              </a:lnSpc>
            </a:pPr>
            <a:r>
              <a:rPr lang="pt-BR" sz="2400" dirty="0">
                <a:solidFill>
                  <a:srgbClr val="FFFFFF"/>
                </a:solidFill>
                <a:latin typeface="Arial" panose="020B0604020202020204" pitchFamily="34" charset="0"/>
                <a:ea typeface="微软雅黑" panose="020B0503020204020204" pitchFamily="34" charset="-122"/>
                <a:cs typeface="Lato Black"/>
                <a:sym typeface="Arial" panose="020B0604020202020204" pitchFamily="34" charset="0"/>
              </a:rPr>
              <a:t>柔性传力机构逐渐成熟，</a:t>
            </a:r>
            <a:endParaRPr lang="pt-BR" sz="2400" dirty="0">
              <a:solidFill>
                <a:srgbClr val="FFFFFF"/>
              </a:solidFill>
              <a:latin typeface="Arial" panose="020B0604020202020204" pitchFamily="34" charset="0"/>
              <a:ea typeface="微软雅黑" panose="020B0503020204020204" pitchFamily="34" charset="-122"/>
              <a:cs typeface="Lato Black"/>
              <a:sym typeface="Arial" panose="020B0604020202020204" pitchFamily="34" charset="0"/>
            </a:endParaRPr>
          </a:p>
          <a:p>
            <a:pPr algn="ctr" defTabSz="608330">
              <a:lnSpc>
                <a:spcPct val="110000"/>
              </a:lnSpc>
            </a:pPr>
            <a:r>
              <a:rPr lang="pt-BR" sz="2400" dirty="0">
                <a:solidFill>
                  <a:srgbClr val="FFFFFF"/>
                </a:solidFill>
                <a:latin typeface="Arial" panose="020B0604020202020204" pitchFamily="34" charset="0"/>
                <a:ea typeface="微软雅黑" panose="020B0503020204020204" pitchFamily="34" charset="-122"/>
                <a:cs typeface="Lato Black"/>
                <a:sym typeface="Arial" panose="020B0604020202020204" pitchFamily="34" charset="0"/>
              </a:rPr>
              <a:t>机械效能逐渐提高；</a:t>
            </a:r>
            <a:endParaRPr lang="pt-BR" sz="2400" dirty="0">
              <a:solidFill>
                <a:srgbClr val="FFFFFF"/>
              </a:solidFill>
              <a:latin typeface="Arial" panose="020B0604020202020204" pitchFamily="34" charset="0"/>
              <a:ea typeface="微软雅黑" panose="020B0503020204020204" pitchFamily="34" charset="-122"/>
              <a:cs typeface="Lato Black"/>
              <a:sym typeface="Arial" panose="020B0604020202020204" pitchFamily="34" charset="0"/>
            </a:endParaRPr>
          </a:p>
        </p:txBody>
      </p:sp>
      <p:sp>
        <p:nvSpPr>
          <p:cNvPr id="6" name="Oval 11"/>
          <p:cNvSpPr>
            <a:spLocks noChangeAspect="1"/>
          </p:cNvSpPr>
          <p:nvPr/>
        </p:nvSpPr>
        <p:spPr>
          <a:xfrm>
            <a:off x="1750558" y="2901446"/>
            <a:ext cx="120171" cy="120171"/>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sym typeface="Arial" panose="020B0604020202020204" pitchFamily="34" charset="0"/>
            </a:endParaRPr>
          </a:p>
        </p:txBody>
      </p:sp>
      <p:sp>
        <p:nvSpPr>
          <p:cNvPr id="8" name="Oval 16"/>
          <p:cNvSpPr>
            <a:spLocks noChangeAspect="1"/>
          </p:cNvSpPr>
          <p:nvPr/>
        </p:nvSpPr>
        <p:spPr>
          <a:xfrm>
            <a:off x="1750558" y="5029418"/>
            <a:ext cx="120171" cy="120171"/>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sym typeface="Arial" panose="020B0604020202020204" pitchFamily="34" charset="0"/>
            </a:endParaRPr>
          </a:p>
        </p:txBody>
      </p:sp>
      <p:sp>
        <p:nvSpPr>
          <p:cNvPr id="9" name="Rounded Rectangle 43"/>
          <p:cNvSpPr/>
          <p:nvPr/>
        </p:nvSpPr>
        <p:spPr>
          <a:xfrm>
            <a:off x="6711315" y="1357630"/>
            <a:ext cx="4116070" cy="5156835"/>
          </a:xfrm>
          <a:prstGeom prst="roundRect">
            <a:avLst>
              <a:gd name="adj" fmla="val 4770"/>
            </a:avLst>
          </a:prstGeom>
          <a:noFill/>
          <a:ln w="12700" cap="flat" cmpd="sng" algn="ctr">
            <a:solidFill>
              <a:srgbClr val="2990CC"/>
            </a:solidFill>
            <a:prstDash val="solid"/>
          </a:ln>
          <a:effectLst/>
        </p:spPr>
        <p:txBody>
          <a:bodyPr rtlCol="0" anchor="ctr"/>
          <a:lstStyle/>
          <a:p>
            <a:pPr marL="0" marR="0" lvl="0" indent="0" algn="ctr" defTabSz="60833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Rounded Rectangle 44"/>
          <p:cNvSpPr/>
          <p:nvPr/>
        </p:nvSpPr>
        <p:spPr>
          <a:xfrm>
            <a:off x="6711157" y="1357445"/>
            <a:ext cx="4115917" cy="1343978"/>
          </a:xfrm>
          <a:prstGeom prst="roundRect">
            <a:avLst>
              <a:gd name="adj" fmla="val 11474"/>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11" name="TextBox 46"/>
          <p:cNvSpPr txBox="1"/>
          <p:nvPr/>
        </p:nvSpPr>
        <p:spPr>
          <a:xfrm>
            <a:off x="6711576" y="1555448"/>
            <a:ext cx="4358978" cy="902970"/>
          </a:xfrm>
          <a:prstGeom prst="rect">
            <a:avLst/>
          </a:prstGeom>
          <a:noFill/>
        </p:spPr>
        <p:txBody>
          <a:bodyPr wrap="square" rtlCol="0">
            <a:spAutoFit/>
          </a:bodyPr>
          <a:lstStyle/>
          <a:p>
            <a:pPr algn="ctr" defTabSz="608330">
              <a:lnSpc>
                <a:spcPct val="110000"/>
              </a:lnSpc>
            </a:pPr>
            <a:r>
              <a:rPr lang="pt-BR" sz="2400" dirty="0">
                <a:solidFill>
                  <a:srgbClr val="FFFFFF"/>
                </a:solidFill>
                <a:latin typeface="Arial" panose="020B0604020202020204" pitchFamily="34" charset="0"/>
                <a:ea typeface="微软雅黑" panose="020B0503020204020204" pitchFamily="34" charset="-122"/>
                <a:cs typeface="Lato Black"/>
                <a:sym typeface="Arial" panose="020B0604020202020204" pitchFamily="34" charset="0"/>
              </a:rPr>
              <a:t>柔性设计和刚性设计逐渐交融，突破柔性概念壁垒；</a:t>
            </a:r>
            <a:endParaRPr lang="pt-BR" sz="2400" dirty="0">
              <a:solidFill>
                <a:srgbClr val="FFFFFF"/>
              </a:solidFill>
              <a:latin typeface="Arial" panose="020B0604020202020204" pitchFamily="34" charset="0"/>
              <a:ea typeface="微软雅黑" panose="020B0503020204020204" pitchFamily="34" charset="-122"/>
              <a:cs typeface="Lato Black"/>
              <a:sym typeface="Arial" panose="020B0604020202020204" pitchFamily="34" charset="0"/>
            </a:endParaRPr>
          </a:p>
        </p:txBody>
      </p:sp>
      <p:sp>
        <p:nvSpPr>
          <p:cNvPr id="16" name="TextBox 13"/>
          <p:cNvSpPr txBox="1"/>
          <p:nvPr/>
        </p:nvSpPr>
        <p:spPr>
          <a:xfrm>
            <a:off x="2030730" y="2861310"/>
            <a:ext cx="3201035" cy="245745"/>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现有柔性技术已具有一定的保障性</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1870710" y="3288030"/>
            <a:ext cx="3521075" cy="1617980"/>
          </a:xfrm>
          <a:prstGeom prst="rect">
            <a:avLst/>
          </a:prstGeom>
          <a:noFill/>
        </p:spPr>
        <p:txBody>
          <a:bodyPr wrap="square" lIns="0" tIns="0" rIns="0" bIns="0" rtlCol="0" anchor="t" anchorCtr="0">
            <a:spAutoFit/>
          </a:bodyPr>
          <a:lstStyle/>
          <a:p>
            <a:pPr defTabSz="1216660">
              <a:spcBef>
                <a:spcPct val="20000"/>
              </a:spcBef>
              <a:defRPr/>
            </a:pPr>
            <a:r>
              <a:rPr lang="en-US" altLang="zh-CN" sz="16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目前已有的柔性介质（如气动或弹性绳等）的传力设计已经较为成熟；</a:t>
            </a:r>
            <a:endPar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6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柔性传感器和柔性电路的技术发展，传力的合理性、稳定性和效率得到了一定的保证，</a:t>
            </a:r>
            <a:endParaRPr lang="zh-CN" altLang="en-US" sz="16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7418070" y="2838450"/>
            <a:ext cx="2701925" cy="245745"/>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刚柔结合的设计</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6804025" y="3153410"/>
            <a:ext cx="4023360" cy="3212465"/>
          </a:xfrm>
          <a:prstGeom prst="rect">
            <a:avLst/>
          </a:prstGeom>
          <a:noFill/>
        </p:spPr>
        <p:txBody>
          <a:bodyPr wrap="square" lIns="0" tIns="0" rIns="0" bIns="0" rtlCol="0" anchor="t" anchorCtr="0">
            <a:spAutoFit/>
          </a:bodyPr>
          <a:lstStyle/>
          <a:p>
            <a:pPr defTabSz="1216660">
              <a:spcBef>
                <a:spcPct val="20000"/>
              </a:spcBef>
              <a:defRPr/>
            </a:pPr>
            <a:r>
              <a:rPr lang="en-US" altLang="zh-CN"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刚性机械外骨骼优势，利用局部刚性来使柔性装置具有一定的载荷能力和支撑力，</a:t>
            </a:r>
            <a:endPar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达到</a:t>
            </a:r>
            <a:r>
              <a:rPr lang="zh-CN" altLang="en-US"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整体柔性低人机干涉，局部刚性可载荷支撑的状态</a:t>
            </a: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，并扩展了柔性外骨骼的使用者，老年人和身体柔弱者均可以使用柔性外骨骼；</a:t>
            </a:r>
            <a:endPar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endPar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（传统柔性外骨骼无法支撑老年人的身体，同时在行动助力时，易使老年人失去平衡）</a:t>
            </a:r>
            <a:endPar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2030730" y="4966335"/>
            <a:ext cx="3194685" cy="245745"/>
          </a:xfrm>
          <a:prstGeom prst="rect">
            <a:avLst/>
          </a:prstGeom>
          <a:noFill/>
        </p:spPr>
        <p:txBody>
          <a:bodyPr wrap="square" lIns="0" tIns="0" rIns="0" bIns="0" rtlCol="0" anchor="t" anchorCtr="0">
            <a:spAutoFit/>
          </a:bodyPr>
          <a:lstStyle/>
          <a:p>
            <a:pPr algn="ctr" defTabSz="1216660">
              <a:spcBef>
                <a:spcPct val="20000"/>
              </a:spcBef>
              <a:defRPr/>
            </a:pPr>
            <a:r>
              <a:rPr 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柔性技术发展具有一定的潜力</a:t>
            </a:r>
            <a:endParaRPr 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1587500" y="5331460"/>
            <a:ext cx="4005580" cy="830580"/>
          </a:xfrm>
          <a:prstGeom prst="rect">
            <a:avLst/>
          </a:prstGeom>
          <a:noFill/>
        </p:spPr>
        <p:txBody>
          <a:bodyPr wrap="square" lIns="0" tIns="0" rIns="0" bIns="0" rtlCol="0" anchor="t" anchorCtr="0">
            <a:spAutoFit/>
          </a:bodyPr>
          <a:lstStyle/>
          <a:p>
            <a:pPr defTabSz="1216660">
              <a:spcBef>
                <a:spcPct val="20000"/>
              </a:spcBef>
              <a:defRPr/>
            </a:pPr>
            <a:r>
              <a:rPr lang="en-US" altLang="zh-CN"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随着材料技术的发展，新型的柔性介质将会被发掘，届时，柔性外骨骼的性能和舒适度将会进一步提升；</a:t>
            </a:r>
            <a:endParaRPr lang="zh-CN" altLang="en-US"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242060" y="854710"/>
            <a:ext cx="10447020" cy="5678170"/>
            <a:chOff x="1956" y="1346"/>
            <a:chExt cx="16452" cy="8942"/>
          </a:xfrm>
        </p:grpSpPr>
        <p:sp>
          <p:nvSpPr>
            <p:cNvPr id="3" name="Freeform 5"/>
            <p:cNvSpPr/>
            <p:nvPr/>
          </p:nvSpPr>
          <p:spPr bwMode="auto">
            <a:xfrm>
              <a:off x="10961" y="3743"/>
              <a:ext cx="2893" cy="1368"/>
            </a:xfrm>
            <a:custGeom>
              <a:avLst/>
              <a:gdLst>
                <a:gd name="T0" fmla="*/ 180 w 662"/>
                <a:gd name="T1" fmla="*/ 303 h 312"/>
                <a:gd name="T2" fmla="*/ 229 w 662"/>
                <a:gd name="T3" fmla="*/ 273 h 312"/>
                <a:gd name="T4" fmla="*/ 444 w 662"/>
                <a:gd name="T5" fmla="*/ 286 h 312"/>
                <a:gd name="T6" fmla="*/ 478 w 662"/>
                <a:gd name="T7" fmla="*/ 312 h 312"/>
                <a:gd name="T8" fmla="*/ 662 w 662"/>
                <a:gd name="T9" fmla="*/ 128 h 312"/>
                <a:gd name="T10" fmla="*/ 423 w 662"/>
                <a:gd name="T11" fmla="*/ 9 h 312"/>
                <a:gd name="T12" fmla="*/ 364 w 662"/>
                <a:gd name="T13" fmla="*/ 2 h 312"/>
                <a:gd name="T14" fmla="*/ 360 w 662"/>
                <a:gd name="T15" fmla="*/ 1 h 312"/>
                <a:gd name="T16" fmla="*/ 329 w 662"/>
                <a:gd name="T17" fmla="*/ 0 h 312"/>
                <a:gd name="T18" fmla="*/ 281 w 662"/>
                <a:gd name="T19" fmla="*/ 3 h 312"/>
                <a:gd name="T20" fmla="*/ 261 w 662"/>
                <a:gd name="T21" fmla="*/ 5 h 312"/>
                <a:gd name="T22" fmla="*/ 16 w 662"/>
                <a:gd name="T23" fmla="*/ 110 h 312"/>
                <a:gd name="T24" fmla="*/ 0 w 662"/>
                <a:gd name="T25" fmla="*/ 124 h 312"/>
                <a:gd name="T26" fmla="*/ 180 w 662"/>
                <a:gd name="T27" fmla="*/ 30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12">
                  <a:moveTo>
                    <a:pt x="180" y="303"/>
                  </a:moveTo>
                  <a:cubicBezTo>
                    <a:pt x="194" y="292"/>
                    <a:pt x="211" y="281"/>
                    <a:pt x="229" y="273"/>
                  </a:cubicBezTo>
                  <a:cubicBezTo>
                    <a:pt x="302" y="238"/>
                    <a:pt x="375" y="244"/>
                    <a:pt x="444" y="286"/>
                  </a:cubicBezTo>
                  <a:cubicBezTo>
                    <a:pt x="456" y="294"/>
                    <a:pt x="467" y="303"/>
                    <a:pt x="478" y="312"/>
                  </a:cubicBezTo>
                  <a:cubicBezTo>
                    <a:pt x="662" y="128"/>
                    <a:pt x="662" y="128"/>
                    <a:pt x="662" y="128"/>
                  </a:cubicBezTo>
                  <a:cubicBezTo>
                    <a:pt x="595" y="67"/>
                    <a:pt x="515" y="28"/>
                    <a:pt x="423" y="9"/>
                  </a:cubicBezTo>
                  <a:cubicBezTo>
                    <a:pt x="404" y="6"/>
                    <a:pt x="384" y="4"/>
                    <a:pt x="364" y="2"/>
                  </a:cubicBezTo>
                  <a:cubicBezTo>
                    <a:pt x="363" y="2"/>
                    <a:pt x="361" y="1"/>
                    <a:pt x="360" y="1"/>
                  </a:cubicBezTo>
                  <a:cubicBezTo>
                    <a:pt x="358" y="1"/>
                    <a:pt x="343" y="0"/>
                    <a:pt x="329" y="0"/>
                  </a:cubicBezTo>
                  <a:cubicBezTo>
                    <a:pt x="313" y="1"/>
                    <a:pt x="292" y="1"/>
                    <a:pt x="281" y="3"/>
                  </a:cubicBezTo>
                  <a:cubicBezTo>
                    <a:pt x="274" y="3"/>
                    <a:pt x="267" y="4"/>
                    <a:pt x="261" y="5"/>
                  </a:cubicBezTo>
                  <a:cubicBezTo>
                    <a:pt x="169" y="17"/>
                    <a:pt x="88" y="52"/>
                    <a:pt x="16" y="110"/>
                  </a:cubicBezTo>
                  <a:cubicBezTo>
                    <a:pt x="11" y="114"/>
                    <a:pt x="5" y="119"/>
                    <a:pt x="0" y="124"/>
                  </a:cubicBezTo>
                  <a:lnTo>
                    <a:pt x="180" y="303"/>
                  </a:ln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4" name="Freeform 6"/>
            <p:cNvSpPr/>
            <p:nvPr/>
          </p:nvSpPr>
          <p:spPr bwMode="auto">
            <a:xfrm>
              <a:off x="1956" y="4308"/>
              <a:ext cx="9788" cy="3180"/>
            </a:xfrm>
            <a:custGeom>
              <a:avLst/>
              <a:gdLst>
                <a:gd name="T0" fmla="*/ 1927 w 2239"/>
                <a:gd name="T1" fmla="*/ 472 h 726"/>
                <a:gd name="T2" fmla="*/ 1939 w 2239"/>
                <a:gd name="T3" fmla="*/ 503 h 726"/>
                <a:gd name="T4" fmla="*/ 2054 w 2239"/>
                <a:gd name="T5" fmla="*/ 667 h 726"/>
                <a:gd name="T6" fmla="*/ 2239 w 2239"/>
                <a:gd name="T7" fmla="*/ 482 h 726"/>
                <a:gd name="T8" fmla="*/ 2206 w 2239"/>
                <a:gd name="T9" fmla="*/ 445 h 726"/>
                <a:gd name="T10" fmla="*/ 2169 w 2239"/>
                <a:gd name="T11" fmla="*/ 316 h 726"/>
                <a:gd name="T12" fmla="*/ 2234 w 2239"/>
                <a:gd name="T13" fmla="*/ 180 h 726"/>
                <a:gd name="T14" fmla="*/ 2054 w 2239"/>
                <a:gd name="T15" fmla="*/ 0 h 726"/>
                <a:gd name="T16" fmla="*/ 1933 w 2239"/>
                <a:gd name="T17" fmla="*/ 177 h 726"/>
                <a:gd name="T18" fmla="*/ 1874 w 2239"/>
                <a:gd name="T19" fmla="*/ 208 h 726"/>
                <a:gd name="T20" fmla="*/ 87 w 2239"/>
                <a:gd name="T21" fmla="*/ 208 h 726"/>
                <a:gd name="T22" fmla="*/ 26 w 2239"/>
                <a:gd name="T23" fmla="*/ 234 h 726"/>
                <a:gd name="T24" fmla="*/ 0 w 2239"/>
                <a:gd name="T25" fmla="*/ 295 h 726"/>
                <a:gd name="T26" fmla="*/ 0 w 2239"/>
                <a:gd name="T27" fmla="*/ 355 h 726"/>
                <a:gd name="T28" fmla="*/ 26 w 2239"/>
                <a:gd name="T29" fmla="*/ 417 h 726"/>
                <a:gd name="T30" fmla="*/ 87 w 2239"/>
                <a:gd name="T31" fmla="*/ 442 h 726"/>
                <a:gd name="T32" fmla="*/ 127 w 2239"/>
                <a:gd name="T33" fmla="*/ 442 h 726"/>
                <a:gd name="T34" fmla="*/ 161 w 2239"/>
                <a:gd name="T35" fmla="*/ 456 h 726"/>
                <a:gd name="T36" fmla="*/ 176 w 2239"/>
                <a:gd name="T37" fmla="*/ 491 h 726"/>
                <a:gd name="T38" fmla="*/ 176 w 2239"/>
                <a:gd name="T39" fmla="*/ 569 h 726"/>
                <a:gd name="T40" fmla="*/ 224 w 2239"/>
                <a:gd name="T41" fmla="*/ 618 h 726"/>
                <a:gd name="T42" fmla="*/ 242 w 2239"/>
                <a:gd name="T43" fmla="*/ 618 h 726"/>
                <a:gd name="T44" fmla="*/ 291 w 2239"/>
                <a:gd name="T45" fmla="*/ 667 h 726"/>
                <a:gd name="T46" fmla="*/ 291 w 2239"/>
                <a:gd name="T47" fmla="*/ 678 h 726"/>
                <a:gd name="T48" fmla="*/ 305 w 2239"/>
                <a:gd name="T49" fmla="*/ 712 h 726"/>
                <a:gd name="T50" fmla="*/ 340 w 2239"/>
                <a:gd name="T51" fmla="*/ 726 h 726"/>
                <a:gd name="T52" fmla="*/ 455 w 2239"/>
                <a:gd name="T53" fmla="*/ 726 h 726"/>
                <a:gd name="T54" fmla="*/ 504 w 2239"/>
                <a:gd name="T55" fmla="*/ 677 h 726"/>
                <a:gd name="T56" fmla="*/ 504 w 2239"/>
                <a:gd name="T57" fmla="*/ 667 h 726"/>
                <a:gd name="T58" fmla="*/ 553 w 2239"/>
                <a:gd name="T59" fmla="*/ 618 h 726"/>
                <a:gd name="T60" fmla="*/ 570 w 2239"/>
                <a:gd name="T61" fmla="*/ 618 h 726"/>
                <a:gd name="T62" fmla="*/ 605 w 2239"/>
                <a:gd name="T63" fmla="*/ 603 h 726"/>
                <a:gd name="T64" fmla="*/ 619 w 2239"/>
                <a:gd name="T65" fmla="*/ 569 h 726"/>
                <a:gd name="T66" fmla="*/ 619 w 2239"/>
                <a:gd name="T67" fmla="*/ 491 h 726"/>
                <a:gd name="T68" fmla="*/ 668 w 2239"/>
                <a:gd name="T69" fmla="*/ 442 h 726"/>
                <a:gd name="T70" fmla="*/ 1797 w 2239"/>
                <a:gd name="T71" fmla="*/ 441 h 726"/>
                <a:gd name="T72" fmla="*/ 1927 w 2239"/>
                <a:gd name="T73" fmla="*/ 472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39" h="726">
                  <a:moveTo>
                    <a:pt x="1927" y="472"/>
                  </a:moveTo>
                  <a:cubicBezTo>
                    <a:pt x="1931" y="483"/>
                    <a:pt x="1935" y="493"/>
                    <a:pt x="1939" y="503"/>
                  </a:cubicBezTo>
                  <a:cubicBezTo>
                    <a:pt x="1966" y="568"/>
                    <a:pt x="2005" y="622"/>
                    <a:pt x="2054" y="667"/>
                  </a:cubicBezTo>
                  <a:cubicBezTo>
                    <a:pt x="2239" y="482"/>
                    <a:pt x="2239" y="482"/>
                    <a:pt x="2239" y="482"/>
                  </a:cubicBezTo>
                  <a:cubicBezTo>
                    <a:pt x="2227" y="471"/>
                    <a:pt x="2216" y="459"/>
                    <a:pt x="2206" y="445"/>
                  </a:cubicBezTo>
                  <a:cubicBezTo>
                    <a:pt x="2177" y="407"/>
                    <a:pt x="2165" y="363"/>
                    <a:pt x="2169" y="316"/>
                  </a:cubicBezTo>
                  <a:cubicBezTo>
                    <a:pt x="2173" y="259"/>
                    <a:pt x="2196" y="213"/>
                    <a:pt x="2234" y="180"/>
                  </a:cubicBezTo>
                  <a:cubicBezTo>
                    <a:pt x="2054" y="0"/>
                    <a:pt x="2054" y="0"/>
                    <a:pt x="2054" y="0"/>
                  </a:cubicBezTo>
                  <a:cubicBezTo>
                    <a:pt x="1991" y="59"/>
                    <a:pt x="1941" y="140"/>
                    <a:pt x="1933" y="177"/>
                  </a:cubicBezTo>
                  <a:cubicBezTo>
                    <a:pt x="1933" y="178"/>
                    <a:pt x="1932" y="207"/>
                    <a:pt x="1874" y="208"/>
                  </a:cubicBezTo>
                  <a:cubicBezTo>
                    <a:pt x="1491" y="211"/>
                    <a:pt x="544" y="208"/>
                    <a:pt x="87" y="208"/>
                  </a:cubicBezTo>
                  <a:cubicBezTo>
                    <a:pt x="64" y="208"/>
                    <a:pt x="42" y="217"/>
                    <a:pt x="26" y="234"/>
                  </a:cubicBezTo>
                  <a:cubicBezTo>
                    <a:pt x="9" y="250"/>
                    <a:pt x="0" y="272"/>
                    <a:pt x="0" y="295"/>
                  </a:cubicBezTo>
                  <a:cubicBezTo>
                    <a:pt x="0" y="355"/>
                    <a:pt x="0" y="355"/>
                    <a:pt x="0" y="355"/>
                  </a:cubicBezTo>
                  <a:cubicBezTo>
                    <a:pt x="0" y="378"/>
                    <a:pt x="9" y="400"/>
                    <a:pt x="26" y="417"/>
                  </a:cubicBezTo>
                  <a:cubicBezTo>
                    <a:pt x="42" y="433"/>
                    <a:pt x="64" y="442"/>
                    <a:pt x="87" y="442"/>
                  </a:cubicBezTo>
                  <a:cubicBezTo>
                    <a:pt x="100" y="442"/>
                    <a:pt x="113" y="442"/>
                    <a:pt x="127" y="442"/>
                  </a:cubicBezTo>
                  <a:cubicBezTo>
                    <a:pt x="140" y="442"/>
                    <a:pt x="152" y="447"/>
                    <a:pt x="161" y="456"/>
                  </a:cubicBezTo>
                  <a:cubicBezTo>
                    <a:pt x="171" y="465"/>
                    <a:pt x="176" y="478"/>
                    <a:pt x="176" y="491"/>
                  </a:cubicBezTo>
                  <a:cubicBezTo>
                    <a:pt x="176" y="569"/>
                    <a:pt x="176" y="569"/>
                    <a:pt x="176" y="569"/>
                  </a:cubicBezTo>
                  <a:cubicBezTo>
                    <a:pt x="176" y="596"/>
                    <a:pt x="198" y="618"/>
                    <a:pt x="224" y="618"/>
                  </a:cubicBezTo>
                  <a:cubicBezTo>
                    <a:pt x="242" y="618"/>
                    <a:pt x="242" y="618"/>
                    <a:pt x="242" y="618"/>
                  </a:cubicBezTo>
                  <a:cubicBezTo>
                    <a:pt x="269" y="618"/>
                    <a:pt x="291" y="640"/>
                    <a:pt x="291" y="667"/>
                  </a:cubicBezTo>
                  <a:cubicBezTo>
                    <a:pt x="291" y="678"/>
                    <a:pt x="291" y="678"/>
                    <a:pt x="291" y="678"/>
                  </a:cubicBezTo>
                  <a:cubicBezTo>
                    <a:pt x="291" y="691"/>
                    <a:pt x="296" y="703"/>
                    <a:pt x="305" y="712"/>
                  </a:cubicBezTo>
                  <a:cubicBezTo>
                    <a:pt x="314" y="721"/>
                    <a:pt x="327" y="726"/>
                    <a:pt x="340" y="726"/>
                  </a:cubicBezTo>
                  <a:cubicBezTo>
                    <a:pt x="455" y="726"/>
                    <a:pt x="455" y="726"/>
                    <a:pt x="455" y="726"/>
                  </a:cubicBezTo>
                  <a:cubicBezTo>
                    <a:pt x="482" y="726"/>
                    <a:pt x="504" y="704"/>
                    <a:pt x="504" y="677"/>
                  </a:cubicBezTo>
                  <a:cubicBezTo>
                    <a:pt x="504" y="667"/>
                    <a:pt x="504" y="667"/>
                    <a:pt x="504" y="667"/>
                  </a:cubicBezTo>
                  <a:cubicBezTo>
                    <a:pt x="504" y="640"/>
                    <a:pt x="526" y="618"/>
                    <a:pt x="553" y="618"/>
                  </a:cubicBezTo>
                  <a:cubicBezTo>
                    <a:pt x="570" y="618"/>
                    <a:pt x="570" y="618"/>
                    <a:pt x="570" y="618"/>
                  </a:cubicBezTo>
                  <a:cubicBezTo>
                    <a:pt x="583" y="618"/>
                    <a:pt x="596" y="613"/>
                    <a:pt x="605" y="603"/>
                  </a:cubicBezTo>
                  <a:cubicBezTo>
                    <a:pt x="614" y="594"/>
                    <a:pt x="619" y="582"/>
                    <a:pt x="619" y="569"/>
                  </a:cubicBezTo>
                  <a:cubicBezTo>
                    <a:pt x="619" y="491"/>
                    <a:pt x="619" y="491"/>
                    <a:pt x="619" y="491"/>
                  </a:cubicBezTo>
                  <a:cubicBezTo>
                    <a:pt x="619" y="464"/>
                    <a:pt x="641" y="442"/>
                    <a:pt x="668" y="442"/>
                  </a:cubicBezTo>
                  <a:cubicBezTo>
                    <a:pt x="1092" y="442"/>
                    <a:pt x="1570" y="441"/>
                    <a:pt x="1797" y="441"/>
                  </a:cubicBezTo>
                  <a:cubicBezTo>
                    <a:pt x="1863" y="441"/>
                    <a:pt x="1922" y="455"/>
                    <a:pt x="1927" y="472"/>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5" name="Freeform 7"/>
            <p:cNvSpPr/>
            <p:nvPr/>
          </p:nvSpPr>
          <p:spPr bwMode="auto">
            <a:xfrm>
              <a:off x="10961" y="6403"/>
              <a:ext cx="2893" cy="1393"/>
            </a:xfrm>
            <a:custGeom>
              <a:avLst/>
              <a:gdLst>
                <a:gd name="T0" fmla="*/ 472 w 662"/>
                <a:gd name="T1" fmla="*/ 0 h 318"/>
                <a:gd name="T2" fmla="*/ 454 w 662"/>
                <a:gd name="T3" fmla="*/ 15 h 318"/>
                <a:gd name="T4" fmla="*/ 318 w 662"/>
                <a:gd name="T5" fmla="*/ 58 h 318"/>
                <a:gd name="T6" fmla="*/ 185 w 662"/>
                <a:gd name="T7" fmla="*/ 9 h 318"/>
                <a:gd name="T8" fmla="*/ 0 w 662"/>
                <a:gd name="T9" fmla="*/ 194 h 318"/>
                <a:gd name="T10" fmla="*/ 103 w 662"/>
                <a:gd name="T11" fmla="*/ 264 h 318"/>
                <a:gd name="T12" fmla="*/ 294 w 662"/>
                <a:gd name="T13" fmla="*/ 316 h 318"/>
                <a:gd name="T14" fmla="*/ 297 w 662"/>
                <a:gd name="T15" fmla="*/ 317 h 318"/>
                <a:gd name="T16" fmla="*/ 329 w 662"/>
                <a:gd name="T17" fmla="*/ 317 h 318"/>
                <a:gd name="T18" fmla="*/ 376 w 662"/>
                <a:gd name="T19" fmla="*/ 315 h 318"/>
                <a:gd name="T20" fmla="*/ 396 w 662"/>
                <a:gd name="T21" fmla="*/ 313 h 318"/>
                <a:gd name="T22" fmla="*/ 662 w 662"/>
                <a:gd name="T23" fmla="*/ 190 h 318"/>
                <a:gd name="T24" fmla="*/ 472 w 662"/>
                <a:gd name="T2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2" h="318">
                  <a:moveTo>
                    <a:pt x="472" y="0"/>
                  </a:moveTo>
                  <a:cubicBezTo>
                    <a:pt x="467" y="6"/>
                    <a:pt x="461" y="11"/>
                    <a:pt x="454" y="15"/>
                  </a:cubicBezTo>
                  <a:cubicBezTo>
                    <a:pt x="416" y="44"/>
                    <a:pt x="372" y="57"/>
                    <a:pt x="318" y="58"/>
                  </a:cubicBezTo>
                  <a:cubicBezTo>
                    <a:pt x="269" y="56"/>
                    <a:pt x="223" y="41"/>
                    <a:pt x="185" y="9"/>
                  </a:cubicBezTo>
                  <a:cubicBezTo>
                    <a:pt x="0" y="194"/>
                    <a:pt x="0" y="194"/>
                    <a:pt x="0" y="194"/>
                  </a:cubicBezTo>
                  <a:cubicBezTo>
                    <a:pt x="30" y="221"/>
                    <a:pt x="65" y="244"/>
                    <a:pt x="103" y="264"/>
                  </a:cubicBezTo>
                  <a:cubicBezTo>
                    <a:pt x="163" y="295"/>
                    <a:pt x="226" y="312"/>
                    <a:pt x="294" y="316"/>
                  </a:cubicBezTo>
                  <a:cubicBezTo>
                    <a:pt x="295" y="316"/>
                    <a:pt x="296" y="316"/>
                    <a:pt x="297" y="317"/>
                  </a:cubicBezTo>
                  <a:cubicBezTo>
                    <a:pt x="299" y="317"/>
                    <a:pt x="313" y="317"/>
                    <a:pt x="329" y="317"/>
                  </a:cubicBezTo>
                  <a:cubicBezTo>
                    <a:pt x="344" y="318"/>
                    <a:pt x="365" y="316"/>
                    <a:pt x="376" y="315"/>
                  </a:cubicBezTo>
                  <a:cubicBezTo>
                    <a:pt x="383" y="314"/>
                    <a:pt x="390" y="314"/>
                    <a:pt x="396" y="313"/>
                  </a:cubicBezTo>
                  <a:cubicBezTo>
                    <a:pt x="498" y="299"/>
                    <a:pt x="587" y="258"/>
                    <a:pt x="662" y="190"/>
                  </a:cubicBezTo>
                  <a:lnTo>
                    <a:pt x="472" y="0"/>
                  </a:ln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6" name="Freeform 8"/>
            <p:cNvSpPr/>
            <p:nvPr/>
          </p:nvSpPr>
          <p:spPr bwMode="auto">
            <a:xfrm>
              <a:off x="13051" y="4325"/>
              <a:ext cx="1460" cy="2883"/>
            </a:xfrm>
            <a:custGeom>
              <a:avLst/>
              <a:gdLst>
                <a:gd name="T0" fmla="*/ 332 w 334"/>
                <a:gd name="T1" fmla="*/ 286 h 658"/>
                <a:gd name="T2" fmla="*/ 329 w 334"/>
                <a:gd name="T3" fmla="*/ 267 h 658"/>
                <a:gd name="T4" fmla="*/ 232 w 334"/>
                <a:gd name="T5" fmla="*/ 46 h 658"/>
                <a:gd name="T6" fmla="*/ 190 w 334"/>
                <a:gd name="T7" fmla="*/ 0 h 658"/>
                <a:gd name="T8" fmla="*/ 5 w 334"/>
                <a:gd name="T9" fmla="*/ 185 h 658"/>
                <a:gd name="T10" fmla="*/ 58 w 334"/>
                <a:gd name="T11" fmla="*/ 287 h 658"/>
                <a:gd name="T12" fmla="*/ 0 w 334"/>
                <a:gd name="T13" fmla="*/ 469 h 658"/>
                <a:gd name="T14" fmla="*/ 190 w 334"/>
                <a:gd name="T15" fmla="*/ 658 h 658"/>
                <a:gd name="T16" fmla="*/ 193 w 334"/>
                <a:gd name="T17" fmla="*/ 655 h 658"/>
                <a:gd name="T18" fmla="*/ 325 w 334"/>
                <a:gd name="T19" fmla="*/ 419 h 658"/>
                <a:gd name="T20" fmla="*/ 333 w 334"/>
                <a:gd name="T21" fmla="*/ 364 h 658"/>
                <a:gd name="T22" fmla="*/ 333 w 334"/>
                <a:gd name="T23" fmla="*/ 360 h 658"/>
                <a:gd name="T24" fmla="*/ 334 w 334"/>
                <a:gd name="T25" fmla="*/ 330 h 658"/>
                <a:gd name="T26" fmla="*/ 332 w 334"/>
                <a:gd name="T27" fmla="*/ 286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658">
                  <a:moveTo>
                    <a:pt x="332" y="286"/>
                  </a:moveTo>
                  <a:cubicBezTo>
                    <a:pt x="331" y="279"/>
                    <a:pt x="330" y="274"/>
                    <a:pt x="329" y="267"/>
                  </a:cubicBezTo>
                  <a:cubicBezTo>
                    <a:pt x="318" y="185"/>
                    <a:pt x="285" y="111"/>
                    <a:pt x="232" y="46"/>
                  </a:cubicBezTo>
                  <a:cubicBezTo>
                    <a:pt x="218" y="30"/>
                    <a:pt x="204" y="15"/>
                    <a:pt x="190" y="0"/>
                  </a:cubicBezTo>
                  <a:cubicBezTo>
                    <a:pt x="5" y="185"/>
                    <a:pt x="5" y="185"/>
                    <a:pt x="5" y="185"/>
                  </a:cubicBezTo>
                  <a:cubicBezTo>
                    <a:pt x="33" y="212"/>
                    <a:pt x="51" y="246"/>
                    <a:pt x="58" y="287"/>
                  </a:cubicBezTo>
                  <a:cubicBezTo>
                    <a:pt x="71" y="360"/>
                    <a:pt x="50" y="421"/>
                    <a:pt x="0" y="469"/>
                  </a:cubicBezTo>
                  <a:cubicBezTo>
                    <a:pt x="190" y="658"/>
                    <a:pt x="190" y="658"/>
                    <a:pt x="190" y="658"/>
                  </a:cubicBezTo>
                  <a:cubicBezTo>
                    <a:pt x="191" y="657"/>
                    <a:pt x="192" y="656"/>
                    <a:pt x="193" y="655"/>
                  </a:cubicBezTo>
                  <a:cubicBezTo>
                    <a:pt x="261" y="590"/>
                    <a:pt x="306" y="512"/>
                    <a:pt x="325" y="419"/>
                  </a:cubicBezTo>
                  <a:cubicBezTo>
                    <a:pt x="329" y="401"/>
                    <a:pt x="330" y="382"/>
                    <a:pt x="333" y="364"/>
                  </a:cubicBezTo>
                  <a:cubicBezTo>
                    <a:pt x="333" y="363"/>
                    <a:pt x="333" y="362"/>
                    <a:pt x="333" y="360"/>
                  </a:cubicBezTo>
                  <a:cubicBezTo>
                    <a:pt x="334" y="359"/>
                    <a:pt x="334" y="345"/>
                    <a:pt x="334" y="330"/>
                  </a:cubicBezTo>
                  <a:cubicBezTo>
                    <a:pt x="334" y="316"/>
                    <a:pt x="333" y="296"/>
                    <a:pt x="332" y="286"/>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7" name="Freeform 424"/>
            <p:cNvSpPr/>
            <p:nvPr/>
          </p:nvSpPr>
          <p:spPr bwMode="auto">
            <a:xfrm>
              <a:off x="12199" y="4012"/>
              <a:ext cx="77" cy="77"/>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425"/>
            <p:cNvSpPr/>
            <p:nvPr/>
          </p:nvSpPr>
          <p:spPr bwMode="auto">
            <a:xfrm>
              <a:off x="12094" y="4239"/>
              <a:ext cx="82" cy="41"/>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426"/>
            <p:cNvSpPr/>
            <p:nvPr/>
          </p:nvSpPr>
          <p:spPr bwMode="auto">
            <a:xfrm>
              <a:off x="12695" y="4280"/>
              <a:ext cx="87" cy="46"/>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427"/>
            <p:cNvSpPr/>
            <p:nvPr/>
          </p:nvSpPr>
          <p:spPr bwMode="auto">
            <a:xfrm>
              <a:off x="12631" y="4043"/>
              <a:ext cx="73" cy="77"/>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428"/>
            <p:cNvSpPr/>
            <p:nvPr/>
          </p:nvSpPr>
          <p:spPr bwMode="auto">
            <a:xfrm>
              <a:off x="12436" y="3939"/>
              <a:ext cx="46" cy="82"/>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429"/>
            <p:cNvSpPr>
              <a:spLocks noEditPoints="1"/>
            </p:cNvSpPr>
            <p:nvPr/>
          </p:nvSpPr>
          <p:spPr bwMode="auto">
            <a:xfrm>
              <a:off x="12263" y="4107"/>
              <a:ext cx="346" cy="392"/>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430"/>
            <p:cNvSpPr/>
            <p:nvPr/>
          </p:nvSpPr>
          <p:spPr bwMode="auto">
            <a:xfrm>
              <a:off x="12349" y="4540"/>
              <a:ext cx="173" cy="87"/>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30"/>
            <p:cNvSpPr>
              <a:spLocks noEditPoints="1"/>
            </p:cNvSpPr>
            <p:nvPr/>
          </p:nvSpPr>
          <p:spPr bwMode="auto">
            <a:xfrm rot="2700000">
              <a:off x="12223" y="6873"/>
              <a:ext cx="453" cy="756"/>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31"/>
            <p:cNvSpPr>
              <a:spLocks noEditPoints="1"/>
            </p:cNvSpPr>
            <p:nvPr/>
          </p:nvSpPr>
          <p:spPr bwMode="auto">
            <a:xfrm rot="2700000">
              <a:off x="12426" y="7118"/>
              <a:ext cx="158" cy="156"/>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32"/>
            <p:cNvSpPr>
              <a:spLocks noEditPoints="1"/>
            </p:cNvSpPr>
            <p:nvPr/>
          </p:nvSpPr>
          <p:spPr bwMode="auto">
            <a:xfrm rot="2700000">
              <a:off x="12169" y="7346"/>
              <a:ext cx="145" cy="231"/>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5"/>
            <p:cNvSpPr>
              <a:spLocks noEditPoints="1"/>
            </p:cNvSpPr>
            <p:nvPr/>
          </p:nvSpPr>
          <p:spPr bwMode="auto">
            <a:xfrm>
              <a:off x="13573" y="5320"/>
              <a:ext cx="657" cy="748"/>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11247" y="7906"/>
              <a:ext cx="2515" cy="387"/>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社会接受程度高</a:t>
              </a:r>
              <a:endPar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10376" y="8418"/>
              <a:ext cx="4781" cy="1870"/>
            </a:xfrm>
            <a:prstGeom prst="rect">
              <a:avLst/>
            </a:prstGeom>
            <a:noFill/>
          </p:spPr>
          <p:txBody>
            <a:bodyPr wrap="square" lIns="0" tIns="0" rIns="0" bIns="0" rtlCol="0" anchor="t" anchorCtr="0">
              <a:spAutoFit/>
            </a:bodyPr>
            <a:lstStyle/>
            <a:p>
              <a:pPr algn="ctr" defTabSz="1216660">
                <a:spcBef>
                  <a:spcPct val="20000"/>
                </a:spcBef>
                <a:defRPr/>
              </a:pPr>
              <a:r>
                <a:rPr lang="en-US" altLang="zh-CN"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柔性外骨骼结构具有较高的隐蔽性，这使其可以更能与社会或日常生活相融合，可穿在衣物下面，</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低调</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algn="ctr" defTabSz="1216660">
                <a:spcBef>
                  <a:spcPct val="20000"/>
                </a:spcBef>
                <a:defRPr/>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亦可穿在衣物上面，</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彰显个性</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。这将提高市场和社会的普遍适应性；</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p:nvPr/>
          </p:nvSpPr>
          <p:spPr>
            <a:xfrm>
              <a:off x="14606" y="5111"/>
              <a:ext cx="2836" cy="387"/>
            </a:xfrm>
            <a:prstGeom prst="rect">
              <a:avLst/>
            </a:prstGeom>
            <a:noFill/>
          </p:spPr>
          <p:txBody>
            <a:bodyPr wrap="square" lIns="0" tIns="0" rIns="0" bIns="0" rtlCol="0" anchor="t" anchorCtr="0">
              <a:spAutoFit/>
            </a:bodyPr>
            <a:lstStyle/>
            <a:p>
              <a:pPr algn="ctr" defTabSz="1216660">
                <a:spcBef>
                  <a:spcPct val="20000"/>
                </a:spcBef>
                <a:defRPr/>
              </a:pPr>
              <a:r>
                <a:rPr 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商品的通用设计</a:t>
              </a:r>
              <a:endParaRPr 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14804" y="5567"/>
              <a:ext cx="3604" cy="1696"/>
            </a:xfrm>
            <a:prstGeom prst="rect">
              <a:avLst/>
            </a:prstGeom>
            <a:noFill/>
          </p:spPr>
          <p:txBody>
            <a:bodyPr wrap="square" lIns="0" tIns="0" rIns="0" bIns="0" rtlCol="0" anchor="t" anchorCtr="0">
              <a:spAutoFit/>
            </a:bodyPr>
            <a:lstStyle/>
            <a:p>
              <a:pPr algn="ctr" defTabSz="1216660">
                <a:spcBef>
                  <a:spcPct val="20000"/>
                </a:spcBef>
                <a:defRPr/>
              </a:pPr>
              <a:r>
                <a:rPr lang="en-US" altLang="zh-CN"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装置的通用性将进一步提高</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，如改变弹性绳默认伸出长度等，以直接跳过订制环节，提高外骨骼交易速度，打开外骨骼市场；</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p:nvPr/>
          </p:nvSpPr>
          <p:spPr>
            <a:xfrm>
              <a:off x="10275" y="1346"/>
              <a:ext cx="4786" cy="775"/>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柔性外骨骼将在未来将成为时尚的生活装饰品；</a:t>
              </a:r>
              <a:endPar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9671" y="2253"/>
              <a:ext cx="6135" cy="1357"/>
            </a:xfrm>
            <a:prstGeom prst="rect">
              <a:avLst/>
            </a:prstGeom>
            <a:noFill/>
          </p:spPr>
          <p:txBody>
            <a:bodyPr wrap="square" lIns="0" tIns="0" rIns="0" bIns="0" rtlCol="0" anchor="t" anchorCtr="0">
              <a:spAutoFit/>
            </a:bodyPr>
            <a:lstStyle/>
            <a:p>
              <a:pPr algn="ctr" defTabSz="1216660">
                <a:spcBef>
                  <a:spcPct val="20000"/>
                </a:spcBef>
                <a:defRPr/>
              </a:pPr>
              <a:r>
                <a:rPr lang="en-US" altLang="zh-CN"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和衣服具有一定的相似性，故其可以通过设计美学，强化其</a:t>
              </a:r>
              <a:r>
                <a:rPr lang="zh-CN" altLang="en-US"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装饰品属性</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，即设计出更加美观时尚的外骨骼，加之其固有的</a:t>
              </a:r>
              <a:r>
                <a:rPr lang="zh-CN" altLang="en-US" sz="14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功能性和机械美学</a:t>
              </a: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，其市场价值和竞争力会进一步提高；</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4783" y="5476"/>
              <a:ext cx="4757" cy="581"/>
            </a:xfrm>
            <a:prstGeom prst="rect">
              <a:avLst/>
            </a:prstGeom>
            <a:noFill/>
            <a:ln>
              <a:noFill/>
            </a:ln>
          </p:spPr>
          <p:txBody>
            <a:bodyPr wrap="square" lIns="0" tIns="0" rIns="0" bIns="0" rtlCol="0" anchor="t" anchorCtr="0">
              <a:spAutoFit/>
            </a:bodyPr>
            <a:lstStyle/>
            <a:p>
              <a:pPr algn="ctr" defTabSz="1216660">
                <a:spcBef>
                  <a:spcPct val="20000"/>
                </a:spcBef>
                <a:defRPr/>
              </a:pPr>
              <a:r>
                <a:rPr 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市场竞争力</a:t>
              </a:r>
              <a:endParaRPr 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584513" y="1590638"/>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sp>
        <p:nvSpPr>
          <p:cNvPr id="4" name="任意多边形 3"/>
          <p:cNvSpPr/>
          <p:nvPr/>
        </p:nvSpPr>
        <p:spPr>
          <a:xfrm>
            <a:off x="3728756" y="159127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sp>
        <p:nvSpPr>
          <p:cNvPr id="6" name="任意多边形 5"/>
          <p:cNvSpPr/>
          <p:nvPr/>
        </p:nvSpPr>
        <p:spPr>
          <a:xfrm>
            <a:off x="6741553" y="156460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sp>
        <p:nvSpPr>
          <p:cNvPr id="8" name="任意多边形 7"/>
          <p:cNvSpPr/>
          <p:nvPr/>
        </p:nvSpPr>
        <p:spPr>
          <a:xfrm>
            <a:off x="9622271" y="156460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pic>
        <p:nvPicPr>
          <p:cNvPr id="9" name="Picture 18"/>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176982" y="2184497"/>
            <a:ext cx="538696" cy="538696"/>
          </a:xfrm>
          <a:prstGeom prst="rect">
            <a:avLst/>
          </a:prstGeom>
        </p:spPr>
      </p:pic>
      <p:pic>
        <p:nvPicPr>
          <p:cNvPr id="10" name="Picture 19"/>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7351170" y="2134521"/>
            <a:ext cx="507008" cy="494993"/>
          </a:xfrm>
          <a:prstGeom prst="rect">
            <a:avLst/>
          </a:prstGeom>
        </p:spPr>
      </p:pic>
      <p:pic>
        <p:nvPicPr>
          <p:cNvPr id="11" name="Picture 20"/>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0177516" y="2074252"/>
            <a:ext cx="614797" cy="614797"/>
          </a:xfrm>
          <a:prstGeom prst="rect">
            <a:avLst/>
          </a:prstGeom>
        </p:spPr>
      </p:pic>
      <p:pic>
        <p:nvPicPr>
          <p:cNvPr id="12" name="Picture 2"/>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321820" y="2134523"/>
            <a:ext cx="536112" cy="536112"/>
          </a:xfrm>
          <a:prstGeom prst="rect">
            <a:avLst/>
          </a:prstGeom>
        </p:spPr>
      </p:pic>
      <p:sp>
        <p:nvSpPr>
          <p:cNvPr id="14" name="TextBox 13"/>
          <p:cNvSpPr txBox="1"/>
          <p:nvPr/>
        </p:nvSpPr>
        <p:spPr>
          <a:xfrm>
            <a:off x="469900" y="3796030"/>
            <a:ext cx="1971675" cy="326390"/>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rPr>
              <a:t>控制定义及分类</a:t>
            </a:r>
            <a:endPar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33350" y="147955"/>
            <a:ext cx="3049905" cy="678815"/>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控制   </a:t>
            </a:r>
            <a:r>
              <a:rPr lang="zh-CN" altLang="en-US" sz="2400" b="1" dirty="0">
                <a:latin typeface="微软雅黑" panose="020B0503020204020204" pitchFamily="34" charset="-122"/>
                <a:ea typeface="微软雅黑" panose="020B0503020204020204" pitchFamily="34" charset="-122"/>
              </a:rPr>
              <a:t>思维导图</a:t>
            </a:r>
            <a:endParaRPr lang="zh-CN" altLang="en-US" sz="2400" b="1" dirty="0">
              <a:latin typeface="微软雅黑" panose="020B0503020204020204" pitchFamily="34" charset="-122"/>
              <a:ea typeface="微软雅黑" panose="020B0503020204020204" pitchFamily="34" charset="-122"/>
            </a:endParaRPr>
          </a:p>
        </p:txBody>
      </p:sp>
      <p:sp>
        <p:nvSpPr>
          <p:cNvPr id="21" name="右箭头 20"/>
          <p:cNvSpPr/>
          <p:nvPr/>
        </p:nvSpPr>
        <p:spPr>
          <a:xfrm>
            <a:off x="8620125" y="2184400"/>
            <a:ext cx="979170" cy="4857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23" name="右箭头 22"/>
          <p:cNvSpPr/>
          <p:nvPr/>
        </p:nvSpPr>
        <p:spPr>
          <a:xfrm>
            <a:off x="5606415" y="2210435"/>
            <a:ext cx="979170" cy="4857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24" name="右箭头 23"/>
          <p:cNvSpPr/>
          <p:nvPr/>
        </p:nvSpPr>
        <p:spPr>
          <a:xfrm>
            <a:off x="2441575" y="2184400"/>
            <a:ext cx="979170" cy="4857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25" name="TextBox 13"/>
          <p:cNvSpPr txBox="1"/>
          <p:nvPr/>
        </p:nvSpPr>
        <p:spPr>
          <a:xfrm>
            <a:off x="3603625" y="3796030"/>
            <a:ext cx="1971675" cy="326390"/>
          </a:xfrm>
          <a:prstGeom prst="rect">
            <a:avLst/>
          </a:prstGeom>
          <a:noFill/>
        </p:spPr>
        <p:txBody>
          <a:bodyPr wrap="square" lIns="0" tIns="0" rIns="0" bIns="0" rtlCol="0" anchor="t" anchorCtr="0">
            <a:spAutoFit/>
          </a:bodyPr>
          <a:p>
            <a:pPr algn="ctr" defTabSz="1216660">
              <a:spcBef>
                <a:spcPct val="20000"/>
              </a:spcBef>
              <a:defRPr/>
            </a:pPr>
            <a:r>
              <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rPr>
              <a:t>预设</a:t>
            </a:r>
            <a:r>
              <a:rPr lang="en-US" altLang="zh-CN" sz="2000" dirty="0">
                <a:solidFill>
                  <a:srgbClr val="445469"/>
                </a:solidFill>
                <a:latin typeface="Arial" panose="020B0604020202020204" pitchFamily="34" charset="0"/>
                <a:ea typeface="微软雅黑" panose="020B0503020204020204" pitchFamily="34" charset="-122"/>
                <a:sym typeface="Arial" panose="020B0604020202020204" pitchFamily="34" charset="0"/>
              </a:rPr>
              <a:t>KPI</a:t>
            </a:r>
            <a:endParaRPr lang="en-US" altLang="zh-CN"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p:nvPr/>
        </p:nvSpPr>
        <p:spPr>
          <a:xfrm>
            <a:off x="6839585" y="3868420"/>
            <a:ext cx="1971675" cy="326390"/>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rPr>
              <a:t>分析控制方法</a:t>
            </a:r>
            <a:endPar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9765030" y="3868420"/>
            <a:ext cx="1971675" cy="326390"/>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rPr>
              <a:t>对比并得出结论</a:t>
            </a:r>
            <a:endParaRPr lang="zh-CN" altLang="en-US"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7"/>
          <p:cNvPicPr>
            <a:picLocks noChangeAspect="1"/>
          </p:cNvPicPr>
          <p:nvPr/>
        </p:nvPicPr>
        <p:blipFill>
          <a:blip r:embed="rId9"/>
          <a:srcRect l="13921" t="12824" r="14993" b="27596"/>
          <a:stretch>
            <a:fillRect/>
          </a:stretch>
        </p:blipFill>
        <p:spPr>
          <a:xfrm>
            <a:off x="1102360" y="4325303"/>
            <a:ext cx="4963160" cy="2339975"/>
          </a:xfrm>
          <a:prstGeom prst="rect">
            <a:avLst/>
          </a:prstGeom>
          <a:noFill/>
          <a:ln w="9525">
            <a:noFill/>
          </a:ln>
        </p:spPr>
      </p:pic>
      <p:pic>
        <p:nvPicPr>
          <p:cNvPr id="29" name="图片 28"/>
          <p:cNvPicPr>
            <a:picLocks noChangeAspect="1"/>
          </p:cNvPicPr>
          <p:nvPr/>
        </p:nvPicPr>
        <p:blipFill>
          <a:blip r:embed="rId10"/>
          <a:srcRect l="14563" t="21852" r="14760" b="17500"/>
          <a:stretch>
            <a:fillRect/>
          </a:stretch>
        </p:blipFill>
        <p:spPr>
          <a:xfrm>
            <a:off x="7117398" y="4585653"/>
            <a:ext cx="4308475" cy="2079625"/>
          </a:xfrm>
          <a:prstGeom prst="rect">
            <a:avLst/>
          </a:prstGeom>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7835" y="124679"/>
            <a:ext cx="2266950" cy="613410"/>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未来导向</a:t>
            </a:r>
            <a:endParaRPr lang="zh-CN" altLang="en-US" sz="3200" b="1" dirty="0">
              <a:latin typeface="微软雅黑" panose="020B0503020204020204" pitchFamily="34" charset="-122"/>
              <a:ea typeface="微软雅黑" panose="020B0503020204020204" pitchFamily="34" charset="-122"/>
            </a:endParaRPr>
          </a:p>
        </p:txBody>
      </p:sp>
      <p:sp>
        <p:nvSpPr>
          <p:cNvPr id="3" name="Freeform 5"/>
          <p:cNvSpPr/>
          <p:nvPr/>
        </p:nvSpPr>
        <p:spPr bwMode="auto">
          <a:xfrm>
            <a:off x="4716563" y="3989089"/>
            <a:ext cx="794556" cy="729026"/>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4" name="Freeform 9"/>
          <p:cNvSpPr/>
          <p:nvPr/>
        </p:nvSpPr>
        <p:spPr bwMode="auto">
          <a:xfrm>
            <a:off x="4225276" y="1515760"/>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solidFill>
            <a:srgbClr val="299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dirty="0">
              <a:solidFill>
                <a:schemeClr val="lt1"/>
              </a:solidFill>
              <a:sym typeface="Arial" panose="020B0604020202020204" pitchFamily="34" charset="0"/>
            </a:endParaRPr>
          </a:p>
        </p:txBody>
      </p:sp>
      <p:sp>
        <p:nvSpPr>
          <p:cNvPr id="5" name="TextBox 21"/>
          <p:cNvSpPr txBox="1"/>
          <p:nvPr/>
        </p:nvSpPr>
        <p:spPr>
          <a:xfrm>
            <a:off x="4999726" y="1691340"/>
            <a:ext cx="227626" cy="246221"/>
          </a:xfrm>
          <a:prstGeom prst="rect">
            <a:avLst/>
          </a:prstGeom>
          <a:noFill/>
        </p:spPr>
        <p:txBody>
          <a:bodyPr wrap="none" lIns="0" tIns="0" rIns="0" bIns="0" rtlCol="0">
            <a:spAutoFit/>
          </a:bodyPr>
          <a:lstStyle/>
          <a:p>
            <a:pPr algn="ctr"/>
            <a:r>
              <a:rPr lang="en-AU" sz="16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01</a:t>
            </a:r>
            <a:endParaRPr 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8"/>
          <p:cNvSpPr/>
          <p:nvPr/>
        </p:nvSpPr>
        <p:spPr bwMode="auto">
          <a:xfrm>
            <a:off x="4164618" y="2113725"/>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solidFill>
            <a:srgbClr val="299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8" name="Freeform 7"/>
          <p:cNvSpPr/>
          <p:nvPr/>
        </p:nvSpPr>
        <p:spPr bwMode="auto">
          <a:xfrm>
            <a:off x="4213131" y="2715786"/>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solidFill>
            <a:srgbClr val="299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9" name="TextBox 23"/>
          <p:cNvSpPr txBox="1"/>
          <p:nvPr/>
        </p:nvSpPr>
        <p:spPr>
          <a:xfrm>
            <a:off x="3531607" y="3643619"/>
            <a:ext cx="227626" cy="246221"/>
          </a:xfrm>
          <a:prstGeom prst="rect">
            <a:avLst/>
          </a:prstGeom>
          <a:noFill/>
        </p:spPr>
        <p:txBody>
          <a:bodyPr wrap="none" lIns="0" tIns="0" rIns="0" bIns="0" rtlCol="0">
            <a:spAutoFit/>
          </a:bodyPr>
          <a:lstStyle/>
          <a:p>
            <a:pPr algn="ctr"/>
            <a:r>
              <a:rPr lang="en-AU" sz="16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03</a:t>
            </a:r>
            <a:endParaRPr 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6"/>
          <p:cNvSpPr/>
          <p:nvPr/>
        </p:nvSpPr>
        <p:spPr bwMode="auto">
          <a:xfrm>
            <a:off x="4531179" y="3313751"/>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solidFill>
            <a:srgbClr val="299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11" name="TextBox 24"/>
          <p:cNvSpPr txBox="1"/>
          <p:nvPr/>
        </p:nvSpPr>
        <p:spPr>
          <a:xfrm>
            <a:off x="3531607" y="4230510"/>
            <a:ext cx="227626" cy="246221"/>
          </a:xfrm>
          <a:prstGeom prst="rect">
            <a:avLst/>
          </a:prstGeom>
          <a:noFill/>
        </p:spPr>
        <p:txBody>
          <a:bodyPr wrap="none" lIns="0" tIns="0" rIns="0" bIns="0" rtlCol="0">
            <a:spAutoFit/>
          </a:bodyPr>
          <a:lstStyle/>
          <a:p>
            <a:pPr algn="ctr"/>
            <a:r>
              <a:rPr lang="en-AU" sz="16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04</a:t>
            </a:r>
            <a:endParaRPr 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 name="Elbow Connector 9"/>
          <p:cNvCxnSpPr/>
          <p:nvPr/>
        </p:nvCxnSpPr>
        <p:spPr>
          <a:xfrm rot="10800000">
            <a:off x="2400300" y="1312545"/>
            <a:ext cx="1971040" cy="490220"/>
          </a:xfrm>
          <a:prstGeom prst="bentConnector3">
            <a:avLst>
              <a:gd name="adj1" fmla="val 49968"/>
            </a:avLst>
          </a:prstGeom>
          <a:ln w="12700">
            <a:solidFill>
              <a:srgbClr val="ADBAC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62"/>
          <p:cNvCxnSpPr>
            <a:endCxn id="41" idx="3"/>
          </p:cNvCxnSpPr>
          <p:nvPr/>
        </p:nvCxnSpPr>
        <p:spPr>
          <a:xfrm rot="10800000" flipV="1">
            <a:off x="2400300" y="3688715"/>
            <a:ext cx="2155825" cy="1961515"/>
          </a:xfrm>
          <a:prstGeom prst="bentConnector3">
            <a:avLst>
              <a:gd name="adj1" fmla="val 49985"/>
            </a:avLst>
          </a:prstGeom>
          <a:ln w="12700">
            <a:solidFill>
              <a:srgbClr val="ADBAC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64"/>
          <p:cNvCxnSpPr/>
          <p:nvPr/>
        </p:nvCxnSpPr>
        <p:spPr>
          <a:xfrm rot="10800000" flipV="1">
            <a:off x="2230120" y="3031490"/>
            <a:ext cx="2119630" cy="765810"/>
          </a:xfrm>
          <a:prstGeom prst="bentConnector3">
            <a:avLst>
              <a:gd name="adj1" fmla="val 49970"/>
            </a:avLst>
          </a:prstGeom>
          <a:ln w="12700">
            <a:solidFill>
              <a:srgbClr val="ADBAC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60"/>
          <p:cNvCxnSpPr>
            <a:stCxn id="6" idx="0"/>
          </p:cNvCxnSpPr>
          <p:nvPr/>
        </p:nvCxnSpPr>
        <p:spPr>
          <a:xfrm flipH="1" flipV="1">
            <a:off x="2250440" y="2411730"/>
            <a:ext cx="1913890" cy="27305"/>
          </a:xfrm>
          <a:prstGeom prst="line">
            <a:avLst/>
          </a:prstGeom>
          <a:ln w="12700">
            <a:solidFill>
              <a:srgbClr val="ADBACA"/>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7641292" y="1109429"/>
            <a:ext cx="2338080" cy="763326"/>
            <a:chOff x="8051913" y="2267550"/>
            <a:chExt cx="2338080" cy="763326"/>
          </a:xfrm>
        </p:grpSpPr>
        <p:sp>
          <p:nvSpPr>
            <p:cNvPr id="21" name="TextBox 13"/>
            <p:cNvSpPr txBox="1"/>
            <p:nvPr/>
          </p:nvSpPr>
          <p:spPr>
            <a:xfrm>
              <a:off x="8051913" y="2267550"/>
              <a:ext cx="1295287" cy="243840"/>
            </a:xfrm>
            <a:prstGeom prst="rect">
              <a:avLst/>
            </a:prstGeom>
            <a:noFill/>
          </p:spPr>
          <p:txBody>
            <a:bodyPr wrap="square" lIns="0" tIns="0" rIns="0" bIns="0" rtlCol="0" anchor="t" anchorCtr="0">
              <a:spAutoFit/>
            </a:bodyPr>
            <a:lstStyle/>
            <a:p>
              <a:pPr defTabSz="1216660">
                <a:spcBef>
                  <a:spcPct val="20000"/>
                </a:spcBef>
                <a:defRPr/>
              </a:pPr>
              <a:r>
                <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EMG</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8055994" y="2589551"/>
              <a:ext cx="2333999" cy="441325"/>
            </a:xfrm>
            <a:prstGeom prst="rect">
              <a:avLst/>
            </a:prstGeom>
            <a:noFill/>
          </p:spPr>
          <p:txBody>
            <a:bodyPr wrap="square" lIns="0" tIns="0" rIns="0" bIns="0" rtlCol="0" anchor="t" anchorCtr="0">
              <a:spAutoFit/>
            </a:bodyPr>
            <a:lstStyle/>
            <a:p>
              <a:pPr defTabSz="1216660">
                <a:spcBef>
                  <a:spcPct val="20000"/>
                </a:spcBef>
                <a:defRPr/>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日本“赛百达因”Cyberdyne公司研制的HAL-5</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8251527" y="2226542"/>
            <a:ext cx="2338080" cy="976686"/>
            <a:chOff x="8051913" y="2267550"/>
            <a:chExt cx="2338080" cy="976686"/>
          </a:xfrm>
        </p:grpSpPr>
        <p:sp>
          <p:nvSpPr>
            <p:cNvPr id="24" name="TextBox 13"/>
            <p:cNvSpPr txBox="1"/>
            <p:nvPr/>
          </p:nvSpPr>
          <p:spPr>
            <a:xfrm>
              <a:off x="8051913" y="2267550"/>
              <a:ext cx="1295287" cy="243840"/>
            </a:xfrm>
            <a:prstGeom prst="rect">
              <a:avLst/>
            </a:prstGeom>
            <a:noFill/>
          </p:spPr>
          <p:txBody>
            <a:bodyPr wrap="square" lIns="0" tIns="0" rIns="0" bIns="0" rtlCol="0" anchor="t" anchorCtr="0">
              <a:spAutoFit/>
            </a:bodyPr>
            <a:lstStyle/>
            <a:p>
              <a:pPr defTabSz="1216660">
                <a:spcBef>
                  <a:spcPct val="20000"/>
                </a:spcBef>
                <a:defRPr/>
              </a:pPr>
              <a:r>
                <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EEG</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8055994" y="2589551"/>
              <a:ext cx="2333999" cy="654685"/>
            </a:xfrm>
            <a:prstGeom prst="rect">
              <a:avLst/>
            </a:prstGeom>
            <a:noFill/>
          </p:spPr>
          <p:txBody>
            <a:bodyPr wrap="square" lIns="0" tIns="0" rIns="0" bIns="0" rtlCol="0" anchor="t" anchorCtr="0">
              <a:spAutoFit/>
            </a:bodyPr>
            <a:lstStyle/>
            <a:p>
              <a:pPr defTabSz="1216660">
                <a:spcBef>
                  <a:spcPct val="20000"/>
                </a:spcBef>
                <a:defRPr/>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由韩国高丽大学和柏林技术大学的研究人员共同研发的脑机接口控制系统。</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8255337" y="3797130"/>
            <a:ext cx="2334270" cy="976686"/>
            <a:chOff x="8055723" y="2267550"/>
            <a:chExt cx="2334270" cy="976686"/>
          </a:xfrm>
        </p:grpSpPr>
        <p:sp>
          <p:nvSpPr>
            <p:cNvPr id="27" name="TextBox 13"/>
            <p:cNvSpPr txBox="1"/>
            <p:nvPr/>
          </p:nvSpPr>
          <p:spPr>
            <a:xfrm>
              <a:off x="8055723" y="2267550"/>
              <a:ext cx="2120900" cy="260985"/>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基于模型的精确控制</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8055994" y="2589551"/>
              <a:ext cx="2333999" cy="654685"/>
            </a:xfrm>
            <a:prstGeom prst="rect">
              <a:avLst/>
            </a:prstGeom>
            <a:noFill/>
          </p:spPr>
          <p:txBody>
            <a:bodyPr wrap="square" lIns="0" tIns="0" rIns="0" bIns="0" rtlCol="0" anchor="t" anchorCtr="0">
              <a:spAutoFit/>
            </a:bodyPr>
            <a:lstStyle/>
            <a:p>
              <a:pPr defTabSz="1216660">
                <a:spcBef>
                  <a:spcPct val="20000"/>
                </a:spcBef>
                <a:defRPr/>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2014年国立台湾大学电机工程系开发的NTUH-II外骨骼康复机器人。</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7730192" y="5650327"/>
            <a:ext cx="2338080" cy="976686"/>
            <a:chOff x="8051913" y="2267550"/>
            <a:chExt cx="2338080" cy="976686"/>
          </a:xfrm>
        </p:grpSpPr>
        <p:sp>
          <p:nvSpPr>
            <p:cNvPr id="30" name="TextBox 13"/>
            <p:cNvSpPr txBox="1"/>
            <p:nvPr/>
          </p:nvSpPr>
          <p:spPr>
            <a:xfrm>
              <a:off x="8051913" y="2267550"/>
              <a:ext cx="2263140" cy="260985"/>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基于近似的自适应控制</a:t>
              </a:r>
              <a:endPar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3"/>
            <p:cNvSpPr txBox="1"/>
            <p:nvPr/>
          </p:nvSpPr>
          <p:spPr>
            <a:xfrm>
              <a:off x="8055994" y="2589551"/>
              <a:ext cx="2333999" cy="654685"/>
            </a:xfrm>
            <a:prstGeom prst="rect">
              <a:avLst/>
            </a:prstGeom>
            <a:noFill/>
          </p:spPr>
          <p:txBody>
            <a:bodyPr wrap="square" lIns="0" tIns="0" rIns="0" bIns="0" rtlCol="0" anchor="t" anchorCtr="0">
              <a:spAutoFit/>
            </a:bodyPr>
            <a:lstStyle/>
            <a:p>
              <a:pPr defTabSz="1216660">
                <a:spcBef>
                  <a:spcPct val="20000"/>
                </a:spcBef>
                <a:defRPr/>
              </a:pPr>
              <a:r>
                <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华南理工大学和东北大学李志军等团队提出了2种基于近似的自适应控制方法</a:t>
              </a:r>
              <a:endParaRPr lang="zh-CN" altLang="en-US" sz="14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文本框 32"/>
          <p:cNvSpPr txBox="1"/>
          <p:nvPr/>
        </p:nvSpPr>
        <p:spPr>
          <a:xfrm>
            <a:off x="4917440" y="2230755"/>
            <a:ext cx="414020" cy="368300"/>
          </a:xfrm>
          <a:prstGeom prst="rect">
            <a:avLst/>
          </a:prstGeom>
          <a:noFill/>
        </p:spPr>
        <p:txBody>
          <a:bodyPr wrap="none" rtlCol="0">
            <a:spAutoFit/>
          </a:bodyPr>
          <a:p>
            <a:r>
              <a:rPr lang="en-US" altLang="zh-CN">
                <a:solidFill>
                  <a:schemeClr val="bg1"/>
                </a:solidFill>
              </a:rPr>
              <a:t>02</a:t>
            </a:r>
            <a:endParaRPr lang="en-US" altLang="zh-CN">
              <a:solidFill>
                <a:schemeClr val="bg1"/>
              </a:solidFill>
            </a:endParaRPr>
          </a:p>
        </p:txBody>
      </p:sp>
      <p:sp>
        <p:nvSpPr>
          <p:cNvPr id="34" name="文本框 33"/>
          <p:cNvSpPr txBox="1"/>
          <p:nvPr/>
        </p:nvSpPr>
        <p:spPr>
          <a:xfrm>
            <a:off x="4969510" y="2834640"/>
            <a:ext cx="414020" cy="368300"/>
          </a:xfrm>
          <a:prstGeom prst="rect">
            <a:avLst/>
          </a:prstGeom>
          <a:noFill/>
        </p:spPr>
        <p:txBody>
          <a:bodyPr wrap="none" rtlCol="0">
            <a:spAutoFit/>
          </a:bodyPr>
          <a:p>
            <a:r>
              <a:rPr lang="en-US" altLang="zh-CN">
                <a:solidFill>
                  <a:schemeClr val="bg1"/>
                </a:solidFill>
              </a:rPr>
              <a:t>03</a:t>
            </a:r>
            <a:endParaRPr lang="en-US" altLang="zh-CN">
              <a:solidFill>
                <a:schemeClr val="bg1"/>
              </a:solidFill>
            </a:endParaRPr>
          </a:p>
        </p:txBody>
      </p:sp>
      <p:sp>
        <p:nvSpPr>
          <p:cNvPr id="35" name="文本框 34"/>
          <p:cNvSpPr txBox="1"/>
          <p:nvPr/>
        </p:nvSpPr>
        <p:spPr>
          <a:xfrm>
            <a:off x="4969510" y="3429000"/>
            <a:ext cx="414020" cy="368300"/>
          </a:xfrm>
          <a:prstGeom prst="rect">
            <a:avLst/>
          </a:prstGeom>
          <a:noFill/>
        </p:spPr>
        <p:txBody>
          <a:bodyPr wrap="none" rtlCol="0">
            <a:spAutoFit/>
          </a:bodyPr>
          <a:p>
            <a:r>
              <a:rPr lang="en-US" altLang="zh-CN">
                <a:solidFill>
                  <a:schemeClr val="bg1"/>
                </a:solidFill>
              </a:rPr>
              <a:t>04</a:t>
            </a:r>
            <a:endParaRPr lang="en-US" altLang="zh-CN">
              <a:solidFill>
                <a:schemeClr val="bg1"/>
              </a:solidFill>
            </a:endParaRPr>
          </a:p>
        </p:txBody>
      </p:sp>
      <p:sp>
        <p:nvSpPr>
          <p:cNvPr id="38" name="文本框 19"/>
          <p:cNvSpPr txBox="1"/>
          <p:nvPr/>
        </p:nvSpPr>
        <p:spPr>
          <a:xfrm>
            <a:off x="132715" y="880110"/>
            <a:ext cx="2267585" cy="99250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just"/>
            <a:r>
              <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未来的外骨骼一定朝着实时控制的方向发展</a:t>
            </a:r>
            <a:endPar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39" name="文本框 20"/>
          <p:cNvSpPr txBox="1"/>
          <p:nvPr/>
        </p:nvSpPr>
        <p:spPr>
          <a:xfrm>
            <a:off x="133350" y="2164715"/>
            <a:ext cx="2117090" cy="114998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控制系统的稳定性增强，能够不受环境干扰</a:t>
            </a:r>
            <a:endPar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40" name="文本框 21"/>
          <p:cNvSpPr txBox="1"/>
          <p:nvPr/>
        </p:nvSpPr>
        <p:spPr>
          <a:xfrm>
            <a:off x="133350" y="3608070"/>
            <a:ext cx="2117090" cy="13119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朝着适应性控制的方向发展，使外骨骼能主动适应穿戴者的差异</a:t>
            </a:r>
            <a:endPar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41" name="文本框 22"/>
          <p:cNvSpPr txBox="1"/>
          <p:nvPr/>
        </p:nvSpPr>
        <p:spPr>
          <a:xfrm>
            <a:off x="133350" y="5152390"/>
            <a:ext cx="2266950" cy="99568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可以多源信号融合以及拓广可采集的信号来源。</a:t>
            </a:r>
            <a:endParaRPr lang="en-US" altLang="zh-CN" sz="20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42" name="文本框 41"/>
          <p:cNvSpPr txBox="1"/>
          <p:nvPr/>
        </p:nvSpPr>
        <p:spPr>
          <a:xfrm>
            <a:off x="7298690" y="124460"/>
            <a:ext cx="3027680" cy="613410"/>
          </a:xfrm>
          <a:prstGeom prst="rect">
            <a:avLst/>
          </a:prstGeom>
          <a:noFill/>
        </p:spPr>
        <p:txBody>
          <a:bodyPr wrap="none" rtlCol="0">
            <a:spAutoFit/>
          </a:bodyPr>
          <a:p>
            <a:r>
              <a:rPr lang="zh-CN" altLang="en-US" sz="3200" b="1">
                <a:latin typeface="微软雅黑" panose="020B0503020204020204" pitchFamily="34" charset="-122"/>
                <a:ea typeface="微软雅黑" panose="020B0503020204020204" pitchFamily="34" charset="-122"/>
              </a:rPr>
              <a:t>控制方式及实例</a:t>
            </a:r>
            <a:endParaRPr lang="zh-CN" altLang="en-US" sz="3200" b="1">
              <a:latin typeface="微软雅黑" panose="020B0503020204020204" pitchFamily="34" charset="-122"/>
              <a:ea typeface="微软雅黑" panose="020B0503020204020204" pitchFamily="34" charset="-122"/>
            </a:endParaRPr>
          </a:p>
        </p:txBody>
      </p:sp>
      <p:pic>
        <p:nvPicPr>
          <p:cNvPr id="43" name="图片 20" descr="IMG_256"/>
          <p:cNvPicPr>
            <a:picLocks noChangeAspect="1"/>
          </p:cNvPicPr>
          <p:nvPr/>
        </p:nvPicPr>
        <p:blipFill>
          <a:blip r:embed="rId1"/>
          <a:stretch>
            <a:fillRect/>
          </a:stretch>
        </p:blipFill>
        <p:spPr>
          <a:xfrm>
            <a:off x="6195695" y="3797300"/>
            <a:ext cx="1555979" cy="1440000"/>
          </a:xfrm>
          <a:prstGeom prst="rect">
            <a:avLst/>
          </a:prstGeom>
          <a:noFill/>
          <a:ln w="9525">
            <a:noFill/>
          </a:ln>
        </p:spPr>
      </p:pic>
      <p:pic>
        <p:nvPicPr>
          <p:cNvPr id="15" name="图片 6" descr="IMG_256"/>
          <p:cNvPicPr>
            <a:picLocks noChangeAspect="1"/>
          </p:cNvPicPr>
          <p:nvPr/>
        </p:nvPicPr>
        <p:blipFill>
          <a:blip r:embed="rId2"/>
          <a:stretch>
            <a:fillRect/>
          </a:stretch>
        </p:blipFill>
        <p:spPr>
          <a:xfrm>
            <a:off x="6114415" y="1988820"/>
            <a:ext cx="1718518" cy="1440000"/>
          </a:xfrm>
          <a:prstGeom prst="rect">
            <a:avLst/>
          </a:prstGeom>
          <a:noFill/>
          <a:ln w="9525">
            <a:noFill/>
          </a:ln>
        </p:spPr>
      </p:pic>
      <p:cxnSp>
        <p:nvCxnSpPr>
          <p:cNvPr id="32" name="直接箭头连接符 31"/>
          <p:cNvCxnSpPr>
            <a:stCxn id="42" idx="1"/>
          </p:cNvCxnSpPr>
          <p:nvPr/>
        </p:nvCxnSpPr>
        <p:spPr>
          <a:xfrm flipH="1">
            <a:off x="3482975" y="431165"/>
            <a:ext cx="381571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5" name="文本框 1"/>
          <p:cNvSpPr txBox="1"/>
          <p:nvPr/>
        </p:nvSpPr>
        <p:spPr>
          <a:xfrm>
            <a:off x="133350" y="148174"/>
            <a:ext cx="2266950" cy="461665"/>
          </a:xfrm>
          <a:prstGeom prst="rect">
            <a:avLst/>
          </a:prstGeom>
          <a:noFill/>
        </p:spPr>
        <p:txBody>
          <a:bodyPr wrap="square" rtlCol="0">
            <a:spAutoFit/>
          </a:bodyPr>
          <a:p>
            <a:r>
              <a:rPr lang="zh-CN" altLang="en-US" sz="2400" b="1" dirty="0" smtClean="0">
                <a:latin typeface="微软雅黑" panose="020B0503020204020204" pitchFamily="34" charset="-122"/>
                <a:ea typeface="微软雅黑" panose="020B0503020204020204" pitchFamily="34" charset="-122"/>
              </a:rPr>
              <a:t>驱动方式介绍</a:t>
            </a:r>
            <a:endParaRPr lang="zh-CN" altLang="en-US" sz="2400" b="1" dirty="0">
              <a:latin typeface="微软雅黑" panose="020B0503020204020204" pitchFamily="34" charset="-122"/>
              <a:ea typeface="微软雅黑" panose="020B0503020204020204" pitchFamily="34" charset="-122"/>
            </a:endParaRPr>
          </a:p>
        </p:txBody>
      </p:sp>
      <p:sp>
        <p:nvSpPr>
          <p:cNvPr id="1048716" name="Oval 1"/>
          <p:cNvSpPr/>
          <p:nvPr/>
        </p:nvSpPr>
        <p:spPr>
          <a:xfrm>
            <a:off x="5452980" y="2928407"/>
            <a:ext cx="1297516" cy="1297517"/>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17" name="Rectangle 41"/>
          <p:cNvSpPr/>
          <p:nvPr/>
        </p:nvSpPr>
        <p:spPr>
          <a:xfrm>
            <a:off x="5586330" y="3703245"/>
            <a:ext cx="1097279" cy="358141"/>
          </a:xfrm>
          <a:prstGeom prst="rect">
            <a:avLst/>
          </a:prstGeom>
        </p:spPr>
        <p:txBody>
          <a:bodyPr wrap="none">
            <a:spAutoFit/>
          </a:bodyPr>
          <a:p>
            <a:pPr algn="ctr" defTabSz="950595"/>
            <a:r>
              <a:rPr lang="zh-CN" altLang="en-US"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驱动方式</a:t>
            </a:r>
            <a:endParaRPr lang="en-US"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18" name="Oval 45@|1FFC:4308095|FBC:16777215|LFC:16777215|LBC:16777215"/>
          <p:cNvSpPr/>
          <p:nvPr/>
        </p:nvSpPr>
        <p:spPr bwMode="auto">
          <a:xfrm rot="18786791">
            <a:off x="7260614" y="1783292"/>
            <a:ext cx="696382" cy="696382"/>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19" name="Oval 58@|1FFC:4308095|FBC:16777215|LFC:16777215|LBC:16777215"/>
          <p:cNvSpPr/>
          <p:nvPr/>
        </p:nvSpPr>
        <p:spPr bwMode="auto">
          <a:xfrm rot="7432715">
            <a:off x="4329030" y="4761441"/>
            <a:ext cx="694266" cy="694266"/>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20" name="Oval 80@|1FFC:2381804|FBC:16777215|LFC:16777215|LBC:16777215"/>
          <p:cNvSpPr/>
          <p:nvPr/>
        </p:nvSpPr>
        <p:spPr bwMode="auto">
          <a:xfrm rot="13209507">
            <a:off x="4278230" y="1785408"/>
            <a:ext cx="696384" cy="696384"/>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21" name="Oval 87@|1FFC:2381804|FBC:16777215|LFC:16777215|LBC:16777215"/>
          <p:cNvSpPr/>
          <p:nvPr/>
        </p:nvSpPr>
        <p:spPr bwMode="auto">
          <a:xfrm rot="2362129">
            <a:off x="7214047" y="4752975"/>
            <a:ext cx="696382" cy="694266"/>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22" name="Oval 120@|1FFC:1554685|FBC:16777215|LFC:16777215|LBC:16777215"/>
          <p:cNvSpPr/>
          <p:nvPr/>
        </p:nvSpPr>
        <p:spPr bwMode="auto">
          <a:xfrm rot="10509579">
            <a:off x="3363830" y="3212041"/>
            <a:ext cx="696384" cy="696384"/>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23" name="Oval 128@|1FFC:1554685|FBC:16777215|LFC:16777215|LBC:16777215"/>
          <p:cNvSpPr/>
          <p:nvPr/>
        </p:nvSpPr>
        <p:spPr bwMode="auto">
          <a:xfrm rot="21144170">
            <a:off x="8166547" y="3214159"/>
            <a:ext cx="696382" cy="694266"/>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zh-CN">
              <a:sym typeface="Arial" panose="020B0604020202020204" pitchFamily="34" charset="0"/>
            </a:endParaRPr>
          </a:p>
        </p:txBody>
      </p:sp>
      <p:sp>
        <p:nvSpPr>
          <p:cNvPr id="1048724" name="Freeform 5"/>
          <p:cNvSpPr>
            <a:spLocks noEditPoints="1"/>
          </p:cNvSpPr>
          <p:nvPr/>
        </p:nvSpPr>
        <p:spPr bwMode="auto">
          <a:xfrm>
            <a:off x="7429947" y="1958974"/>
            <a:ext cx="332316" cy="351367"/>
          </a:xfrm>
          <a:custGeom>
            <a:avLst/>
            <a:gdLst>
              <a:gd name="T0" fmla="*/ 241 w 1558"/>
              <a:gd name="T1" fmla="*/ 658 h 1653"/>
              <a:gd name="T2" fmla="*/ 637 w 1558"/>
              <a:gd name="T3" fmla="*/ 754 h 1653"/>
              <a:gd name="T4" fmla="*/ 1211 w 1558"/>
              <a:gd name="T5" fmla="*/ 358 h 1653"/>
              <a:gd name="T6" fmla="*/ 783 w 1558"/>
              <a:gd name="T7" fmla="*/ 810 h 1653"/>
              <a:gd name="T8" fmla="*/ 1217 w 1558"/>
              <a:gd name="T9" fmla="*/ 1221 h 1653"/>
              <a:gd name="T10" fmla="*/ 1558 w 1558"/>
              <a:gd name="T11" fmla="*/ 0 h 1653"/>
              <a:gd name="T12" fmla="*/ 241 w 1558"/>
              <a:gd name="T13" fmla="*/ 658 h 1653"/>
              <a:gd name="T14" fmla="*/ 730 w 1558"/>
              <a:gd name="T15" fmla="*/ 1284 h 1653"/>
              <a:gd name="T16" fmla="*/ 918 w 1558"/>
              <a:gd name="T17" fmla="*/ 1068 h 1653"/>
              <a:gd name="T18" fmla="*/ 730 w 1558"/>
              <a:gd name="T19" fmla="*/ 887 h 1653"/>
              <a:gd name="T20" fmla="*/ 730 w 1558"/>
              <a:gd name="T21" fmla="*/ 1284 h 1653"/>
              <a:gd name="T22" fmla="*/ 568 w 1558"/>
              <a:gd name="T23" fmla="*/ 1123 h 1653"/>
              <a:gd name="T24" fmla="*/ 633 w 1558"/>
              <a:gd name="T25" fmla="*/ 1187 h 1653"/>
              <a:gd name="T26" fmla="*/ 487 w 1558"/>
              <a:gd name="T27" fmla="*/ 1419 h 1653"/>
              <a:gd name="T28" fmla="*/ 399 w 1558"/>
              <a:gd name="T29" fmla="*/ 1398 h 1653"/>
              <a:gd name="T30" fmla="*/ 568 w 1558"/>
              <a:gd name="T31" fmla="*/ 1123 h 1653"/>
              <a:gd name="T32" fmla="*/ 481 w 1558"/>
              <a:gd name="T33" fmla="*/ 1647 h 1653"/>
              <a:gd name="T34" fmla="*/ 331 w 1558"/>
              <a:gd name="T35" fmla="*/ 1591 h 1653"/>
              <a:gd name="T36" fmla="*/ 86 w 1558"/>
              <a:gd name="T37" fmla="*/ 1517 h 1653"/>
              <a:gd name="T38" fmla="*/ 61 w 1558"/>
              <a:gd name="T39" fmla="*/ 1321 h 1653"/>
              <a:gd name="T40" fmla="*/ 6 w 1558"/>
              <a:gd name="T41" fmla="*/ 1171 h 1653"/>
              <a:gd name="T42" fmla="*/ 227 w 1558"/>
              <a:gd name="T43" fmla="*/ 1014 h 1653"/>
              <a:gd name="T44" fmla="*/ 240 w 1558"/>
              <a:gd name="T45" fmla="*/ 1091 h 1653"/>
              <a:gd name="T46" fmla="*/ 125 w 1558"/>
              <a:gd name="T47" fmla="*/ 1125 h 1653"/>
              <a:gd name="T48" fmla="*/ 179 w 1558"/>
              <a:gd name="T49" fmla="*/ 1292 h 1653"/>
              <a:gd name="T50" fmla="*/ 171 w 1558"/>
              <a:gd name="T51" fmla="*/ 1477 h 1653"/>
              <a:gd name="T52" fmla="*/ 361 w 1558"/>
              <a:gd name="T53" fmla="*/ 1473 h 1653"/>
              <a:gd name="T54" fmla="*/ 528 w 1558"/>
              <a:gd name="T55" fmla="*/ 1527 h 1653"/>
              <a:gd name="T56" fmla="*/ 561 w 1558"/>
              <a:gd name="T57" fmla="*/ 1414 h 1653"/>
              <a:gd name="T58" fmla="*/ 639 w 1558"/>
              <a:gd name="T59" fmla="*/ 1430 h 1653"/>
              <a:gd name="T60" fmla="*/ 481 w 1558"/>
              <a:gd name="T61" fmla="*/ 1647 h 1653"/>
              <a:gd name="T62" fmla="*/ 233 w 1558"/>
              <a:gd name="T63" fmla="*/ 1165 h 1653"/>
              <a:gd name="T64" fmla="*/ 255 w 1558"/>
              <a:gd name="T65" fmla="*/ 1254 h 1653"/>
              <a:gd name="T66" fmla="*/ 529 w 1558"/>
              <a:gd name="T67" fmla="*/ 1084 h 1653"/>
              <a:gd name="T68" fmla="*/ 464 w 1558"/>
              <a:gd name="T69" fmla="*/ 1020 h 1653"/>
              <a:gd name="T70" fmla="*/ 233 w 1558"/>
              <a:gd name="T71" fmla="*/ 1165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8" h="1653">
                <a:moveTo>
                  <a:pt x="241" y="658"/>
                </a:moveTo>
                <a:cubicBezTo>
                  <a:pt x="637" y="754"/>
                  <a:pt x="637" y="754"/>
                  <a:pt x="637" y="754"/>
                </a:cubicBezTo>
                <a:cubicBezTo>
                  <a:pt x="1211" y="358"/>
                  <a:pt x="1211" y="358"/>
                  <a:pt x="1211" y="358"/>
                </a:cubicBezTo>
                <a:cubicBezTo>
                  <a:pt x="783" y="810"/>
                  <a:pt x="783" y="810"/>
                  <a:pt x="783" y="810"/>
                </a:cubicBezTo>
                <a:cubicBezTo>
                  <a:pt x="1217" y="1221"/>
                  <a:pt x="1217" y="1221"/>
                  <a:pt x="1217" y="1221"/>
                </a:cubicBezTo>
                <a:cubicBezTo>
                  <a:pt x="1558" y="0"/>
                  <a:pt x="1558" y="0"/>
                  <a:pt x="1558" y="0"/>
                </a:cubicBezTo>
                <a:lnTo>
                  <a:pt x="241" y="658"/>
                </a:lnTo>
                <a:close/>
                <a:moveTo>
                  <a:pt x="730" y="1284"/>
                </a:moveTo>
                <a:cubicBezTo>
                  <a:pt x="918" y="1068"/>
                  <a:pt x="918" y="1068"/>
                  <a:pt x="918" y="1068"/>
                </a:cubicBezTo>
                <a:cubicBezTo>
                  <a:pt x="730" y="887"/>
                  <a:pt x="730" y="887"/>
                  <a:pt x="730" y="887"/>
                </a:cubicBezTo>
                <a:lnTo>
                  <a:pt x="730" y="1284"/>
                </a:lnTo>
                <a:close/>
                <a:moveTo>
                  <a:pt x="568" y="1123"/>
                </a:moveTo>
                <a:cubicBezTo>
                  <a:pt x="633" y="1187"/>
                  <a:pt x="633" y="1187"/>
                  <a:pt x="633" y="1187"/>
                </a:cubicBezTo>
                <a:cubicBezTo>
                  <a:pt x="573" y="1248"/>
                  <a:pt x="511" y="1320"/>
                  <a:pt x="487" y="1419"/>
                </a:cubicBezTo>
                <a:cubicBezTo>
                  <a:pt x="399" y="1398"/>
                  <a:pt x="399" y="1398"/>
                  <a:pt x="399" y="1398"/>
                </a:cubicBezTo>
                <a:cubicBezTo>
                  <a:pt x="428" y="1276"/>
                  <a:pt x="501" y="1191"/>
                  <a:pt x="568" y="1123"/>
                </a:cubicBezTo>
                <a:close/>
                <a:moveTo>
                  <a:pt x="481" y="1647"/>
                </a:moveTo>
                <a:cubicBezTo>
                  <a:pt x="424" y="1653"/>
                  <a:pt x="373" y="1634"/>
                  <a:pt x="331" y="1591"/>
                </a:cubicBezTo>
                <a:cubicBezTo>
                  <a:pt x="231" y="1626"/>
                  <a:pt x="136" y="1588"/>
                  <a:pt x="86" y="1517"/>
                </a:cubicBezTo>
                <a:cubicBezTo>
                  <a:pt x="46" y="1460"/>
                  <a:pt x="37" y="1389"/>
                  <a:pt x="61" y="1321"/>
                </a:cubicBezTo>
                <a:cubicBezTo>
                  <a:pt x="18" y="1280"/>
                  <a:pt x="0" y="1229"/>
                  <a:pt x="6" y="1171"/>
                </a:cubicBezTo>
                <a:cubicBezTo>
                  <a:pt x="15" y="1075"/>
                  <a:pt x="92" y="1000"/>
                  <a:pt x="227" y="1014"/>
                </a:cubicBezTo>
                <a:cubicBezTo>
                  <a:pt x="240" y="1091"/>
                  <a:pt x="240" y="1091"/>
                  <a:pt x="240" y="1091"/>
                </a:cubicBezTo>
                <a:cubicBezTo>
                  <a:pt x="195" y="1095"/>
                  <a:pt x="153" y="1098"/>
                  <a:pt x="125" y="1125"/>
                </a:cubicBezTo>
                <a:cubicBezTo>
                  <a:pt x="80" y="1171"/>
                  <a:pt x="93" y="1267"/>
                  <a:pt x="179" y="1292"/>
                </a:cubicBezTo>
                <a:cubicBezTo>
                  <a:pt x="122" y="1349"/>
                  <a:pt x="128" y="1432"/>
                  <a:pt x="171" y="1477"/>
                </a:cubicBezTo>
                <a:cubicBezTo>
                  <a:pt x="216" y="1524"/>
                  <a:pt x="301" y="1532"/>
                  <a:pt x="361" y="1473"/>
                </a:cubicBezTo>
                <a:cubicBezTo>
                  <a:pt x="387" y="1563"/>
                  <a:pt x="484" y="1571"/>
                  <a:pt x="528" y="1527"/>
                </a:cubicBezTo>
                <a:cubicBezTo>
                  <a:pt x="555" y="1500"/>
                  <a:pt x="557" y="1459"/>
                  <a:pt x="561" y="1414"/>
                </a:cubicBezTo>
                <a:cubicBezTo>
                  <a:pt x="639" y="1430"/>
                  <a:pt x="639" y="1430"/>
                  <a:pt x="639" y="1430"/>
                </a:cubicBezTo>
                <a:cubicBezTo>
                  <a:pt x="652" y="1559"/>
                  <a:pt x="578" y="1637"/>
                  <a:pt x="481" y="1647"/>
                </a:cubicBezTo>
                <a:close/>
                <a:moveTo>
                  <a:pt x="233" y="1165"/>
                </a:moveTo>
                <a:cubicBezTo>
                  <a:pt x="255" y="1254"/>
                  <a:pt x="255" y="1254"/>
                  <a:pt x="255" y="1254"/>
                </a:cubicBezTo>
                <a:cubicBezTo>
                  <a:pt x="375" y="1224"/>
                  <a:pt x="457" y="1154"/>
                  <a:pt x="529" y="1084"/>
                </a:cubicBezTo>
                <a:cubicBezTo>
                  <a:pt x="464" y="1020"/>
                  <a:pt x="464" y="1020"/>
                  <a:pt x="464" y="1020"/>
                </a:cubicBezTo>
                <a:cubicBezTo>
                  <a:pt x="404" y="1079"/>
                  <a:pt x="332" y="1141"/>
                  <a:pt x="233" y="1165"/>
                </a:cubicBezTo>
                <a:close/>
              </a:path>
            </a:pathLst>
          </a:custGeom>
          <a:solidFill>
            <a:schemeClr val="bg1"/>
          </a:solidFill>
          <a:ln>
            <a:noFill/>
          </a:ln>
        </p:spPr>
        <p:txBody>
          <a:bodyPr lIns="109728" tIns="54864" rIns="109728" bIns="54864"/>
          <a:p>
            <a:pPr defTabSz="950595"/>
            <a:endParaRPr lang="bg-BG" sz="168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5" name="Freeform 21"/>
          <p:cNvSpPr>
            <a:spLocks noEditPoints="1"/>
          </p:cNvSpPr>
          <p:nvPr/>
        </p:nvSpPr>
        <p:spPr bwMode="auto">
          <a:xfrm>
            <a:off x="8331646" y="3372908"/>
            <a:ext cx="364067" cy="361951"/>
          </a:xfrm>
          <a:custGeom>
            <a:avLst/>
            <a:gdLst>
              <a:gd name="T0" fmla="*/ 822 w 1648"/>
              <a:gd name="T1" fmla="*/ 424 h 1648"/>
              <a:gd name="T2" fmla="*/ 422 w 1648"/>
              <a:gd name="T3" fmla="*/ 824 h 1648"/>
              <a:gd name="T4" fmla="*/ 822 w 1648"/>
              <a:gd name="T5" fmla="*/ 1224 h 1648"/>
              <a:gd name="T6" fmla="*/ 1222 w 1648"/>
              <a:gd name="T7" fmla="*/ 824 h 1648"/>
              <a:gd name="T8" fmla="*/ 822 w 1648"/>
              <a:gd name="T9" fmla="*/ 424 h 1648"/>
              <a:gd name="T10" fmla="*/ 403 w 1648"/>
              <a:gd name="T11" fmla="*/ 516 h 1648"/>
              <a:gd name="T12" fmla="*/ 185 w 1648"/>
              <a:gd name="T13" fmla="*/ 298 h 1648"/>
              <a:gd name="T14" fmla="*/ 298 w 1648"/>
              <a:gd name="T15" fmla="*/ 185 h 1648"/>
              <a:gd name="T16" fmla="*/ 517 w 1648"/>
              <a:gd name="T17" fmla="*/ 403 h 1648"/>
              <a:gd name="T18" fmla="*/ 403 w 1648"/>
              <a:gd name="T19" fmla="*/ 516 h 1648"/>
              <a:gd name="T20" fmla="*/ 1130 w 1648"/>
              <a:gd name="T21" fmla="*/ 405 h 1648"/>
              <a:gd name="T22" fmla="*/ 1350 w 1648"/>
              <a:gd name="T23" fmla="*/ 185 h 1648"/>
              <a:gd name="T24" fmla="*/ 1463 w 1648"/>
              <a:gd name="T25" fmla="*/ 298 h 1648"/>
              <a:gd name="T26" fmla="*/ 1243 w 1648"/>
              <a:gd name="T27" fmla="*/ 519 h 1648"/>
              <a:gd name="T28" fmla="*/ 1130 w 1648"/>
              <a:gd name="T29" fmla="*/ 405 h 1648"/>
              <a:gd name="T30" fmla="*/ 308 w 1648"/>
              <a:gd name="T31" fmla="*/ 904 h 1648"/>
              <a:gd name="T32" fmla="*/ 0 w 1648"/>
              <a:gd name="T33" fmla="*/ 904 h 1648"/>
              <a:gd name="T34" fmla="*/ 0 w 1648"/>
              <a:gd name="T35" fmla="*/ 744 h 1648"/>
              <a:gd name="T36" fmla="*/ 308 w 1648"/>
              <a:gd name="T37" fmla="*/ 744 h 1648"/>
              <a:gd name="T38" fmla="*/ 302 w 1648"/>
              <a:gd name="T39" fmla="*/ 824 h 1648"/>
              <a:gd name="T40" fmla="*/ 308 w 1648"/>
              <a:gd name="T41" fmla="*/ 904 h 1648"/>
              <a:gd name="T42" fmla="*/ 744 w 1648"/>
              <a:gd name="T43" fmla="*/ 310 h 1648"/>
              <a:gd name="T44" fmla="*/ 744 w 1648"/>
              <a:gd name="T45" fmla="*/ 0 h 1648"/>
              <a:gd name="T46" fmla="*/ 904 w 1648"/>
              <a:gd name="T47" fmla="*/ 0 h 1648"/>
              <a:gd name="T48" fmla="*/ 904 w 1648"/>
              <a:gd name="T49" fmla="*/ 310 h 1648"/>
              <a:gd name="T50" fmla="*/ 822 w 1648"/>
              <a:gd name="T51" fmla="*/ 304 h 1648"/>
              <a:gd name="T52" fmla="*/ 744 w 1648"/>
              <a:gd name="T53" fmla="*/ 310 h 1648"/>
              <a:gd name="T54" fmla="*/ 517 w 1648"/>
              <a:gd name="T55" fmla="*/ 1245 h 1648"/>
              <a:gd name="T56" fmla="*/ 298 w 1648"/>
              <a:gd name="T57" fmla="*/ 1463 h 1648"/>
              <a:gd name="T58" fmla="*/ 185 w 1648"/>
              <a:gd name="T59" fmla="*/ 1350 h 1648"/>
              <a:gd name="T60" fmla="*/ 403 w 1648"/>
              <a:gd name="T61" fmla="*/ 1132 h 1648"/>
              <a:gd name="T62" fmla="*/ 517 w 1648"/>
              <a:gd name="T63" fmla="*/ 1245 h 1648"/>
              <a:gd name="T64" fmla="*/ 1648 w 1648"/>
              <a:gd name="T65" fmla="*/ 744 h 1648"/>
              <a:gd name="T66" fmla="*/ 1648 w 1648"/>
              <a:gd name="T67" fmla="*/ 904 h 1648"/>
              <a:gd name="T68" fmla="*/ 1336 w 1648"/>
              <a:gd name="T69" fmla="*/ 904 h 1648"/>
              <a:gd name="T70" fmla="*/ 1342 w 1648"/>
              <a:gd name="T71" fmla="*/ 824 h 1648"/>
              <a:gd name="T72" fmla="*/ 1336 w 1648"/>
              <a:gd name="T73" fmla="*/ 744 h 1648"/>
              <a:gd name="T74" fmla="*/ 1648 w 1648"/>
              <a:gd name="T75" fmla="*/ 744 h 1648"/>
              <a:gd name="T76" fmla="*/ 904 w 1648"/>
              <a:gd name="T77" fmla="*/ 1338 h 1648"/>
              <a:gd name="T78" fmla="*/ 904 w 1648"/>
              <a:gd name="T79" fmla="*/ 1648 h 1648"/>
              <a:gd name="T80" fmla="*/ 744 w 1648"/>
              <a:gd name="T81" fmla="*/ 1648 h 1648"/>
              <a:gd name="T82" fmla="*/ 744 w 1648"/>
              <a:gd name="T83" fmla="*/ 1338 h 1648"/>
              <a:gd name="T84" fmla="*/ 822 w 1648"/>
              <a:gd name="T85" fmla="*/ 1344 h 1648"/>
              <a:gd name="T86" fmla="*/ 904 w 1648"/>
              <a:gd name="T87" fmla="*/ 1338 h 1648"/>
              <a:gd name="T88" fmla="*/ 1243 w 1648"/>
              <a:gd name="T89" fmla="*/ 1129 h 1648"/>
              <a:gd name="T90" fmla="*/ 1463 w 1648"/>
              <a:gd name="T91" fmla="*/ 1350 h 1648"/>
              <a:gd name="T92" fmla="*/ 1350 w 1648"/>
              <a:gd name="T93" fmla="*/ 1463 h 1648"/>
              <a:gd name="T94" fmla="*/ 1130 w 1648"/>
              <a:gd name="T95" fmla="*/ 1243 h 1648"/>
              <a:gd name="T96" fmla="*/ 1243 w 1648"/>
              <a:gd name="T97" fmla="*/ 1129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48" h="1648">
                <a:moveTo>
                  <a:pt x="822" y="424"/>
                </a:moveTo>
                <a:cubicBezTo>
                  <a:pt x="601" y="424"/>
                  <a:pt x="422" y="603"/>
                  <a:pt x="422" y="824"/>
                </a:cubicBezTo>
                <a:cubicBezTo>
                  <a:pt x="422" y="1045"/>
                  <a:pt x="601" y="1224"/>
                  <a:pt x="822" y="1224"/>
                </a:cubicBezTo>
                <a:cubicBezTo>
                  <a:pt x="1043" y="1224"/>
                  <a:pt x="1222" y="1045"/>
                  <a:pt x="1222" y="824"/>
                </a:cubicBezTo>
                <a:cubicBezTo>
                  <a:pt x="1222" y="603"/>
                  <a:pt x="1043" y="424"/>
                  <a:pt x="822" y="424"/>
                </a:cubicBezTo>
                <a:close/>
                <a:moveTo>
                  <a:pt x="403" y="516"/>
                </a:moveTo>
                <a:cubicBezTo>
                  <a:pt x="185" y="298"/>
                  <a:pt x="185" y="298"/>
                  <a:pt x="185" y="298"/>
                </a:cubicBezTo>
                <a:cubicBezTo>
                  <a:pt x="298" y="185"/>
                  <a:pt x="298" y="185"/>
                  <a:pt x="298" y="185"/>
                </a:cubicBezTo>
                <a:cubicBezTo>
                  <a:pt x="517" y="403"/>
                  <a:pt x="517" y="403"/>
                  <a:pt x="517" y="403"/>
                </a:cubicBezTo>
                <a:cubicBezTo>
                  <a:pt x="473" y="435"/>
                  <a:pt x="435" y="473"/>
                  <a:pt x="403" y="516"/>
                </a:cubicBezTo>
                <a:close/>
                <a:moveTo>
                  <a:pt x="1130" y="405"/>
                </a:moveTo>
                <a:cubicBezTo>
                  <a:pt x="1350" y="185"/>
                  <a:pt x="1350" y="185"/>
                  <a:pt x="1350" y="185"/>
                </a:cubicBezTo>
                <a:cubicBezTo>
                  <a:pt x="1463" y="298"/>
                  <a:pt x="1463" y="298"/>
                  <a:pt x="1463" y="298"/>
                </a:cubicBezTo>
                <a:cubicBezTo>
                  <a:pt x="1243" y="519"/>
                  <a:pt x="1243" y="519"/>
                  <a:pt x="1243" y="519"/>
                </a:cubicBezTo>
                <a:cubicBezTo>
                  <a:pt x="1211" y="475"/>
                  <a:pt x="1173" y="437"/>
                  <a:pt x="1130" y="405"/>
                </a:cubicBezTo>
                <a:close/>
                <a:moveTo>
                  <a:pt x="308" y="904"/>
                </a:moveTo>
                <a:cubicBezTo>
                  <a:pt x="0" y="904"/>
                  <a:pt x="0" y="904"/>
                  <a:pt x="0" y="904"/>
                </a:cubicBezTo>
                <a:cubicBezTo>
                  <a:pt x="0" y="744"/>
                  <a:pt x="0" y="744"/>
                  <a:pt x="0" y="744"/>
                </a:cubicBezTo>
                <a:cubicBezTo>
                  <a:pt x="308" y="744"/>
                  <a:pt x="308" y="744"/>
                  <a:pt x="308" y="744"/>
                </a:cubicBezTo>
                <a:cubicBezTo>
                  <a:pt x="304" y="770"/>
                  <a:pt x="302" y="797"/>
                  <a:pt x="302" y="824"/>
                </a:cubicBezTo>
                <a:cubicBezTo>
                  <a:pt x="302" y="851"/>
                  <a:pt x="304" y="878"/>
                  <a:pt x="308" y="904"/>
                </a:cubicBezTo>
                <a:close/>
                <a:moveTo>
                  <a:pt x="744" y="310"/>
                </a:moveTo>
                <a:cubicBezTo>
                  <a:pt x="744" y="0"/>
                  <a:pt x="744" y="0"/>
                  <a:pt x="744" y="0"/>
                </a:cubicBezTo>
                <a:cubicBezTo>
                  <a:pt x="904" y="0"/>
                  <a:pt x="904" y="0"/>
                  <a:pt x="904" y="0"/>
                </a:cubicBezTo>
                <a:cubicBezTo>
                  <a:pt x="904" y="310"/>
                  <a:pt x="904" y="310"/>
                  <a:pt x="904" y="310"/>
                </a:cubicBezTo>
                <a:cubicBezTo>
                  <a:pt x="877" y="306"/>
                  <a:pt x="850" y="304"/>
                  <a:pt x="822" y="304"/>
                </a:cubicBezTo>
                <a:cubicBezTo>
                  <a:pt x="795" y="304"/>
                  <a:pt x="769" y="306"/>
                  <a:pt x="744" y="310"/>
                </a:cubicBezTo>
                <a:close/>
                <a:moveTo>
                  <a:pt x="517" y="1245"/>
                </a:moveTo>
                <a:cubicBezTo>
                  <a:pt x="298" y="1463"/>
                  <a:pt x="298" y="1463"/>
                  <a:pt x="298" y="1463"/>
                </a:cubicBezTo>
                <a:cubicBezTo>
                  <a:pt x="185" y="1350"/>
                  <a:pt x="185" y="1350"/>
                  <a:pt x="185" y="1350"/>
                </a:cubicBezTo>
                <a:cubicBezTo>
                  <a:pt x="403" y="1132"/>
                  <a:pt x="403" y="1132"/>
                  <a:pt x="403" y="1132"/>
                </a:cubicBezTo>
                <a:cubicBezTo>
                  <a:pt x="435" y="1175"/>
                  <a:pt x="473" y="1213"/>
                  <a:pt x="517" y="1245"/>
                </a:cubicBezTo>
                <a:close/>
                <a:moveTo>
                  <a:pt x="1648" y="744"/>
                </a:moveTo>
                <a:cubicBezTo>
                  <a:pt x="1648" y="904"/>
                  <a:pt x="1648" y="904"/>
                  <a:pt x="1648" y="904"/>
                </a:cubicBezTo>
                <a:cubicBezTo>
                  <a:pt x="1336" y="904"/>
                  <a:pt x="1336" y="904"/>
                  <a:pt x="1336" y="904"/>
                </a:cubicBezTo>
                <a:cubicBezTo>
                  <a:pt x="1340" y="878"/>
                  <a:pt x="1342" y="851"/>
                  <a:pt x="1342" y="824"/>
                </a:cubicBezTo>
                <a:cubicBezTo>
                  <a:pt x="1342" y="797"/>
                  <a:pt x="1340" y="770"/>
                  <a:pt x="1336" y="744"/>
                </a:cubicBezTo>
                <a:lnTo>
                  <a:pt x="1648" y="744"/>
                </a:lnTo>
                <a:close/>
                <a:moveTo>
                  <a:pt x="904" y="1338"/>
                </a:moveTo>
                <a:cubicBezTo>
                  <a:pt x="904" y="1648"/>
                  <a:pt x="904" y="1648"/>
                  <a:pt x="904" y="1648"/>
                </a:cubicBezTo>
                <a:cubicBezTo>
                  <a:pt x="744" y="1648"/>
                  <a:pt x="744" y="1648"/>
                  <a:pt x="744" y="1648"/>
                </a:cubicBezTo>
                <a:cubicBezTo>
                  <a:pt x="744" y="1338"/>
                  <a:pt x="744" y="1338"/>
                  <a:pt x="744" y="1338"/>
                </a:cubicBezTo>
                <a:cubicBezTo>
                  <a:pt x="769" y="1342"/>
                  <a:pt x="795" y="1344"/>
                  <a:pt x="822" y="1344"/>
                </a:cubicBezTo>
                <a:cubicBezTo>
                  <a:pt x="850" y="1344"/>
                  <a:pt x="877" y="1342"/>
                  <a:pt x="904" y="1338"/>
                </a:cubicBezTo>
                <a:close/>
                <a:moveTo>
                  <a:pt x="1243" y="1129"/>
                </a:moveTo>
                <a:cubicBezTo>
                  <a:pt x="1463" y="1350"/>
                  <a:pt x="1463" y="1350"/>
                  <a:pt x="1463" y="1350"/>
                </a:cubicBezTo>
                <a:cubicBezTo>
                  <a:pt x="1350" y="1463"/>
                  <a:pt x="1350" y="1463"/>
                  <a:pt x="1350" y="1463"/>
                </a:cubicBezTo>
                <a:cubicBezTo>
                  <a:pt x="1130" y="1243"/>
                  <a:pt x="1130" y="1243"/>
                  <a:pt x="1130" y="1243"/>
                </a:cubicBezTo>
                <a:cubicBezTo>
                  <a:pt x="1173" y="1211"/>
                  <a:pt x="1211" y="1173"/>
                  <a:pt x="1243" y="1129"/>
                </a:cubicBezTo>
                <a:close/>
              </a:path>
            </a:pathLst>
          </a:custGeom>
          <a:solidFill>
            <a:schemeClr val="bg1"/>
          </a:solidFill>
          <a:ln>
            <a:noFill/>
          </a:ln>
        </p:spPr>
        <p:txBody>
          <a:bodyPr lIns="109728" tIns="54864" rIns="109728" bIns="54864"/>
          <a:p>
            <a:pPr defTabSz="950595"/>
            <a:endParaRPr lang="bg-BG" sz="168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6" name="Freeform 25"/>
          <p:cNvSpPr>
            <a:spLocks noEditPoints="1"/>
          </p:cNvSpPr>
          <p:nvPr/>
        </p:nvSpPr>
        <p:spPr bwMode="auto">
          <a:xfrm>
            <a:off x="3545863" y="3362324"/>
            <a:ext cx="317500" cy="319616"/>
          </a:xfrm>
          <a:custGeom>
            <a:avLst/>
            <a:gdLst>
              <a:gd name="T0" fmla="*/ 533 w 1648"/>
              <a:gd name="T1" fmla="*/ 502 h 1653"/>
              <a:gd name="T2" fmla="*/ 196 w 1648"/>
              <a:gd name="T3" fmla="*/ 502 h 1653"/>
              <a:gd name="T4" fmla="*/ 196 w 1648"/>
              <a:gd name="T5" fmla="*/ 401 h 1653"/>
              <a:gd name="T6" fmla="*/ 533 w 1648"/>
              <a:gd name="T7" fmla="*/ 401 h 1653"/>
              <a:gd name="T8" fmla="*/ 533 w 1648"/>
              <a:gd name="T9" fmla="*/ 502 h 1653"/>
              <a:gd name="T10" fmla="*/ 1648 w 1648"/>
              <a:gd name="T11" fmla="*/ 714 h 1653"/>
              <a:gd name="T12" fmla="*/ 1648 w 1648"/>
              <a:gd name="T13" fmla="*/ 1513 h 1653"/>
              <a:gd name="T14" fmla="*/ 1508 w 1648"/>
              <a:gd name="T15" fmla="*/ 1653 h 1653"/>
              <a:gd name="T16" fmla="*/ 140 w 1648"/>
              <a:gd name="T17" fmla="*/ 1653 h 1653"/>
              <a:gd name="T18" fmla="*/ 0 w 1648"/>
              <a:gd name="T19" fmla="*/ 1513 h 1653"/>
              <a:gd name="T20" fmla="*/ 0 w 1648"/>
              <a:gd name="T21" fmla="*/ 714 h 1653"/>
              <a:gd name="T22" fmla="*/ 140 w 1648"/>
              <a:gd name="T23" fmla="*/ 574 h 1653"/>
              <a:gd name="T24" fmla="*/ 1508 w 1648"/>
              <a:gd name="T25" fmla="*/ 574 h 1653"/>
              <a:gd name="T26" fmla="*/ 1648 w 1648"/>
              <a:gd name="T27" fmla="*/ 714 h 1653"/>
              <a:gd name="T28" fmla="*/ 162 w 1648"/>
              <a:gd name="T29" fmla="*/ 910 h 1653"/>
              <a:gd name="T30" fmla="*/ 988 w 1648"/>
              <a:gd name="T31" fmla="*/ 910 h 1653"/>
              <a:gd name="T32" fmla="*/ 988 w 1648"/>
              <a:gd name="T33" fmla="*/ 736 h 1653"/>
              <a:gd name="T34" fmla="*/ 162 w 1648"/>
              <a:gd name="T35" fmla="*/ 736 h 1653"/>
              <a:gd name="T36" fmla="*/ 162 w 1648"/>
              <a:gd name="T37" fmla="*/ 910 h 1653"/>
              <a:gd name="T38" fmla="*/ 428 w 1648"/>
              <a:gd name="T39" fmla="*/ 1079 h 1653"/>
              <a:gd name="T40" fmla="*/ 428 w 1648"/>
              <a:gd name="T41" fmla="*/ 1151 h 1653"/>
              <a:gd name="T42" fmla="*/ 1221 w 1648"/>
              <a:gd name="T43" fmla="*/ 1151 h 1653"/>
              <a:gd name="T44" fmla="*/ 1221 w 1648"/>
              <a:gd name="T45" fmla="*/ 1079 h 1653"/>
              <a:gd name="T46" fmla="*/ 428 w 1648"/>
              <a:gd name="T47" fmla="*/ 1079 h 1653"/>
              <a:gd name="T48" fmla="*/ 1220 w 1648"/>
              <a:gd name="T49" fmla="*/ 1405 h 1653"/>
              <a:gd name="T50" fmla="*/ 428 w 1648"/>
              <a:gd name="T51" fmla="*/ 1405 h 1653"/>
              <a:gd name="T52" fmla="*/ 428 w 1648"/>
              <a:gd name="T53" fmla="*/ 1441 h 1653"/>
              <a:gd name="T54" fmla="*/ 428 w 1648"/>
              <a:gd name="T55" fmla="*/ 1477 h 1653"/>
              <a:gd name="T56" fmla="*/ 1220 w 1648"/>
              <a:gd name="T57" fmla="*/ 1477 h 1653"/>
              <a:gd name="T58" fmla="*/ 1220 w 1648"/>
              <a:gd name="T59" fmla="*/ 1405 h 1653"/>
              <a:gd name="T60" fmla="*/ 1335 w 1648"/>
              <a:gd name="T61" fmla="*/ 1243 h 1653"/>
              <a:gd name="T62" fmla="*/ 313 w 1648"/>
              <a:gd name="T63" fmla="*/ 1243 h 1653"/>
              <a:gd name="T64" fmla="*/ 313 w 1648"/>
              <a:gd name="T65" fmla="*/ 1315 h 1653"/>
              <a:gd name="T66" fmla="*/ 1335 w 1648"/>
              <a:gd name="T67" fmla="*/ 1315 h 1653"/>
              <a:gd name="T68" fmla="*/ 1335 w 1648"/>
              <a:gd name="T69" fmla="*/ 1243 h 1653"/>
              <a:gd name="T70" fmla="*/ 1486 w 1648"/>
              <a:gd name="T71" fmla="*/ 736 h 1653"/>
              <a:gd name="T72" fmla="*/ 1068 w 1648"/>
              <a:gd name="T73" fmla="*/ 736 h 1653"/>
              <a:gd name="T74" fmla="*/ 1068 w 1648"/>
              <a:gd name="T75" fmla="*/ 910 h 1653"/>
              <a:gd name="T76" fmla="*/ 1486 w 1648"/>
              <a:gd name="T77" fmla="*/ 910 h 1653"/>
              <a:gd name="T78" fmla="*/ 1486 w 1648"/>
              <a:gd name="T79" fmla="*/ 736 h 1653"/>
              <a:gd name="T80" fmla="*/ 695 w 1648"/>
              <a:gd name="T81" fmla="*/ 75 h 1653"/>
              <a:gd name="T82" fmla="*/ 869 w 1648"/>
              <a:gd name="T83" fmla="*/ 200 h 1653"/>
              <a:gd name="T84" fmla="*/ 914 w 1648"/>
              <a:gd name="T85" fmla="*/ 137 h 1653"/>
              <a:gd name="T86" fmla="*/ 740 w 1648"/>
              <a:gd name="T87" fmla="*/ 12 h 1653"/>
              <a:gd name="T88" fmla="*/ 686 w 1648"/>
              <a:gd name="T89" fmla="*/ 21 h 1653"/>
              <a:gd name="T90" fmla="*/ 695 w 1648"/>
              <a:gd name="T91" fmla="*/ 75 h 1653"/>
              <a:gd name="T92" fmla="*/ 1262 w 1648"/>
              <a:gd name="T93" fmla="*/ 502 h 1653"/>
              <a:gd name="T94" fmla="*/ 1436 w 1648"/>
              <a:gd name="T95" fmla="*/ 502 h 1653"/>
              <a:gd name="T96" fmla="*/ 963 w 1648"/>
              <a:gd name="T97" fmla="*/ 154 h 1653"/>
              <a:gd name="T98" fmla="*/ 900 w 1648"/>
              <a:gd name="T99" fmla="*/ 241 h 1653"/>
              <a:gd name="T100" fmla="*/ 1262 w 1648"/>
              <a:gd name="T101" fmla="*/ 502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8" h="1653">
                <a:moveTo>
                  <a:pt x="533" y="502"/>
                </a:moveTo>
                <a:cubicBezTo>
                  <a:pt x="196" y="502"/>
                  <a:pt x="196" y="502"/>
                  <a:pt x="196" y="502"/>
                </a:cubicBezTo>
                <a:cubicBezTo>
                  <a:pt x="196" y="401"/>
                  <a:pt x="196" y="401"/>
                  <a:pt x="196" y="401"/>
                </a:cubicBezTo>
                <a:cubicBezTo>
                  <a:pt x="533" y="401"/>
                  <a:pt x="533" y="401"/>
                  <a:pt x="533" y="401"/>
                </a:cubicBezTo>
                <a:lnTo>
                  <a:pt x="533" y="502"/>
                </a:lnTo>
                <a:close/>
                <a:moveTo>
                  <a:pt x="1648" y="714"/>
                </a:moveTo>
                <a:cubicBezTo>
                  <a:pt x="1648" y="1513"/>
                  <a:pt x="1648" y="1513"/>
                  <a:pt x="1648" y="1513"/>
                </a:cubicBezTo>
                <a:cubicBezTo>
                  <a:pt x="1648" y="1590"/>
                  <a:pt x="1585" y="1653"/>
                  <a:pt x="1508" y="1653"/>
                </a:cubicBezTo>
                <a:cubicBezTo>
                  <a:pt x="140" y="1653"/>
                  <a:pt x="140" y="1653"/>
                  <a:pt x="140" y="1653"/>
                </a:cubicBezTo>
                <a:cubicBezTo>
                  <a:pt x="63" y="1653"/>
                  <a:pt x="0" y="1590"/>
                  <a:pt x="0" y="1513"/>
                </a:cubicBezTo>
                <a:cubicBezTo>
                  <a:pt x="0" y="714"/>
                  <a:pt x="0" y="714"/>
                  <a:pt x="0" y="714"/>
                </a:cubicBezTo>
                <a:cubicBezTo>
                  <a:pt x="0" y="636"/>
                  <a:pt x="63" y="574"/>
                  <a:pt x="140" y="574"/>
                </a:cubicBezTo>
                <a:cubicBezTo>
                  <a:pt x="1508" y="574"/>
                  <a:pt x="1508" y="574"/>
                  <a:pt x="1508" y="574"/>
                </a:cubicBezTo>
                <a:cubicBezTo>
                  <a:pt x="1585" y="574"/>
                  <a:pt x="1648" y="636"/>
                  <a:pt x="1648" y="714"/>
                </a:cubicBezTo>
                <a:close/>
                <a:moveTo>
                  <a:pt x="162" y="910"/>
                </a:moveTo>
                <a:cubicBezTo>
                  <a:pt x="988" y="910"/>
                  <a:pt x="988" y="910"/>
                  <a:pt x="988" y="910"/>
                </a:cubicBezTo>
                <a:cubicBezTo>
                  <a:pt x="988" y="736"/>
                  <a:pt x="988" y="736"/>
                  <a:pt x="988" y="736"/>
                </a:cubicBezTo>
                <a:cubicBezTo>
                  <a:pt x="162" y="736"/>
                  <a:pt x="162" y="736"/>
                  <a:pt x="162" y="736"/>
                </a:cubicBezTo>
                <a:lnTo>
                  <a:pt x="162" y="910"/>
                </a:lnTo>
                <a:close/>
                <a:moveTo>
                  <a:pt x="428" y="1079"/>
                </a:moveTo>
                <a:cubicBezTo>
                  <a:pt x="428" y="1151"/>
                  <a:pt x="428" y="1151"/>
                  <a:pt x="428" y="1151"/>
                </a:cubicBezTo>
                <a:cubicBezTo>
                  <a:pt x="1221" y="1151"/>
                  <a:pt x="1221" y="1151"/>
                  <a:pt x="1221" y="1151"/>
                </a:cubicBezTo>
                <a:cubicBezTo>
                  <a:pt x="1221" y="1079"/>
                  <a:pt x="1221" y="1079"/>
                  <a:pt x="1221" y="1079"/>
                </a:cubicBezTo>
                <a:lnTo>
                  <a:pt x="428" y="1079"/>
                </a:lnTo>
                <a:close/>
                <a:moveTo>
                  <a:pt x="1220" y="1405"/>
                </a:moveTo>
                <a:cubicBezTo>
                  <a:pt x="428" y="1405"/>
                  <a:pt x="428" y="1405"/>
                  <a:pt x="428" y="1405"/>
                </a:cubicBezTo>
                <a:cubicBezTo>
                  <a:pt x="428" y="1441"/>
                  <a:pt x="428" y="1441"/>
                  <a:pt x="428" y="1441"/>
                </a:cubicBezTo>
                <a:cubicBezTo>
                  <a:pt x="428" y="1477"/>
                  <a:pt x="428" y="1477"/>
                  <a:pt x="428" y="1477"/>
                </a:cubicBezTo>
                <a:cubicBezTo>
                  <a:pt x="1220" y="1477"/>
                  <a:pt x="1220" y="1477"/>
                  <a:pt x="1220" y="1477"/>
                </a:cubicBezTo>
                <a:lnTo>
                  <a:pt x="1220" y="1405"/>
                </a:lnTo>
                <a:close/>
                <a:moveTo>
                  <a:pt x="1335" y="1243"/>
                </a:moveTo>
                <a:cubicBezTo>
                  <a:pt x="313" y="1243"/>
                  <a:pt x="313" y="1243"/>
                  <a:pt x="313" y="1243"/>
                </a:cubicBezTo>
                <a:cubicBezTo>
                  <a:pt x="313" y="1315"/>
                  <a:pt x="313" y="1315"/>
                  <a:pt x="313" y="1315"/>
                </a:cubicBezTo>
                <a:cubicBezTo>
                  <a:pt x="1335" y="1315"/>
                  <a:pt x="1335" y="1315"/>
                  <a:pt x="1335" y="1315"/>
                </a:cubicBezTo>
                <a:lnTo>
                  <a:pt x="1335" y="1243"/>
                </a:lnTo>
                <a:close/>
                <a:moveTo>
                  <a:pt x="1486" y="736"/>
                </a:moveTo>
                <a:cubicBezTo>
                  <a:pt x="1068" y="736"/>
                  <a:pt x="1068" y="736"/>
                  <a:pt x="1068" y="736"/>
                </a:cubicBezTo>
                <a:cubicBezTo>
                  <a:pt x="1068" y="910"/>
                  <a:pt x="1068" y="910"/>
                  <a:pt x="1068" y="910"/>
                </a:cubicBezTo>
                <a:cubicBezTo>
                  <a:pt x="1486" y="910"/>
                  <a:pt x="1486" y="910"/>
                  <a:pt x="1486" y="910"/>
                </a:cubicBezTo>
                <a:lnTo>
                  <a:pt x="1486" y="736"/>
                </a:lnTo>
                <a:close/>
                <a:moveTo>
                  <a:pt x="695" y="75"/>
                </a:moveTo>
                <a:cubicBezTo>
                  <a:pt x="869" y="200"/>
                  <a:pt x="869" y="200"/>
                  <a:pt x="869" y="200"/>
                </a:cubicBezTo>
                <a:cubicBezTo>
                  <a:pt x="914" y="137"/>
                  <a:pt x="914" y="137"/>
                  <a:pt x="914" y="137"/>
                </a:cubicBezTo>
                <a:cubicBezTo>
                  <a:pt x="740" y="12"/>
                  <a:pt x="740" y="12"/>
                  <a:pt x="740" y="12"/>
                </a:cubicBezTo>
                <a:cubicBezTo>
                  <a:pt x="723" y="0"/>
                  <a:pt x="699" y="4"/>
                  <a:pt x="686" y="21"/>
                </a:cubicBezTo>
                <a:cubicBezTo>
                  <a:pt x="674" y="38"/>
                  <a:pt x="678" y="62"/>
                  <a:pt x="695" y="75"/>
                </a:cubicBezTo>
                <a:close/>
                <a:moveTo>
                  <a:pt x="1262" y="502"/>
                </a:moveTo>
                <a:cubicBezTo>
                  <a:pt x="1436" y="502"/>
                  <a:pt x="1436" y="502"/>
                  <a:pt x="1436" y="502"/>
                </a:cubicBezTo>
                <a:cubicBezTo>
                  <a:pt x="963" y="154"/>
                  <a:pt x="963" y="154"/>
                  <a:pt x="963" y="154"/>
                </a:cubicBezTo>
                <a:cubicBezTo>
                  <a:pt x="900" y="241"/>
                  <a:pt x="900" y="241"/>
                  <a:pt x="900" y="241"/>
                </a:cubicBezTo>
                <a:lnTo>
                  <a:pt x="1262" y="502"/>
                </a:lnTo>
                <a:close/>
              </a:path>
            </a:pathLst>
          </a:custGeom>
          <a:solidFill>
            <a:schemeClr val="bg1"/>
          </a:solidFill>
          <a:ln>
            <a:noFill/>
          </a:ln>
        </p:spPr>
        <p:txBody>
          <a:bodyPr lIns="109728" tIns="54864" rIns="109728" bIns="54864"/>
          <a:p>
            <a:pPr defTabSz="950595"/>
            <a:endParaRPr lang="bg-BG" sz="168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7" name="Freeform 33"/>
          <p:cNvSpPr>
            <a:spLocks noEditPoints="1"/>
          </p:cNvSpPr>
          <p:nvPr/>
        </p:nvSpPr>
        <p:spPr bwMode="auto">
          <a:xfrm rot="19296757">
            <a:off x="4451796" y="1948391"/>
            <a:ext cx="347133" cy="364067"/>
          </a:xfrm>
          <a:custGeom>
            <a:avLst/>
            <a:gdLst>
              <a:gd name="T0" fmla="*/ 1348 w 1568"/>
              <a:gd name="T1" fmla="*/ 1168 h 1648"/>
              <a:gd name="T2" fmla="*/ 1228 w 1568"/>
              <a:gd name="T3" fmla="*/ 1168 h 1648"/>
              <a:gd name="T4" fmla="*/ 784 w 1568"/>
              <a:gd name="T5" fmla="*/ 772 h 1648"/>
              <a:gd name="T6" fmla="*/ 340 w 1568"/>
              <a:gd name="T7" fmla="*/ 1168 h 1648"/>
              <a:gd name="T8" fmla="*/ 220 w 1568"/>
              <a:gd name="T9" fmla="*/ 1168 h 1648"/>
              <a:gd name="T10" fmla="*/ 724 w 1568"/>
              <a:gd name="T11" fmla="*/ 480 h 1648"/>
              <a:gd name="T12" fmla="*/ 844 w 1568"/>
              <a:gd name="T13" fmla="*/ 480 h 1648"/>
              <a:gd name="T14" fmla="*/ 1348 w 1568"/>
              <a:gd name="T15" fmla="*/ 1168 h 1648"/>
              <a:gd name="T16" fmla="*/ 1064 w 1568"/>
              <a:gd name="T17" fmla="*/ 0 h 1648"/>
              <a:gd name="T18" fmla="*/ 504 w 1568"/>
              <a:gd name="T19" fmla="*/ 0 h 1648"/>
              <a:gd name="T20" fmla="*/ 504 w 1568"/>
              <a:gd name="T21" fmla="*/ 400 h 1648"/>
              <a:gd name="T22" fmla="*/ 1064 w 1568"/>
              <a:gd name="T23" fmla="*/ 400 h 1648"/>
              <a:gd name="T24" fmla="*/ 1064 w 1568"/>
              <a:gd name="T25" fmla="*/ 0 h 1648"/>
              <a:gd name="T26" fmla="*/ 0 w 1568"/>
              <a:gd name="T27" fmla="*/ 1248 h 1648"/>
              <a:gd name="T28" fmla="*/ 560 w 1568"/>
              <a:gd name="T29" fmla="*/ 1248 h 1648"/>
              <a:gd name="T30" fmla="*/ 560 w 1568"/>
              <a:gd name="T31" fmla="*/ 1648 h 1648"/>
              <a:gd name="T32" fmla="*/ 0 w 1568"/>
              <a:gd name="T33" fmla="*/ 1648 h 1648"/>
              <a:gd name="T34" fmla="*/ 0 w 1568"/>
              <a:gd name="T35" fmla="*/ 1248 h 1648"/>
              <a:gd name="T36" fmla="*/ 1568 w 1568"/>
              <a:gd name="T37" fmla="*/ 1248 h 1648"/>
              <a:gd name="T38" fmla="*/ 1568 w 1568"/>
              <a:gd name="T39" fmla="*/ 1648 h 1648"/>
              <a:gd name="T40" fmla="*/ 1008 w 1568"/>
              <a:gd name="T41" fmla="*/ 1648 h 1648"/>
              <a:gd name="T42" fmla="*/ 1008 w 1568"/>
              <a:gd name="T43" fmla="*/ 1248 h 1648"/>
              <a:gd name="T44" fmla="*/ 1568 w 1568"/>
              <a:gd name="T45" fmla="*/ 12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8" h="1648">
                <a:moveTo>
                  <a:pt x="1348" y="1168"/>
                </a:moveTo>
                <a:cubicBezTo>
                  <a:pt x="1228" y="1168"/>
                  <a:pt x="1228" y="1168"/>
                  <a:pt x="1228" y="1168"/>
                </a:cubicBezTo>
                <a:cubicBezTo>
                  <a:pt x="1228" y="848"/>
                  <a:pt x="932" y="1038"/>
                  <a:pt x="784" y="772"/>
                </a:cubicBezTo>
                <a:cubicBezTo>
                  <a:pt x="637" y="1037"/>
                  <a:pt x="340" y="850"/>
                  <a:pt x="340" y="1168"/>
                </a:cubicBezTo>
                <a:cubicBezTo>
                  <a:pt x="220" y="1168"/>
                  <a:pt x="220" y="1168"/>
                  <a:pt x="220" y="1168"/>
                </a:cubicBezTo>
                <a:cubicBezTo>
                  <a:pt x="220" y="635"/>
                  <a:pt x="724" y="1052"/>
                  <a:pt x="724" y="480"/>
                </a:cubicBezTo>
                <a:cubicBezTo>
                  <a:pt x="844" y="480"/>
                  <a:pt x="844" y="480"/>
                  <a:pt x="844" y="480"/>
                </a:cubicBezTo>
                <a:cubicBezTo>
                  <a:pt x="844" y="1052"/>
                  <a:pt x="1348" y="634"/>
                  <a:pt x="1348" y="1168"/>
                </a:cubicBezTo>
                <a:close/>
                <a:moveTo>
                  <a:pt x="1064" y="0"/>
                </a:moveTo>
                <a:cubicBezTo>
                  <a:pt x="504" y="0"/>
                  <a:pt x="504" y="0"/>
                  <a:pt x="504" y="0"/>
                </a:cubicBezTo>
                <a:cubicBezTo>
                  <a:pt x="504" y="400"/>
                  <a:pt x="504" y="400"/>
                  <a:pt x="504" y="400"/>
                </a:cubicBezTo>
                <a:cubicBezTo>
                  <a:pt x="1064" y="400"/>
                  <a:pt x="1064" y="400"/>
                  <a:pt x="1064" y="400"/>
                </a:cubicBezTo>
                <a:lnTo>
                  <a:pt x="1064" y="0"/>
                </a:lnTo>
                <a:close/>
                <a:moveTo>
                  <a:pt x="0" y="1248"/>
                </a:moveTo>
                <a:cubicBezTo>
                  <a:pt x="560" y="1248"/>
                  <a:pt x="560" y="1248"/>
                  <a:pt x="560" y="1248"/>
                </a:cubicBezTo>
                <a:cubicBezTo>
                  <a:pt x="560" y="1648"/>
                  <a:pt x="560" y="1648"/>
                  <a:pt x="560" y="1648"/>
                </a:cubicBezTo>
                <a:cubicBezTo>
                  <a:pt x="0" y="1648"/>
                  <a:pt x="0" y="1648"/>
                  <a:pt x="0" y="1648"/>
                </a:cubicBezTo>
                <a:lnTo>
                  <a:pt x="0" y="1248"/>
                </a:lnTo>
                <a:close/>
                <a:moveTo>
                  <a:pt x="1568" y="1248"/>
                </a:moveTo>
                <a:cubicBezTo>
                  <a:pt x="1568" y="1648"/>
                  <a:pt x="1568" y="1648"/>
                  <a:pt x="1568" y="1648"/>
                </a:cubicBezTo>
                <a:cubicBezTo>
                  <a:pt x="1008" y="1648"/>
                  <a:pt x="1008" y="1648"/>
                  <a:pt x="1008" y="1648"/>
                </a:cubicBezTo>
                <a:cubicBezTo>
                  <a:pt x="1008" y="1248"/>
                  <a:pt x="1008" y="1248"/>
                  <a:pt x="1008" y="1248"/>
                </a:cubicBezTo>
                <a:lnTo>
                  <a:pt x="1568" y="1248"/>
                </a:lnTo>
                <a:close/>
              </a:path>
            </a:pathLst>
          </a:custGeom>
          <a:solidFill>
            <a:schemeClr val="bg1"/>
          </a:solidFill>
          <a:ln>
            <a:noFill/>
          </a:ln>
        </p:spPr>
        <p:txBody>
          <a:bodyPr lIns="109728" tIns="54864" rIns="109728" bIns="54864"/>
          <a:p>
            <a:pPr defTabSz="950595"/>
            <a:endParaRPr lang="bg-BG" sz="168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8" name="Freeform 436"/>
          <p:cNvSpPr>
            <a:spLocks noEditPoints="1"/>
          </p:cNvSpPr>
          <p:nvPr/>
        </p:nvSpPr>
        <p:spPr bwMode="auto">
          <a:xfrm>
            <a:off x="4530114" y="4958291"/>
            <a:ext cx="283633" cy="330200"/>
          </a:xfrm>
          <a:custGeom>
            <a:avLst/>
            <a:gdLst>
              <a:gd name="T0" fmla="*/ 335 w 469"/>
              <a:gd name="T1" fmla="*/ 0 h 545"/>
              <a:gd name="T2" fmla="*/ 86 w 469"/>
              <a:gd name="T3" fmla="*/ 171 h 545"/>
              <a:gd name="T4" fmla="*/ 102 w 469"/>
              <a:gd name="T5" fmla="*/ 403 h 545"/>
              <a:gd name="T6" fmla="*/ 301 w 469"/>
              <a:gd name="T7" fmla="*/ 166 h 545"/>
              <a:gd name="T8" fmla="*/ 201 w 469"/>
              <a:gd name="T9" fmla="*/ 460 h 545"/>
              <a:gd name="T10" fmla="*/ 431 w 469"/>
              <a:gd name="T11" fmla="*/ 350 h 545"/>
              <a:gd name="T12" fmla="*/ 335 w 469"/>
              <a:gd name="T13" fmla="*/ 0 h 545"/>
              <a:gd name="T14" fmla="*/ 25 w 469"/>
              <a:gd name="T15" fmla="*/ 483 h 545"/>
              <a:gd name="T16" fmla="*/ 62 w 469"/>
              <a:gd name="T17" fmla="*/ 512 h 545"/>
              <a:gd name="T18" fmla="*/ 289 w 469"/>
              <a:gd name="T19" fmla="*/ 252 h 545"/>
              <a:gd name="T20" fmla="*/ 25 w 469"/>
              <a:gd name="T21" fmla="*/ 483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9" h="545">
                <a:moveTo>
                  <a:pt x="335" y="0"/>
                </a:moveTo>
                <a:cubicBezTo>
                  <a:pt x="250" y="139"/>
                  <a:pt x="184" y="71"/>
                  <a:pt x="86" y="171"/>
                </a:cubicBezTo>
                <a:cubicBezTo>
                  <a:pt x="0" y="260"/>
                  <a:pt x="30" y="366"/>
                  <a:pt x="102" y="403"/>
                </a:cubicBezTo>
                <a:cubicBezTo>
                  <a:pt x="174" y="366"/>
                  <a:pt x="247" y="285"/>
                  <a:pt x="301" y="166"/>
                </a:cubicBezTo>
                <a:cubicBezTo>
                  <a:pt x="301" y="166"/>
                  <a:pt x="350" y="316"/>
                  <a:pt x="201" y="460"/>
                </a:cubicBezTo>
                <a:cubicBezTo>
                  <a:pt x="273" y="545"/>
                  <a:pt x="397" y="486"/>
                  <a:pt x="431" y="350"/>
                </a:cubicBezTo>
                <a:cubicBezTo>
                  <a:pt x="469" y="203"/>
                  <a:pt x="371" y="54"/>
                  <a:pt x="335" y="0"/>
                </a:cubicBezTo>
                <a:close/>
                <a:moveTo>
                  <a:pt x="25" y="483"/>
                </a:moveTo>
                <a:cubicBezTo>
                  <a:pt x="25" y="485"/>
                  <a:pt x="26" y="512"/>
                  <a:pt x="62" y="512"/>
                </a:cubicBezTo>
                <a:cubicBezTo>
                  <a:pt x="88" y="512"/>
                  <a:pt x="221" y="440"/>
                  <a:pt x="289" y="252"/>
                </a:cubicBezTo>
                <a:cubicBezTo>
                  <a:pt x="186" y="435"/>
                  <a:pt x="36" y="480"/>
                  <a:pt x="25" y="483"/>
                </a:cubicBezTo>
                <a:close/>
              </a:path>
            </a:pathLst>
          </a:custGeom>
          <a:solidFill>
            <a:schemeClr val="bg1"/>
          </a:solidFill>
          <a:ln>
            <a:noFill/>
          </a:ln>
        </p:spPr>
        <p:txBody>
          <a:bodyPr lIns="109728" tIns="54864" rIns="109728" bIns="54864"/>
          <a:p>
            <a:pPr defTabSz="950595"/>
            <a:endParaRPr lang="en-US" sz="168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9" name="Freeform 737"/>
          <p:cNvSpPr/>
          <p:nvPr/>
        </p:nvSpPr>
        <p:spPr bwMode="auto">
          <a:xfrm>
            <a:off x="7448996" y="4943474"/>
            <a:ext cx="277284" cy="376767"/>
          </a:xfrm>
          <a:custGeom>
            <a:avLst/>
            <a:gdLst>
              <a:gd name="T0" fmla="*/ 38 w 369"/>
              <a:gd name="T1" fmla="*/ 509 h 520"/>
              <a:gd name="T2" fmla="*/ 74 w 369"/>
              <a:gd name="T3" fmla="*/ 395 h 520"/>
              <a:gd name="T4" fmla="*/ 215 w 369"/>
              <a:gd name="T5" fmla="*/ 324 h 520"/>
              <a:gd name="T6" fmla="*/ 139 w 369"/>
              <a:gd name="T7" fmla="*/ 289 h 520"/>
              <a:gd name="T8" fmla="*/ 303 w 369"/>
              <a:gd name="T9" fmla="*/ 206 h 520"/>
              <a:gd name="T10" fmla="*/ 207 w 369"/>
              <a:gd name="T11" fmla="*/ 178 h 520"/>
              <a:gd name="T12" fmla="*/ 341 w 369"/>
              <a:gd name="T13" fmla="*/ 135 h 520"/>
              <a:gd name="T14" fmla="*/ 361 w 369"/>
              <a:gd name="T15" fmla="*/ 51 h 520"/>
              <a:gd name="T16" fmla="*/ 261 w 369"/>
              <a:gd name="T17" fmla="*/ 3 h 520"/>
              <a:gd name="T18" fmla="*/ 163 w 369"/>
              <a:gd name="T19" fmla="*/ 127 h 520"/>
              <a:gd name="T20" fmla="*/ 172 w 369"/>
              <a:gd name="T21" fmla="*/ 23 h 520"/>
              <a:gd name="T22" fmla="*/ 78 w 369"/>
              <a:gd name="T23" fmla="*/ 107 h 520"/>
              <a:gd name="T24" fmla="*/ 70 w 369"/>
              <a:gd name="T25" fmla="*/ 315 h 520"/>
              <a:gd name="T26" fmla="*/ 14 w 369"/>
              <a:gd name="T27" fmla="*/ 218 h 520"/>
              <a:gd name="T28" fmla="*/ 41 w 369"/>
              <a:gd name="T29" fmla="*/ 380 h 520"/>
              <a:gd name="T30" fmla="*/ 16 w 369"/>
              <a:gd name="T31" fmla="*/ 496 h 520"/>
              <a:gd name="T32" fmla="*/ 38 w 369"/>
              <a:gd name="T33" fmla="*/ 50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520">
                <a:moveTo>
                  <a:pt x="38" y="509"/>
                </a:moveTo>
                <a:cubicBezTo>
                  <a:pt x="46" y="483"/>
                  <a:pt x="58" y="447"/>
                  <a:pt x="74" y="395"/>
                </a:cubicBezTo>
                <a:cubicBezTo>
                  <a:pt x="143" y="384"/>
                  <a:pt x="171" y="404"/>
                  <a:pt x="215" y="324"/>
                </a:cubicBezTo>
                <a:cubicBezTo>
                  <a:pt x="180" y="335"/>
                  <a:pt x="137" y="303"/>
                  <a:pt x="139" y="289"/>
                </a:cubicBezTo>
                <a:cubicBezTo>
                  <a:pt x="141" y="275"/>
                  <a:pt x="239" y="299"/>
                  <a:pt x="303" y="206"/>
                </a:cubicBezTo>
                <a:cubicBezTo>
                  <a:pt x="222" y="224"/>
                  <a:pt x="197" y="184"/>
                  <a:pt x="207" y="178"/>
                </a:cubicBezTo>
                <a:cubicBezTo>
                  <a:pt x="231" y="164"/>
                  <a:pt x="302" y="173"/>
                  <a:pt x="341" y="135"/>
                </a:cubicBezTo>
                <a:cubicBezTo>
                  <a:pt x="360" y="115"/>
                  <a:pt x="369" y="68"/>
                  <a:pt x="361" y="51"/>
                </a:cubicBezTo>
                <a:cubicBezTo>
                  <a:pt x="352" y="31"/>
                  <a:pt x="293" y="0"/>
                  <a:pt x="261" y="3"/>
                </a:cubicBezTo>
                <a:cubicBezTo>
                  <a:pt x="229" y="6"/>
                  <a:pt x="178" y="128"/>
                  <a:pt x="163" y="127"/>
                </a:cubicBezTo>
                <a:cubicBezTo>
                  <a:pt x="148" y="126"/>
                  <a:pt x="145" y="73"/>
                  <a:pt x="172" y="23"/>
                </a:cubicBezTo>
                <a:cubicBezTo>
                  <a:pt x="144" y="35"/>
                  <a:pt x="94" y="74"/>
                  <a:pt x="78" y="107"/>
                </a:cubicBezTo>
                <a:cubicBezTo>
                  <a:pt x="48" y="168"/>
                  <a:pt x="80" y="310"/>
                  <a:pt x="70" y="315"/>
                </a:cubicBezTo>
                <a:cubicBezTo>
                  <a:pt x="60" y="320"/>
                  <a:pt x="25" y="250"/>
                  <a:pt x="14" y="218"/>
                </a:cubicBezTo>
                <a:cubicBezTo>
                  <a:pt x="0" y="267"/>
                  <a:pt x="0" y="315"/>
                  <a:pt x="41" y="380"/>
                </a:cubicBezTo>
                <a:cubicBezTo>
                  <a:pt x="26" y="422"/>
                  <a:pt x="17" y="471"/>
                  <a:pt x="16" y="496"/>
                </a:cubicBezTo>
                <a:cubicBezTo>
                  <a:pt x="15" y="516"/>
                  <a:pt x="34" y="520"/>
                  <a:pt x="38" y="509"/>
                </a:cubicBezTo>
                <a:close/>
              </a:path>
            </a:pathLst>
          </a:custGeom>
          <a:solidFill>
            <a:schemeClr val="bg1"/>
          </a:solidFill>
          <a:ln>
            <a:noFill/>
          </a:ln>
        </p:spPr>
        <p:txBody>
          <a:bodyPr lIns="109728" tIns="54864" rIns="109728" bIns="54864"/>
          <a:p>
            <a:pPr defTabSz="950595"/>
            <a:endParaRPr lang="en-US" sz="1685">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34" name="Straight Connector 74"/>
          <p:cNvCxnSpPr/>
          <p:nvPr/>
        </p:nvCxnSpPr>
        <p:spPr>
          <a:xfrm flipH="1">
            <a:off x="6631963" y="2549525"/>
            <a:ext cx="484717" cy="501649"/>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5" name="Straight Connector 75"/>
          <p:cNvCxnSpPr/>
          <p:nvPr/>
        </p:nvCxnSpPr>
        <p:spPr>
          <a:xfrm flipH="1">
            <a:off x="5101614" y="4134907"/>
            <a:ext cx="484716" cy="501651"/>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6" name="Straight Connector 76"/>
          <p:cNvCxnSpPr/>
          <p:nvPr/>
        </p:nvCxnSpPr>
        <p:spPr>
          <a:xfrm>
            <a:off x="5095263" y="2549525"/>
            <a:ext cx="484717" cy="501649"/>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7" name="Straight Connector 77"/>
          <p:cNvCxnSpPr/>
          <p:nvPr/>
        </p:nvCxnSpPr>
        <p:spPr>
          <a:xfrm>
            <a:off x="6631963" y="4130674"/>
            <a:ext cx="484717" cy="503767"/>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8" name="Straight Connector 81"/>
          <p:cNvCxnSpPr/>
          <p:nvPr/>
        </p:nvCxnSpPr>
        <p:spPr>
          <a:xfrm>
            <a:off x="6845747" y="3576107"/>
            <a:ext cx="1130300" cy="0"/>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9" name="Straight Connector 83"/>
          <p:cNvCxnSpPr/>
          <p:nvPr/>
        </p:nvCxnSpPr>
        <p:spPr>
          <a:xfrm>
            <a:off x="4227430" y="3576107"/>
            <a:ext cx="1130300" cy="0"/>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8730" name="Freeform 391@|5FFC:0|FBC:0|LFC:0|LBC:16777215"/>
          <p:cNvSpPr/>
          <p:nvPr/>
        </p:nvSpPr>
        <p:spPr bwMode="auto">
          <a:xfrm>
            <a:off x="6290812" y="3329020"/>
            <a:ext cx="208530" cy="253621"/>
          </a:xfrm>
          <a:custGeom>
            <a:avLst/>
            <a:gdLst>
              <a:gd name="T0" fmla="*/ 81 w 81"/>
              <a:gd name="T1" fmla="*/ 89 h 101"/>
              <a:gd name="T2" fmla="*/ 67 w 81"/>
              <a:gd name="T3" fmla="*/ 76 h 101"/>
              <a:gd name="T4" fmla="*/ 34 w 81"/>
              <a:gd name="T5" fmla="*/ 62 h 101"/>
              <a:gd name="T6" fmla="*/ 44 w 81"/>
              <a:gd name="T7" fmla="*/ 43 h 101"/>
              <a:gd name="T8" fmla="*/ 46 w 81"/>
              <a:gd name="T9" fmla="*/ 29 h 101"/>
              <a:gd name="T10" fmla="*/ 45 w 81"/>
              <a:gd name="T11" fmla="*/ 15 h 101"/>
              <a:gd name="T12" fmla="*/ 23 w 81"/>
              <a:gd name="T13" fmla="*/ 0 h 101"/>
              <a:gd name="T14" fmla="*/ 1 w 81"/>
              <a:gd name="T15" fmla="*/ 15 h 101"/>
              <a:gd name="T16" fmla="*/ 1 w 81"/>
              <a:gd name="T17" fmla="*/ 29 h 101"/>
              <a:gd name="T18" fmla="*/ 3 w 81"/>
              <a:gd name="T19" fmla="*/ 43 h 101"/>
              <a:gd name="T20" fmla="*/ 11 w 81"/>
              <a:gd name="T21" fmla="*/ 59 h 101"/>
              <a:gd name="T22" fmla="*/ 29 w 81"/>
              <a:gd name="T23" fmla="*/ 84 h 101"/>
              <a:gd name="T24" fmla="*/ 29 w 81"/>
              <a:gd name="T25" fmla="*/ 85 h 101"/>
              <a:gd name="T26" fmla="*/ 29 w 81"/>
              <a:gd name="T27" fmla="*/ 85 h 101"/>
              <a:gd name="T28" fmla="*/ 29 w 81"/>
              <a:gd name="T29" fmla="*/ 101 h 101"/>
              <a:gd name="T30" fmla="*/ 29 w 81"/>
              <a:gd name="T31" fmla="*/ 101 h 101"/>
              <a:gd name="T32" fmla="*/ 81 w 81"/>
              <a:gd name="T33" fmla="*/ 101 h 101"/>
              <a:gd name="T34" fmla="*/ 81 w 81"/>
              <a:gd name="T35"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101">
                <a:moveTo>
                  <a:pt x="81" y="89"/>
                </a:moveTo>
                <a:cubicBezTo>
                  <a:pt x="81" y="89"/>
                  <a:pt x="81" y="82"/>
                  <a:pt x="67" y="76"/>
                </a:cubicBezTo>
                <a:cubicBezTo>
                  <a:pt x="60" y="73"/>
                  <a:pt x="50" y="65"/>
                  <a:pt x="34" y="62"/>
                </a:cubicBezTo>
                <a:cubicBezTo>
                  <a:pt x="38" y="58"/>
                  <a:pt x="41" y="51"/>
                  <a:pt x="44" y="43"/>
                </a:cubicBezTo>
                <a:cubicBezTo>
                  <a:pt x="46" y="39"/>
                  <a:pt x="46" y="35"/>
                  <a:pt x="46" y="29"/>
                </a:cubicBezTo>
                <a:cubicBezTo>
                  <a:pt x="46" y="25"/>
                  <a:pt x="46" y="19"/>
                  <a:pt x="45" y="15"/>
                </a:cubicBezTo>
                <a:cubicBezTo>
                  <a:pt x="42" y="3"/>
                  <a:pt x="33" y="0"/>
                  <a:pt x="23" y="0"/>
                </a:cubicBezTo>
                <a:cubicBezTo>
                  <a:pt x="13" y="0"/>
                  <a:pt x="5" y="3"/>
                  <a:pt x="1" y="15"/>
                </a:cubicBezTo>
                <a:cubicBezTo>
                  <a:pt x="0" y="19"/>
                  <a:pt x="1" y="25"/>
                  <a:pt x="1" y="29"/>
                </a:cubicBezTo>
                <a:cubicBezTo>
                  <a:pt x="1" y="35"/>
                  <a:pt x="1" y="39"/>
                  <a:pt x="3" y="43"/>
                </a:cubicBezTo>
                <a:cubicBezTo>
                  <a:pt x="5" y="50"/>
                  <a:pt x="8" y="55"/>
                  <a:pt x="11" y="59"/>
                </a:cubicBezTo>
                <a:cubicBezTo>
                  <a:pt x="28" y="70"/>
                  <a:pt x="29" y="81"/>
                  <a:pt x="29" y="84"/>
                </a:cubicBezTo>
                <a:cubicBezTo>
                  <a:pt x="29" y="85"/>
                  <a:pt x="29" y="85"/>
                  <a:pt x="29" y="85"/>
                </a:cubicBezTo>
                <a:cubicBezTo>
                  <a:pt x="29" y="85"/>
                  <a:pt x="29" y="85"/>
                  <a:pt x="29" y="85"/>
                </a:cubicBezTo>
                <a:cubicBezTo>
                  <a:pt x="29" y="101"/>
                  <a:pt x="29" y="101"/>
                  <a:pt x="29" y="101"/>
                </a:cubicBezTo>
                <a:cubicBezTo>
                  <a:pt x="29" y="101"/>
                  <a:pt x="29" y="101"/>
                  <a:pt x="29" y="101"/>
                </a:cubicBezTo>
                <a:cubicBezTo>
                  <a:pt x="81" y="101"/>
                  <a:pt x="81" y="101"/>
                  <a:pt x="81" y="101"/>
                </a:cubicBezTo>
                <a:lnTo>
                  <a:pt x="81" y="89"/>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31" name="Freeform 392@|5FFC:0|FBC:0|LFC:0|LBC:16777215"/>
          <p:cNvSpPr/>
          <p:nvPr/>
        </p:nvSpPr>
        <p:spPr bwMode="auto">
          <a:xfrm>
            <a:off x="5772302" y="3329020"/>
            <a:ext cx="202895" cy="253621"/>
          </a:xfrm>
          <a:custGeom>
            <a:avLst/>
            <a:gdLst>
              <a:gd name="T0" fmla="*/ 53 w 81"/>
              <a:gd name="T1" fmla="*/ 85 h 101"/>
              <a:gd name="T2" fmla="*/ 53 w 81"/>
              <a:gd name="T3" fmla="*/ 84 h 101"/>
              <a:gd name="T4" fmla="*/ 71 w 81"/>
              <a:gd name="T5" fmla="*/ 60 h 101"/>
              <a:gd name="T6" fmla="*/ 79 w 81"/>
              <a:gd name="T7" fmla="*/ 43 h 101"/>
              <a:gd name="T8" fmla="*/ 80 w 81"/>
              <a:gd name="T9" fmla="*/ 29 h 101"/>
              <a:gd name="T10" fmla="*/ 80 w 81"/>
              <a:gd name="T11" fmla="*/ 15 h 101"/>
              <a:gd name="T12" fmla="*/ 58 w 81"/>
              <a:gd name="T13" fmla="*/ 0 h 101"/>
              <a:gd name="T14" fmla="*/ 36 w 81"/>
              <a:gd name="T15" fmla="*/ 15 h 101"/>
              <a:gd name="T16" fmla="*/ 36 w 81"/>
              <a:gd name="T17" fmla="*/ 29 h 101"/>
              <a:gd name="T18" fmla="*/ 37 w 81"/>
              <a:gd name="T19" fmla="*/ 43 h 101"/>
              <a:gd name="T20" fmla="*/ 47 w 81"/>
              <a:gd name="T21" fmla="*/ 62 h 101"/>
              <a:gd name="T22" fmla="*/ 15 w 81"/>
              <a:gd name="T23" fmla="*/ 76 h 101"/>
              <a:gd name="T24" fmla="*/ 0 w 81"/>
              <a:gd name="T25" fmla="*/ 89 h 101"/>
              <a:gd name="T26" fmla="*/ 0 w 81"/>
              <a:gd name="T27" fmla="*/ 101 h 101"/>
              <a:gd name="T28" fmla="*/ 53 w 81"/>
              <a:gd name="T29" fmla="*/ 101 h 101"/>
              <a:gd name="T30" fmla="*/ 53 w 81"/>
              <a:gd name="T31" fmla="*/ 8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101">
                <a:moveTo>
                  <a:pt x="53" y="85"/>
                </a:moveTo>
                <a:cubicBezTo>
                  <a:pt x="53" y="84"/>
                  <a:pt x="53" y="84"/>
                  <a:pt x="53" y="84"/>
                </a:cubicBezTo>
                <a:cubicBezTo>
                  <a:pt x="53" y="81"/>
                  <a:pt x="54" y="70"/>
                  <a:pt x="71" y="60"/>
                </a:cubicBezTo>
                <a:cubicBezTo>
                  <a:pt x="74" y="55"/>
                  <a:pt x="76" y="50"/>
                  <a:pt x="79" y="43"/>
                </a:cubicBezTo>
                <a:cubicBezTo>
                  <a:pt x="81" y="39"/>
                  <a:pt x="80" y="35"/>
                  <a:pt x="80" y="29"/>
                </a:cubicBezTo>
                <a:cubicBezTo>
                  <a:pt x="80" y="25"/>
                  <a:pt x="81" y="19"/>
                  <a:pt x="80" y="15"/>
                </a:cubicBezTo>
                <a:cubicBezTo>
                  <a:pt x="77" y="3"/>
                  <a:pt x="68" y="0"/>
                  <a:pt x="58" y="0"/>
                </a:cubicBezTo>
                <a:cubicBezTo>
                  <a:pt x="48" y="0"/>
                  <a:pt x="40" y="3"/>
                  <a:pt x="36" y="15"/>
                </a:cubicBezTo>
                <a:cubicBezTo>
                  <a:pt x="35" y="19"/>
                  <a:pt x="36" y="25"/>
                  <a:pt x="36" y="29"/>
                </a:cubicBezTo>
                <a:cubicBezTo>
                  <a:pt x="36" y="35"/>
                  <a:pt x="36" y="39"/>
                  <a:pt x="37" y="43"/>
                </a:cubicBezTo>
                <a:cubicBezTo>
                  <a:pt x="41" y="51"/>
                  <a:pt x="43" y="58"/>
                  <a:pt x="47" y="62"/>
                </a:cubicBezTo>
                <a:cubicBezTo>
                  <a:pt x="32" y="65"/>
                  <a:pt x="22" y="73"/>
                  <a:pt x="15" y="76"/>
                </a:cubicBezTo>
                <a:cubicBezTo>
                  <a:pt x="1" y="82"/>
                  <a:pt x="0" y="89"/>
                  <a:pt x="0" y="89"/>
                </a:cubicBezTo>
                <a:cubicBezTo>
                  <a:pt x="0" y="101"/>
                  <a:pt x="0" y="101"/>
                  <a:pt x="0" y="101"/>
                </a:cubicBezTo>
                <a:cubicBezTo>
                  <a:pt x="53" y="101"/>
                  <a:pt x="53" y="101"/>
                  <a:pt x="53" y="101"/>
                </a:cubicBezTo>
                <a:cubicBezTo>
                  <a:pt x="53" y="85"/>
                  <a:pt x="53" y="85"/>
                  <a:pt x="53" y="85"/>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32" name="Freeform 393@|5FFC:0|FBC:0|LFC:0|LBC:16777215"/>
          <p:cNvSpPr/>
          <p:nvPr/>
        </p:nvSpPr>
        <p:spPr bwMode="auto">
          <a:xfrm>
            <a:off x="5935744" y="3245907"/>
            <a:ext cx="400153" cy="349430"/>
          </a:xfrm>
          <a:custGeom>
            <a:avLst/>
            <a:gdLst>
              <a:gd name="T0" fmla="*/ 139 w 159"/>
              <a:gd name="T1" fmla="*/ 104 h 139"/>
              <a:gd name="T2" fmla="*/ 94 w 159"/>
              <a:gd name="T3" fmla="*/ 85 h 139"/>
              <a:gd name="T4" fmla="*/ 108 w 159"/>
              <a:gd name="T5" fmla="*/ 60 h 139"/>
              <a:gd name="T6" fmla="*/ 110 w 159"/>
              <a:gd name="T7" fmla="*/ 41 h 139"/>
              <a:gd name="T8" fmla="*/ 109 w 159"/>
              <a:gd name="T9" fmla="*/ 21 h 139"/>
              <a:gd name="T10" fmla="*/ 79 w 159"/>
              <a:gd name="T11" fmla="*/ 0 h 139"/>
              <a:gd name="T12" fmla="*/ 49 w 159"/>
              <a:gd name="T13" fmla="*/ 21 h 139"/>
              <a:gd name="T14" fmla="*/ 49 w 159"/>
              <a:gd name="T15" fmla="*/ 41 h 139"/>
              <a:gd name="T16" fmla="*/ 51 w 159"/>
              <a:gd name="T17" fmla="*/ 60 h 139"/>
              <a:gd name="T18" fmla="*/ 64 w 159"/>
              <a:gd name="T19" fmla="*/ 85 h 139"/>
              <a:gd name="T20" fmla="*/ 20 w 159"/>
              <a:gd name="T21" fmla="*/ 104 h 139"/>
              <a:gd name="T22" fmla="*/ 0 w 159"/>
              <a:gd name="T23" fmla="*/ 123 h 139"/>
              <a:gd name="T24" fmla="*/ 0 w 159"/>
              <a:gd name="T25" fmla="*/ 139 h 139"/>
              <a:gd name="T26" fmla="*/ 159 w 159"/>
              <a:gd name="T27" fmla="*/ 139 h 139"/>
              <a:gd name="T28" fmla="*/ 159 w 159"/>
              <a:gd name="T29" fmla="*/ 123 h 139"/>
              <a:gd name="T30" fmla="*/ 139 w 159"/>
              <a:gd name="T31"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9" h="139">
                <a:moveTo>
                  <a:pt x="139" y="104"/>
                </a:moveTo>
                <a:cubicBezTo>
                  <a:pt x="129" y="100"/>
                  <a:pt x="115" y="89"/>
                  <a:pt x="94" y="85"/>
                </a:cubicBezTo>
                <a:cubicBezTo>
                  <a:pt x="99" y="79"/>
                  <a:pt x="103" y="70"/>
                  <a:pt x="108" y="60"/>
                </a:cubicBezTo>
                <a:cubicBezTo>
                  <a:pt x="110" y="53"/>
                  <a:pt x="110" y="48"/>
                  <a:pt x="110" y="41"/>
                </a:cubicBezTo>
                <a:cubicBezTo>
                  <a:pt x="110" y="35"/>
                  <a:pt x="111" y="26"/>
                  <a:pt x="109" y="21"/>
                </a:cubicBezTo>
                <a:cubicBezTo>
                  <a:pt x="105" y="5"/>
                  <a:pt x="93" y="0"/>
                  <a:pt x="79" y="0"/>
                </a:cubicBezTo>
                <a:cubicBezTo>
                  <a:pt x="65" y="0"/>
                  <a:pt x="54" y="5"/>
                  <a:pt x="49" y="21"/>
                </a:cubicBezTo>
                <a:cubicBezTo>
                  <a:pt x="48" y="26"/>
                  <a:pt x="49" y="35"/>
                  <a:pt x="49" y="41"/>
                </a:cubicBezTo>
                <a:cubicBezTo>
                  <a:pt x="49" y="48"/>
                  <a:pt x="48" y="53"/>
                  <a:pt x="51" y="60"/>
                </a:cubicBezTo>
                <a:cubicBezTo>
                  <a:pt x="55" y="70"/>
                  <a:pt x="59" y="79"/>
                  <a:pt x="64" y="85"/>
                </a:cubicBezTo>
                <a:cubicBezTo>
                  <a:pt x="43" y="89"/>
                  <a:pt x="29" y="100"/>
                  <a:pt x="20" y="104"/>
                </a:cubicBezTo>
                <a:cubicBezTo>
                  <a:pt x="0" y="113"/>
                  <a:pt x="0" y="123"/>
                  <a:pt x="0" y="123"/>
                </a:cubicBezTo>
                <a:cubicBezTo>
                  <a:pt x="0" y="139"/>
                  <a:pt x="0" y="139"/>
                  <a:pt x="0" y="139"/>
                </a:cubicBezTo>
                <a:cubicBezTo>
                  <a:pt x="159" y="139"/>
                  <a:pt x="159" y="139"/>
                  <a:pt x="159" y="139"/>
                </a:cubicBezTo>
                <a:cubicBezTo>
                  <a:pt x="159" y="123"/>
                  <a:pt x="159" y="123"/>
                  <a:pt x="159" y="123"/>
                </a:cubicBezTo>
                <a:cubicBezTo>
                  <a:pt x="159" y="123"/>
                  <a:pt x="159" y="113"/>
                  <a:pt x="139" y="104"/>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33" name="TextBox 13"/>
          <p:cNvSpPr txBox="1"/>
          <p:nvPr/>
        </p:nvSpPr>
        <p:spPr>
          <a:xfrm>
            <a:off x="8156699" y="1810463"/>
            <a:ext cx="1952995" cy="246221"/>
          </a:xfrm>
          <a:prstGeom prst="rect">
            <a:avLst/>
          </a:prstGeom>
          <a:noFill/>
        </p:spPr>
        <p:txBody>
          <a:bodyPr wrap="square" lIns="0" tIns="0" rIns="0" bIns="0" rtlCol="0" anchor="t" anchorCtr="0">
            <a:spAutoFit/>
          </a:bodyPr>
          <a:p>
            <a:pPr defTabSz="1216660">
              <a:spcBef>
                <a:spcPct val="20000"/>
              </a:spcBef>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电机驱动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34" name="TextBox 13"/>
          <p:cNvSpPr txBox="1"/>
          <p:nvPr/>
        </p:nvSpPr>
        <p:spPr>
          <a:xfrm>
            <a:off x="8160780" y="2070968"/>
            <a:ext cx="2333999" cy="177800"/>
          </a:xfrm>
          <a:prstGeom prst="rect">
            <a:avLst/>
          </a:prstGeom>
          <a:noFill/>
        </p:spPr>
        <p:txBody>
          <a:bodyPr wrap="square" lIns="0" tIns="0" rIns="0" bIns="0" rtlCol="0" anchor="t" anchorCtr="0">
            <a:spAutoFit/>
          </a:bodyPr>
          <a:p>
            <a:pPr defTabSz="1216660">
              <a:spcBef>
                <a:spcPct val="20000"/>
              </a:spcBef>
            </a:pPr>
            <a:r>
              <a:rPr lang="zh-CN" altLang="zh-CN" sz="1200" smtClean="0">
                <a:solidFill>
                  <a:srgbClr val="445469"/>
                </a:solidFill>
                <a:latin typeface="Arial" panose="020B0604020202020204" pitchFamily="34" charset="0"/>
                <a:ea typeface="微软雅黑" panose="020B0503020204020204" pitchFamily="34" charset="-122"/>
                <a:sym typeface="Arial" panose="020B0604020202020204" pitchFamily="34" charset="0"/>
              </a:rPr>
              <a:t>利用电机进行组合式驱动</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35" name="TextBox 13"/>
          <p:cNvSpPr txBox="1"/>
          <p:nvPr/>
        </p:nvSpPr>
        <p:spPr>
          <a:xfrm>
            <a:off x="9028029" y="3258075"/>
            <a:ext cx="1952995" cy="246221"/>
          </a:xfrm>
          <a:prstGeom prst="rect">
            <a:avLst/>
          </a:prstGeom>
          <a:noFill/>
        </p:spPr>
        <p:txBody>
          <a:bodyPr wrap="square" lIns="0" tIns="0" rIns="0" bIns="0" rtlCol="0" anchor="t" anchorCtr="0">
            <a:spAutoFit/>
          </a:bodyPr>
          <a:p>
            <a:pPr defTabSz="1216660">
              <a:spcBef>
                <a:spcPct val="20000"/>
              </a:spcBef>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发动机驱动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36" name="TextBox 13"/>
          <p:cNvSpPr txBox="1"/>
          <p:nvPr/>
        </p:nvSpPr>
        <p:spPr>
          <a:xfrm>
            <a:off x="9032110" y="3518580"/>
            <a:ext cx="2333999" cy="177801"/>
          </a:xfrm>
          <a:prstGeom prst="rect">
            <a:avLst/>
          </a:prstGeom>
          <a:noFill/>
        </p:spPr>
        <p:txBody>
          <a:bodyPr wrap="square" lIns="0" tIns="0" rIns="0" bIns="0" rtlCol="0" anchor="t" anchorCtr="0">
            <a:spAutoFit/>
          </a:bodyPr>
          <a:p>
            <a:pPr defTabSz="1216660">
              <a:spcBef>
                <a:spcPct val="20000"/>
              </a:spcBef>
            </a:pPr>
            <a:r>
              <a:rPr lang="zh-CN" altLang="zh-CN" sz="1200" smtClean="0">
                <a:solidFill>
                  <a:srgbClr val="445469"/>
                </a:solidFill>
                <a:latin typeface="Arial" panose="020B0604020202020204" pitchFamily="34" charset="0"/>
                <a:ea typeface="微软雅黑" panose="020B0503020204020204" pitchFamily="34" charset="-122"/>
                <a:sym typeface="Arial" panose="020B0604020202020204" pitchFamily="34" charset="0"/>
              </a:rPr>
              <a:t>利用发动机驱动来满足大功率要求</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37" name="TextBox 13"/>
          <p:cNvSpPr txBox="1"/>
          <p:nvPr/>
        </p:nvSpPr>
        <p:spPr>
          <a:xfrm>
            <a:off x="8156699" y="4792711"/>
            <a:ext cx="1952995" cy="241300"/>
          </a:xfrm>
          <a:prstGeom prst="rect">
            <a:avLst/>
          </a:prstGeom>
          <a:noFill/>
        </p:spPr>
        <p:txBody>
          <a:bodyPr wrap="square" lIns="0" tIns="0" rIns="0" bIns="0" rtlCol="0" anchor="t" anchorCtr="0">
            <a:spAutoFit/>
          </a:bodyPr>
          <a:p>
            <a:pPr defTabSz="1216660">
              <a:spcBef>
                <a:spcPct val="20000"/>
              </a:spcBef>
            </a:pPr>
            <a:r>
              <a:rPr lang="zh-CN" altLang="en-US" sz="1600" b="1" smtClean="0">
                <a:solidFill>
                  <a:srgbClr val="445469"/>
                </a:solidFill>
                <a:latin typeface="Arial" panose="020B0604020202020204" pitchFamily="34" charset="0"/>
                <a:ea typeface="微软雅黑" panose="020B0503020204020204" pitchFamily="34" charset="-122"/>
                <a:sym typeface="Arial" panose="020B0604020202020204" pitchFamily="34" charset="0"/>
              </a:rPr>
              <a:t>气动肌肉驱动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38" name="TextBox 13"/>
          <p:cNvSpPr txBox="1"/>
          <p:nvPr/>
        </p:nvSpPr>
        <p:spPr>
          <a:xfrm>
            <a:off x="8160780" y="5053216"/>
            <a:ext cx="2333999" cy="355600"/>
          </a:xfrm>
          <a:prstGeom prst="rect">
            <a:avLst/>
          </a:prstGeom>
          <a:noFill/>
        </p:spPr>
        <p:txBody>
          <a:bodyPr wrap="square" lIns="0" tIns="0" rIns="0" bIns="0" rtlCol="0" anchor="t" anchorCtr="0">
            <a:spAutoFit/>
          </a:bodyPr>
          <a:p>
            <a:pPr defTabSz="1216660">
              <a:spcBef>
                <a:spcPct val="20000"/>
              </a:spcBef>
            </a:pPr>
            <a:r>
              <a:rPr lang="zh-CN" altLang="zh-CN" sz="1200" smtClean="0">
                <a:solidFill>
                  <a:srgbClr val="445469"/>
                </a:solidFill>
                <a:latin typeface="Arial" panose="020B0604020202020204" pitchFamily="34" charset="0"/>
                <a:ea typeface="微软雅黑" panose="020B0503020204020204" pitchFamily="34" charset="-122"/>
                <a:sym typeface="Arial" panose="020B0604020202020204" pitchFamily="34" charset="0"/>
              </a:rPr>
              <a:t>利用气动肌肉的巨大潜力来实现驱动</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39" name="TextBox 13"/>
          <p:cNvSpPr txBox="1"/>
          <p:nvPr/>
        </p:nvSpPr>
        <p:spPr>
          <a:xfrm>
            <a:off x="2123684" y="1810463"/>
            <a:ext cx="1952995" cy="241300"/>
          </a:xfrm>
          <a:prstGeom prst="rect">
            <a:avLst/>
          </a:prstGeom>
          <a:noFill/>
        </p:spPr>
        <p:txBody>
          <a:bodyPr wrap="square" lIns="0" tIns="0" rIns="0" bIns="0" rtlCol="0" anchor="t" anchorCtr="0">
            <a:spAutoFit/>
          </a:bodyPr>
          <a:p>
            <a:pPr algn="r" defTabSz="1216660">
              <a:spcBef>
                <a:spcPct val="20000"/>
              </a:spcBef>
            </a:pPr>
            <a:r>
              <a:rPr lang="zh-CN" altLang="en-US" sz="1600" b="1" smtClean="0">
                <a:solidFill>
                  <a:srgbClr val="445469"/>
                </a:solidFill>
                <a:latin typeface="Arial" panose="020B0604020202020204" pitchFamily="34" charset="0"/>
                <a:ea typeface="微软雅黑" panose="020B0503020204020204" pitchFamily="34" charset="-122"/>
                <a:sym typeface="Arial" panose="020B0604020202020204" pitchFamily="34" charset="0"/>
              </a:rPr>
              <a:t>弹簧储能式驱动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40" name="TextBox 13"/>
          <p:cNvSpPr txBox="1"/>
          <p:nvPr/>
        </p:nvSpPr>
        <p:spPr>
          <a:xfrm>
            <a:off x="1742680" y="2070968"/>
            <a:ext cx="2333999" cy="355600"/>
          </a:xfrm>
          <a:prstGeom prst="rect">
            <a:avLst/>
          </a:prstGeom>
          <a:noFill/>
        </p:spPr>
        <p:txBody>
          <a:bodyPr wrap="square" lIns="0" tIns="0" rIns="0" bIns="0" rtlCol="0" anchor="t" anchorCtr="0">
            <a:spAutoFit/>
          </a:bodyPr>
          <a:p>
            <a:pPr algn="r" defTabSz="1216660">
              <a:spcBef>
                <a:spcPct val="20000"/>
              </a:spcBef>
            </a:pPr>
            <a:r>
              <a:rPr lang="zh-CN" altLang="zh-CN" sz="1200" smtClean="0">
                <a:solidFill>
                  <a:srgbClr val="445469"/>
                </a:solidFill>
                <a:latin typeface="Arial" panose="020B0604020202020204" pitchFamily="34" charset="0"/>
                <a:ea typeface="微软雅黑" panose="020B0503020204020204" pitchFamily="34" charset="-122"/>
                <a:sym typeface="Arial" panose="020B0604020202020204" pitchFamily="34" charset="0"/>
              </a:rPr>
              <a:t>用弹簧储存人体走路时多余的能量损耗以达到助力效果</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41" name="TextBox 13"/>
          <p:cNvSpPr txBox="1"/>
          <p:nvPr/>
        </p:nvSpPr>
        <p:spPr>
          <a:xfrm>
            <a:off x="1206896" y="3258075"/>
            <a:ext cx="1952995" cy="246221"/>
          </a:xfrm>
          <a:prstGeom prst="rect">
            <a:avLst/>
          </a:prstGeom>
          <a:noFill/>
        </p:spPr>
        <p:txBody>
          <a:bodyPr wrap="square" lIns="0" tIns="0" rIns="0" bIns="0" rtlCol="0" anchor="t" anchorCtr="0">
            <a:spAutoFit/>
          </a:bodyPr>
          <a:p>
            <a:pPr algn="r" defTabSz="1216660">
              <a:spcBef>
                <a:spcPct val="20000"/>
              </a:spcBef>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液压驱动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42" name="TextBox 13"/>
          <p:cNvSpPr txBox="1"/>
          <p:nvPr/>
        </p:nvSpPr>
        <p:spPr>
          <a:xfrm>
            <a:off x="825892" y="3518580"/>
            <a:ext cx="2333999" cy="177801"/>
          </a:xfrm>
          <a:prstGeom prst="rect">
            <a:avLst/>
          </a:prstGeom>
          <a:noFill/>
        </p:spPr>
        <p:txBody>
          <a:bodyPr wrap="square" lIns="0" tIns="0" rIns="0" bIns="0" rtlCol="0" anchor="t" anchorCtr="0">
            <a:spAutoFit/>
          </a:bodyPr>
          <a:p>
            <a:pPr algn="r" defTabSz="1216660">
              <a:spcBef>
                <a:spcPct val="20000"/>
              </a:spcBef>
            </a:pPr>
            <a:r>
              <a:rPr lang="zh-CN" altLang="zh-CN" sz="1200" smtClean="0">
                <a:solidFill>
                  <a:srgbClr val="445469"/>
                </a:solidFill>
                <a:latin typeface="Arial" panose="020B0604020202020204" pitchFamily="34" charset="0"/>
                <a:ea typeface="微软雅黑" panose="020B0503020204020204" pitchFamily="34" charset="-122"/>
                <a:sym typeface="Arial" panose="020B0604020202020204" pitchFamily="34" charset="0"/>
              </a:rPr>
              <a:t>通过液压装置增强自身力量</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43" name="TextBox 13"/>
          <p:cNvSpPr txBox="1"/>
          <p:nvPr/>
        </p:nvSpPr>
        <p:spPr>
          <a:xfrm>
            <a:off x="2123684" y="4792711"/>
            <a:ext cx="1952995" cy="246221"/>
          </a:xfrm>
          <a:prstGeom prst="rect">
            <a:avLst/>
          </a:prstGeom>
          <a:noFill/>
        </p:spPr>
        <p:txBody>
          <a:bodyPr wrap="square" lIns="0" tIns="0" rIns="0" bIns="0" rtlCol="0" anchor="t" anchorCtr="0">
            <a:spAutoFit/>
          </a:bodyPr>
          <a:p>
            <a:pPr algn="r" defTabSz="1216660">
              <a:spcBef>
                <a:spcPct val="20000"/>
              </a:spcBef>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重力势能储能式驱动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44" name="TextBox 13"/>
          <p:cNvSpPr txBox="1"/>
          <p:nvPr/>
        </p:nvSpPr>
        <p:spPr>
          <a:xfrm>
            <a:off x="1742680" y="5053216"/>
            <a:ext cx="2333999" cy="355600"/>
          </a:xfrm>
          <a:prstGeom prst="rect">
            <a:avLst/>
          </a:prstGeom>
          <a:noFill/>
        </p:spPr>
        <p:txBody>
          <a:bodyPr wrap="square" lIns="0" tIns="0" rIns="0" bIns="0" rtlCol="0" anchor="t" anchorCtr="0">
            <a:spAutoFit/>
          </a:bodyPr>
          <a:p>
            <a:pPr algn="r" defTabSz="1216660">
              <a:spcBef>
                <a:spcPct val="20000"/>
              </a:spcBef>
            </a:pPr>
            <a:r>
              <a:rPr lang="zh-CN" altLang="zh-CN" sz="1200" smtClean="0">
                <a:solidFill>
                  <a:srgbClr val="445469"/>
                </a:solidFill>
                <a:latin typeface="Arial" panose="020B0604020202020204" pitchFamily="34" charset="0"/>
                <a:ea typeface="微软雅黑" panose="020B0503020204020204" pitchFamily="34" charset="-122"/>
                <a:sym typeface="Arial" panose="020B0604020202020204" pitchFamily="34" charset="0"/>
              </a:rPr>
              <a:t>将人体走路时重心上下移动所损耗的重力势能进行助力</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9245" name="文本框 1049244"/>
          <p:cNvSpPr txBox="1"/>
          <p:nvPr/>
        </p:nvSpPr>
        <p:spPr>
          <a:xfrm>
            <a:off x="2335897" y="1056852"/>
            <a:ext cx="4000000" cy="408940"/>
          </a:xfrm>
          <a:prstGeom prst="rect">
            <a:avLst/>
          </a:prstGeom>
        </p:spPr>
        <p:txBody>
          <a:bodyPr wrap="square" rtlCol="0">
            <a:spAutoFit/>
          </a:bodyPr>
          <a:p>
            <a:r>
              <a:rPr lang="zh-CN" sz="2200">
                <a:solidFill>
                  <a:srgbClr val="000000"/>
                </a:solidFill>
              </a:rPr>
              <a:t>储能式驱动</a:t>
            </a:r>
            <a:endParaRPr lang="zh-CN" sz="2200">
              <a:solidFill>
                <a:srgbClr val="000000"/>
              </a:solidFill>
            </a:endParaRPr>
          </a:p>
        </p:txBody>
      </p:sp>
      <p:sp>
        <p:nvSpPr>
          <p:cNvPr id="1049246" name="文本框 1049245"/>
          <p:cNvSpPr txBox="1"/>
          <p:nvPr/>
        </p:nvSpPr>
        <p:spPr>
          <a:xfrm>
            <a:off x="7327779" y="1018751"/>
            <a:ext cx="4000000" cy="408941"/>
          </a:xfrm>
          <a:prstGeom prst="rect">
            <a:avLst/>
          </a:prstGeom>
        </p:spPr>
        <p:txBody>
          <a:bodyPr wrap="square" rtlCol="0">
            <a:spAutoFit/>
          </a:bodyPr>
          <a:p>
            <a:r>
              <a:rPr lang="zh-CN" sz="2200">
                <a:solidFill>
                  <a:srgbClr val="000000"/>
                </a:solidFill>
              </a:rPr>
              <a:t>耗能式驱动</a:t>
            </a:r>
            <a:endParaRPr lang="zh-CN" sz="2200">
              <a:solidFill>
                <a:srgbClr val="000000"/>
              </a:solidFill>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18440" y="-461010"/>
            <a:ext cx="10515600" cy="1325563"/>
          </a:xfrm>
        </p:spPr>
        <p:txBody>
          <a:bodyPr/>
          <a:p>
            <a:r>
              <a:rPr lang="zh-CN" altLang="en-US" sz="2400"/>
              <a:t>参考文献</a:t>
            </a:r>
            <a:endParaRPr lang="zh-CN" altLang="en-US" sz="2400"/>
          </a:p>
        </p:txBody>
      </p:sp>
      <p:sp>
        <p:nvSpPr>
          <p:cNvPr id="3" name="内容占位符 2"/>
          <p:cNvSpPr>
            <a:spLocks noGrp="1"/>
          </p:cNvSpPr>
          <p:nvPr>
            <p:ph idx="1"/>
          </p:nvPr>
        </p:nvSpPr>
        <p:spPr>
          <a:xfrm>
            <a:off x="28575" y="302895"/>
            <a:ext cx="12135485" cy="4351655"/>
          </a:xfrm>
        </p:spPr>
        <p:txBody>
          <a:bodyPr>
            <a:noAutofit/>
          </a:bodyPr>
          <a:p>
            <a:r>
              <a:rPr lang="zh-CN" altLang="en-US" sz="1200"/>
              <a:t>SUPERFLEX Powered Clothing™.   </a:t>
            </a:r>
            <a:endParaRPr lang="zh-CN" altLang="en-US" sz="1200"/>
          </a:p>
          <a:p>
            <a:r>
              <a:rPr lang="zh-CN" altLang="en-US" sz="1200"/>
              <a:t>SuperFlex Soft Biofidelic Actuated Exosuit.   </a:t>
            </a:r>
            <a:endParaRPr lang="zh-CN" altLang="en-US" sz="1200"/>
          </a:p>
          <a:p>
            <a:r>
              <a:rPr lang="zh-CN" altLang="en-US" sz="1200"/>
              <a:t>Asbeck, A. T., De Rossi, S. M. M., Galiana, I., Ding, Y., &amp; Walsh, C. J. (2014). Stronger, Smarter, Softer: Next-Generation Wearable Robots. IEEE Robotics &amp; Automation Magazine, 21(4), 22-33. doi:10.1109/mra.2014.2360283</a:t>
            </a:r>
            <a:endParaRPr lang="zh-CN" altLang="en-US" sz="1200"/>
          </a:p>
          <a:p>
            <a:r>
              <a:rPr lang="zh-CN" altLang="en-US" sz="1200"/>
              <a:t>Bogue, R. (2009). Exoskeletons and robotic prosthetics: a review of recent developments. Industrial Robot: An International Journal, 36(5), 421-427. doi:10.1108/01439910910980141</a:t>
            </a:r>
            <a:endParaRPr lang="zh-CN" altLang="en-US" sz="1200"/>
          </a:p>
          <a:p>
            <a:r>
              <a:rPr lang="zh-CN" altLang="en-US" sz="1200"/>
              <a:t>Browning, R. C., Modica, J. R., Kram, R., &amp; Goswami, A. (2007). The effects of adding mass to the legs on the energetics and biomechanics of walking. Med Sci Sports Exerc, 39(3), 515-525. doi:10.1249/mss.0b013e31802b3562</a:t>
            </a:r>
            <a:endParaRPr lang="zh-CN" altLang="en-US" sz="1200"/>
          </a:p>
          <a:p>
            <a:r>
              <a:rPr lang="zh-CN" altLang="en-US" sz="1200"/>
              <a:t>Clode, D. The third thumb.   </a:t>
            </a:r>
            <a:endParaRPr lang="zh-CN" altLang="en-US" sz="1200"/>
          </a:p>
          <a:p>
            <a:r>
              <a:rPr lang="zh-CN" altLang="en-US" sz="1200"/>
              <a:t>Coldewey, D. (2016). SRI spinoff SuperFlex raises $9.6M to pursue ‘powered clothing’.   </a:t>
            </a:r>
            <a:endParaRPr lang="zh-CN" altLang="en-US" sz="1200"/>
          </a:p>
          <a:p>
            <a:r>
              <a:rPr lang="zh-CN" altLang="en-US" sz="1200"/>
              <a:t>Elliott, G., Sawicki, G. S., Marecki, A., &amp; Herr, H. (2013, 24-26 June 2013). The biomechanics and energetics of human running using an elastic knee exoskeleton. Paper presented at the 2013 IEEE 13th International Conference on Rehabilitation Robotics (ICORR).</a:t>
            </a:r>
            <a:endParaRPr lang="zh-CN" altLang="en-US" sz="1200"/>
          </a:p>
          <a:p>
            <a:r>
              <a:rPr lang="zh-CN" altLang="en-US" sz="1200"/>
              <a:t>Goode, L. (2016). Superflex robot suit to help mobilize aging populations.   </a:t>
            </a:r>
            <a:endParaRPr lang="zh-CN" altLang="en-US" sz="1200"/>
          </a:p>
          <a:p>
            <a:r>
              <a:rPr lang="zh-CN" altLang="en-US" sz="1200"/>
              <a:t>Gopura, R. A. R. C., Kiguchi, K., &amp; Bandara, D. S. V. (2011, 16-19 Aug. 2011). A brief review on upper extremity robotic exoskeleton systems. Paper presented at the 2011 6th International Conference on Industrial and Information Systems.</a:t>
            </a:r>
            <a:endParaRPr lang="zh-CN" altLang="en-US" sz="1200"/>
          </a:p>
          <a:p>
            <a:r>
              <a:rPr lang="zh-CN" altLang="en-US" sz="1200"/>
              <a:t>J. F. Veneman, R. Ekkelenkamp, R. Kruidhof, F. C. T. van der Helm, &amp; Kooij, H. v. d. (2005). Design of a series elastic- and Bowden cable-based actuation system for use as torque-actuator in exoskeleton-type training. 9th International Conference on Rehabilitation Robotics, 2005(ICORR 2005), 496-499. </a:t>
            </a:r>
            <a:endParaRPr lang="zh-CN" altLang="en-US" sz="1200"/>
          </a:p>
          <a:p>
            <a:r>
              <a:rPr lang="zh-CN" altLang="en-US" sz="1200"/>
              <a:t>Lant, K. (2017). Third Thumb Prosthetic Pushes Boundaries of Human Capability.   </a:t>
            </a:r>
            <a:endParaRPr lang="zh-CN" altLang="en-US" sz="1200"/>
          </a:p>
          <a:p>
            <a:r>
              <a:rPr lang="zh-CN" altLang="en-US" sz="1200"/>
              <a:t>Lee, Y., Kim, Y.-J., Lee, J., Lee, M., Choi, B., Kim, J., . . . Choi, J. (2017). Biomechanical Design of a Novel Flexible Exoskeleton for Lower Extremities. IEEE/ASME Transactions on Mechatronics, 22(5), 2058-2069. doi:10.1109/tmech.2017.2718999</a:t>
            </a:r>
            <a:endParaRPr lang="zh-CN" altLang="en-US" sz="1200"/>
          </a:p>
          <a:p>
            <a:r>
              <a:rPr lang="zh-CN" altLang="en-US" sz="1200"/>
              <a:t>Ma, S., Yao, J., Wei, X., &amp; Zhu, Y. (2016). Topology optimization design of 6-DOF lower extremity exoskeleton leg for load carrying. Paper presented at the Advanced Information Management, Communicates, Electronic and Automation Control Conference (IMCEC), 2016 IEEE.</a:t>
            </a:r>
            <a:endParaRPr lang="zh-CN" altLang="en-US" sz="1200"/>
          </a:p>
          <a:p>
            <a:r>
              <a:rPr lang="zh-CN" altLang="en-US" sz="1200"/>
              <a:t>Marinov, B. (2016). SRI Robotics Super Flex Exosuit.   </a:t>
            </a:r>
            <a:endParaRPr lang="zh-CN" altLang="en-US" sz="1200"/>
          </a:p>
          <a:p>
            <a:r>
              <a:rPr lang="zh-CN" altLang="en-US" sz="1200"/>
              <a:t>Mooney, L. M., Rouse, E. J., &amp; Herr, H. M. (2014). Autonomous exoskeleton reduces metabolic cost of human walking during load carriage. Journal of NeuroEngineering and Rehabilitation, 11(1), 80. doi:10.1186/1743-0003-11-80</a:t>
            </a:r>
            <a:endParaRPr lang="zh-CN" altLang="en-US" sz="1200"/>
          </a:p>
          <a:p>
            <a:r>
              <a:rPr lang="zh-CN" altLang="en-US" sz="1200"/>
              <a:t>WALSH, C. J., ENDO, K., &amp; HERR, H. (2007). A QUASI-PASSIVE LEG EXOSKELETON FOR LOAD-CARRYING AUGMENTATION. International Journal of Humanoid Robotics, 04(03), 487-506. doi:10.1142/s0219843607001126</a:t>
            </a:r>
            <a:endParaRPr lang="zh-CN" altLang="en-US" sz="1200"/>
          </a:p>
          <a:p>
            <a:r>
              <a:rPr lang="zh-CN" altLang="en-US" sz="1200"/>
              <a:t>Zoss, A. B., Kazerooni, H., &amp; Chu, A. (2006). Biomechanical design of the Berkeley lower extremity exoskeleton (BLEEX). IEEE/ASME Transactions on Mechatronics, 11(2), 128-138. doi:10.1109/tmech.2006.871087</a:t>
            </a:r>
            <a:endParaRPr lang="zh-CN" altLang="en-US" sz="1200"/>
          </a:p>
          <a:p>
            <a:r>
              <a:rPr lang="zh-CN" altLang="en-US" sz="1200"/>
              <a:t>范伯骞. (2017). 液压驱动下肢外骨骼机器人关键技术研究. (博士), 浙江大学.  Available from Cnki  </a:t>
            </a:r>
            <a:endParaRPr lang="zh-CN" altLang="en-US" sz="1200"/>
          </a:p>
          <a:p>
            <a:r>
              <a:rPr lang="zh-CN" altLang="en-US" sz="1200"/>
              <a:t>机器人学家. (2015). ReWalk人体外骨骼让截瘫患者走上街头. 商业观察(02), 56-57. </a:t>
            </a:r>
            <a:endParaRPr lang="zh-CN" altLang="en-US" sz="120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l="45446" t="33334" r="17159" b="20410"/>
          <a:stretch>
            <a:fillRect/>
          </a:stretch>
        </p:blipFill>
        <p:spPr>
          <a:xfrm>
            <a:off x="0" y="0"/>
            <a:ext cx="12192000" cy="6858000"/>
          </a:xfrm>
          <a:prstGeom prst="rect">
            <a:avLst/>
          </a:prstGeom>
        </p:spPr>
      </p:pic>
      <p:sp>
        <p:nvSpPr>
          <p:cNvPr id="7" name="文本框 6"/>
          <p:cNvSpPr txBox="1"/>
          <p:nvPr/>
        </p:nvSpPr>
        <p:spPr>
          <a:xfrm>
            <a:off x="284503" y="3882796"/>
            <a:ext cx="4650353" cy="400110"/>
          </a:xfrm>
          <a:prstGeom prst="rect">
            <a:avLst/>
          </a:prstGeom>
          <a:noFill/>
        </p:spPr>
        <p:txBody>
          <a:bodyPr wrap="square" rtlCol="0">
            <a:spAutoFit/>
          </a:bodyPr>
          <a:lstStyle/>
          <a:p>
            <a:pPr algn="dist"/>
            <a:r>
              <a:rPr lang="en-US" altLang="zh-CN" sz="2000" dirty="0" smtClean="0">
                <a:solidFill>
                  <a:schemeClr val="bg1"/>
                </a:solidFill>
                <a:latin typeface="微软雅黑" panose="020B0503020204020204" pitchFamily="34" charset="-122"/>
                <a:ea typeface="微软雅黑" panose="020B0503020204020204" pitchFamily="34" charset="-122"/>
              </a:rPr>
              <a:t>THANK YOU</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84502" y="2642774"/>
            <a:ext cx="5303498" cy="1200329"/>
          </a:xfrm>
          <a:prstGeom prst="rect">
            <a:avLst/>
          </a:prstGeom>
          <a:noFill/>
        </p:spPr>
        <p:txBody>
          <a:bodyPr wrap="square" rtlCol="0">
            <a:spAutoFit/>
          </a:bodyPr>
          <a:lstStyle/>
          <a:p>
            <a:r>
              <a:rPr lang="zh-CN" altLang="en-US" sz="7200" b="1" dirty="0" smtClean="0">
                <a:solidFill>
                  <a:schemeClr val="bg1"/>
                </a:solidFill>
                <a:latin typeface="微软雅黑" panose="020B0503020204020204" pitchFamily="34" charset="-122"/>
                <a:ea typeface="微软雅黑" panose="020B0503020204020204" pitchFamily="34" charset="-122"/>
              </a:rPr>
              <a:t>谢 谢 大 家！</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8"/>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298267" y="2896967"/>
            <a:ext cx="538696" cy="538696"/>
          </a:xfrm>
          <a:prstGeom prst="rect">
            <a:avLst/>
          </a:prstGeom>
        </p:spPr>
      </p:pic>
      <p:pic>
        <p:nvPicPr>
          <p:cNvPr id="10" name="Picture 19"/>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7370855" y="2908586"/>
            <a:ext cx="507008" cy="494993"/>
          </a:xfrm>
          <a:prstGeom prst="rect">
            <a:avLst/>
          </a:prstGeom>
        </p:spPr>
      </p:pic>
      <p:sp>
        <p:nvSpPr>
          <p:cNvPr id="22" name="文本框 21"/>
          <p:cNvSpPr txBox="1"/>
          <p:nvPr/>
        </p:nvSpPr>
        <p:spPr>
          <a:xfrm>
            <a:off x="318135" y="147955"/>
            <a:ext cx="4104005" cy="89154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机械外骨骼产业报告</a:t>
            </a:r>
            <a:endParaRPr lang="zh-CN" altLang="en-US" sz="2800" b="1" dirty="0" smtClean="0">
              <a:latin typeface="微软雅黑" panose="020B0503020204020204" pitchFamily="34" charset="-122"/>
              <a:ea typeface="微软雅黑" panose="020B0503020204020204" pitchFamily="34" charset="-122"/>
            </a:endParaRPr>
          </a:p>
          <a:p>
            <a:pPr algn="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逻辑思路</a:t>
            </a:r>
            <a:endParaRPr lang="zh-CN" altLang="en-US" sz="2400" b="1" dirty="0">
              <a:latin typeface="微软雅黑" panose="020B0503020204020204" pitchFamily="34" charset="-122"/>
              <a:ea typeface="微软雅黑" panose="020B0503020204020204" pitchFamily="34" charset="-122"/>
            </a:endParaRPr>
          </a:p>
        </p:txBody>
      </p:sp>
      <p:grpSp>
        <p:nvGrpSpPr>
          <p:cNvPr id="21" name="组合 20"/>
          <p:cNvGrpSpPr/>
          <p:nvPr>
            <p:custDataLst>
              <p:tags r:id="rId5"/>
            </p:custDataLst>
          </p:nvPr>
        </p:nvGrpSpPr>
        <p:grpSpPr>
          <a:xfrm>
            <a:off x="5631543" y="1495442"/>
            <a:ext cx="1785214" cy="1799191"/>
            <a:chOff x="1343025" y="1831181"/>
            <a:chExt cx="2287143" cy="2305050"/>
          </a:xfrm>
        </p:grpSpPr>
        <p:sp>
          <p:nvSpPr>
            <p:cNvPr id="23" name="六边形 22"/>
            <p:cNvSpPr/>
            <p:nvPr>
              <p:custDataLst>
                <p:tags r:id="rId6"/>
              </p:custDataLst>
            </p:nvPr>
          </p:nvSpPr>
          <p:spPr>
            <a:xfrm>
              <a:off x="1343025" y="1831181"/>
              <a:ext cx="2287143" cy="1971675"/>
            </a:xfrm>
            <a:prstGeom prst="hexagon">
              <a:avLst/>
            </a:prstGeom>
            <a:solidFill>
              <a:srgbClr val="FEFFFF"/>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zh-CN" altLang="en-US" sz="2400" smtClean="0">
                  <a:solidFill>
                    <a:srgbClr val="3255B8"/>
                  </a:solidFill>
                  <a:sym typeface="Arial" panose="020B0604020202020204" pitchFamily="34" charset="0"/>
                </a:rPr>
                <a:t>商业</a:t>
              </a:r>
              <a:endParaRPr lang="zh-CN" altLang="en-US" sz="2400" smtClean="0">
                <a:solidFill>
                  <a:srgbClr val="3255B8"/>
                </a:solidFill>
                <a:sym typeface="Arial" panose="020B0604020202020204" pitchFamily="34" charset="0"/>
              </a:endParaRPr>
            </a:p>
          </p:txBody>
        </p:sp>
        <p:sp>
          <p:nvSpPr>
            <p:cNvPr id="24" name="六边形 23"/>
            <p:cNvSpPr/>
            <p:nvPr>
              <p:custDataLst>
                <p:tags r:id="rId7"/>
              </p:custDataLst>
            </p:nvPr>
          </p:nvSpPr>
          <p:spPr>
            <a:xfrm>
              <a:off x="1781175" y="3701037"/>
              <a:ext cx="504825" cy="435194"/>
            </a:xfrm>
            <a:prstGeom prst="hexagon">
              <a:avLst/>
            </a:prstGeom>
            <a:solidFill>
              <a:srgbClr val="3255B8"/>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en-US" altLang="zh-CN" sz="2400" dirty="0">
                  <a:solidFill>
                    <a:srgbClr val="FFFFFF"/>
                  </a:solidFill>
                  <a:sym typeface="Arial" panose="020B0604020202020204" pitchFamily="34" charset="0"/>
                </a:rPr>
                <a:t>A</a:t>
              </a:r>
              <a:endParaRPr lang="en-US" altLang="zh-CN" sz="2400" dirty="0">
                <a:solidFill>
                  <a:srgbClr val="FFFFFF"/>
                </a:solidFill>
                <a:sym typeface="Arial" panose="020B0604020202020204" pitchFamily="34" charset="0"/>
              </a:endParaRPr>
            </a:p>
          </p:txBody>
        </p:sp>
      </p:grpSp>
      <p:sp>
        <p:nvSpPr>
          <p:cNvPr id="25" name="六边形 24"/>
          <p:cNvSpPr/>
          <p:nvPr>
            <p:custDataLst>
              <p:tags r:id="rId8"/>
            </p:custDataLst>
          </p:nvPr>
        </p:nvSpPr>
        <p:spPr>
          <a:xfrm>
            <a:off x="7668645" y="2720047"/>
            <a:ext cx="394038" cy="339688"/>
          </a:xfrm>
          <a:prstGeom prst="hexagon">
            <a:avLst/>
          </a:prstGeom>
          <a:solidFill>
            <a:srgbClr val="3255B8">
              <a:lumMod val="20000"/>
              <a:lumOff val="8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sp>
        <p:nvSpPr>
          <p:cNvPr id="26" name="六边形 25"/>
          <p:cNvSpPr/>
          <p:nvPr>
            <p:custDataLst>
              <p:tags r:id="rId9"/>
            </p:custDataLst>
          </p:nvPr>
        </p:nvSpPr>
        <p:spPr>
          <a:xfrm>
            <a:off x="6731875" y="3314566"/>
            <a:ext cx="506450" cy="436595"/>
          </a:xfrm>
          <a:prstGeom prst="hexagon">
            <a:avLst/>
          </a:prstGeom>
          <a:solidFill>
            <a:srgbClr val="3255B8">
              <a:lumMod val="20000"/>
              <a:lumOff val="8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grpSp>
        <p:nvGrpSpPr>
          <p:cNvPr id="27" name="组合 26"/>
          <p:cNvGrpSpPr/>
          <p:nvPr>
            <p:custDataLst>
              <p:tags r:id="rId10"/>
            </p:custDataLst>
          </p:nvPr>
        </p:nvGrpSpPr>
        <p:grpSpPr>
          <a:xfrm>
            <a:off x="9495195" y="2719341"/>
            <a:ext cx="1785214" cy="1799191"/>
            <a:chOff x="1343025" y="1831181"/>
            <a:chExt cx="2287143" cy="2305050"/>
          </a:xfrm>
        </p:grpSpPr>
        <p:sp>
          <p:nvSpPr>
            <p:cNvPr id="28" name="六边形 27"/>
            <p:cNvSpPr/>
            <p:nvPr>
              <p:custDataLst>
                <p:tags r:id="rId11"/>
              </p:custDataLst>
            </p:nvPr>
          </p:nvSpPr>
          <p:spPr>
            <a:xfrm>
              <a:off x="1343025" y="1831181"/>
              <a:ext cx="2287143" cy="1971675"/>
            </a:xfrm>
            <a:prstGeom prst="hexagon">
              <a:avLst/>
            </a:prstGeom>
            <a:solidFill>
              <a:srgbClr val="FEFFFF"/>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zh-CN" altLang="en-US" sz="2400" smtClean="0">
                  <a:solidFill>
                    <a:srgbClr val="3255B8"/>
                  </a:solidFill>
                  <a:sym typeface="Arial" panose="020B0604020202020204" pitchFamily="34" charset="0"/>
                </a:rPr>
                <a:t>能源驱动</a:t>
              </a:r>
              <a:endParaRPr lang="zh-CN" altLang="en-US" sz="2400" smtClean="0">
                <a:solidFill>
                  <a:srgbClr val="3255B8"/>
                </a:solidFill>
                <a:sym typeface="Arial" panose="020B0604020202020204" pitchFamily="34" charset="0"/>
              </a:endParaRPr>
            </a:p>
          </p:txBody>
        </p:sp>
        <p:sp>
          <p:nvSpPr>
            <p:cNvPr id="29" name="六边形 28"/>
            <p:cNvSpPr/>
            <p:nvPr>
              <p:custDataLst>
                <p:tags r:id="rId12"/>
              </p:custDataLst>
            </p:nvPr>
          </p:nvSpPr>
          <p:spPr>
            <a:xfrm>
              <a:off x="1781175" y="3701037"/>
              <a:ext cx="504825" cy="435194"/>
            </a:xfrm>
            <a:prstGeom prst="hexagon">
              <a:avLst/>
            </a:prstGeom>
            <a:solidFill>
              <a:srgbClr val="3255B8"/>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en-US" altLang="zh-CN" sz="2400" dirty="0">
                  <a:solidFill>
                    <a:srgbClr val="FFFFFF"/>
                  </a:solidFill>
                  <a:sym typeface="Arial" panose="020B0604020202020204" pitchFamily="34" charset="0"/>
                </a:rPr>
                <a:t>D</a:t>
              </a:r>
              <a:endParaRPr lang="en-US" altLang="zh-CN" sz="2400" dirty="0">
                <a:solidFill>
                  <a:srgbClr val="FFFFFF"/>
                </a:solidFill>
                <a:sym typeface="Arial" panose="020B0604020202020204" pitchFamily="34" charset="0"/>
              </a:endParaRPr>
            </a:p>
          </p:txBody>
        </p:sp>
      </p:grpSp>
      <p:sp>
        <p:nvSpPr>
          <p:cNvPr id="30" name="六边形 29"/>
          <p:cNvSpPr/>
          <p:nvPr>
            <p:custDataLst>
              <p:tags r:id="rId13"/>
            </p:custDataLst>
          </p:nvPr>
        </p:nvSpPr>
        <p:spPr>
          <a:xfrm>
            <a:off x="5984543" y="4140390"/>
            <a:ext cx="267648" cy="230731"/>
          </a:xfrm>
          <a:prstGeom prst="hexagon">
            <a:avLst/>
          </a:prstGeom>
          <a:solidFill>
            <a:srgbClr val="3255B8">
              <a:lumMod val="40000"/>
              <a:lumOff val="6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sp>
        <p:nvSpPr>
          <p:cNvPr id="31" name="六边形 30"/>
          <p:cNvSpPr/>
          <p:nvPr>
            <p:custDataLst>
              <p:tags r:id="rId14"/>
            </p:custDataLst>
          </p:nvPr>
        </p:nvSpPr>
        <p:spPr>
          <a:xfrm>
            <a:off x="8484081" y="4518531"/>
            <a:ext cx="193300" cy="166639"/>
          </a:xfrm>
          <a:prstGeom prst="hexagon">
            <a:avLst/>
          </a:prstGeom>
          <a:solidFill>
            <a:srgbClr val="3255B8">
              <a:lumMod val="20000"/>
              <a:lumOff val="8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sp>
        <p:nvSpPr>
          <p:cNvPr id="32" name="六边形 31"/>
          <p:cNvSpPr/>
          <p:nvPr>
            <p:custDataLst>
              <p:tags r:id="rId15"/>
            </p:custDataLst>
          </p:nvPr>
        </p:nvSpPr>
        <p:spPr>
          <a:xfrm>
            <a:off x="8263419" y="3629129"/>
            <a:ext cx="193300" cy="166639"/>
          </a:xfrm>
          <a:prstGeom prst="hexagon">
            <a:avLst/>
          </a:prstGeom>
          <a:solidFill>
            <a:srgbClr val="3255B8">
              <a:lumMod val="40000"/>
              <a:lumOff val="6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grpSp>
        <p:nvGrpSpPr>
          <p:cNvPr id="33" name="组合 32"/>
          <p:cNvGrpSpPr/>
          <p:nvPr>
            <p:custDataLst>
              <p:tags r:id="rId16"/>
            </p:custDataLst>
          </p:nvPr>
        </p:nvGrpSpPr>
        <p:grpSpPr>
          <a:xfrm>
            <a:off x="6830905" y="3235860"/>
            <a:ext cx="1785214" cy="1799191"/>
            <a:chOff x="1343025" y="1831181"/>
            <a:chExt cx="2287143" cy="2305050"/>
          </a:xfrm>
        </p:grpSpPr>
        <p:sp>
          <p:nvSpPr>
            <p:cNvPr id="34" name="六边形 33"/>
            <p:cNvSpPr/>
            <p:nvPr>
              <p:custDataLst>
                <p:tags r:id="rId17"/>
              </p:custDataLst>
            </p:nvPr>
          </p:nvSpPr>
          <p:spPr>
            <a:xfrm>
              <a:off x="1343025" y="1831181"/>
              <a:ext cx="2287143" cy="1971675"/>
            </a:xfrm>
            <a:prstGeom prst="hexagon">
              <a:avLst/>
            </a:prstGeom>
            <a:solidFill>
              <a:srgbClr val="FEFFFF"/>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zh-CN" altLang="en-US" sz="2400" smtClean="0">
                  <a:solidFill>
                    <a:srgbClr val="3255B8"/>
                  </a:solidFill>
                  <a:sym typeface="Arial" panose="020B0604020202020204" pitchFamily="34" charset="0"/>
                </a:rPr>
                <a:t>控制</a:t>
              </a:r>
              <a:endParaRPr lang="zh-CN" altLang="en-US" sz="2400" smtClean="0">
                <a:solidFill>
                  <a:srgbClr val="3255B8"/>
                </a:solidFill>
                <a:sym typeface="Arial" panose="020B0604020202020204" pitchFamily="34" charset="0"/>
              </a:endParaRPr>
            </a:p>
          </p:txBody>
        </p:sp>
        <p:sp>
          <p:nvSpPr>
            <p:cNvPr id="35" name="六边形 34"/>
            <p:cNvSpPr/>
            <p:nvPr>
              <p:custDataLst>
                <p:tags r:id="rId18"/>
              </p:custDataLst>
            </p:nvPr>
          </p:nvSpPr>
          <p:spPr>
            <a:xfrm>
              <a:off x="1781175" y="3701037"/>
              <a:ext cx="504825" cy="435194"/>
            </a:xfrm>
            <a:prstGeom prst="hexagon">
              <a:avLst/>
            </a:prstGeom>
            <a:solidFill>
              <a:srgbClr val="3255B8"/>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en-US" altLang="zh-CN" sz="2400" dirty="0">
                  <a:solidFill>
                    <a:srgbClr val="FFFFFF"/>
                  </a:solidFill>
                  <a:sym typeface="Arial" panose="020B0604020202020204" pitchFamily="34" charset="0"/>
                </a:rPr>
                <a:t>B</a:t>
              </a:r>
              <a:endParaRPr lang="en-US" altLang="zh-CN" sz="2400" dirty="0">
                <a:solidFill>
                  <a:srgbClr val="FFFFFF"/>
                </a:solidFill>
                <a:sym typeface="Arial" panose="020B0604020202020204" pitchFamily="34" charset="0"/>
              </a:endParaRPr>
            </a:p>
          </p:txBody>
        </p:sp>
      </p:grpSp>
      <p:sp>
        <p:nvSpPr>
          <p:cNvPr id="36" name="六边形 35"/>
          <p:cNvSpPr/>
          <p:nvPr>
            <p:custDataLst>
              <p:tags r:id="rId19"/>
            </p:custDataLst>
          </p:nvPr>
        </p:nvSpPr>
        <p:spPr>
          <a:xfrm>
            <a:off x="7756672" y="1824489"/>
            <a:ext cx="267648" cy="230731"/>
          </a:xfrm>
          <a:prstGeom prst="hexagon">
            <a:avLst/>
          </a:prstGeom>
          <a:solidFill>
            <a:srgbClr val="3255B8">
              <a:lumMod val="20000"/>
              <a:lumOff val="8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sp>
        <p:nvSpPr>
          <p:cNvPr id="37" name="六边形 36"/>
          <p:cNvSpPr/>
          <p:nvPr>
            <p:custDataLst>
              <p:tags r:id="rId20"/>
            </p:custDataLst>
          </p:nvPr>
        </p:nvSpPr>
        <p:spPr>
          <a:xfrm>
            <a:off x="9132236" y="3889983"/>
            <a:ext cx="267648" cy="230731"/>
          </a:xfrm>
          <a:prstGeom prst="hexagon">
            <a:avLst/>
          </a:prstGeom>
          <a:solidFill>
            <a:srgbClr val="3255B8">
              <a:lumMod val="20000"/>
              <a:lumOff val="8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grpSp>
        <p:nvGrpSpPr>
          <p:cNvPr id="38" name="组合 37"/>
          <p:cNvGrpSpPr/>
          <p:nvPr>
            <p:custDataLst>
              <p:tags r:id="rId21"/>
            </p:custDataLst>
          </p:nvPr>
        </p:nvGrpSpPr>
        <p:grpSpPr>
          <a:xfrm>
            <a:off x="8052000" y="1495442"/>
            <a:ext cx="1785214" cy="1799191"/>
            <a:chOff x="1343025" y="1831181"/>
            <a:chExt cx="2287143" cy="2305050"/>
          </a:xfrm>
        </p:grpSpPr>
        <p:sp>
          <p:nvSpPr>
            <p:cNvPr id="39" name="六边形 38"/>
            <p:cNvSpPr/>
            <p:nvPr>
              <p:custDataLst>
                <p:tags r:id="rId22"/>
              </p:custDataLst>
            </p:nvPr>
          </p:nvSpPr>
          <p:spPr>
            <a:xfrm>
              <a:off x="1343025" y="1831181"/>
              <a:ext cx="2287143" cy="1971675"/>
            </a:xfrm>
            <a:prstGeom prst="hexagon">
              <a:avLst/>
            </a:prstGeom>
            <a:solidFill>
              <a:srgbClr val="FEFFFF"/>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zh-CN" altLang="en-US" sz="2400" smtClean="0">
                  <a:solidFill>
                    <a:srgbClr val="3255B8"/>
                  </a:solidFill>
                  <a:sym typeface="Arial" panose="020B0604020202020204" pitchFamily="34" charset="0"/>
                </a:rPr>
                <a:t>机械</a:t>
              </a:r>
              <a:endParaRPr lang="zh-CN" altLang="en-US" sz="2400" smtClean="0">
                <a:solidFill>
                  <a:srgbClr val="3255B8"/>
                </a:solidFill>
                <a:sym typeface="Arial" panose="020B0604020202020204" pitchFamily="34" charset="0"/>
              </a:endParaRPr>
            </a:p>
          </p:txBody>
        </p:sp>
        <p:sp>
          <p:nvSpPr>
            <p:cNvPr id="40" name="六边形 39"/>
            <p:cNvSpPr/>
            <p:nvPr>
              <p:custDataLst>
                <p:tags r:id="rId23"/>
              </p:custDataLst>
            </p:nvPr>
          </p:nvSpPr>
          <p:spPr>
            <a:xfrm>
              <a:off x="1781175" y="3701037"/>
              <a:ext cx="504825" cy="435194"/>
            </a:xfrm>
            <a:prstGeom prst="hexagon">
              <a:avLst/>
            </a:prstGeom>
            <a:solidFill>
              <a:srgbClr val="3255B8"/>
            </a:solidFill>
            <a:ln>
              <a:noFill/>
            </a:ln>
            <a:effectLst>
              <a:outerShdw blurRad="63500" sx="102000" sy="102000" algn="ctr" rotWithShape="0">
                <a:prstClr val="black">
                  <a:alpha val="40000"/>
                </a:prstClr>
              </a:outerShdw>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r>
                <a:rPr lang="en-US" altLang="zh-CN" sz="2400" dirty="0">
                  <a:solidFill>
                    <a:srgbClr val="FFFFFF"/>
                  </a:solidFill>
                  <a:sym typeface="Arial" panose="020B0604020202020204" pitchFamily="34" charset="0"/>
                </a:rPr>
                <a:t>C</a:t>
              </a:r>
              <a:endParaRPr lang="en-US" altLang="zh-CN" sz="2400" dirty="0">
                <a:solidFill>
                  <a:srgbClr val="FFFFFF"/>
                </a:solidFill>
                <a:sym typeface="Arial" panose="020B0604020202020204" pitchFamily="34" charset="0"/>
              </a:endParaRPr>
            </a:p>
          </p:txBody>
        </p:sp>
      </p:grpSp>
      <p:sp>
        <p:nvSpPr>
          <p:cNvPr id="41" name="六边形 40"/>
          <p:cNvSpPr/>
          <p:nvPr>
            <p:custDataLst>
              <p:tags r:id="rId24"/>
            </p:custDataLst>
          </p:nvPr>
        </p:nvSpPr>
        <p:spPr>
          <a:xfrm>
            <a:off x="10334792" y="2045544"/>
            <a:ext cx="388312" cy="334750"/>
          </a:xfrm>
          <a:prstGeom prst="hexagon">
            <a:avLst/>
          </a:prstGeom>
          <a:solidFill>
            <a:srgbClr val="3255B8">
              <a:lumMod val="20000"/>
              <a:lumOff val="80000"/>
            </a:srgbClr>
          </a:solidFill>
          <a:ln>
            <a:noFill/>
          </a:ln>
          <a:effectLst/>
        </p:spPr>
        <p:style>
          <a:lnRef idx="2">
            <a:srgbClr val="3255B8">
              <a:shade val="50000"/>
            </a:srgbClr>
          </a:lnRef>
          <a:fillRef idx="1">
            <a:srgbClr val="3255B8"/>
          </a:fillRef>
          <a:effectRef idx="0">
            <a:srgbClr val="3255B8"/>
          </a:effectRef>
          <a:fontRef idx="minor">
            <a:srgbClr val="FFFFFF"/>
          </a:fontRef>
        </p:style>
        <p:txBody>
          <a:bodyPr rtlCol="0" anchor="ctr"/>
          <a:p>
            <a:pPr algn="ctr"/>
            <a:endParaRPr lang="zh-CN" altLang="en-US" sz="2400" dirty="0">
              <a:sym typeface="Arial" panose="020B0604020202020204" pitchFamily="34" charset="0"/>
            </a:endParaRPr>
          </a:p>
        </p:txBody>
      </p:sp>
      <p:sp>
        <p:nvSpPr>
          <p:cNvPr id="42" name="文本框 41"/>
          <p:cNvSpPr txBox="1"/>
          <p:nvPr/>
        </p:nvSpPr>
        <p:spPr>
          <a:xfrm>
            <a:off x="4860925" y="301625"/>
            <a:ext cx="6699885" cy="829945"/>
          </a:xfrm>
          <a:prstGeom prst="rect">
            <a:avLst/>
          </a:prstGeom>
          <a:noFill/>
        </p:spPr>
        <p:txBody>
          <a:bodyPr wrap="square" rtlCol="0">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机械外骨骼产业前途光明，</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我们有以下四个方面的分析加以证明。</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5" name="图片 44" descr="tang219"/>
          <p:cNvPicPr>
            <a:picLocks noChangeAspect="1"/>
          </p:cNvPicPr>
          <p:nvPr/>
        </p:nvPicPr>
        <p:blipFill>
          <a:blip r:embed="rId25"/>
          <a:srcRect b="26639"/>
          <a:stretch>
            <a:fillRect/>
          </a:stretch>
        </p:blipFill>
        <p:spPr>
          <a:xfrm>
            <a:off x="1714500" y="4370705"/>
            <a:ext cx="4537075" cy="2217420"/>
          </a:xfrm>
          <a:prstGeom prst="rect">
            <a:avLst/>
          </a:prstGeom>
        </p:spPr>
      </p:pic>
      <p:pic>
        <p:nvPicPr>
          <p:cNvPr id="46" name="图片 45" descr="tang220"/>
          <p:cNvPicPr>
            <a:picLocks noChangeAspect="1"/>
          </p:cNvPicPr>
          <p:nvPr/>
        </p:nvPicPr>
        <p:blipFill>
          <a:blip r:embed="rId26"/>
          <a:stretch>
            <a:fillRect/>
          </a:stretch>
        </p:blipFill>
        <p:spPr>
          <a:xfrm>
            <a:off x="173990" y="1209675"/>
            <a:ext cx="4578350" cy="3049905"/>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596" y="379006"/>
            <a:ext cx="3214149"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前言</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未来愿景</a:t>
            </a:r>
            <a:endParaRPr lang="zh-CN" altLang="en-US" sz="2400" b="1" dirty="0">
              <a:latin typeface="微软雅黑" panose="020B0503020204020204" pitchFamily="34" charset="-122"/>
              <a:ea typeface="微软雅黑" panose="020B0503020204020204" pitchFamily="34" charset="-122"/>
            </a:endParaRPr>
          </a:p>
        </p:txBody>
      </p:sp>
      <p:sp>
        <p:nvSpPr>
          <p:cNvPr id="3" name="椭圆 2"/>
          <p:cNvSpPr/>
          <p:nvPr/>
        </p:nvSpPr>
        <p:spPr>
          <a:xfrm>
            <a:off x="1190624" y="1943100"/>
            <a:ext cx="3657600" cy="3657600"/>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4" name="图片 3"/>
          <p:cNvPicPr>
            <a:picLocks noChangeAspect="1"/>
          </p:cNvPicPr>
          <p:nvPr/>
        </p:nvPicPr>
        <p:blipFill>
          <a:blip r:embed="rId1"/>
          <a:stretch>
            <a:fillRect/>
          </a:stretch>
        </p:blipFill>
        <p:spPr>
          <a:xfrm>
            <a:off x="1431279" y="2180706"/>
            <a:ext cx="3176291" cy="3182388"/>
          </a:xfrm>
          <a:prstGeom prst="rect">
            <a:avLst/>
          </a:prstGeom>
        </p:spPr>
      </p:pic>
      <p:sp>
        <p:nvSpPr>
          <p:cNvPr id="5" name="矩形 4"/>
          <p:cNvSpPr/>
          <p:nvPr/>
        </p:nvSpPr>
        <p:spPr>
          <a:xfrm>
            <a:off x="5214206" y="1554983"/>
            <a:ext cx="6354942" cy="4431983"/>
          </a:xfrm>
          <a:prstGeom prst="rect">
            <a:avLst/>
          </a:prstGeom>
          <a:noFill/>
        </p:spPr>
        <p:txBody>
          <a:bodyPr wrap="square" lIns="0" tIns="0" rIns="0" bIns="0" rtlCol="0" anchor="t" anchorCtr="0">
            <a:spAutoFit/>
          </a:bodyPr>
          <a:lstStyle/>
          <a:p>
            <a:pPr indent="457200"/>
            <a:r>
              <a:rPr lang="zh-CN" altLang="zh-CN" dirty="0">
                <a:latin typeface="微软雅黑 Light" panose="020B0502040204020203" pitchFamily="34" charset="-122"/>
                <a:ea typeface="微软雅黑 Light" panose="020B0502040204020203" pitchFamily="34" charset="-122"/>
              </a:rPr>
              <a:t>未来生活遐想——早上</a:t>
            </a:r>
            <a:r>
              <a:rPr lang="en-US" altLang="zh-CN" dirty="0">
                <a:latin typeface="微软雅黑 Light" panose="020B0502040204020203" pitchFamily="34" charset="-122"/>
                <a:ea typeface="微软雅黑 Light" panose="020B0502040204020203" pitchFamily="34" charset="-122"/>
              </a:rPr>
              <a:t>7</a:t>
            </a:r>
            <a:r>
              <a:rPr lang="zh-CN" altLang="zh-CN" dirty="0">
                <a:latin typeface="微软雅黑 Light" panose="020B0502040204020203" pitchFamily="34" charset="-122"/>
                <a:ea typeface="微软雅黑 Light" panose="020B0502040204020203" pitchFamily="34" charset="-122"/>
              </a:rPr>
              <a:t>点你的收音机闹钟响起，播放的是你之前从未听过的歌曲，但你的确很喜欢这首歌。这些歌曲本身可能借助机器学习来播放。接下来你吃早餐，阅读早报。早报在几个小时前印好，利用学习算法，印刷过程经过仔细调整，以免报纸出现折痕。你房间的温度刚刚好，电费明显少了很多，因为你安装了</a:t>
            </a:r>
            <a:r>
              <a:rPr lang="en-US" altLang="zh-CN" dirty="0">
                <a:latin typeface="微软雅黑 Light" panose="020B0502040204020203" pitchFamily="34" charset="-122"/>
                <a:ea typeface="微软雅黑 Light" panose="020B0502040204020203" pitchFamily="34" charset="-122"/>
              </a:rPr>
              <a:t>Nest</a:t>
            </a:r>
            <a:r>
              <a:rPr lang="zh-CN" altLang="zh-CN" dirty="0">
                <a:latin typeface="微软雅黑 Light" panose="020B0502040204020203" pitchFamily="34" charset="-122"/>
                <a:ea typeface="微软雅黑 Light" panose="020B0502040204020203" pitchFamily="34" charset="-122"/>
              </a:rPr>
              <a:t>智能温控器。你出门去上班，穿戴上可以快速行走的外骨骼机器人，快速到达你想去的任何地方，无论遇到障碍还是需要携带重物都一样轻松自如，并且通过你出行记录的大数据分析，进行出行规划</a:t>
            </a:r>
            <a:r>
              <a:rPr lang="zh-CN" altLang="zh-CN"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pPr indent="457200"/>
            <a:r>
              <a:rPr lang="zh-CN" altLang="zh-CN" dirty="0" smtClean="0">
                <a:latin typeface="微软雅黑 Light" panose="020B0502040204020203" pitchFamily="34" charset="-122"/>
                <a:ea typeface="微软雅黑 Light" panose="020B0502040204020203" pitchFamily="34" charset="-122"/>
              </a:rPr>
              <a:t>你</a:t>
            </a:r>
            <a:r>
              <a:rPr lang="zh-CN" altLang="zh-CN" dirty="0">
                <a:latin typeface="微软雅黑 Light" panose="020B0502040204020203" pitchFamily="34" charset="-122"/>
                <a:ea typeface="微软雅黑 Light" panose="020B0502040204020203" pitchFamily="34" charset="-122"/>
              </a:rPr>
              <a:t>利用一个预报系统（</a:t>
            </a:r>
            <a:r>
              <a:rPr lang="en-US" altLang="zh-CN" dirty="0" err="1">
                <a:latin typeface="微软雅黑 Light" panose="020B0502040204020203" pitchFamily="34" charset="-122"/>
                <a:ea typeface="微软雅黑 Light" panose="020B0502040204020203" pitchFamily="34" charset="-122"/>
              </a:rPr>
              <a:t>Inrix</a:t>
            </a:r>
            <a:r>
              <a:rPr lang="zh-CN" altLang="zh-CN" dirty="0">
                <a:latin typeface="微软雅黑 Light" panose="020B0502040204020203" pitchFamily="34" charset="-122"/>
                <a:ea typeface="微软雅黑 Light" panose="020B0502040204020203" pitchFamily="34" charset="-122"/>
              </a:rPr>
              <a:t>）来躲避高峰时段的拥挤，这当然能让你拥有更多的自由支配时间，减缓你的压力。上班时，机器学习帮你克服信息超载。你利用数据立方体来汇总大量数据，从每个角度观察该立方体，获取最有用的信息。也许你没有意识到以上这些，但它们有可能就是你的未来生活。人工智能、大数据分析、机器人的人机结合，这些科技即将改变人们未来生活的衣食住行。</a:t>
            </a:r>
            <a:endParaRPr lang="zh-CN" altLang="zh-CN" dirty="0">
              <a:latin typeface="微软雅黑 Light" panose="020B0502040204020203" pitchFamily="34" charset="-122"/>
              <a:ea typeface="微软雅黑 Light" panose="020B0502040204020203" pitchFamily="34" charset="-122"/>
            </a:endParaRPr>
          </a:p>
        </p:txBody>
      </p:sp>
      <p:sp>
        <p:nvSpPr>
          <p:cNvPr id="6" name="TextBox 13"/>
          <p:cNvSpPr txBox="1"/>
          <p:nvPr/>
        </p:nvSpPr>
        <p:spPr>
          <a:xfrm>
            <a:off x="7104872" y="609839"/>
            <a:ext cx="2338080" cy="430887"/>
          </a:xfrm>
          <a:prstGeom prst="rect">
            <a:avLst/>
          </a:prstGeom>
          <a:noFill/>
        </p:spPr>
        <p:txBody>
          <a:bodyPr wrap="square" lIns="0" tIns="0" rIns="0" bIns="0" rtlCol="0" anchor="t" anchorCtr="0">
            <a:spAutoFit/>
          </a:bodyPr>
          <a:lstStyle/>
          <a:p>
            <a:pPr algn="ctr" defTabSz="1216660">
              <a:spcBef>
                <a:spcPct val="20000"/>
              </a:spcBef>
              <a:defRPr/>
            </a:pPr>
            <a:r>
              <a:rPr lang="zh-CN" altLang="en-US" sz="28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前言</a:t>
            </a:r>
            <a:endParaRPr lang="en-US" sz="28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5517" y="474178"/>
            <a:ext cx="310283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机械外骨骼商业分析</a:t>
            </a:r>
            <a:endParaRPr lang="zh-CN" altLang="en-US" sz="24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939972" y="1743736"/>
            <a:ext cx="4225974" cy="3370526"/>
            <a:chOff x="1184716" y="2512994"/>
            <a:chExt cx="4225974" cy="3370526"/>
          </a:xfrm>
        </p:grpSpPr>
        <p:sp>
          <p:nvSpPr>
            <p:cNvPr id="49" name="Freeform 204"/>
            <p:cNvSpPr>
              <a:spLocks noEditPoints="1"/>
            </p:cNvSpPr>
            <p:nvPr/>
          </p:nvSpPr>
          <p:spPr bwMode="auto">
            <a:xfrm>
              <a:off x="1184716" y="2512994"/>
              <a:ext cx="683118" cy="274445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50" name="Freeform 196"/>
            <p:cNvSpPr>
              <a:spLocks noEditPoints="1"/>
            </p:cNvSpPr>
            <p:nvPr/>
          </p:nvSpPr>
          <p:spPr bwMode="auto">
            <a:xfrm>
              <a:off x="1827137" y="2724781"/>
              <a:ext cx="932864" cy="2908221"/>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51" name="Freeform 200"/>
            <p:cNvSpPr>
              <a:spLocks noEditPoints="1"/>
            </p:cNvSpPr>
            <p:nvPr/>
          </p:nvSpPr>
          <p:spPr bwMode="auto">
            <a:xfrm>
              <a:off x="4520832" y="2512994"/>
              <a:ext cx="889858" cy="2811821"/>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52" name="Freeform 208"/>
            <p:cNvSpPr>
              <a:spLocks noEditPoints="1"/>
            </p:cNvSpPr>
            <p:nvPr/>
          </p:nvSpPr>
          <p:spPr bwMode="auto">
            <a:xfrm>
              <a:off x="3839126" y="2724781"/>
              <a:ext cx="792615" cy="2946951"/>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sp>
          <p:nvSpPr>
            <p:cNvPr id="53" name="Freeform 192"/>
            <p:cNvSpPr>
              <a:spLocks noEditPoints="1"/>
            </p:cNvSpPr>
            <p:nvPr/>
          </p:nvSpPr>
          <p:spPr bwMode="auto">
            <a:xfrm>
              <a:off x="2740776" y="2791439"/>
              <a:ext cx="1308700" cy="30920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solidFill>
                  <a:schemeClr val="lt1"/>
                </a:solidFill>
                <a:sym typeface="Arial" panose="020B0604020202020204" pitchFamily="34" charset="0"/>
              </a:endParaRPr>
            </a:p>
          </p:txBody>
        </p:sp>
      </p:grpSp>
      <p:sp>
        <p:nvSpPr>
          <p:cNvPr id="193" name="Oval 29"/>
          <p:cNvSpPr>
            <a:spLocks noChangeAspect="1"/>
          </p:cNvSpPr>
          <p:nvPr/>
        </p:nvSpPr>
        <p:spPr>
          <a:xfrm>
            <a:off x="7100731" y="1512717"/>
            <a:ext cx="551992" cy="551992"/>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ym typeface="Arial" panose="020B0604020202020204" pitchFamily="34" charset="0"/>
              </a:rPr>
              <a:t>1</a:t>
            </a:r>
            <a:endParaRPr lang="en-US" dirty="0">
              <a:sym typeface="Arial" panose="020B0604020202020204" pitchFamily="34" charset="0"/>
            </a:endParaRPr>
          </a:p>
        </p:txBody>
      </p:sp>
      <p:sp>
        <p:nvSpPr>
          <p:cNvPr id="194" name="Oval 30"/>
          <p:cNvSpPr>
            <a:spLocks noChangeAspect="1"/>
          </p:cNvSpPr>
          <p:nvPr/>
        </p:nvSpPr>
        <p:spPr>
          <a:xfrm>
            <a:off x="7100731" y="2595739"/>
            <a:ext cx="551992" cy="551992"/>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ym typeface="Arial" panose="020B0604020202020204" pitchFamily="34" charset="0"/>
              </a:rPr>
              <a:t>2</a:t>
            </a:r>
            <a:endParaRPr lang="en-US" dirty="0">
              <a:sym typeface="Arial" panose="020B0604020202020204" pitchFamily="34" charset="0"/>
            </a:endParaRPr>
          </a:p>
        </p:txBody>
      </p:sp>
      <p:sp>
        <p:nvSpPr>
          <p:cNvPr id="195" name="Oval 38"/>
          <p:cNvSpPr>
            <a:spLocks noChangeAspect="1"/>
          </p:cNvSpPr>
          <p:nvPr/>
        </p:nvSpPr>
        <p:spPr>
          <a:xfrm>
            <a:off x="7100731" y="3678761"/>
            <a:ext cx="551992" cy="551992"/>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ym typeface="Arial" panose="020B0604020202020204" pitchFamily="34" charset="0"/>
              </a:rPr>
              <a:t>3</a:t>
            </a:r>
            <a:endParaRPr lang="en-AU" dirty="0">
              <a:sym typeface="Arial" panose="020B0604020202020204" pitchFamily="34" charset="0"/>
            </a:endParaRPr>
          </a:p>
        </p:txBody>
      </p:sp>
      <p:sp>
        <p:nvSpPr>
          <p:cNvPr id="196" name="Oval 42"/>
          <p:cNvSpPr>
            <a:spLocks noChangeAspect="1"/>
          </p:cNvSpPr>
          <p:nvPr/>
        </p:nvSpPr>
        <p:spPr>
          <a:xfrm>
            <a:off x="7100731" y="4761783"/>
            <a:ext cx="551992" cy="551992"/>
          </a:xfrm>
          <a:prstGeom prst="ellipse">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ym typeface="Arial" panose="020B0604020202020204" pitchFamily="34" charset="0"/>
              </a:rPr>
              <a:t>4</a:t>
            </a:r>
            <a:endParaRPr lang="en-AU" dirty="0">
              <a:sym typeface="Arial" panose="020B0604020202020204" pitchFamily="34" charset="0"/>
            </a:endParaRPr>
          </a:p>
        </p:txBody>
      </p:sp>
      <p:grpSp>
        <p:nvGrpSpPr>
          <p:cNvPr id="197" name="组合 196"/>
          <p:cNvGrpSpPr/>
          <p:nvPr/>
        </p:nvGrpSpPr>
        <p:grpSpPr>
          <a:xfrm>
            <a:off x="7913948" y="1474554"/>
            <a:ext cx="2939582" cy="949865"/>
            <a:chOff x="8051913" y="2267550"/>
            <a:chExt cx="2939582" cy="949865"/>
          </a:xfrm>
        </p:grpSpPr>
        <p:sp>
          <p:nvSpPr>
            <p:cNvPr id="198" name="TextBox 13"/>
            <p:cNvSpPr txBox="1"/>
            <p:nvPr/>
          </p:nvSpPr>
          <p:spPr>
            <a:xfrm>
              <a:off x="8051913" y="2267550"/>
              <a:ext cx="2939582"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为什么选择机械外骨骼？</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TextBox 13"/>
            <p:cNvSpPr txBox="1"/>
            <p:nvPr/>
          </p:nvSpPr>
          <p:spPr>
            <a:xfrm>
              <a:off x="8055994" y="2589551"/>
              <a:ext cx="2333999" cy="627864"/>
            </a:xfrm>
            <a:prstGeom prst="rect">
              <a:avLst/>
            </a:prstGeom>
            <a:noFill/>
          </p:spPr>
          <p:txBody>
            <a:bodyPr wrap="square" lIns="0" tIns="0" rIns="0" bIns="0" rtlCol="0" anchor="t" anchorCtr="0">
              <a:spAutoFit/>
            </a:bodyPr>
            <a:lstStyle/>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市场</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需求</a:t>
              </a: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差异</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化竞争</a:t>
              </a: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核心</a:t>
              </a:r>
              <a:r>
                <a:rPr lang="zh-CN" altLang="en-US" sz="1200" dirty="0">
                  <a:solidFill>
                    <a:srgbClr val="445469"/>
                  </a:solidFill>
                  <a:latin typeface="Arial" panose="020B0604020202020204" pitchFamily="34" charset="0"/>
                  <a:ea typeface="微软雅黑" panose="020B0503020204020204" pitchFamily="34" charset="-122"/>
                  <a:sym typeface="Arial" panose="020B0604020202020204" pitchFamily="34" charset="0"/>
                </a:rPr>
                <a:t>竞争力分析</a:t>
              </a: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0" name="组合 199"/>
          <p:cNvGrpSpPr/>
          <p:nvPr/>
        </p:nvGrpSpPr>
        <p:grpSpPr>
          <a:xfrm>
            <a:off x="7913948" y="2522616"/>
            <a:ext cx="2844167" cy="949865"/>
            <a:chOff x="8051913" y="2267550"/>
            <a:chExt cx="2844167" cy="949865"/>
          </a:xfrm>
        </p:grpSpPr>
        <p:sp>
          <p:nvSpPr>
            <p:cNvPr id="201" name="TextBox 13"/>
            <p:cNvSpPr txBox="1"/>
            <p:nvPr/>
          </p:nvSpPr>
          <p:spPr>
            <a:xfrm>
              <a:off x="8051913" y="2267550"/>
              <a:ext cx="272489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机械外骨骼项目战略分析</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 name="TextBox 13"/>
            <p:cNvSpPr txBox="1"/>
            <p:nvPr/>
          </p:nvSpPr>
          <p:spPr>
            <a:xfrm>
              <a:off x="8055994" y="2589551"/>
              <a:ext cx="2840086" cy="627864"/>
            </a:xfrm>
            <a:prstGeom prst="rect">
              <a:avLst/>
            </a:prstGeom>
            <a:noFill/>
          </p:spPr>
          <p:txBody>
            <a:bodyPr wrap="square" lIns="0" tIns="0" rIns="0" bIns="0" rtlCol="0" anchor="t" anchorCtr="0">
              <a:spAutoFit/>
            </a:bodyPr>
            <a:lstStyle/>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决策分析</a:t>
              </a:r>
              <a:endPar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目前外骨骼机器人上市公司股价分析</a:t>
              </a:r>
              <a:endPar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技术引领型企业运营方法论</a:t>
              </a:r>
              <a:endPar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3" name="组合 202"/>
          <p:cNvGrpSpPr/>
          <p:nvPr/>
        </p:nvGrpSpPr>
        <p:grpSpPr>
          <a:xfrm>
            <a:off x="7913948" y="3572340"/>
            <a:ext cx="3209927" cy="949865"/>
            <a:chOff x="8051913" y="2267550"/>
            <a:chExt cx="3209927" cy="949865"/>
          </a:xfrm>
        </p:grpSpPr>
        <p:sp>
          <p:nvSpPr>
            <p:cNvPr id="204" name="TextBox 13"/>
            <p:cNvSpPr txBox="1"/>
            <p:nvPr/>
          </p:nvSpPr>
          <p:spPr>
            <a:xfrm>
              <a:off x="8051913" y="2267550"/>
              <a:ext cx="320992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机械外骨骼产品定位</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 name="TextBox 13"/>
            <p:cNvSpPr txBox="1"/>
            <p:nvPr/>
          </p:nvSpPr>
          <p:spPr>
            <a:xfrm>
              <a:off x="8055994" y="2589551"/>
              <a:ext cx="2333999" cy="627864"/>
            </a:xfrm>
            <a:prstGeom prst="rect">
              <a:avLst/>
            </a:prstGeom>
            <a:noFill/>
          </p:spPr>
          <p:txBody>
            <a:bodyPr wrap="square" lIns="0" tIns="0" rIns="0" bIns="0" rtlCol="0" anchor="t" anchorCtr="0">
              <a:spAutoFit/>
            </a:bodyPr>
            <a:lstStyle/>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我们要做什么样的机械外骨骼？</a:t>
              </a:r>
              <a:endPar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用户画像</a:t>
              </a:r>
              <a:endPar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产品</a:t>
              </a:r>
              <a:r>
                <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KPI</a:t>
              </a: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指标</a:t>
              </a:r>
              <a:endParaRPr lang="en-US" altLang="zh-CN" sz="12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6" name="组合 205"/>
          <p:cNvGrpSpPr/>
          <p:nvPr/>
        </p:nvGrpSpPr>
        <p:grpSpPr>
          <a:xfrm>
            <a:off x="7913948" y="4692112"/>
            <a:ext cx="2669238" cy="506667"/>
            <a:chOff x="8051913" y="2267550"/>
            <a:chExt cx="2669238" cy="506667"/>
          </a:xfrm>
        </p:grpSpPr>
        <p:sp>
          <p:nvSpPr>
            <p:cNvPr id="207" name="TextBox 13"/>
            <p:cNvSpPr txBox="1"/>
            <p:nvPr/>
          </p:nvSpPr>
          <p:spPr>
            <a:xfrm>
              <a:off x="8051913" y="2267550"/>
              <a:ext cx="2669238"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机械外骨骼商业模式分析</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8" name="TextBox 13"/>
            <p:cNvSpPr txBox="1"/>
            <p:nvPr/>
          </p:nvSpPr>
          <p:spPr>
            <a:xfrm>
              <a:off x="8055994" y="2589551"/>
              <a:ext cx="2333999" cy="184666"/>
            </a:xfrm>
            <a:prstGeom prst="rect">
              <a:avLst/>
            </a:prstGeom>
            <a:noFill/>
          </p:spPr>
          <p:txBody>
            <a:bodyPr wrap="square" lIns="0" tIns="0" rIns="0" bIns="0" rtlCol="0" anchor="t" anchorCtr="0">
              <a:spAutoFit/>
            </a:bodyPr>
            <a:lstStyle/>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什么样的商业模式适合机械外骨骼？</a:t>
              </a:r>
              <a:endParaRPr lang="en-US" altLang="zh-CN"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735008" y="230247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sp>
        <p:nvSpPr>
          <p:cNvPr id="3" name="任意多边形 2"/>
          <p:cNvSpPr/>
          <p:nvPr/>
        </p:nvSpPr>
        <p:spPr>
          <a:xfrm>
            <a:off x="8611810" y="2676365"/>
            <a:ext cx="1000557" cy="1000557"/>
          </a:xfrm>
          <a:custGeom>
            <a:avLst/>
            <a:gdLst>
              <a:gd name="connsiteX0" fmla="*/ 132624 w 1000557"/>
              <a:gd name="connsiteY0" fmla="*/ 382613 h 1000557"/>
              <a:gd name="connsiteX1" fmla="*/ 382613 w 1000557"/>
              <a:gd name="connsiteY1" fmla="*/ 382613 h 1000557"/>
              <a:gd name="connsiteX2" fmla="*/ 382613 w 1000557"/>
              <a:gd name="connsiteY2" fmla="*/ 132624 h 1000557"/>
              <a:gd name="connsiteX3" fmla="*/ 617944 w 1000557"/>
              <a:gd name="connsiteY3" fmla="*/ 132624 h 1000557"/>
              <a:gd name="connsiteX4" fmla="*/ 617944 w 1000557"/>
              <a:gd name="connsiteY4" fmla="*/ 382613 h 1000557"/>
              <a:gd name="connsiteX5" fmla="*/ 867933 w 1000557"/>
              <a:gd name="connsiteY5" fmla="*/ 382613 h 1000557"/>
              <a:gd name="connsiteX6" fmla="*/ 867933 w 1000557"/>
              <a:gd name="connsiteY6" fmla="*/ 617944 h 1000557"/>
              <a:gd name="connsiteX7" fmla="*/ 617944 w 1000557"/>
              <a:gd name="connsiteY7" fmla="*/ 617944 h 1000557"/>
              <a:gd name="connsiteX8" fmla="*/ 617944 w 1000557"/>
              <a:gd name="connsiteY8" fmla="*/ 867933 h 1000557"/>
              <a:gd name="connsiteX9" fmla="*/ 382613 w 1000557"/>
              <a:gd name="connsiteY9" fmla="*/ 867933 h 1000557"/>
              <a:gd name="connsiteX10" fmla="*/ 382613 w 1000557"/>
              <a:gd name="connsiteY10" fmla="*/ 617944 h 1000557"/>
              <a:gd name="connsiteX11" fmla="*/ 132624 w 1000557"/>
              <a:gd name="connsiteY11" fmla="*/ 617944 h 1000557"/>
              <a:gd name="connsiteX12" fmla="*/ 132624 w 1000557"/>
              <a:gd name="connsiteY12" fmla="*/ 382613 h 100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557" h="1000557">
                <a:moveTo>
                  <a:pt x="132624" y="382613"/>
                </a:moveTo>
                <a:lnTo>
                  <a:pt x="382613" y="382613"/>
                </a:lnTo>
                <a:lnTo>
                  <a:pt x="382613" y="132624"/>
                </a:lnTo>
                <a:lnTo>
                  <a:pt x="617944" y="132624"/>
                </a:lnTo>
                <a:lnTo>
                  <a:pt x="617944" y="382613"/>
                </a:lnTo>
                <a:lnTo>
                  <a:pt x="867933" y="382613"/>
                </a:lnTo>
                <a:lnTo>
                  <a:pt x="867933" y="617944"/>
                </a:lnTo>
                <a:lnTo>
                  <a:pt x="617944" y="617944"/>
                </a:lnTo>
                <a:lnTo>
                  <a:pt x="617944" y="867933"/>
                </a:lnTo>
                <a:lnTo>
                  <a:pt x="382613" y="867933"/>
                </a:lnTo>
                <a:lnTo>
                  <a:pt x="382613" y="617944"/>
                </a:lnTo>
                <a:lnTo>
                  <a:pt x="132624" y="617944"/>
                </a:lnTo>
                <a:lnTo>
                  <a:pt x="132624" y="382613"/>
                </a:lnTo>
                <a:close/>
              </a:path>
            </a:pathLst>
          </a:custGeom>
          <a:solidFill>
            <a:srgbClr val="2990CC"/>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132624" tIns="382613" rIns="132624" bIns="382613" numCol="1" spcCol="1270" anchor="ctr" anchorCtr="0">
            <a:noAutofit/>
          </a:bodyPr>
          <a:lstStyle/>
          <a:p>
            <a:pPr lvl="0" algn="ctr" defTabSz="711200">
              <a:lnSpc>
                <a:spcPct val="90000"/>
              </a:lnSpc>
              <a:spcBef>
                <a:spcPct val="0"/>
              </a:spcBef>
              <a:spcAft>
                <a:spcPct val="35000"/>
              </a:spcAft>
            </a:pPr>
            <a:endParaRPr lang="en-US" sz="1600" kern="12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任意多边形 3"/>
          <p:cNvSpPr/>
          <p:nvPr/>
        </p:nvSpPr>
        <p:spPr>
          <a:xfrm>
            <a:off x="3740821" y="230247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sp>
        <p:nvSpPr>
          <p:cNvPr id="5" name="任意多边形 4"/>
          <p:cNvSpPr/>
          <p:nvPr/>
        </p:nvSpPr>
        <p:spPr>
          <a:xfrm>
            <a:off x="5605998" y="2664744"/>
            <a:ext cx="1000557" cy="1000557"/>
          </a:xfrm>
          <a:custGeom>
            <a:avLst/>
            <a:gdLst>
              <a:gd name="connsiteX0" fmla="*/ 132624 w 1000557"/>
              <a:gd name="connsiteY0" fmla="*/ 382613 h 1000557"/>
              <a:gd name="connsiteX1" fmla="*/ 382613 w 1000557"/>
              <a:gd name="connsiteY1" fmla="*/ 382613 h 1000557"/>
              <a:gd name="connsiteX2" fmla="*/ 382613 w 1000557"/>
              <a:gd name="connsiteY2" fmla="*/ 132624 h 1000557"/>
              <a:gd name="connsiteX3" fmla="*/ 617944 w 1000557"/>
              <a:gd name="connsiteY3" fmla="*/ 132624 h 1000557"/>
              <a:gd name="connsiteX4" fmla="*/ 617944 w 1000557"/>
              <a:gd name="connsiteY4" fmla="*/ 382613 h 1000557"/>
              <a:gd name="connsiteX5" fmla="*/ 867933 w 1000557"/>
              <a:gd name="connsiteY5" fmla="*/ 382613 h 1000557"/>
              <a:gd name="connsiteX6" fmla="*/ 867933 w 1000557"/>
              <a:gd name="connsiteY6" fmla="*/ 617944 h 1000557"/>
              <a:gd name="connsiteX7" fmla="*/ 617944 w 1000557"/>
              <a:gd name="connsiteY7" fmla="*/ 617944 h 1000557"/>
              <a:gd name="connsiteX8" fmla="*/ 617944 w 1000557"/>
              <a:gd name="connsiteY8" fmla="*/ 867933 h 1000557"/>
              <a:gd name="connsiteX9" fmla="*/ 382613 w 1000557"/>
              <a:gd name="connsiteY9" fmla="*/ 867933 h 1000557"/>
              <a:gd name="connsiteX10" fmla="*/ 382613 w 1000557"/>
              <a:gd name="connsiteY10" fmla="*/ 617944 h 1000557"/>
              <a:gd name="connsiteX11" fmla="*/ 132624 w 1000557"/>
              <a:gd name="connsiteY11" fmla="*/ 617944 h 1000557"/>
              <a:gd name="connsiteX12" fmla="*/ 132624 w 1000557"/>
              <a:gd name="connsiteY12" fmla="*/ 382613 h 100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557" h="1000557">
                <a:moveTo>
                  <a:pt x="132624" y="382613"/>
                </a:moveTo>
                <a:lnTo>
                  <a:pt x="382613" y="382613"/>
                </a:lnTo>
                <a:lnTo>
                  <a:pt x="382613" y="132624"/>
                </a:lnTo>
                <a:lnTo>
                  <a:pt x="617944" y="132624"/>
                </a:lnTo>
                <a:lnTo>
                  <a:pt x="617944" y="382613"/>
                </a:lnTo>
                <a:lnTo>
                  <a:pt x="867933" y="382613"/>
                </a:lnTo>
                <a:lnTo>
                  <a:pt x="867933" y="617944"/>
                </a:lnTo>
                <a:lnTo>
                  <a:pt x="617944" y="617944"/>
                </a:lnTo>
                <a:lnTo>
                  <a:pt x="617944" y="867933"/>
                </a:lnTo>
                <a:lnTo>
                  <a:pt x="382613" y="867933"/>
                </a:lnTo>
                <a:lnTo>
                  <a:pt x="382613" y="617944"/>
                </a:lnTo>
                <a:lnTo>
                  <a:pt x="132624" y="617944"/>
                </a:lnTo>
                <a:lnTo>
                  <a:pt x="132624" y="382613"/>
                </a:lnTo>
                <a:close/>
              </a:path>
            </a:pathLst>
          </a:custGeom>
          <a:solidFill>
            <a:srgbClr val="2990CC"/>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132624" tIns="382613" rIns="132624" bIns="382613" numCol="1" spcCol="1270" anchor="ctr" anchorCtr="0">
            <a:noAutofit/>
          </a:bodyPr>
          <a:lstStyle/>
          <a:p>
            <a:pPr lvl="0" algn="ctr" defTabSz="711200">
              <a:lnSpc>
                <a:spcPct val="90000"/>
              </a:lnSpc>
              <a:spcBef>
                <a:spcPct val="0"/>
              </a:spcBef>
              <a:spcAft>
                <a:spcPct val="35000"/>
              </a:spcAft>
            </a:pPr>
            <a:endParaRPr lang="en-US" sz="1600" kern="12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p:nvSpPr>
        <p:spPr>
          <a:xfrm>
            <a:off x="6746633" y="230247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sp>
        <p:nvSpPr>
          <p:cNvPr id="7" name="任意多边形 6"/>
          <p:cNvSpPr/>
          <p:nvPr/>
        </p:nvSpPr>
        <p:spPr>
          <a:xfrm>
            <a:off x="2592907" y="2664744"/>
            <a:ext cx="1000557" cy="1000557"/>
          </a:xfrm>
          <a:custGeom>
            <a:avLst/>
            <a:gdLst>
              <a:gd name="connsiteX0" fmla="*/ 132624 w 1000557"/>
              <a:gd name="connsiteY0" fmla="*/ 206115 h 1000557"/>
              <a:gd name="connsiteX1" fmla="*/ 867933 w 1000557"/>
              <a:gd name="connsiteY1" fmla="*/ 206115 h 1000557"/>
              <a:gd name="connsiteX2" fmla="*/ 867933 w 1000557"/>
              <a:gd name="connsiteY2" fmla="*/ 441446 h 1000557"/>
              <a:gd name="connsiteX3" fmla="*/ 132624 w 1000557"/>
              <a:gd name="connsiteY3" fmla="*/ 441446 h 1000557"/>
              <a:gd name="connsiteX4" fmla="*/ 132624 w 1000557"/>
              <a:gd name="connsiteY4" fmla="*/ 206115 h 1000557"/>
              <a:gd name="connsiteX5" fmla="*/ 132624 w 1000557"/>
              <a:gd name="connsiteY5" fmla="*/ 559111 h 1000557"/>
              <a:gd name="connsiteX6" fmla="*/ 867933 w 1000557"/>
              <a:gd name="connsiteY6" fmla="*/ 559111 h 1000557"/>
              <a:gd name="connsiteX7" fmla="*/ 867933 w 1000557"/>
              <a:gd name="connsiteY7" fmla="*/ 794442 h 1000557"/>
              <a:gd name="connsiteX8" fmla="*/ 132624 w 1000557"/>
              <a:gd name="connsiteY8" fmla="*/ 794442 h 1000557"/>
              <a:gd name="connsiteX9" fmla="*/ 132624 w 1000557"/>
              <a:gd name="connsiteY9" fmla="*/ 559111 h 100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557" h="1000557">
                <a:moveTo>
                  <a:pt x="132624" y="206115"/>
                </a:moveTo>
                <a:lnTo>
                  <a:pt x="867933" y="206115"/>
                </a:lnTo>
                <a:lnTo>
                  <a:pt x="867933" y="441446"/>
                </a:lnTo>
                <a:lnTo>
                  <a:pt x="132624" y="441446"/>
                </a:lnTo>
                <a:lnTo>
                  <a:pt x="132624" y="206115"/>
                </a:lnTo>
                <a:close/>
                <a:moveTo>
                  <a:pt x="132624" y="559111"/>
                </a:moveTo>
                <a:lnTo>
                  <a:pt x="867933" y="559111"/>
                </a:lnTo>
                <a:lnTo>
                  <a:pt x="867933" y="794442"/>
                </a:lnTo>
                <a:lnTo>
                  <a:pt x="132624" y="794442"/>
                </a:lnTo>
                <a:lnTo>
                  <a:pt x="132624" y="559111"/>
                </a:lnTo>
                <a:close/>
              </a:path>
            </a:pathLst>
          </a:custGeom>
          <a:solidFill>
            <a:srgbClr val="2990CC"/>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132624" tIns="206115" rIns="132624" bIns="206115" numCol="1" spcCol="1270" anchor="ctr" anchorCtr="0">
            <a:noAutofit/>
          </a:bodyPr>
          <a:lstStyle/>
          <a:p>
            <a:pPr lvl="0" algn="ctr" defTabSz="1866900">
              <a:lnSpc>
                <a:spcPct val="90000"/>
              </a:lnSpc>
              <a:spcBef>
                <a:spcPct val="0"/>
              </a:spcBef>
              <a:spcAft>
                <a:spcPct val="35000"/>
              </a:spcAft>
            </a:pPr>
            <a:endParaRPr lang="en-US" sz="4200" kern="12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7"/>
          <p:cNvSpPr/>
          <p:nvPr/>
        </p:nvSpPr>
        <p:spPr>
          <a:xfrm>
            <a:off x="9752446" y="2302473"/>
            <a:ext cx="1725099" cy="1725099"/>
          </a:xfrm>
          <a:custGeom>
            <a:avLst/>
            <a:gdLst>
              <a:gd name="connsiteX0" fmla="*/ 0 w 1725099"/>
              <a:gd name="connsiteY0" fmla="*/ 862550 h 1725099"/>
              <a:gd name="connsiteX1" fmla="*/ 862550 w 1725099"/>
              <a:gd name="connsiteY1" fmla="*/ 0 h 1725099"/>
              <a:gd name="connsiteX2" fmla="*/ 1725100 w 1725099"/>
              <a:gd name="connsiteY2" fmla="*/ 862550 h 1725099"/>
              <a:gd name="connsiteX3" fmla="*/ 862550 w 1725099"/>
              <a:gd name="connsiteY3" fmla="*/ 1725100 h 1725099"/>
              <a:gd name="connsiteX4" fmla="*/ 0 w 1725099"/>
              <a:gd name="connsiteY4" fmla="*/ 862550 h 1725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099" h="1725099">
                <a:moveTo>
                  <a:pt x="0" y="862550"/>
                </a:moveTo>
                <a:cubicBezTo>
                  <a:pt x="0" y="386177"/>
                  <a:pt x="386177" y="0"/>
                  <a:pt x="862550" y="0"/>
                </a:cubicBezTo>
                <a:cubicBezTo>
                  <a:pt x="1338923" y="0"/>
                  <a:pt x="1725100" y="386177"/>
                  <a:pt x="1725100" y="862550"/>
                </a:cubicBezTo>
                <a:cubicBezTo>
                  <a:pt x="1725100" y="1338923"/>
                  <a:pt x="1338923" y="1725100"/>
                  <a:pt x="862550" y="1725100"/>
                </a:cubicBezTo>
                <a:cubicBezTo>
                  <a:pt x="386177" y="1725100"/>
                  <a:pt x="0" y="1338923"/>
                  <a:pt x="0" y="862550"/>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ym typeface="Arial" panose="020B0604020202020204" pitchFamily="34" charset="0"/>
            </a:endParaRPr>
          </a:p>
        </p:txBody>
      </p:sp>
      <p:pic>
        <p:nvPicPr>
          <p:cNvPr id="9" name="Picture 18"/>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298267" y="2896967"/>
            <a:ext cx="538696" cy="538696"/>
          </a:xfrm>
          <a:prstGeom prst="rect">
            <a:avLst/>
          </a:prstGeom>
        </p:spPr>
      </p:pic>
      <p:pic>
        <p:nvPicPr>
          <p:cNvPr id="10" name="Picture 19"/>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7370855" y="2908586"/>
            <a:ext cx="507008" cy="494993"/>
          </a:xfrm>
          <a:prstGeom prst="rect">
            <a:avLst/>
          </a:prstGeom>
        </p:spPr>
      </p:pic>
      <p:pic>
        <p:nvPicPr>
          <p:cNvPr id="11" name="Picture 20"/>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0311501" y="2829902"/>
            <a:ext cx="614797" cy="614797"/>
          </a:xfrm>
          <a:prstGeom prst="rect">
            <a:avLst/>
          </a:prstGeom>
        </p:spPr>
      </p:pic>
      <p:pic>
        <p:nvPicPr>
          <p:cNvPr id="12" name="Picture 2"/>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367540" y="2908588"/>
            <a:ext cx="536112" cy="536112"/>
          </a:xfrm>
          <a:prstGeom prst="rect">
            <a:avLst/>
          </a:prstGeom>
        </p:spPr>
      </p:pic>
      <p:sp>
        <p:nvSpPr>
          <p:cNvPr id="13" name="TextBox 13"/>
          <p:cNvSpPr txBox="1"/>
          <p:nvPr/>
        </p:nvSpPr>
        <p:spPr>
          <a:xfrm>
            <a:off x="407965" y="4325224"/>
            <a:ext cx="2338080" cy="984885"/>
          </a:xfrm>
          <a:prstGeom prst="rect">
            <a:avLst/>
          </a:prstGeom>
          <a:noFill/>
        </p:spPr>
        <p:txBody>
          <a:bodyPr wrap="square" lIns="0" tIns="0" rIns="0" bIns="0" rtlCol="0" anchor="t" anchorCtr="0">
            <a:spAutoFit/>
          </a:bodyPr>
          <a:lstStyle/>
          <a:p>
            <a:pPr defTabSz="1216660">
              <a:spcBef>
                <a:spcPct val="20000"/>
              </a:spcBef>
              <a:defRPr/>
            </a:pPr>
            <a:r>
              <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rPr>
              <a:t>为什么选择机械外骨骼？</a:t>
            </a:r>
            <a:endParaRPr lang="en-US" altLang="zh-CN" sz="3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3"/>
          <p:cNvSpPr txBox="1"/>
          <p:nvPr/>
        </p:nvSpPr>
        <p:spPr>
          <a:xfrm>
            <a:off x="841834" y="5719644"/>
            <a:ext cx="1451562" cy="615553"/>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商业分析的三个方向</a:t>
            </a:r>
            <a:endParaRPr lang="en-US" altLang="zh-CN"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p:nvPr/>
        </p:nvSpPr>
        <p:spPr>
          <a:xfrm>
            <a:off x="3420628" y="4325224"/>
            <a:ext cx="2338080" cy="492443"/>
          </a:xfrm>
          <a:prstGeom prst="rect">
            <a:avLst/>
          </a:prstGeom>
          <a:noFill/>
        </p:spPr>
        <p:txBody>
          <a:bodyPr wrap="square" lIns="0" tIns="0" rIns="0" bIns="0" rtlCol="0" anchor="t" anchorCtr="0">
            <a:spAutoFit/>
          </a:bodyPr>
          <a:lstStyle/>
          <a:p>
            <a:pPr algn="ctr" defTabSz="1216660">
              <a:spcBef>
                <a:spcPct val="20000"/>
              </a:spcBef>
              <a:defRPr/>
            </a:pPr>
            <a:r>
              <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rPr>
              <a:t>市场需求</a:t>
            </a:r>
            <a:endPar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p:nvPr/>
        </p:nvSpPr>
        <p:spPr>
          <a:xfrm>
            <a:off x="3476559" y="5668688"/>
            <a:ext cx="2318073" cy="615553"/>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解决人们出行痛点，开发未来出行新模式</a:t>
            </a:r>
            <a:endParaRPr lang="en-US" altLang="zh-CN"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6433291" y="4325224"/>
            <a:ext cx="2338080" cy="984885"/>
          </a:xfrm>
          <a:prstGeom prst="rect">
            <a:avLst/>
          </a:prstGeom>
          <a:noFill/>
        </p:spPr>
        <p:txBody>
          <a:bodyPr wrap="square" lIns="0" tIns="0" rIns="0" bIns="0" rtlCol="0" anchor="t" anchorCtr="0">
            <a:spAutoFit/>
          </a:bodyPr>
          <a:lstStyle/>
          <a:p>
            <a:pPr algn="ctr" defTabSz="1216660">
              <a:spcBef>
                <a:spcPct val="20000"/>
              </a:spcBef>
              <a:defRPr/>
            </a:pPr>
            <a:r>
              <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rPr>
              <a:t>差异化</a:t>
            </a:r>
            <a:r>
              <a:rPr lang="zh-CN" altLang="en-US" sz="32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竞争策略</a:t>
            </a:r>
            <a:endPar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6707610" y="5719645"/>
            <a:ext cx="1803143" cy="615553"/>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区别与现有出行交通工具</a:t>
            </a:r>
            <a:endParaRPr lang="en-US" altLang="zh-CN"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9445955" y="4325224"/>
            <a:ext cx="2338080" cy="984885"/>
          </a:xfrm>
          <a:prstGeom prst="rect">
            <a:avLst/>
          </a:prstGeom>
          <a:noFill/>
        </p:spPr>
        <p:txBody>
          <a:bodyPr wrap="square" lIns="0" tIns="0" rIns="0" bIns="0" rtlCol="0" anchor="t" anchorCtr="0">
            <a:spAutoFit/>
          </a:bodyPr>
          <a:lstStyle/>
          <a:p>
            <a:pPr algn="ctr" defTabSz="1216660">
              <a:spcBef>
                <a:spcPct val="20000"/>
              </a:spcBef>
              <a:defRPr/>
            </a:pPr>
            <a:r>
              <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rPr>
              <a:t>核心竞争力分析</a:t>
            </a:r>
            <a:endParaRPr lang="zh-CN" altLang="en-US" sz="3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3"/>
          <p:cNvSpPr txBox="1"/>
          <p:nvPr/>
        </p:nvSpPr>
        <p:spPr>
          <a:xfrm>
            <a:off x="9668794" y="5822575"/>
            <a:ext cx="1808751" cy="307777"/>
          </a:xfrm>
          <a:prstGeom prst="rect">
            <a:avLst/>
          </a:prstGeom>
          <a:noFill/>
        </p:spPr>
        <p:txBody>
          <a:bodyPr wrap="square" lIns="0" tIns="0" rIns="0" bIns="0" rtlCol="0" anchor="t" anchorCtr="0">
            <a:spAutoFit/>
          </a:bodyPr>
          <a:lstStyle/>
          <a:p>
            <a:pPr algn="ctr" defTabSz="1216660">
              <a:spcBef>
                <a:spcPct val="20000"/>
              </a:spcBef>
              <a:defRPr/>
            </a:pPr>
            <a:r>
              <a:rPr lang="zh-CN" altLang="en-US" sz="20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竞争优势分析</a:t>
            </a:r>
            <a:endParaRPr lang="en-US" altLang="zh-CN" sz="2000"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25956" y="863791"/>
            <a:ext cx="4041583"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机械外骨骼商业分析</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540" y="353866"/>
            <a:ext cx="4169603"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机械外骨骼商业战略分析</a:t>
            </a:r>
            <a:endParaRPr lang="zh-CN" altLang="en-US" sz="2800" b="1" dirty="0">
              <a:latin typeface="微软雅黑" panose="020B0503020204020204" pitchFamily="34" charset="-122"/>
              <a:ea typeface="微软雅黑" panose="020B0503020204020204" pitchFamily="34" charset="-122"/>
            </a:endParaRPr>
          </a:p>
        </p:txBody>
      </p:sp>
      <p:grpSp>
        <p:nvGrpSpPr>
          <p:cNvPr id="32" name="Group 1"/>
          <p:cNvGrpSpPr/>
          <p:nvPr/>
        </p:nvGrpSpPr>
        <p:grpSpPr>
          <a:xfrm>
            <a:off x="985552" y="236127"/>
            <a:ext cx="10846537" cy="6621873"/>
            <a:chOff x="-716027" y="236127"/>
            <a:chExt cx="10846537" cy="6621873"/>
          </a:xfrm>
        </p:grpSpPr>
        <p:pic>
          <p:nvPicPr>
            <p:cNvPr id="33" name="Picture 4"/>
            <p:cNvPicPr>
              <a:picLocks noChangeAspect="1"/>
            </p:cNvPicPr>
            <p:nvPr/>
          </p:nvPicPr>
          <p:blipFill>
            <a:blip r:embed="rId1"/>
            <a:stretch>
              <a:fillRect/>
            </a:stretch>
          </p:blipFill>
          <p:spPr>
            <a:xfrm>
              <a:off x="1916308" y="924669"/>
              <a:ext cx="5079591" cy="5933331"/>
            </a:xfrm>
            <a:prstGeom prst="rect">
              <a:avLst/>
            </a:prstGeom>
          </p:spPr>
        </p:pic>
        <p:sp>
          <p:nvSpPr>
            <p:cNvPr id="34" name="椭圆 2"/>
            <p:cNvSpPr/>
            <p:nvPr/>
          </p:nvSpPr>
          <p:spPr>
            <a:xfrm>
              <a:off x="4528163" y="1075689"/>
              <a:ext cx="3212041" cy="815727"/>
            </a:xfrm>
            <a:prstGeom prst="ellipse">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400" dirty="0">
                  <a:solidFill>
                    <a:srgbClr val="FF0000"/>
                  </a:solidFill>
                  <a:latin typeface="微软雅黑 Light" panose="020B0502040204020203" pitchFamily="34" charset="-122"/>
                  <a:ea typeface="微软雅黑 Light" panose="020B0502040204020203" pitchFamily="34" charset="-122"/>
                </a:rPr>
                <a:t>政治</a:t>
              </a:r>
              <a:r>
                <a:rPr kumimoji="1" lang="zh-CN" altLang="en-US" sz="1400" dirty="0">
                  <a:solidFill>
                    <a:schemeClr val="tx1"/>
                  </a:solidFill>
                  <a:latin typeface="微软雅黑 Light" panose="020B0502040204020203" pitchFamily="34" charset="-122"/>
                  <a:ea typeface="微软雅黑 Light" panose="020B0502040204020203" pitchFamily="34" charset="-122"/>
                </a:rPr>
                <a:t>：本项目将引领十九大报告中提到的人工智能与实体经济深度融合，中高端消费、创新引领、绿色低碳等新趋势</a:t>
              </a:r>
              <a:endParaRPr kumimoji="1"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5" name="椭圆 3"/>
            <p:cNvSpPr/>
            <p:nvPr/>
          </p:nvSpPr>
          <p:spPr>
            <a:xfrm>
              <a:off x="6222469" y="2920068"/>
              <a:ext cx="2532431" cy="1894242"/>
            </a:xfrm>
            <a:prstGeom prst="ellipse">
              <a:avLst/>
            </a:prstGeom>
            <a:noFill/>
            <a:ln>
              <a:noFill/>
            </a:ln>
          </p:spPr>
          <p:style>
            <a:lnRef idx="1">
              <a:schemeClr val="accent4"/>
            </a:lnRef>
            <a:fillRef idx="2">
              <a:schemeClr val="accent4"/>
            </a:fillRef>
            <a:effectRef idx="1">
              <a:schemeClr val="accent4"/>
            </a:effectRef>
            <a:fontRef idx="minor">
              <a:schemeClr val="dk1"/>
            </a:fontRef>
          </p:style>
          <p:txBody>
            <a:bodyPr vert="horz" rtlCol="0" anchor="ctr"/>
            <a:lstStyle/>
            <a:p>
              <a:pPr algn="ctr"/>
              <a:r>
                <a:rPr kumimoji="1" lang="zh-CN" altLang="en-US" sz="1400" dirty="0">
                  <a:solidFill>
                    <a:srgbClr val="FF0000"/>
                  </a:solidFill>
                  <a:latin typeface="微软雅黑 Light" panose="020B0502040204020203" pitchFamily="34" charset="-122"/>
                  <a:ea typeface="微软雅黑 Light" panose="020B0502040204020203" pitchFamily="34" charset="-122"/>
                </a:rPr>
                <a:t>经济</a:t>
              </a:r>
              <a:r>
                <a:rPr kumimoji="1" lang="zh-CN" altLang="en-US" sz="1400" dirty="0">
                  <a:solidFill>
                    <a:schemeClr val="tx1"/>
                  </a:solidFill>
                  <a:latin typeface="微软雅黑 Light" panose="020B0502040204020203" pitchFamily="34" charset="-122"/>
                  <a:ea typeface="微软雅黑 Light" panose="020B0502040204020203" pitchFamily="34" charset="-122"/>
                </a:rPr>
                <a:t>：共享经济在中国的兴起与发展建立了全民经济模式的基础。加速了解决人民日益增长的美好生活需要和不平衡不充分的发展之间的矛盾。促进了国民经济高速发展与人民生活水平的提高，</a:t>
              </a:r>
              <a:endParaRPr kumimoji="1"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6" name="椭圆 5"/>
            <p:cNvSpPr/>
            <p:nvPr/>
          </p:nvSpPr>
          <p:spPr>
            <a:xfrm>
              <a:off x="493896" y="2270070"/>
              <a:ext cx="2109592" cy="3068228"/>
            </a:xfrm>
            <a:prstGeom prst="ellipse">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400" dirty="0">
                  <a:solidFill>
                    <a:srgbClr val="FF0000"/>
                  </a:solidFill>
                  <a:latin typeface="微软雅黑 Light" panose="020B0502040204020203" pitchFamily="34" charset="-122"/>
                  <a:ea typeface="微软雅黑 Light" panose="020B0502040204020203" pitchFamily="34" charset="-122"/>
                </a:rPr>
                <a:t>目标</a:t>
              </a:r>
              <a:r>
                <a:rPr kumimoji="1" lang="zh-CN" altLang="en-US" sz="1400" dirty="0">
                  <a:solidFill>
                    <a:schemeClr val="tx1"/>
                  </a:solidFill>
                  <a:latin typeface="微软雅黑 Light" panose="020B0502040204020203" pitchFamily="34" charset="-122"/>
                  <a:ea typeface="微软雅黑 Light" panose="020B0502040204020203" pitchFamily="34" charset="-122"/>
                </a:rPr>
                <a:t>：以下肢外骨骼机器人的研发为初级目标，从医疗器械行业拓展到改变全民的共享出行方式</a:t>
              </a:r>
              <a:endParaRPr kumimoji="1"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7" name="椭圆 6"/>
            <p:cNvSpPr/>
            <p:nvPr/>
          </p:nvSpPr>
          <p:spPr>
            <a:xfrm>
              <a:off x="921241" y="5562492"/>
              <a:ext cx="2957885" cy="1265886"/>
            </a:xfrm>
            <a:prstGeom prst="ellipse">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400" dirty="0">
                  <a:solidFill>
                    <a:srgbClr val="FF0000"/>
                  </a:solidFill>
                  <a:latin typeface="微软雅黑 Light" panose="020B0502040204020203" pitchFamily="34" charset="-122"/>
                  <a:ea typeface="微软雅黑 Light" panose="020B0502040204020203" pitchFamily="34" charset="-122"/>
                </a:rPr>
                <a:t>资源环境</a:t>
              </a:r>
              <a:r>
                <a:rPr kumimoji="1" lang="zh-CN" altLang="en-US" sz="1400" dirty="0">
                  <a:solidFill>
                    <a:schemeClr val="tx1"/>
                  </a:solidFill>
                  <a:latin typeface="微软雅黑 Light" panose="020B0502040204020203" pitchFamily="34" charset="-122"/>
                  <a:ea typeface="微软雅黑 Light" panose="020B0502040204020203" pitchFamily="34" charset="-122"/>
                </a:rPr>
                <a:t>：人工智能、大数据、神经网络的兴起与应用，可发挥我企创建、定制化、批量生产的供应链系统</a:t>
              </a:r>
              <a:endParaRPr kumimoji="1"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8" name="椭圆 4"/>
            <p:cNvSpPr/>
            <p:nvPr/>
          </p:nvSpPr>
          <p:spPr>
            <a:xfrm>
              <a:off x="5134369" y="5608413"/>
              <a:ext cx="3042103" cy="1071960"/>
            </a:xfrm>
            <a:prstGeom prst="ellipse">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400" dirty="0">
                  <a:solidFill>
                    <a:srgbClr val="FF0000"/>
                  </a:solidFill>
                  <a:latin typeface="微软雅黑 Light" panose="020B0502040204020203" pitchFamily="34" charset="-122"/>
                  <a:ea typeface="微软雅黑 Light" panose="020B0502040204020203" pitchFamily="34" charset="-122"/>
                </a:rPr>
                <a:t>技术</a:t>
              </a:r>
              <a:r>
                <a:rPr kumimoji="1" lang="zh-CN" altLang="en-US" sz="1400" dirty="0">
                  <a:solidFill>
                    <a:schemeClr val="tx1"/>
                  </a:solidFill>
                  <a:latin typeface="微软雅黑 Light" panose="020B0502040204020203" pitchFamily="34" charset="-122"/>
                  <a:ea typeface="微软雅黑 Light" panose="020B0502040204020203" pitchFamily="34" charset="-122"/>
                </a:rPr>
                <a:t>：外骨骼机器人的研究贯穿了康复医学、生物力学、机械学、电子学、材料学、计算机科学及机器人学等领域</a:t>
              </a:r>
              <a:endParaRPr kumimoji="1"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39" name="六边形 1"/>
            <p:cNvSpPr/>
            <p:nvPr/>
          </p:nvSpPr>
          <p:spPr>
            <a:xfrm>
              <a:off x="3393072" y="2920717"/>
              <a:ext cx="2031786" cy="175937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40" name="椭圆 7"/>
            <p:cNvSpPr/>
            <p:nvPr/>
          </p:nvSpPr>
          <p:spPr>
            <a:xfrm>
              <a:off x="3805565" y="3370271"/>
              <a:ext cx="1463224" cy="867826"/>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a:lstStyle/>
            <a:p>
              <a:r>
                <a:rPr lang="zh-CN" altLang="en-US" sz="1200" b="1" dirty="0">
                  <a:solidFill>
                    <a:srgbClr val="FFFF00"/>
                  </a:solidFill>
                </a:rPr>
                <a:t>核心竞争力</a:t>
              </a:r>
              <a:endParaRPr lang="en-US" altLang="zh-CN" sz="1200" b="1" dirty="0">
                <a:solidFill>
                  <a:srgbClr val="FFFF00"/>
                </a:solidFill>
              </a:endParaRPr>
            </a:p>
            <a:p>
              <a:r>
                <a:rPr lang="en-US" altLang="zh-CN" sz="1200" b="1" dirty="0">
                  <a:solidFill>
                    <a:srgbClr val="FFFF00"/>
                  </a:solidFill>
                </a:rPr>
                <a:t>AI</a:t>
              </a:r>
              <a:r>
                <a:rPr lang="zh-CN" altLang="en-US" sz="1200" b="1" dirty="0">
                  <a:solidFill>
                    <a:srgbClr val="FFFF00"/>
                  </a:solidFill>
                </a:rPr>
                <a:t>的外骨骼机器人应用</a:t>
              </a:r>
              <a:endParaRPr lang="zh-CN" altLang="en-US" sz="1200" b="1" dirty="0">
                <a:solidFill>
                  <a:srgbClr val="FFFF00"/>
                </a:solidFill>
              </a:endParaRPr>
            </a:p>
          </p:txBody>
        </p:sp>
        <p:sp>
          <p:nvSpPr>
            <p:cNvPr id="41" name="任意多边形 52"/>
            <p:cNvSpPr/>
            <p:nvPr/>
          </p:nvSpPr>
          <p:spPr>
            <a:xfrm>
              <a:off x="3538945" y="2775108"/>
              <a:ext cx="870020" cy="507561"/>
            </a:xfrm>
            <a:custGeom>
              <a:avLst/>
              <a:gdLst>
                <a:gd name="connsiteX0" fmla="*/ 0 w 1562100"/>
                <a:gd name="connsiteY0" fmla="*/ 781050 h 1562100"/>
                <a:gd name="connsiteX1" fmla="*/ 781050 w 1562100"/>
                <a:gd name="connsiteY1" fmla="*/ 0 h 1562100"/>
                <a:gd name="connsiteX2" fmla="*/ 1562100 w 1562100"/>
                <a:gd name="connsiteY2" fmla="*/ 781050 h 1562100"/>
                <a:gd name="connsiteX3" fmla="*/ 781050 w 1562100"/>
                <a:gd name="connsiteY3" fmla="*/ 1562100 h 1562100"/>
                <a:gd name="connsiteX4" fmla="*/ 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0" y="781050"/>
                  </a:moveTo>
                  <a:cubicBezTo>
                    <a:pt x="0" y="349688"/>
                    <a:pt x="349688" y="0"/>
                    <a:pt x="781050" y="0"/>
                  </a:cubicBezTo>
                  <a:cubicBezTo>
                    <a:pt x="1212412" y="0"/>
                    <a:pt x="1562100" y="349688"/>
                    <a:pt x="1562100" y="781050"/>
                  </a:cubicBezTo>
                  <a:cubicBezTo>
                    <a:pt x="1562100" y="1212412"/>
                    <a:pt x="1212412" y="1562100"/>
                    <a:pt x="781050" y="1562100"/>
                  </a:cubicBezTo>
                  <a:cubicBezTo>
                    <a:pt x="349688" y="1562100"/>
                    <a:pt x="0" y="1212412"/>
                    <a:pt x="0" y="781050"/>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88718" tIns="188718" rIns="188718" bIns="188718" numCol="1" spcCol="1270" anchor="ctr" anchorCtr="0">
              <a:noAutofit/>
            </a:bodyPr>
            <a:lstStyle/>
            <a:p>
              <a:pPr algn="ctr" defTabSz="1200150">
                <a:lnSpc>
                  <a:spcPct val="90000"/>
                </a:lnSpc>
                <a:spcBef>
                  <a:spcPct val="0"/>
                </a:spcBef>
                <a:spcAft>
                  <a:spcPct val="35000"/>
                </a:spcAft>
              </a:pPr>
              <a:r>
                <a:rPr lang="zh-CN" altLang="en-US" sz="1400" dirty="0">
                  <a:latin typeface="微软雅黑 Light" panose="020B0502040204020203" pitchFamily="34" charset="-122"/>
                  <a:ea typeface="微软雅黑 Light" panose="020B0502040204020203" pitchFamily="34" charset="-122"/>
                </a:rPr>
                <a:t>品牌、专利</a:t>
              </a:r>
              <a:endParaRPr lang="zh-CN" altLang="en-US" sz="1400" dirty="0">
                <a:latin typeface="微软雅黑 Light" panose="020B0502040204020203" pitchFamily="34" charset="-122"/>
                <a:ea typeface="微软雅黑 Light" panose="020B0502040204020203" pitchFamily="34" charset="-122"/>
              </a:endParaRPr>
            </a:p>
          </p:txBody>
        </p:sp>
        <p:sp>
          <p:nvSpPr>
            <p:cNvPr id="42" name="任意多边形 52"/>
            <p:cNvSpPr/>
            <p:nvPr/>
          </p:nvSpPr>
          <p:spPr>
            <a:xfrm>
              <a:off x="4572958" y="2743090"/>
              <a:ext cx="1108324" cy="637329"/>
            </a:xfrm>
            <a:custGeom>
              <a:avLst/>
              <a:gdLst>
                <a:gd name="connsiteX0" fmla="*/ 0 w 1562100"/>
                <a:gd name="connsiteY0" fmla="*/ 781050 h 1562100"/>
                <a:gd name="connsiteX1" fmla="*/ 781050 w 1562100"/>
                <a:gd name="connsiteY1" fmla="*/ 0 h 1562100"/>
                <a:gd name="connsiteX2" fmla="*/ 1562100 w 1562100"/>
                <a:gd name="connsiteY2" fmla="*/ 781050 h 1562100"/>
                <a:gd name="connsiteX3" fmla="*/ 781050 w 1562100"/>
                <a:gd name="connsiteY3" fmla="*/ 1562100 h 1562100"/>
                <a:gd name="connsiteX4" fmla="*/ 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0" y="781050"/>
                  </a:moveTo>
                  <a:cubicBezTo>
                    <a:pt x="0" y="349688"/>
                    <a:pt x="349688" y="0"/>
                    <a:pt x="781050" y="0"/>
                  </a:cubicBezTo>
                  <a:cubicBezTo>
                    <a:pt x="1212412" y="0"/>
                    <a:pt x="1562100" y="349688"/>
                    <a:pt x="1562100" y="781050"/>
                  </a:cubicBezTo>
                  <a:cubicBezTo>
                    <a:pt x="1562100" y="1212412"/>
                    <a:pt x="1212412" y="1562100"/>
                    <a:pt x="781050" y="1562100"/>
                  </a:cubicBezTo>
                  <a:cubicBezTo>
                    <a:pt x="349688" y="1562100"/>
                    <a:pt x="0" y="1212412"/>
                    <a:pt x="0" y="781050"/>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88718" tIns="188718" rIns="188718" bIns="188718" numCol="1" spcCol="1270" anchor="ctr" anchorCtr="0">
              <a:noAutofit/>
            </a:bodyPr>
            <a:lstStyle/>
            <a:p>
              <a:pPr algn="ctr" defTabSz="1200150">
                <a:lnSpc>
                  <a:spcPct val="90000"/>
                </a:lnSpc>
                <a:spcBef>
                  <a:spcPct val="0"/>
                </a:spcBef>
                <a:spcAft>
                  <a:spcPct val="35000"/>
                </a:spcAft>
              </a:pPr>
              <a:endParaRPr lang="en-US" altLang="zh-CN" sz="1400" dirty="0">
                <a:latin typeface="微软雅黑 Light" panose="020B0502040204020203" pitchFamily="34" charset="-122"/>
                <a:ea typeface="微软雅黑 Light" panose="020B0502040204020203" pitchFamily="34" charset="-122"/>
              </a:endParaRPr>
            </a:p>
            <a:p>
              <a:pPr algn="ctr" defTabSz="1200150">
                <a:lnSpc>
                  <a:spcPct val="90000"/>
                </a:lnSpc>
                <a:spcBef>
                  <a:spcPct val="0"/>
                </a:spcBef>
                <a:spcAft>
                  <a:spcPct val="35000"/>
                </a:spcAft>
              </a:pPr>
              <a:r>
                <a:rPr lang="zh-CN" altLang="en-US" sz="1400" dirty="0">
                  <a:latin typeface="微软雅黑 Light" panose="020B0502040204020203" pitchFamily="34" charset="-122"/>
                  <a:ea typeface="微软雅黑 Light" panose="020B0502040204020203" pitchFamily="34" charset="-122"/>
                </a:rPr>
                <a:t>供应链</a:t>
              </a:r>
              <a:br>
                <a:rPr lang="en-US" altLang="zh-CN" sz="1400" dirty="0">
                  <a:latin typeface="微软雅黑 Light" panose="020B0502040204020203" pitchFamily="34" charset="-122"/>
                  <a:ea typeface="微软雅黑 Light" panose="020B0502040204020203" pitchFamily="34" charset="-122"/>
                </a:rPr>
              </a:br>
              <a:r>
                <a:rPr lang="zh-CN" altLang="en-US" sz="1400" dirty="0">
                  <a:latin typeface="微软雅黑 Light" panose="020B0502040204020203" pitchFamily="34" charset="-122"/>
                  <a:ea typeface="微软雅黑 Light" panose="020B0502040204020203" pitchFamily="34" charset="-122"/>
                </a:rPr>
                <a:t>（生产、物流）</a:t>
              </a:r>
              <a:endParaRPr lang="zh-CN" altLang="en-US" sz="1400" dirty="0">
                <a:latin typeface="微软雅黑 Light" panose="020B0502040204020203" pitchFamily="34" charset="-122"/>
                <a:ea typeface="微软雅黑 Light" panose="020B0502040204020203" pitchFamily="34" charset="-122"/>
              </a:endParaRPr>
            </a:p>
            <a:p>
              <a:pPr algn="ctr" defTabSz="1200150">
                <a:lnSpc>
                  <a:spcPct val="90000"/>
                </a:lnSpc>
                <a:spcBef>
                  <a:spcPct val="0"/>
                </a:spcBef>
                <a:spcAft>
                  <a:spcPct val="35000"/>
                </a:spcAft>
              </a:pPr>
              <a:endParaRPr lang="zh-CN" altLang="en-US" sz="1400" dirty="0"/>
            </a:p>
          </p:txBody>
        </p:sp>
        <p:sp>
          <p:nvSpPr>
            <p:cNvPr id="43" name="任意多边形 52"/>
            <p:cNvSpPr/>
            <p:nvPr/>
          </p:nvSpPr>
          <p:spPr>
            <a:xfrm>
              <a:off x="3061260" y="3450317"/>
              <a:ext cx="915163" cy="841609"/>
            </a:xfrm>
            <a:custGeom>
              <a:avLst/>
              <a:gdLst>
                <a:gd name="connsiteX0" fmla="*/ 0 w 1562100"/>
                <a:gd name="connsiteY0" fmla="*/ 781050 h 1562100"/>
                <a:gd name="connsiteX1" fmla="*/ 781050 w 1562100"/>
                <a:gd name="connsiteY1" fmla="*/ 0 h 1562100"/>
                <a:gd name="connsiteX2" fmla="*/ 1562100 w 1562100"/>
                <a:gd name="connsiteY2" fmla="*/ 781050 h 1562100"/>
                <a:gd name="connsiteX3" fmla="*/ 781050 w 1562100"/>
                <a:gd name="connsiteY3" fmla="*/ 1562100 h 1562100"/>
                <a:gd name="connsiteX4" fmla="*/ 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0" y="781050"/>
                  </a:moveTo>
                  <a:cubicBezTo>
                    <a:pt x="0" y="349688"/>
                    <a:pt x="349688" y="0"/>
                    <a:pt x="781050" y="0"/>
                  </a:cubicBezTo>
                  <a:cubicBezTo>
                    <a:pt x="1212412" y="0"/>
                    <a:pt x="1562100" y="349688"/>
                    <a:pt x="1562100" y="781050"/>
                  </a:cubicBezTo>
                  <a:cubicBezTo>
                    <a:pt x="1562100" y="1212412"/>
                    <a:pt x="1212412" y="1562100"/>
                    <a:pt x="781050" y="1562100"/>
                  </a:cubicBezTo>
                  <a:cubicBezTo>
                    <a:pt x="349688" y="1562100"/>
                    <a:pt x="0" y="1212412"/>
                    <a:pt x="0" y="781050"/>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88718" tIns="188718" rIns="188718" bIns="188718" numCol="1" spcCol="1270" anchor="ctr" anchorCtr="0">
              <a:noAutofit/>
            </a:bodyPr>
            <a:lstStyle/>
            <a:p>
              <a:r>
                <a:rPr lang="zh-CN" altLang="en-US" sz="1400" dirty="0" smtClean="0">
                  <a:latin typeface="微软雅黑 Light" panose="020B0502040204020203" pitchFamily="34" charset="-122"/>
                  <a:ea typeface="微软雅黑 Light" panose="020B0502040204020203" pitchFamily="34" charset="-122"/>
                </a:rPr>
                <a:t>医疗、</a:t>
              </a:r>
              <a:r>
                <a:rPr lang="zh-CN" altLang="en-US" sz="1400" dirty="0">
                  <a:latin typeface="微软雅黑 Light" panose="020B0502040204020203" pitchFamily="34" charset="-122"/>
                  <a:ea typeface="微软雅黑 Light" panose="020B0502040204020203" pitchFamily="34" charset="-122"/>
                </a:rPr>
                <a:t>民用、</a:t>
              </a:r>
              <a:endParaRPr lang="en-US" altLang="zh-CN" sz="1400" dirty="0">
                <a:latin typeface="微软雅黑 Light" panose="020B0502040204020203" pitchFamily="34" charset="-122"/>
                <a:ea typeface="微软雅黑 Light" panose="020B0502040204020203" pitchFamily="34" charset="-122"/>
              </a:endParaRPr>
            </a:p>
            <a:p>
              <a:r>
                <a:rPr lang="zh-CN" altLang="en-US" sz="1400" dirty="0">
                  <a:latin typeface="微软雅黑 Light" panose="020B0502040204020203" pitchFamily="34" charset="-122"/>
                  <a:ea typeface="微软雅黑 Light" panose="020B0502040204020203" pitchFamily="34" charset="-122"/>
                </a:rPr>
                <a:t>工业、</a:t>
              </a:r>
              <a:endParaRPr lang="en-US" altLang="zh-CN" sz="1400" dirty="0">
                <a:latin typeface="微软雅黑 Light" panose="020B0502040204020203" pitchFamily="34" charset="-122"/>
                <a:ea typeface="微软雅黑 Light" panose="020B0502040204020203" pitchFamily="34" charset="-122"/>
              </a:endParaRPr>
            </a:p>
            <a:p>
              <a:r>
                <a:rPr lang="zh-CN" altLang="en-US" sz="1400" dirty="0">
                  <a:latin typeface="微软雅黑 Light" panose="020B0502040204020203" pitchFamily="34" charset="-122"/>
                  <a:ea typeface="微软雅黑 Light" panose="020B0502040204020203" pitchFamily="34" charset="-122"/>
                </a:rPr>
                <a:t>军工</a:t>
              </a:r>
              <a:endParaRPr lang="zh-CN" altLang="en-US" sz="1400" dirty="0"/>
            </a:p>
          </p:txBody>
        </p:sp>
        <p:sp>
          <p:nvSpPr>
            <p:cNvPr id="44" name="任意多边形 52"/>
            <p:cNvSpPr/>
            <p:nvPr/>
          </p:nvSpPr>
          <p:spPr>
            <a:xfrm>
              <a:off x="3401100" y="4364417"/>
              <a:ext cx="1290154" cy="705076"/>
            </a:xfrm>
            <a:custGeom>
              <a:avLst/>
              <a:gdLst>
                <a:gd name="connsiteX0" fmla="*/ 0 w 1562100"/>
                <a:gd name="connsiteY0" fmla="*/ 781050 h 1562100"/>
                <a:gd name="connsiteX1" fmla="*/ 781050 w 1562100"/>
                <a:gd name="connsiteY1" fmla="*/ 0 h 1562100"/>
                <a:gd name="connsiteX2" fmla="*/ 1562100 w 1562100"/>
                <a:gd name="connsiteY2" fmla="*/ 781050 h 1562100"/>
                <a:gd name="connsiteX3" fmla="*/ 781050 w 1562100"/>
                <a:gd name="connsiteY3" fmla="*/ 1562100 h 1562100"/>
                <a:gd name="connsiteX4" fmla="*/ 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0" y="781050"/>
                  </a:moveTo>
                  <a:cubicBezTo>
                    <a:pt x="0" y="349688"/>
                    <a:pt x="349688" y="0"/>
                    <a:pt x="781050" y="0"/>
                  </a:cubicBezTo>
                  <a:cubicBezTo>
                    <a:pt x="1212412" y="0"/>
                    <a:pt x="1562100" y="349688"/>
                    <a:pt x="1562100" y="781050"/>
                  </a:cubicBezTo>
                  <a:cubicBezTo>
                    <a:pt x="1562100" y="1212412"/>
                    <a:pt x="1212412" y="1562100"/>
                    <a:pt x="781050" y="1562100"/>
                  </a:cubicBezTo>
                  <a:cubicBezTo>
                    <a:pt x="349688" y="1562100"/>
                    <a:pt x="0" y="1212412"/>
                    <a:pt x="0" y="781050"/>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88718" tIns="188718" rIns="188718" bIns="188718" numCol="1" spcCol="1270" anchor="ctr" anchorCtr="0">
              <a:noAutofit/>
            </a:bodyPr>
            <a:lstStyle/>
            <a:p>
              <a:pPr algn="ctr" defTabSz="1200150">
                <a:lnSpc>
                  <a:spcPct val="90000"/>
                </a:lnSpc>
                <a:spcBef>
                  <a:spcPct val="0"/>
                </a:spcBef>
                <a:spcAft>
                  <a:spcPct val="35000"/>
                </a:spcAft>
              </a:pPr>
              <a:endParaRPr lang="en-US" altLang="zh-CN" sz="1400" dirty="0">
                <a:latin typeface="微软雅黑 Light" panose="020B0502040204020203" pitchFamily="34" charset="-122"/>
                <a:ea typeface="微软雅黑 Light" panose="020B0502040204020203" pitchFamily="34" charset="-122"/>
              </a:endParaRPr>
            </a:p>
            <a:p>
              <a:pPr algn="ctr" defTabSz="1200150">
                <a:lnSpc>
                  <a:spcPct val="90000"/>
                </a:lnSpc>
                <a:spcBef>
                  <a:spcPct val="0"/>
                </a:spcBef>
                <a:spcAft>
                  <a:spcPct val="35000"/>
                </a:spcAft>
              </a:pPr>
              <a:r>
                <a:rPr lang="zh-CN" altLang="en-US" sz="1400" dirty="0">
                  <a:latin typeface="微软雅黑 Light" panose="020B0502040204020203" pitchFamily="34" charset="-122"/>
                  <a:ea typeface="微软雅黑 Light" panose="020B0502040204020203" pitchFamily="34" charset="-122"/>
                </a:rPr>
                <a:t>研发，依托于硬件产品的软件服务</a:t>
              </a:r>
              <a:endParaRPr lang="zh-CN" altLang="en-US" sz="1400" dirty="0">
                <a:latin typeface="微软雅黑 Light" panose="020B0502040204020203" pitchFamily="34" charset="-122"/>
                <a:ea typeface="微软雅黑 Light" panose="020B0502040204020203" pitchFamily="34" charset="-122"/>
              </a:endParaRPr>
            </a:p>
            <a:p>
              <a:pPr algn="ctr" defTabSz="1200150">
                <a:lnSpc>
                  <a:spcPct val="90000"/>
                </a:lnSpc>
                <a:spcBef>
                  <a:spcPct val="0"/>
                </a:spcBef>
                <a:spcAft>
                  <a:spcPct val="35000"/>
                </a:spcAft>
              </a:pPr>
              <a:endParaRPr lang="zh-CN" altLang="en-US" sz="1400" dirty="0"/>
            </a:p>
          </p:txBody>
        </p:sp>
        <p:sp>
          <p:nvSpPr>
            <p:cNvPr id="45" name="任意多边形 52"/>
            <p:cNvSpPr/>
            <p:nvPr/>
          </p:nvSpPr>
          <p:spPr>
            <a:xfrm>
              <a:off x="4773288" y="4313947"/>
              <a:ext cx="913032" cy="755546"/>
            </a:xfrm>
            <a:custGeom>
              <a:avLst/>
              <a:gdLst>
                <a:gd name="connsiteX0" fmla="*/ 0 w 1562100"/>
                <a:gd name="connsiteY0" fmla="*/ 781050 h 1562100"/>
                <a:gd name="connsiteX1" fmla="*/ 781050 w 1562100"/>
                <a:gd name="connsiteY1" fmla="*/ 0 h 1562100"/>
                <a:gd name="connsiteX2" fmla="*/ 1562100 w 1562100"/>
                <a:gd name="connsiteY2" fmla="*/ 781050 h 1562100"/>
                <a:gd name="connsiteX3" fmla="*/ 781050 w 1562100"/>
                <a:gd name="connsiteY3" fmla="*/ 1562100 h 1562100"/>
                <a:gd name="connsiteX4" fmla="*/ 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0" y="781050"/>
                  </a:moveTo>
                  <a:cubicBezTo>
                    <a:pt x="0" y="349688"/>
                    <a:pt x="349688" y="0"/>
                    <a:pt x="781050" y="0"/>
                  </a:cubicBezTo>
                  <a:cubicBezTo>
                    <a:pt x="1212412" y="0"/>
                    <a:pt x="1562100" y="349688"/>
                    <a:pt x="1562100" y="781050"/>
                  </a:cubicBezTo>
                  <a:cubicBezTo>
                    <a:pt x="1562100" y="1212412"/>
                    <a:pt x="1212412" y="1562100"/>
                    <a:pt x="781050" y="1562100"/>
                  </a:cubicBezTo>
                  <a:cubicBezTo>
                    <a:pt x="349688" y="1562100"/>
                    <a:pt x="0" y="1212412"/>
                    <a:pt x="0" y="781050"/>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88718" tIns="188718" rIns="188718" bIns="188718" numCol="1" spcCol="1270" anchor="ctr" anchorCtr="0">
              <a:noAutofit/>
            </a:bodyPr>
            <a:lstStyle/>
            <a:p>
              <a:pPr algn="ctr" defTabSz="1200150">
                <a:lnSpc>
                  <a:spcPct val="90000"/>
                </a:lnSpc>
                <a:spcBef>
                  <a:spcPct val="0"/>
                </a:spcBef>
                <a:spcAft>
                  <a:spcPct val="35000"/>
                </a:spcAft>
              </a:pPr>
              <a:r>
                <a:rPr lang="zh-CN" altLang="en-US" sz="1400" dirty="0">
                  <a:latin typeface="微软雅黑 Light" panose="020B0502040204020203" pitchFamily="34" charset="-122"/>
                  <a:ea typeface="微软雅黑 Light" panose="020B0502040204020203" pitchFamily="34" charset="-122"/>
                </a:rPr>
                <a:t>材料、动力</a:t>
              </a:r>
              <a:endParaRPr lang="zh-CN" altLang="en-US" sz="1400" dirty="0">
                <a:latin typeface="微软雅黑 Light" panose="020B0502040204020203" pitchFamily="34" charset="-122"/>
                <a:ea typeface="微软雅黑 Light" panose="020B0502040204020203" pitchFamily="34" charset="-122"/>
              </a:endParaRPr>
            </a:p>
          </p:txBody>
        </p:sp>
        <p:sp>
          <p:nvSpPr>
            <p:cNvPr id="46" name="任意多边形 52"/>
            <p:cNvSpPr/>
            <p:nvPr/>
          </p:nvSpPr>
          <p:spPr>
            <a:xfrm>
              <a:off x="4940671" y="3558045"/>
              <a:ext cx="740612" cy="536877"/>
            </a:xfrm>
            <a:custGeom>
              <a:avLst/>
              <a:gdLst>
                <a:gd name="connsiteX0" fmla="*/ 0 w 1562100"/>
                <a:gd name="connsiteY0" fmla="*/ 781050 h 1562100"/>
                <a:gd name="connsiteX1" fmla="*/ 781050 w 1562100"/>
                <a:gd name="connsiteY1" fmla="*/ 0 h 1562100"/>
                <a:gd name="connsiteX2" fmla="*/ 1562100 w 1562100"/>
                <a:gd name="connsiteY2" fmla="*/ 781050 h 1562100"/>
                <a:gd name="connsiteX3" fmla="*/ 781050 w 1562100"/>
                <a:gd name="connsiteY3" fmla="*/ 1562100 h 1562100"/>
                <a:gd name="connsiteX4" fmla="*/ 0 w 1562100"/>
                <a:gd name="connsiteY4" fmla="*/ 78105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562100">
                  <a:moveTo>
                    <a:pt x="0" y="781050"/>
                  </a:moveTo>
                  <a:cubicBezTo>
                    <a:pt x="0" y="349688"/>
                    <a:pt x="349688" y="0"/>
                    <a:pt x="781050" y="0"/>
                  </a:cubicBezTo>
                  <a:cubicBezTo>
                    <a:pt x="1212412" y="0"/>
                    <a:pt x="1562100" y="349688"/>
                    <a:pt x="1562100" y="781050"/>
                  </a:cubicBezTo>
                  <a:cubicBezTo>
                    <a:pt x="1562100" y="1212412"/>
                    <a:pt x="1212412" y="1562100"/>
                    <a:pt x="781050" y="1562100"/>
                  </a:cubicBezTo>
                  <a:cubicBezTo>
                    <a:pt x="349688" y="1562100"/>
                    <a:pt x="0" y="1212412"/>
                    <a:pt x="0" y="781050"/>
                  </a:cubicBez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88718" tIns="188718" rIns="188718" bIns="188718" numCol="1" spcCol="1270" anchor="ctr" anchorCtr="0">
              <a:noAutofit/>
            </a:bodyPr>
            <a:lstStyle/>
            <a:p>
              <a:pPr algn="ctr" defTabSz="1200150">
                <a:lnSpc>
                  <a:spcPct val="90000"/>
                </a:lnSpc>
                <a:spcBef>
                  <a:spcPct val="0"/>
                </a:spcBef>
                <a:spcAft>
                  <a:spcPct val="35000"/>
                </a:spcAft>
              </a:pPr>
              <a:r>
                <a:rPr lang="en-US" altLang="zh-CN" sz="1400" dirty="0">
                  <a:latin typeface="微软雅黑 Light" panose="020B0502040204020203" pitchFamily="34" charset="-122"/>
                  <a:ea typeface="微软雅黑 Light" panose="020B0502040204020203" pitchFamily="34" charset="-122"/>
                </a:rPr>
                <a:t>AI</a:t>
              </a:r>
              <a:r>
                <a:rPr lang="zh-CN" altLang="en-US" sz="1400" dirty="0" smtClean="0">
                  <a:latin typeface="微软雅黑 Light" panose="020B0502040204020203" pitchFamily="34" charset="-122"/>
                  <a:ea typeface="微软雅黑 Light" panose="020B0502040204020203" pitchFamily="34" charset="-122"/>
                </a:rPr>
                <a:t>、</a:t>
              </a:r>
              <a:r>
                <a:rPr lang="en-US" altLang="zh-CN" sz="1400" dirty="0" smtClean="0">
                  <a:latin typeface="微软雅黑 Light" panose="020B0502040204020203" pitchFamily="34" charset="-122"/>
                  <a:ea typeface="微软雅黑 Light" panose="020B0502040204020203" pitchFamily="34" charset="-122"/>
                </a:rPr>
                <a:t>big data</a:t>
              </a:r>
              <a:endParaRPr lang="zh-CN" altLang="en-US" sz="1400" dirty="0"/>
            </a:p>
          </p:txBody>
        </p:sp>
        <p:pic>
          <p:nvPicPr>
            <p:cNvPr id="47"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912" y="534317"/>
              <a:ext cx="1615598" cy="2129370"/>
            </a:xfrm>
            <a:prstGeom prst="rect">
              <a:avLst/>
            </a:prstGeom>
          </p:spPr>
        </p:pic>
        <p:pic>
          <p:nvPicPr>
            <p:cNvPr id="48"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27" y="3729409"/>
              <a:ext cx="1109067" cy="2843597"/>
            </a:xfrm>
            <a:prstGeom prst="rect">
              <a:avLst/>
            </a:prstGeom>
          </p:spPr>
        </p:pic>
        <p:sp>
          <p:nvSpPr>
            <p:cNvPr id="49" name="TextBox 20"/>
            <p:cNvSpPr txBox="1"/>
            <p:nvPr/>
          </p:nvSpPr>
          <p:spPr>
            <a:xfrm>
              <a:off x="305562" y="1093805"/>
              <a:ext cx="3263421" cy="738664"/>
            </a:xfrm>
            <a:prstGeom prst="rect">
              <a:avLst/>
            </a:prstGeom>
            <a:noFill/>
          </p:spPr>
          <p:txBody>
            <a:bodyPr wrap="square" rtlCol="0">
              <a:spAutoFit/>
            </a:bodyPr>
            <a:lstStyle/>
            <a:p>
              <a:r>
                <a:rPr lang="zh-CN" altLang="en-US" sz="2100" dirty="0">
                  <a:solidFill>
                    <a:srgbClr val="0070C0"/>
                  </a:solidFill>
                  <a:latin typeface="微软雅黑 Light" panose="020B0502040204020203" pitchFamily="34" charset="-122"/>
                  <a:ea typeface="微软雅黑 Light" panose="020B0502040204020203" pitchFamily="34" charset="-122"/>
                </a:rPr>
                <a:t>初创公司</a:t>
              </a:r>
              <a:endParaRPr lang="en-US" altLang="zh-CN" sz="2100" dirty="0">
                <a:solidFill>
                  <a:srgbClr val="0070C0"/>
                </a:solidFill>
                <a:latin typeface="微软雅黑 Light" panose="020B0502040204020203" pitchFamily="34" charset="-122"/>
                <a:ea typeface="微软雅黑 Light" panose="020B0502040204020203" pitchFamily="34" charset="-122"/>
              </a:endParaRPr>
            </a:p>
            <a:p>
              <a:r>
                <a:rPr lang="en-US" altLang="zh-CN" sz="2100" dirty="0">
                  <a:solidFill>
                    <a:srgbClr val="0070C0"/>
                  </a:solidFill>
                  <a:latin typeface="微软雅黑 Light" panose="020B0502040204020203" pitchFamily="34" charset="-122"/>
                  <a:ea typeface="微软雅黑 Light" panose="020B0502040204020203" pitchFamily="34" charset="-122"/>
                </a:rPr>
                <a:t>      ---</a:t>
              </a:r>
              <a:r>
                <a:rPr lang="zh-CN" altLang="en-US" sz="2100" dirty="0">
                  <a:solidFill>
                    <a:srgbClr val="0070C0"/>
                  </a:solidFill>
                  <a:latin typeface="微软雅黑 Light" panose="020B0502040204020203" pitchFamily="34" charset="-122"/>
                  <a:ea typeface="微软雅黑 Light" panose="020B0502040204020203" pitchFamily="34" charset="-122"/>
                </a:rPr>
                <a:t>外骨骼机器人</a:t>
              </a:r>
              <a:endParaRPr lang="zh-CN" altLang="en-US" sz="2100" dirty="0">
                <a:solidFill>
                  <a:srgbClr val="0070C0"/>
                </a:solidFill>
                <a:latin typeface="微软雅黑 Light" panose="020B0502040204020203" pitchFamily="34" charset="-122"/>
                <a:ea typeface="微软雅黑 Light" panose="020B0502040204020203" pitchFamily="34" charset="-122"/>
              </a:endParaRPr>
            </a:p>
          </p:txBody>
        </p:sp>
        <p:sp>
          <p:nvSpPr>
            <p:cNvPr id="50" name="标题 4"/>
            <p:cNvSpPr txBox="1"/>
            <p:nvPr/>
          </p:nvSpPr>
          <p:spPr>
            <a:xfrm>
              <a:off x="3373870" y="236127"/>
              <a:ext cx="4937189" cy="4241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smtClean="0">
                  <a:solidFill>
                    <a:srgbClr val="00B0F0"/>
                  </a:solidFill>
                  <a:latin typeface="微软雅黑 Light" panose="020B0502040204020203" pitchFamily="34" charset="-122"/>
                  <a:ea typeface="微软雅黑 Light" panose="020B0502040204020203" pitchFamily="34" charset="-122"/>
                </a:rPr>
                <a:t>商业决策分析</a:t>
              </a:r>
              <a:endParaRPr lang="zh-CN" altLang="en-US" sz="2400" dirty="0">
                <a:solidFill>
                  <a:srgbClr val="00B0F0"/>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a:off x="1602581" y="842962"/>
            <a:ext cx="357188" cy="64293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五边形 1"/>
          <p:cNvSpPr/>
          <p:nvPr/>
        </p:nvSpPr>
        <p:spPr>
          <a:xfrm>
            <a:off x="1524000" y="842962"/>
            <a:ext cx="357188" cy="64293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038351" y="914400"/>
            <a:ext cx="5684569" cy="553998"/>
          </a:xfrm>
          <a:prstGeom prst="rect">
            <a:avLst/>
          </a:prstGeom>
        </p:spPr>
        <p:txBody>
          <a:bodyPr wrap="none">
            <a:spAutoFit/>
          </a:bodyPr>
          <a:lstStyle/>
          <a:p>
            <a:r>
              <a:rPr lang="zh-CN" altLang="en-US" sz="3000" b="1" spc="150" dirty="0">
                <a:solidFill>
                  <a:schemeClr val="accent1"/>
                </a:solidFill>
              </a:rPr>
              <a:t>市场环境分析</a:t>
            </a:r>
            <a:r>
              <a:rPr lang="en-US" altLang="zh-CN" sz="2000" b="1" spc="150" dirty="0">
                <a:solidFill>
                  <a:schemeClr val="accent1"/>
                </a:solidFill>
              </a:rPr>
              <a:t>---</a:t>
            </a:r>
            <a:r>
              <a:rPr lang="zh-CN" altLang="en-US" sz="2000" b="1" spc="150" dirty="0">
                <a:solidFill>
                  <a:schemeClr val="accent1"/>
                </a:solidFill>
              </a:rPr>
              <a:t>进入该领域的最佳时机</a:t>
            </a:r>
            <a:endParaRPr lang="zh-CN" altLang="en-US" sz="2000" b="1" spc="150" dirty="0">
              <a:solidFill>
                <a:schemeClr val="accent1"/>
              </a:solidFill>
            </a:endParaRPr>
          </a:p>
        </p:txBody>
      </p:sp>
      <p:cxnSp>
        <p:nvCxnSpPr>
          <p:cNvPr id="6" name="直接连接符 5"/>
          <p:cNvCxnSpPr/>
          <p:nvPr/>
        </p:nvCxnSpPr>
        <p:spPr>
          <a:xfrm>
            <a:off x="1881188" y="1485900"/>
            <a:ext cx="878681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524000" y="5928036"/>
            <a:ext cx="9144000" cy="72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1881188" y="5507460"/>
            <a:ext cx="7691144" cy="300082"/>
          </a:xfrm>
          <a:prstGeom prst="rect">
            <a:avLst/>
          </a:prstGeom>
        </p:spPr>
        <p:txBody>
          <a:bodyPr wrap="none">
            <a:spAutoFit/>
          </a:bodyPr>
          <a:lstStyle/>
          <a:p>
            <a:r>
              <a:rPr lang="zh-CN" altLang="en-US" sz="1350" dirty="0">
                <a:solidFill>
                  <a:srgbClr val="31424E"/>
                </a:solidFill>
                <a:latin typeface="微软雅黑" panose="020B0503020204020204" pitchFamily="34" charset="-122"/>
                <a:ea typeface="微软雅黑" panose="020B0503020204020204" pitchFamily="34" charset="-122"/>
              </a:rPr>
              <a:t>来源：雷锋网原创文章。</a:t>
            </a:r>
            <a:r>
              <a:rPr lang="en-US" altLang="zh-CN" sz="1350" dirty="0">
                <a:solidFill>
                  <a:srgbClr val="31424E"/>
                </a:solidFill>
                <a:latin typeface="微软雅黑" panose="020B0503020204020204" pitchFamily="34" charset="-122"/>
                <a:ea typeface="微软雅黑" panose="020B0503020204020204" pitchFamily="34" charset="-122"/>
              </a:rPr>
              <a:t>https://www.leiphone.com/news/201611/aRAvAN2260Gh4Xpb.html</a:t>
            </a:r>
            <a:endParaRPr lang="zh-CN" altLang="en-US" sz="1350"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65440" y="2241657"/>
            <a:ext cx="4750594" cy="267890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678" y="1991625"/>
            <a:ext cx="4121944" cy="2928938"/>
          </a:xfrm>
          <a:prstGeom prst="rect">
            <a:avLst/>
          </a:prstGeom>
        </p:spPr>
      </p:pic>
      <p:sp>
        <p:nvSpPr>
          <p:cNvPr id="11" name="文本框 10"/>
          <p:cNvSpPr txBox="1"/>
          <p:nvPr/>
        </p:nvSpPr>
        <p:spPr>
          <a:xfrm>
            <a:off x="1713678" y="1640849"/>
            <a:ext cx="7198770" cy="369332"/>
          </a:xfrm>
          <a:prstGeom prst="rect">
            <a:avLst/>
          </a:prstGeom>
          <a:noFill/>
        </p:spPr>
        <p:txBody>
          <a:bodyPr wrap="square" rtlCol="0">
            <a:spAutoFit/>
          </a:bodyPr>
          <a:lstStyle/>
          <a:p>
            <a:r>
              <a:rPr lang="zh-CN" altLang="en-US" dirty="0"/>
              <a:t>目前外骨骼机器人上市公司的股价</a:t>
            </a:r>
            <a:endParaRPr lang="zh-CN" altLang="en-US" dirty="0"/>
          </a:p>
        </p:txBody>
      </p:sp>
    </p:spTree>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50" y="148174"/>
            <a:ext cx="2266950" cy="46037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用户画像</a:t>
            </a: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
          <a:srcRect l="32571"/>
          <a:stretch>
            <a:fillRect/>
          </a:stretch>
        </p:blipFill>
        <p:spPr>
          <a:xfrm>
            <a:off x="495396" y="1372282"/>
            <a:ext cx="4398670" cy="4388240"/>
          </a:xfrm>
          <a:prstGeom prst="rect">
            <a:avLst/>
          </a:prstGeom>
        </p:spPr>
      </p:pic>
      <p:sp>
        <p:nvSpPr>
          <p:cNvPr id="9" name="Freeform 138"/>
          <p:cNvSpPr>
            <a:spLocks noEditPoints="1"/>
          </p:cNvSpPr>
          <p:nvPr/>
        </p:nvSpPr>
        <p:spPr bwMode="auto">
          <a:xfrm>
            <a:off x="1660813" y="2190368"/>
            <a:ext cx="356708" cy="256024"/>
          </a:xfrm>
          <a:custGeom>
            <a:avLst/>
            <a:gdLst>
              <a:gd name="T0" fmla="*/ 79 w 109"/>
              <a:gd name="T1" fmla="*/ 16 h 78"/>
              <a:gd name="T2" fmla="*/ 79 w 109"/>
              <a:gd name="T3" fmla="*/ 14 h 78"/>
              <a:gd name="T4" fmla="*/ 74 w 109"/>
              <a:gd name="T5" fmla="*/ 10 h 78"/>
              <a:gd name="T6" fmla="*/ 36 w 109"/>
              <a:gd name="T7" fmla="*/ 10 h 78"/>
              <a:gd name="T8" fmla="*/ 28 w 109"/>
              <a:gd name="T9" fmla="*/ 0 h 78"/>
              <a:gd name="T10" fmla="*/ 5 w 109"/>
              <a:gd name="T11" fmla="*/ 0 h 78"/>
              <a:gd name="T12" fmla="*/ 0 w 109"/>
              <a:gd name="T13" fmla="*/ 5 h 78"/>
              <a:gd name="T14" fmla="*/ 0 w 109"/>
              <a:gd name="T15" fmla="*/ 54 h 78"/>
              <a:gd name="T16" fmla="*/ 4 w 109"/>
              <a:gd name="T17" fmla="*/ 58 h 78"/>
              <a:gd name="T18" fmla="*/ 14 w 109"/>
              <a:gd name="T19" fmla="*/ 27 h 78"/>
              <a:gd name="T20" fmla="*/ 21 w 109"/>
              <a:gd name="T21" fmla="*/ 19 h 78"/>
              <a:gd name="T22" fmla="*/ 30 w 109"/>
              <a:gd name="T23" fmla="*/ 16 h 78"/>
              <a:gd name="T24" fmla="*/ 79 w 109"/>
              <a:gd name="T25" fmla="*/ 16 h 78"/>
              <a:gd name="T26" fmla="*/ 77 w 109"/>
              <a:gd name="T27" fmla="*/ 78 h 78"/>
              <a:gd name="T28" fmla="*/ 77 w 109"/>
              <a:gd name="T29" fmla="*/ 43 h 78"/>
              <a:gd name="T30" fmla="*/ 77 w 109"/>
              <a:gd name="T31" fmla="*/ 78 h 78"/>
              <a:gd name="T32" fmla="*/ 63 w 109"/>
              <a:gd name="T33" fmla="*/ 58 h 78"/>
              <a:gd name="T34" fmla="*/ 61 w 109"/>
              <a:gd name="T35" fmla="*/ 54 h 78"/>
              <a:gd name="T36" fmla="*/ 64 w 109"/>
              <a:gd name="T37" fmla="*/ 54 h 78"/>
              <a:gd name="T38" fmla="*/ 63 w 109"/>
              <a:gd name="T39" fmla="*/ 58 h 78"/>
              <a:gd name="T40" fmla="*/ 61 w 109"/>
              <a:gd name="T41" fmla="*/ 51 h 78"/>
              <a:gd name="T42" fmla="*/ 74 w 109"/>
              <a:gd name="T43" fmla="*/ 46 h 78"/>
              <a:gd name="T44" fmla="*/ 65 w 109"/>
              <a:gd name="T45" fmla="*/ 52 h 78"/>
              <a:gd name="T46" fmla="*/ 61 w 109"/>
              <a:gd name="T47" fmla="*/ 51 h 78"/>
              <a:gd name="T48" fmla="*/ 95 w 109"/>
              <a:gd name="T49" fmla="*/ 36 h 78"/>
              <a:gd name="T50" fmla="*/ 77 w 109"/>
              <a:gd name="T51" fmla="*/ 35 h 78"/>
              <a:gd name="T52" fmla="*/ 54 w 109"/>
              <a:gd name="T53" fmla="*/ 40 h 78"/>
              <a:gd name="T54" fmla="*/ 52 w 109"/>
              <a:gd name="T55" fmla="*/ 62 h 78"/>
              <a:gd name="T56" fmla="*/ 56 w 109"/>
              <a:gd name="T57" fmla="*/ 69 h 78"/>
              <a:gd name="T58" fmla="*/ 11 w 109"/>
              <a:gd name="T59" fmla="*/ 69 h 78"/>
              <a:gd name="T60" fmla="*/ 23 w 109"/>
              <a:gd name="T61" fmla="*/ 34 h 78"/>
              <a:gd name="T62" fmla="*/ 28 w 109"/>
              <a:gd name="T63" fmla="*/ 28 h 78"/>
              <a:gd name="T64" fmla="*/ 34 w 109"/>
              <a:gd name="T65" fmla="*/ 25 h 78"/>
              <a:gd name="T66" fmla="*/ 92 w 109"/>
              <a:gd name="T67" fmla="*/ 25 h 78"/>
              <a:gd name="T68" fmla="*/ 94 w 109"/>
              <a:gd name="T69" fmla="*/ 26 h 78"/>
              <a:gd name="T70" fmla="*/ 96 w 109"/>
              <a:gd name="T71" fmla="*/ 27 h 78"/>
              <a:gd name="T72" fmla="*/ 97 w 109"/>
              <a:gd name="T73" fmla="*/ 30 h 78"/>
              <a:gd name="T74" fmla="*/ 96 w 109"/>
              <a:gd name="T75" fmla="*/ 32 h 78"/>
              <a:gd name="T76" fmla="*/ 95 w 109"/>
              <a:gd name="T77" fmla="*/ 3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 h="78">
                <a:moveTo>
                  <a:pt x="79" y="16"/>
                </a:moveTo>
                <a:cubicBezTo>
                  <a:pt x="79" y="14"/>
                  <a:pt x="79" y="14"/>
                  <a:pt x="79" y="14"/>
                </a:cubicBezTo>
                <a:cubicBezTo>
                  <a:pt x="79" y="12"/>
                  <a:pt x="77" y="10"/>
                  <a:pt x="74" y="10"/>
                </a:cubicBezTo>
                <a:cubicBezTo>
                  <a:pt x="36" y="10"/>
                  <a:pt x="36" y="10"/>
                  <a:pt x="36" y="10"/>
                </a:cubicBezTo>
                <a:cubicBezTo>
                  <a:pt x="28" y="0"/>
                  <a:pt x="28" y="0"/>
                  <a:pt x="28" y="0"/>
                </a:cubicBezTo>
                <a:cubicBezTo>
                  <a:pt x="5" y="0"/>
                  <a:pt x="5" y="0"/>
                  <a:pt x="5" y="0"/>
                </a:cubicBezTo>
                <a:cubicBezTo>
                  <a:pt x="2" y="0"/>
                  <a:pt x="0" y="2"/>
                  <a:pt x="0" y="5"/>
                </a:cubicBezTo>
                <a:cubicBezTo>
                  <a:pt x="0" y="54"/>
                  <a:pt x="0" y="54"/>
                  <a:pt x="0" y="54"/>
                </a:cubicBezTo>
                <a:cubicBezTo>
                  <a:pt x="0" y="56"/>
                  <a:pt x="2" y="58"/>
                  <a:pt x="4" y="58"/>
                </a:cubicBezTo>
                <a:cubicBezTo>
                  <a:pt x="14" y="27"/>
                  <a:pt x="14" y="27"/>
                  <a:pt x="14" y="27"/>
                </a:cubicBezTo>
                <a:cubicBezTo>
                  <a:pt x="16" y="24"/>
                  <a:pt x="18" y="21"/>
                  <a:pt x="21" y="19"/>
                </a:cubicBezTo>
                <a:cubicBezTo>
                  <a:pt x="23" y="17"/>
                  <a:pt x="27" y="16"/>
                  <a:pt x="30" y="16"/>
                </a:cubicBezTo>
                <a:cubicBezTo>
                  <a:pt x="79" y="16"/>
                  <a:pt x="79" y="16"/>
                  <a:pt x="79" y="16"/>
                </a:cubicBezTo>
                <a:close/>
                <a:moveTo>
                  <a:pt x="77" y="78"/>
                </a:moveTo>
                <a:cubicBezTo>
                  <a:pt x="45" y="59"/>
                  <a:pt x="55" y="33"/>
                  <a:pt x="77" y="43"/>
                </a:cubicBezTo>
                <a:cubicBezTo>
                  <a:pt x="99" y="33"/>
                  <a:pt x="109" y="59"/>
                  <a:pt x="77" y="78"/>
                </a:cubicBezTo>
                <a:close/>
                <a:moveTo>
                  <a:pt x="63" y="58"/>
                </a:moveTo>
                <a:cubicBezTo>
                  <a:pt x="62" y="57"/>
                  <a:pt x="61" y="55"/>
                  <a:pt x="61" y="54"/>
                </a:cubicBezTo>
                <a:cubicBezTo>
                  <a:pt x="64" y="54"/>
                  <a:pt x="64" y="54"/>
                  <a:pt x="64" y="54"/>
                </a:cubicBezTo>
                <a:cubicBezTo>
                  <a:pt x="63" y="56"/>
                  <a:pt x="63" y="57"/>
                  <a:pt x="63" y="58"/>
                </a:cubicBezTo>
                <a:close/>
                <a:moveTo>
                  <a:pt x="61" y="51"/>
                </a:moveTo>
                <a:cubicBezTo>
                  <a:pt x="62" y="46"/>
                  <a:pt x="67" y="45"/>
                  <a:pt x="74" y="46"/>
                </a:cubicBezTo>
                <a:cubicBezTo>
                  <a:pt x="70" y="47"/>
                  <a:pt x="67" y="48"/>
                  <a:pt x="65" y="52"/>
                </a:cubicBezTo>
                <a:cubicBezTo>
                  <a:pt x="61" y="51"/>
                  <a:pt x="61" y="51"/>
                  <a:pt x="61" y="51"/>
                </a:cubicBezTo>
                <a:close/>
                <a:moveTo>
                  <a:pt x="95" y="36"/>
                </a:moveTo>
                <a:cubicBezTo>
                  <a:pt x="90" y="33"/>
                  <a:pt x="83" y="33"/>
                  <a:pt x="77" y="35"/>
                </a:cubicBezTo>
                <a:cubicBezTo>
                  <a:pt x="69" y="33"/>
                  <a:pt x="60" y="33"/>
                  <a:pt x="54" y="40"/>
                </a:cubicBezTo>
                <a:cubicBezTo>
                  <a:pt x="48" y="46"/>
                  <a:pt x="49" y="55"/>
                  <a:pt x="52" y="62"/>
                </a:cubicBezTo>
                <a:cubicBezTo>
                  <a:pt x="53" y="64"/>
                  <a:pt x="54" y="67"/>
                  <a:pt x="56" y="69"/>
                </a:cubicBezTo>
                <a:cubicBezTo>
                  <a:pt x="11" y="69"/>
                  <a:pt x="11" y="69"/>
                  <a:pt x="11" y="69"/>
                </a:cubicBezTo>
                <a:cubicBezTo>
                  <a:pt x="23" y="34"/>
                  <a:pt x="23" y="34"/>
                  <a:pt x="23" y="34"/>
                </a:cubicBezTo>
                <a:cubicBezTo>
                  <a:pt x="24" y="31"/>
                  <a:pt x="25" y="29"/>
                  <a:pt x="28" y="28"/>
                </a:cubicBezTo>
                <a:cubicBezTo>
                  <a:pt x="30" y="26"/>
                  <a:pt x="32" y="25"/>
                  <a:pt x="34" y="25"/>
                </a:cubicBezTo>
                <a:cubicBezTo>
                  <a:pt x="92" y="25"/>
                  <a:pt x="92" y="25"/>
                  <a:pt x="92" y="25"/>
                </a:cubicBezTo>
                <a:cubicBezTo>
                  <a:pt x="93" y="25"/>
                  <a:pt x="93" y="25"/>
                  <a:pt x="94" y="26"/>
                </a:cubicBezTo>
                <a:cubicBezTo>
                  <a:pt x="95" y="26"/>
                  <a:pt x="95" y="26"/>
                  <a:pt x="96" y="27"/>
                </a:cubicBezTo>
                <a:cubicBezTo>
                  <a:pt x="96" y="28"/>
                  <a:pt x="97" y="29"/>
                  <a:pt x="97" y="30"/>
                </a:cubicBezTo>
                <a:cubicBezTo>
                  <a:pt x="97" y="31"/>
                  <a:pt x="97" y="31"/>
                  <a:pt x="96" y="32"/>
                </a:cubicBezTo>
                <a:lnTo>
                  <a:pt x="95" y="36"/>
                </a:lnTo>
                <a:close/>
              </a:path>
            </a:pathLst>
          </a:custGeom>
          <a:solidFill>
            <a:schemeClr val="bg1"/>
          </a:solidFill>
          <a:ln>
            <a:noFill/>
          </a:ln>
        </p:spPr>
        <p:txBody>
          <a:bodyPr lIns="72751" tIns="36376" rIns="72751" bIns="36376"/>
          <a:lstStyle/>
          <a:p>
            <a:pPr>
              <a:defRPr/>
            </a:pPr>
            <a:endParaRPr lang="zh-CN" altLang="en-US" sz="1430">
              <a:solidFill>
                <a:prstClr val="black"/>
              </a:solidFill>
            </a:endParaRPr>
          </a:p>
        </p:txBody>
      </p:sp>
      <p:graphicFrame>
        <p:nvGraphicFramePr>
          <p:cNvPr id="13" name="图示 12"/>
          <p:cNvGraphicFramePr/>
          <p:nvPr/>
        </p:nvGraphicFramePr>
        <p:xfrm>
          <a:off x="4894066" y="1372282"/>
          <a:ext cx="7123720" cy="4053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3525768" y="5935654"/>
            <a:ext cx="208907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关键字：</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p:nvPr/>
        </p:nvSpPr>
        <p:spPr>
          <a:xfrm>
            <a:off x="6814344" y="5935654"/>
            <a:ext cx="208907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快速的生活节奏</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p:nvPr/>
        </p:nvSpPr>
        <p:spPr>
          <a:xfrm>
            <a:off x="8458632" y="5935654"/>
            <a:ext cx="208907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与汽车搭配使用</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10102921" y="5935654"/>
            <a:ext cx="208907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大数据、</a:t>
            </a:r>
            <a:r>
              <a:rPr lang="en-US" alt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AI</a:t>
            </a: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应用</a:t>
            </a:r>
            <a:endParaRPr 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5170056" y="5935654"/>
            <a:ext cx="208907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rgbClr val="445469"/>
                </a:solidFill>
                <a:latin typeface="Arial" panose="020B0604020202020204" pitchFamily="34" charset="0"/>
                <a:ea typeface="微软雅黑" panose="020B0503020204020204" pitchFamily="34" charset="-122"/>
                <a:sym typeface="Arial" panose="020B0604020202020204" pitchFamily="34" charset="0"/>
              </a:rPr>
              <a:t>中高端消费</a:t>
            </a:r>
            <a:endParaRPr lang="en-US" alt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50" y="147955"/>
            <a:ext cx="5692775" cy="82994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机械外骨骼机械方面</a:t>
            </a:r>
            <a:endParaRPr lang="zh-CN" altLang="en-US" sz="2800" b="1" dirty="0">
              <a:latin typeface="微软雅黑" panose="020B0503020204020204" pitchFamily="34" charset="-122"/>
              <a:ea typeface="微软雅黑" panose="020B0503020204020204" pitchFamily="34" charset="-122"/>
            </a:endParaRPr>
          </a:p>
          <a:p>
            <a:pPr algn="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刚性外骨骼</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、成本降低，效能提高</a:t>
            </a:r>
            <a:endParaRPr lang="zh-CN" altLang="en-US" sz="2000" b="1" dirty="0">
              <a:latin typeface="微软雅黑" panose="020B0503020204020204" pitchFamily="34" charset="-122"/>
              <a:ea typeface="微软雅黑" panose="020B0503020204020204" pitchFamily="34" charset="-122"/>
            </a:endParaRPr>
          </a:p>
        </p:txBody>
      </p:sp>
      <p:sp>
        <p:nvSpPr>
          <p:cNvPr id="3" name="Trapezoid 10"/>
          <p:cNvSpPr/>
          <p:nvPr/>
        </p:nvSpPr>
        <p:spPr>
          <a:xfrm>
            <a:off x="5330634" y="2578264"/>
            <a:ext cx="1619664" cy="441540"/>
          </a:xfrm>
          <a:prstGeom prst="trapezoid">
            <a:avLst>
              <a:gd name="adj" fmla="val 95888"/>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4" name="Trapezoid 6"/>
          <p:cNvSpPr/>
          <p:nvPr/>
        </p:nvSpPr>
        <p:spPr>
          <a:xfrm rot="3600000">
            <a:off x="6740559" y="3398088"/>
            <a:ext cx="1619664" cy="441540"/>
          </a:xfrm>
          <a:prstGeom prst="trapezoid">
            <a:avLst>
              <a:gd name="adj" fmla="val 95888"/>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5" name="Trapezoid 12"/>
          <p:cNvSpPr/>
          <p:nvPr/>
        </p:nvSpPr>
        <p:spPr>
          <a:xfrm rot="18000000" flipV="1">
            <a:off x="6721587" y="5121773"/>
            <a:ext cx="1619664" cy="441540"/>
          </a:xfrm>
          <a:prstGeom prst="trapezoid">
            <a:avLst>
              <a:gd name="adj" fmla="val 95888"/>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6" name="Trapezoid 11"/>
          <p:cNvSpPr/>
          <p:nvPr/>
        </p:nvSpPr>
        <p:spPr>
          <a:xfrm rot="18000000" flipH="1">
            <a:off x="3920708" y="3398085"/>
            <a:ext cx="1619664" cy="441540"/>
          </a:xfrm>
          <a:prstGeom prst="trapezoid">
            <a:avLst>
              <a:gd name="adj" fmla="val 95888"/>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7" name="Trapezoid 13"/>
          <p:cNvSpPr/>
          <p:nvPr/>
        </p:nvSpPr>
        <p:spPr>
          <a:xfrm rot="3600000" flipH="1" flipV="1">
            <a:off x="3920708" y="5024863"/>
            <a:ext cx="1619664" cy="441540"/>
          </a:xfrm>
          <a:prstGeom prst="trapezoid">
            <a:avLst>
              <a:gd name="adj" fmla="val 95888"/>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8" name="Hexagon 4@|1FFC:10921638|FBC:16777215|LFC:16777215|LBC:16777215"/>
          <p:cNvSpPr/>
          <p:nvPr/>
        </p:nvSpPr>
        <p:spPr>
          <a:xfrm>
            <a:off x="4710515" y="3199527"/>
            <a:ext cx="2859899" cy="2465430"/>
          </a:xfrm>
          <a:prstGeom prst="hexagon">
            <a:avLst>
              <a:gd name="adj" fmla="val 29118"/>
              <a:gd name="vf" fmla="val 115470"/>
            </a:avLst>
          </a:pr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sym typeface="Arial" panose="020B0604020202020204" pitchFamily="34" charset="0"/>
            </a:endParaRPr>
          </a:p>
        </p:txBody>
      </p:sp>
      <p:sp>
        <p:nvSpPr>
          <p:cNvPr id="9" name="Oval 17@|1FFC:16777215|FBC:16777215|LFC:16777215|LBC:16777215"/>
          <p:cNvSpPr/>
          <p:nvPr/>
        </p:nvSpPr>
        <p:spPr>
          <a:xfrm>
            <a:off x="5252380" y="3544157"/>
            <a:ext cx="1776171" cy="1776171"/>
          </a:xfrm>
          <a:prstGeom prst="ellipse">
            <a:avLst/>
          </a:prstGeom>
          <a:solidFill>
            <a:sysClr val="window" lastClr="FFFFFF"/>
          </a:solidFill>
          <a:ln w="25400" cap="flat" cmpd="sng" algn="ctr">
            <a:no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Oval 22@|1FFC:16777215|FBC:16777215|LFC:4308095|LBC:16777215"/>
          <p:cNvSpPr/>
          <p:nvPr/>
        </p:nvSpPr>
        <p:spPr>
          <a:xfrm>
            <a:off x="4180456" y="4996624"/>
            <a:ext cx="732479" cy="732479"/>
          </a:xfrm>
          <a:prstGeom prst="ellipse">
            <a:avLst/>
          </a:prstGeom>
          <a:solidFill>
            <a:sysClr val="window" lastClr="FFFFFF"/>
          </a:solidFill>
          <a:ln w="25400" cap="flat" cmpd="sng" algn="ctr">
            <a:solidFill>
              <a:srgbClr val="2990CC"/>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2" name="Oval 20@|1FFC:16777215|FBC:16777215|LFC:1554685|LBC:16777215"/>
          <p:cNvSpPr/>
          <p:nvPr/>
        </p:nvSpPr>
        <p:spPr>
          <a:xfrm>
            <a:off x="4180456" y="3148521"/>
            <a:ext cx="732479" cy="732479"/>
          </a:xfrm>
          <a:prstGeom prst="ellipse">
            <a:avLst/>
          </a:prstGeom>
          <a:solidFill>
            <a:sysClr val="window" lastClr="FFFFFF"/>
          </a:solidFill>
          <a:ln w="25400" cap="flat" cmpd="sng" algn="ctr">
            <a:solidFill>
              <a:srgbClr val="2990CC"/>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Oval 19@|1FFC:16777215|FBC:16777215|LFC:2381804|LBC:16777215"/>
          <p:cNvSpPr/>
          <p:nvPr/>
        </p:nvSpPr>
        <p:spPr>
          <a:xfrm>
            <a:off x="7355378" y="3148521"/>
            <a:ext cx="732479" cy="732479"/>
          </a:xfrm>
          <a:prstGeom prst="ellipse">
            <a:avLst/>
          </a:prstGeom>
          <a:solidFill>
            <a:sysClr val="window" lastClr="FFFFFF"/>
          </a:solidFill>
          <a:ln w="25400" cap="flat" cmpd="sng" algn="ctr">
            <a:solidFill>
              <a:srgbClr val="2990CC"/>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 name="Oval 21@|1FFC:16777215|FBC:16777215|LFC:5855577|LBC:16777215"/>
          <p:cNvSpPr/>
          <p:nvPr/>
        </p:nvSpPr>
        <p:spPr>
          <a:xfrm>
            <a:off x="7355378" y="4976304"/>
            <a:ext cx="732479" cy="732479"/>
          </a:xfrm>
          <a:prstGeom prst="ellipse">
            <a:avLst/>
          </a:prstGeom>
          <a:solidFill>
            <a:sysClr val="window" lastClr="FFFFFF"/>
          </a:solidFill>
          <a:ln w="25400" cap="flat" cmpd="sng" algn="ctr">
            <a:solidFill>
              <a:srgbClr val="2990CC"/>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Oval 18@|1FFC:16777215|FBC:16777215|LFC:14657585|LBC:16777215"/>
          <p:cNvSpPr/>
          <p:nvPr/>
        </p:nvSpPr>
        <p:spPr>
          <a:xfrm>
            <a:off x="5772308" y="2241319"/>
            <a:ext cx="732479" cy="732479"/>
          </a:xfrm>
          <a:prstGeom prst="ellipse">
            <a:avLst/>
          </a:prstGeom>
          <a:solidFill>
            <a:sysClr val="window" lastClr="FFFFFF"/>
          </a:solidFill>
          <a:ln w="25400" cap="flat" cmpd="sng" algn="ctr">
            <a:solidFill>
              <a:srgbClr val="2990CC"/>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r>
              <a:rPr kumimoji="0" lang="en-US" sz="3190" b="0" i="0" u="none" strike="noStrike" kern="0" cap="none" spc="0" normalizeH="0" baseline="0" noProof="0" dirty="0" smtClean="0">
                <a:ln>
                  <a:noFill/>
                </a:ln>
                <a:solidFill>
                  <a:prstClr val="white"/>
                </a:solidFill>
                <a:effectLst/>
                <a:uLnTx/>
                <a:uFillTx/>
                <a:latin typeface="宋体" panose="02010600030101010101" pitchFamily="2" charset="-122"/>
                <a:ea typeface="宋体" panose="02010600030101010101" pitchFamily="2" charset="-122"/>
                <a:sym typeface="Arial" panose="020B0604020202020204" pitchFamily="34" charset="0"/>
              </a:rPr>
              <a:t>δδ</a:t>
            </a:r>
            <a:endParaRPr kumimoji="0" lang="en-US" sz="3190" b="0" i="0" u="none" strike="noStrike" kern="0" cap="none" spc="0" normalizeH="0" baseline="0" noProof="0" dirty="0" smtClean="0">
              <a:ln>
                <a:noFill/>
              </a:ln>
              <a:solidFill>
                <a:prstClr val="white"/>
              </a:solidFill>
              <a:effectLst/>
              <a:uLnTx/>
              <a:uFillTx/>
              <a:latin typeface="宋体" panose="02010600030101010101" pitchFamily="2" charset="-122"/>
              <a:ea typeface="宋体" panose="02010600030101010101" pitchFamily="2" charset="-122"/>
              <a:sym typeface="Arial" panose="020B0604020202020204" pitchFamily="34" charset="0"/>
            </a:endParaRPr>
          </a:p>
        </p:txBody>
      </p:sp>
      <p:sp>
        <p:nvSpPr>
          <p:cNvPr id="20" name="Freeform 65"/>
          <p:cNvSpPr>
            <a:spLocks noEditPoints="1"/>
          </p:cNvSpPr>
          <p:nvPr/>
        </p:nvSpPr>
        <p:spPr bwMode="auto">
          <a:xfrm>
            <a:off x="5684158" y="4016438"/>
            <a:ext cx="912614" cy="831611"/>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2990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sym typeface="Arial" panose="020B0604020202020204" pitchFamily="34" charset="0"/>
            </a:endParaRPr>
          </a:p>
        </p:txBody>
      </p:sp>
      <p:sp>
        <p:nvSpPr>
          <p:cNvPr id="21" name="TextBox 13"/>
          <p:cNvSpPr txBox="1"/>
          <p:nvPr/>
        </p:nvSpPr>
        <p:spPr>
          <a:xfrm>
            <a:off x="4550410" y="1431925"/>
            <a:ext cx="3181985" cy="245745"/>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smtClean="0">
                <a:solidFill>
                  <a:srgbClr val="445469"/>
                </a:solidFill>
                <a:latin typeface="Arial" panose="020B0604020202020204" pitchFamily="34" charset="0"/>
                <a:ea typeface="微软雅黑" panose="020B0503020204020204" pitchFamily="34" charset="-122"/>
                <a:sym typeface="Arial" panose="020B0604020202020204" pitchFamily="34" charset="0"/>
              </a:rPr>
              <a:t>传统的载荷助力需求逐步边缘化</a:t>
            </a:r>
            <a:endParaRPr lang="zh-CN" altLang="en-US" sz="1600" b="1"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3"/>
          <p:cNvSpPr txBox="1"/>
          <p:nvPr/>
        </p:nvSpPr>
        <p:spPr>
          <a:xfrm>
            <a:off x="4180205" y="1742440"/>
            <a:ext cx="3966845" cy="368935"/>
          </a:xfrm>
          <a:prstGeom prst="rect">
            <a:avLst/>
          </a:prstGeom>
          <a:noFill/>
        </p:spPr>
        <p:txBody>
          <a:bodyPr wrap="square" lIns="0" tIns="0" rIns="0" bIns="0" rtlCol="0" anchor="t" anchorCtr="0">
            <a:spAutoFit/>
          </a:bodyPr>
          <a:lstStyle/>
          <a:p>
            <a:pPr algn="ct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日常生活的助力需求逐渐主导，这将不再需要外骨骼投入大量的刚性材料和复杂的机械结构，成本和价格会下降明显；</a:t>
            </a:r>
            <a:endPar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p:nvPr/>
        </p:nvSpPr>
        <p:spPr>
          <a:xfrm>
            <a:off x="8263898" y="3204473"/>
            <a:ext cx="2338080" cy="245745"/>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现代化通用设计</a:t>
            </a:r>
            <a:endPar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8267979" y="3490378"/>
            <a:ext cx="2333999" cy="553720"/>
          </a:xfrm>
          <a:prstGeom prst="rect">
            <a:avLst/>
          </a:prstGeom>
          <a:noFill/>
        </p:spPr>
        <p:txBody>
          <a:bodyPr wrap="square" lIns="0" tIns="0" rIns="0" bIns="0" rtlCol="0" anchor="t" anchorCtr="0">
            <a:spAutoFit/>
          </a:bodyPr>
          <a:lstStyle/>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装置的通用性也受到了设计者广泛重视，如将固定杆改为伸缩杆等，避免因订制带来的成本过高；</a:t>
            </a:r>
            <a:endPar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8285141" y="5074107"/>
            <a:ext cx="2338080" cy="245745"/>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欠驱动结构重视度提高</a:t>
            </a:r>
            <a:endPar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p:nvPr/>
        </p:nvSpPr>
        <p:spPr>
          <a:xfrm>
            <a:off x="8289222" y="5360012"/>
            <a:ext cx="2333999" cy="553720"/>
          </a:xfrm>
          <a:prstGeom prst="rect">
            <a:avLst/>
          </a:prstGeom>
          <a:noFill/>
        </p:spPr>
        <p:txBody>
          <a:bodyPr wrap="square" lIns="0" tIns="0" rIns="0" bIns="0" rtlCol="0" anchor="t" anchorCtr="0">
            <a:spAutoFit/>
          </a:bodyPr>
          <a:lstStyle/>
          <a:p>
            <a:pP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多结构共用一个动力源驱动，在提高装置的整体性的同时，并提高能源的利用率。</a:t>
            </a:r>
            <a:endPar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1568779" y="3204473"/>
            <a:ext cx="2338080" cy="245745"/>
          </a:xfrm>
          <a:prstGeom prst="rect">
            <a:avLst/>
          </a:prstGeom>
          <a:noFill/>
        </p:spPr>
        <p:txBody>
          <a:bodyPr wrap="square" lIns="0" tIns="0" rIns="0" bIns="0" rtlCol="0" anchor="t" anchorCtr="0">
            <a:spAutoFit/>
          </a:bodyPr>
          <a:lstStyle/>
          <a:p>
            <a:pPr algn="r" defTabSz="1216660">
              <a:spcBef>
                <a:spcPct val="20000"/>
              </a:spcBef>
              <a:defRPr/>
            </a:pPr>
            <a:r>
              <a:rPr lang="zh-CN"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设计思路聚焦化</a:t>
            </a:r>
            <a:endParaRPr lang="zh-CN" sz="16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1572860" y="3490378"/>
            <a:ext cx="2333999" cy="738505"/>
          </a:xfrm>
          <a:prstGeom prst="rect">
            <a:avLst/>
          </a:prstGeom>
          <a:noFill/>
        </p:spPr>
        <p:txBody>
          <a:bodyPr wrap="square" lIns="0" tIns="0" rIns="0" bIns="0" rtlCol="0" anchor="t" anchorCtr="0">
            <a:spAutoFit/>
          </a:bodyPr>
          <a:lstStyle/>
          <a:p>
            <a:pPr algn="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化整体设计为局部模块，化宏观复杂为细节简约，聚焦核心问题，进一步提高机械运行效率和能源利用率；</a:t>
            </a:r>
            <a:endPar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3"/>
          <p:cNvSpPr txBox="1"/>
          <p:nvPr/>
        </p:nvSpPr>
        <p:spPr>
          <a:xfrm>
            <a:off x="1590022" y="5074107"/>
            <a:ext cx="2338080" cy="245745"/>
          </a:xfrm>
          <a:prstGeom prst="rect">
            <a:avLst/>
          </a:prstGeom>
          <a:noFill/>
        </p:spPr>
        <p:txBody>
          <a:bodyPr wrap="square" lIns="0" tIns="0" rIns="0" bIns="0" rtlCol="0" anchor="t" anchorCtr="0">
            <a:spAutoFit/>
          </a:bodyPr>
          <a:lstStyle/>
          <a:p>
            <a:pPr algn="r" defTabSz="1216660">
              <a:spcBef>
                <a:spcPct val="20000"/>
              </a:spcBef>
              <a:defRPr/>
            </a:pPr>
            <a:r>
              <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新型复合材料的研制</a:t>
            </a:r>
            <a:endParaRPr lang="zh-CN" altLang="en-US" sz="1600"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1086485" y="5360035"/>
            <a:ext cx="2841625" cy="368935"/>
          </a:xfrm>
          <a:prstGeom prst="rect">
            <a:avLst/>
          </a:prstGeom>
          <a:noFill/>
        </p:spPr>
        <p:txBody>
          <a:bodyPr wrap="square" lIns="0" tIns="0" rIns="0" bIns="0" rtlCol="0" anchor="t" anchorCtr="0">
            <a:spAutoFit/>
          </a:bodyPr>
          <a:lstStyle/>
          <a:p>
            <a:pPr algn="r" defTabSz="1216660">
              <a:spcBef>
                <a:spcPct val="20000"/>
              </a:spcBef>
              <a:defRPr/>
            </a:pPr>
            <a:r>
              <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机械和能源的材料的成本会随之下降，同时相关机械性能或能源效能会进一步提升；</a:t>
            </a:r>
            <a:endParaRPr lang="zh-CN" altLang="en-US" sz="1200" dirty="0" smtClean="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文本框 30"/>
          <p:cNvSpPr txBox="1"/>
          <p:nvPr/>
        </p:nvSpPr>
        <p:spPr>
          <a:xfrm>
            <a:off x="4231640" y="5081270"/>
            <a:ext cx="629920" cy="521970"/>
          </a:xfrm>
          <a:prstGeom prst="rect">
            <a:avLst/>
          </a:prstGeom>
          <a:noFill/>
        </p:spPr>
        <p:txBody>
          <a:bodyPr wrap="square" rtlCol="0">
            <a:spAutoFit/>
          </a:bodyPr>
          <a:p>
            <a:pPr algn="ctr"/>
            <a:r>
              <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2" name="文本框 31"/>
          <p:cNvSpPr txBox="1"/>
          <p:nvPr/>
        </p:nvSpPr>
        <p:spPr>
          <a:xfrm>
            <a:off x="4231640" y="3253740"/>
            <a:ext cx="629920" cy="521970"/>
          </a:xfrm>
          <a:prstGeom prst="rect">
            <a:avLst/>
          </a:prstGeom>
          <a:noFill/>
        </p:spPr>
        <p:txBody>
          <a:bodyPr wrap="square" rtlCol="0">
            <a:spAutoFit/>
          </a:bodyPr>
          <a:p>
            <a:pPr algn="ctr"/>
            <a:r>
              <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3" name="文本框 32"/>
          <p:cNvSpPr txBox="1"/>
          <p:nvPr/>
        </p:nvSpPr>
        <p:spPr>
          <a:xfrm>
            <a:off x="5826125" y="2346960"/>
            <a:ext cx="629920" cy="521970"/>
          </a:xfrm>
          <a:prstGeom prst="rect">
            <a:avLst/>
          </a:prstGeom>
          <a:noFill/>
        </p:spPr>
        <p:txBody>
          <a:bodyPr wrap="square" rtlCol="0">
            <a:spAutoFit/>
          </a:bodyPr>
          <a:p>
            <a:pPr algn="ctr"/>
            <a:r>
              <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4" name="文本框 33"/>
          <p:cNvSpPr txBox="1"/>
          <p:nvPr/>
        </p:nvSpPr>
        <p:spPr>
          <a:xfrm>
            <a:off x="7406640" y="3253740"/>
            <a:ext cx="629920" cy="521970"/>
          </a:xfrm>
          <a:prstGeom prst="rect">
            <a:avLst/>
          </a:prstGeom>
          <a:noFill/>
        </p:spPr>
        <p:txBody>
          <a:bodyPr wrap="square" rtlCol="0">
            <a:spAutoFit/>
          </a:bodyPr>
          <a:p>
            <a:pPr algn="ctr"/>
            <a:r>
              <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5" name="文本框 34"/>
          <p:cNvSpPr txBox="1"/>
          <p:nvPr/>
        </p:nvSpPr>
        <p:spPr>
          <a:xfrm>
            <a:off x="7406640" y="5074285"/>
            <a:ext cx="629920" cy="521970"/>
          </a:xfrm>
          <a:prstGeom prst="rect">
            <a:avLst/>
          </a:prstGeom>
          <a:noFill/>
        </p:spPr>
        <p:txBody>
          <a:bodyPr wrap="square" rtlCol="0">
            <a:spAutoFit/>
          </a:bodyPr>
          <a:p>
            <a:pPr algn="ctr"/>
            <a:r>
              <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altLang="zh-CN"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9" name="图片 38" descr="tang218"/>
          <p:cNvPicPr>
            <a:picLocks noChangeAspect="1"/>
          </p:cNvPicPr>
          <p:nvPr/>
        </p:nvPicPr>
        <p:blipFill>
          <a:blip r:embed="rId1"/>
          <a:stretch>
            <a:fillRect/>
          </a:stretch>
        </p:blipFill>
        <p:spPr>
          <a:xfrm>
            <a:off x="13970" y="1039495"/>
            <a:ext cx="3576320" cy="2160270"/>
          </a:xfrm>
          <a:prstGeom prst="rect">
            <a:avLst/>
          </a:prstGeom>
        </p:spPr>
      </p:pic>
      <p:pic>
        <p:nvPicPr>
          <p:cNvPr id="40" name="图片 39" descr="tang218"/>
          <p:cNvPicPr>
            <a:picLocks noChangeAspect="1"/>
          </p:cNvPicPr>
          <p:nvPr/>
        </p:nvPicPr>
        <p:blipFill>
          <a:blip r:embed="rId1"/>
          <a:srcRect l="65376" t="-1352" b="69988"/>
          <a:stretch>
            <a:fillRect/>
          </a:stretch>
        </p:blipFill>
        <p:spPr>
          <a:xfrm>
            <a:off x="653415" y="2296795"/>
            <a:ext cx="1238250" cy="677545"/>
          </a:xfrm>
          <a:prstGeom prst="rect">
            <a:avLst/>
          </a:prstGeom>
        </p:spPr>
      </p:pic>
    </p:spTree>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diagram160020_4*i*0"/>
  <p:tag name="KSO_WM_TEMPLATE_CATEGORY" val="diagram"/>
  <p:tag name="KSO_WM_TEMPLATE_INDEX" val="160020"/>
  <p:tag name="KSO_WM_UNIT_INDEX" val="0"/>
</p:tagLst>
</file>

<file path=ppt/tags/tag10.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6"/>
  <p:tag name="KSO_WM_UNIT_ID" val="diagram160020_4*m_i*1_6"/>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7"/>
  <p:tag name="KSO_WM_UNIT_ID" val="diagram160020_4*m_i*1_7"/>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TAG_VERSION" val="1.0"/>
  <p:tag name="KSO_WM_BEAUTIFY_FLAG" val="#wm#"/>
  <p:tag name="KSO_WM_UNIT_TYPE" val="i"/>
  <p:tag name="KSO_WM_UNIT_ID" val="diagram160020_4*i*15"/>
  <p:tag name="KSO_WM_TEMPLATE_CATEGORY" val="diagram"/>
  <p:tag name="KSO_WM_TEMPLATE_INDEX" val="160020"/>
  <p:tag name="KSO_WM_UNIT_INDEX" val="15"/>
</p:tagLst>
</file>

<file path=ppt/tags/tag13.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2_1"/>
  <p:tag name="KSO_WM_UNIT_ID" val="diagram160020_4*m_h_f*1_2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8"/>
  <p:tag name="KSO_WM_UNIT_ID" val="diagram160020_4*m_i*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9"/>
  <p:tag name="KSO_WM_UNIT_ID" val="diagram160020_4*m_i*1_9"/>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0"/>
  <p:tag name="KSO_WM_UNIT_ID" val="diagram160020_4*m_i*1_10"/>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TAG_VERSION" val="1.0"/>
  <p:tag name="KSO_WM_BEAUTIFY_FLAG" val="#wm#"/>
  <p:tag name="KSO_WM_UNIT_TYPE" val="i"/>
  <p:tag name="KSO_WM_UNIT_ID" val="diagram160020_4*i*22"/>
  <p:tag name="KSO_WM_TEMPLATE_CATEGORY" val="diagram"/>
  <p:tag name="KSO_WM_TEMPLATE_INDEX" val="160020"/>
  <p:tag name="KSO_WM_UNIT_INDEX" val="22"/>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3_1"/>
  <p:tag name="KSO_WM_UNIT_ID" val="diagram160020_4*m_h_f*1_3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1"/>
  <p:tag name="KSO_WM_UNIT_ID" val="diagram160020_4*m_i*1_1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1_1"/>
  <p:tag name="KSO_WM_UNIT_ID" val="diagram160020_4*m_h_f*1_1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2"/>
  <p:tag name="KSO_WM_UNIT_ID" val="diagram160020_4*m_i*1_1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
  <p:tag name="KSO_WM_UNIT_ID" val="diagram160020_4*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2"/>
  <p:tag name="KSO_WM_UNIT_ID" val="diagram160020_4*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5.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3"/>
  <p:tag name="KSO_WM_UNIT_ID" val="diagram160020_4*m_i*1_3"/>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6.xml><?xml version="1.0" encoding="utf-8"?>
<p:tagLst xmlns:p="http://schemas.openxmlformats.org/presentationml/2006/main">
  <p:tag name="KSO_WM_TAG_VERSION" val="1.0"/>
  <p:tag name="KSO_WM_BEAUTIFY_FLAG" val="#wm#"/>
  <p:tag name="KSO_WM_UNIT_TYPE" val="i"/>
  <p:tag name="KSO_WM_UNIT_ID" val="diagram160020_4*i*7"/>
  <p:tag name="KSO_WM_TEMPLATE_CATEGORY" val="diagram"/>
  <p:tag name="KSO_WM_TEMPLATE_INDEX" val="160020"/>
  <p:tag name="KSO_WM_UNIT_INDEX" val="7"/>
</p:tagLst>
</file>

<file path=ppt/tags/tag7.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4_1"/>
  <p:tag name="KSO_WM_UNIT_ID" val="diagram160020_4*m_h_f*1_4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4"/>
  <p:tag name="KSO_WM_UNIT_ID" val="diagram160020_4*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160020"/>
  <p:tag name="KSO_WM_UNIT_TYPE" val="m_i"/>
  <p:tag name="KSO_WM_UNIT_INDEX" val="1_5"/>
  <p:tag name="KSO_WM_UNIT_ID" val="diagram160020_4*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5997</Words>
  <Application>WPS 演示</Application>
  <PresentationFormat>宽屏</PresentationFormat>
  <Paragraphs>340</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17</vt:i4>
      </vt:variant>
    </vt:vector>
  </HeadingPairs>
  <TitlesOfParts>
    <vt:vector size="32" baseType="lpstr">
      <vt:lpstr>Arial</vt:lpstr>
      <vt:lpstr>宋体</vt:lpstr>
      <vt:lpstr>Wingdings</vt:lpstr>
      <vt:lpstr>Calibri</vt:lpstr>
      <vt:lpstr>Agency FB</vt:lpstr>
      <vt:lpstr>微软雅黑</vt:lpstr>
      <vt:lpstr>微软雅黑 Light</vt:lpstr>
      <vt:lpstr>Lato Black</vt:lpstr>
      <vt:lpstr>Times New Roman</vt:lpstr>
      <vt:lpstr>Arial Unicode MS</vt:lpstr>
      <vt:lpstr>Calibri Light</vt:lpstr>
      <vt:lpstr>AMGDT</vt:lpstr>
      <vt:lpstr>Office 主题</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汤子汉</cp:lastModifiedBy>
  <cp:revision>26</cp:revision>
  <dcterms:created xsi:type="dcterms:W3CDTF">2016-03-29T01:47:00Z</dcterms:created>
  <dcterms:modified xsi:type="dcterms:W3CDTF">2017-12-27T14:13:00Z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