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84" r:id="rId3"/>
    <p:sldId id="399" r:id="rId4"/>
    <p:sldId id="449" r:id="rId5"/>
    <p:sldId id="450" r:id="rId6"/>
    <p:sldId id="451" r:id="rId7"/>
    <p:sldId id="454" r:id="rId8"/>
    <p:sldId id="404" r:id="rId9"/>
    <p:sldId id="455" r:id="rId10"/>
    <p:sldId id="456" r:id="rId11"/>
    <p:sldId id="457" r:id="rId12"/>
    <p:sldId id="458" r:id="rId13"/>
    <p:sldId id="459" r:id="rId14"/>
    <p:sldId id="441" r:id="rId15"/>
    <p:sldId id="452" r:id="rId16"/>
    <p:sldId id="461" r:id="rId18"/>
    <p:sldId id="462" r:id="rId19"/>
    <p:sldId id="463" r:id="rId20"/>
    <p:sldId id="467" r:id="rId21"/>
    <p:sldId id="442" r:id="rId22"/>
    <p:sldId id="443" r:id="rId23"/>
    <p:sldId id="400" r:id="rId24"/>
  </p:sldIdLst>
  <p:sldSz cx="9144000" cy="51435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F96"/>
    <a:srgbClr val="80CFE8"/>
    <a:srgbClr val="1E4B4E"/>
    <a:srgbClr val="E44BA6"/>
    <a:srgbClr val="C1E6EF"/>
    <a:srgbClr val="10575C"/>
    <a:srgbClr val="0D2021"/>
    <a:srgbClr val="39A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68"/>
    <p:restoredTop sz="95119"/>
  </p:normalViewPr>
  <p:slideViewPr>
    <p:cSldViewPr showGuides="1">
      <p:cViewPr>
        <p:scale>
          <a:sx n="100" d="100"/>
          <a:sy n="100" d="100"/>
        </p:scale>
        <p:origin x="-72" y="-612"/>
      </p:cViewPr>
      <p:guideLst>
        <p:guide orient="horz" pos="1682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4" d="100"/>
        <a:sy n="124" d="100"/>
      </p:scale>
      <p:origin x="0" y="3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2E4C7-2DBC-45BC-B933-FAAF417E8C6B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DA8A2D07-F387-4404-9FCB-397A6A028210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olidFill>
                <a:schemeClr val="bg1"/>
              </a:solidFill>
              <a:effectLst/>
              <a:latin typeface="+mn-ea"/>
              <a:sym typeface="+mn-ea"/>
            </a:rPr>
            <a:t>背景（设计框架）：</a:t>
          </a:r>
          <a:endParaRPr lang="zh-CN" altLang="en-US" sz="1800">
            <a:solidFill>
              <a:schemeClr val="bg1"/>
            </a:solidFill>
            <a:effectLst/>
            <a:latin typeface="+mn-ea"/>
            <a:sym typeface="+mn-ea"/>
          </a:endParaRPr>
        </a:p>
      </dgm:t>
    </dgm:pt>
    <dgm:pt modelId="{6834AA20-CCB2-4B69-B573-CB4D31C014E6}" cxnId="{693D8D2D-E587-412E-8C24-7A8359DE0E9F}" type="parTrans">
      <dgm:prSet/>
      <dgm:spPr/>
      <dgm:t>
        <a:bodyPr/>
        <a:p>
          <a:endParaRPr lang="zh-CN" altLang="en-US"/>
        </a:p>
      </dgm:t>
    </dgm:pt>
    <dgm:pt modelId="{8755279E-20A5-4AEE-BDD2-C54EFA6328A6}" cxnId="{693D8D2D-E587-412E-8C24-7A8359DE0E9F}" type="sibTrans">
      <dgm:prSet/>
      <dgm:spPr/>
      <dgm:t>
        <a:bodyPr/>
        <a:p>
          <a:endParaRPr lang="zh-CN" altLang="en-US"/>
        </a:p>
      </dgm:t>
    </dgm:pt>
    <dgm:pt modelId="{470546FE-0AFD-42C8-A6DB-2EAE05E5F294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商业环境概况；</a:t>
          </a:r>
          <a:endParaRPr lang="zh-CN" altLang="en-US" sz="1400" dirty="0">
            <a:solidFill>
              <a:schemeClr val="bg1"/>
            </a:solidFill>
            <a:effectLst/>
            <a:latin typeface="+mn-ea"/>
            <a:sym typeface="+mn-ea"/>
          </a:endParaRPr>
        </a:p>
      </dgm:t>
    </dgm:pt>
    <dgm:pt modelId="{B94643BC-88E2-4077-9242-3641910AAFB0}" cxnId="{A45EEBE0-CB57-4B0B-B115-596250E5F5B2}" type="parTrans">
      <dgm:prSet/>
      <dgm:spPr/>
    </dgm:pt>
    <dgm:pt modelId="{42CFE717-20C8-4BC8-8989-86F73CBF58E1}" cxnId="{A45EEBE0-CB57-4B0B-B115-596250E5F5B2}" type="sibTrans">
      <dgm:prSet/>
      <dgm:spPr/>
    </dgm:pt>
    <dgm:pt modelId="{1E19290F-E5E8-4809-9BB7-5B522D3A8386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基本设计思路；</a:t>
          </a:r>
          <a:r>
            <a:rPr lang="zh-CN" altLang="en-US" sz="1400" dirty="0">
              <a:solidFill>
                <a:schemeClr val="bg1"/>
              </a:solidFill>
              <a:effectLst/>
              <a:latin typeface="+mn-ea"/>
              <a:ea typeface="+mn-ea"/>
              <a:sym typeface="+mn-ea"/>
            </a:rPr>
            <a:t/>
          </a:r>
          <a:endParaRPr lang="zh-CN" altLang="en-US" sz="1400" dirty="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</dgm:t>
    </dgm:pt>
    <dgm:pt modelId="{F7D060B0-639C-4601-943B-BFACF755F688}" cxnId="{3344C902-8554-4B95-A735-D9F37C4604AB}" type="parTrans">
      <dgm:prSet/>
      <dgm:spPr/>
    </dgm:pt>
    <dgm:pt modelId="{D4E89A28-2D66-4549-BFCB-10C236BBBCB4}" cxnId="{3344C902-8554-4B95-A735-D9F37C4604AB}" type="sibTrans">
      <dgm:prSet/>
      <dgm:spPr/>
    </dgm:pt>
    <dgm:pt modelId="{8B9D89C2-A028-40F5-84E1-685069DC8A9B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刚性：</a:t>
          </a:r>
          <a:endParaRPr lang="zh-CN" altLang="en-US" sz="1400" dirty="0">
            <a:solidFill>
              <a:schemeClr val="bg1"/>
            </a:solidFill>
            <a:effectLst/>
            <a:latin typeface="+mn-ea"/>
            <a:sym typeface="+mn-ea"/>
          </a:endParaRPr>
        </a:p>
      </dgm:t>
    </dgm:pt>
    <dgm:pt modelId="{89C5FBCE-9236-48C8-8326-790E08D027B0}" cxnId="{B521DF4E-1EDD-4C9D-9F3C-4CF7D34C27D5}" type="parTrans">
      <dgm:prSet/>
      <dgm:spPr/>
    </dgm:pt>
    <dgm:pt modelId="{E8042FC5-9F9C-4ABC-B54C-5469E5AECBA5}" cxnId="{B521DF4E-1EDD-4C9D-9F3C-4CF7D34C27D5}" type="sibTrans">
      <dgm:prSet/>
      <dgm:spPr/>
    </dgm:pt>
    <dgm:pt modelId="{0406C641-6F14-40F5-9238-654DDF9AB2FF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在关节处施加扭矩，</a:t>
          </a:r>
          <a:endParaRPr lang="zh-CN" altLang="en-US" sz="1400" dirty="0">
            <a:solidFill>
              <a:schemeClr val="bg1"/>
            </a:solidFill>
            <a:effectLst/>
            <a:latin typeface="+mn-ea"/>
            <a:sym typeface="+mn-ea"/>
          </a:endParaRPr>
        </a:p>
      </dgm:t>
    </dgm:pt>
    <dgm:pt modelId="{B3835D68-23A8-4A78-9782-8C5781D061C5}" cxnId="{068B9CCC-8A74-42D1-9FC6-C13BF2EF432E}" type="parTrans">
      <dgm:prSet/>
      <dgm:spPr/>
    </dgm:pt>
    <dgm:pt modelId="{3B1C5AF7-87EC-4D6F-84D1-98DE7D1B5490}" cxnId="{068B9CCC-8A74-42D1-9FC6-C13BF2EF432E}" type="sibTrans">
      <dgm:prSet/>
      <dgm:spPr/>
    </dgm:pt>
    <dgm:pt modelId="{7CAE1FF9-1570-4364-ADCA-BDFBC483CCB0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在负载处提供一定的支撑力；</a:t>
          </a:r>
          <a:r>
            <a:rPr lang="zh-CN" altLang="en-US" sz="1400" dirty="0">
              <a:solidFill>
                <a:schemeClr val="bg1"/>
              </a:solidFill>
              <a:effectLst/>
              <a:latin typeface="+mn-ea"/>
              <a:ea typeface="+mn-ea"/>
              <a:sym typeface="+mn-ea"/>
            </a:rPr>
            <a:t/>
          </a:r>
          <a:endParaRPr lang="zh-CN" altLang="en-US" sz="1400" dirty="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</dgm:t>
    </dgm:pt>
    <dgm:pt modelId="{3D5EDE46-22B5-4B20-9929-F945C00E050A}" cxnId="{17320D35-394C-49A2-83FB-B6C17E980CDA}" type="parTrans">
      <dgm:prSet/>
      <dgm:spPr/>
    </dgm:pt>
    <dgm:pt modelId="{888CDD9D-EB72-447E-9649-E3DAA59B1E1E}" cxnId="{17320D35-394C-49A2-83FB-B6C17E980CDA}" type="sibTrans">
      <dgm:prSet/>
      <dgm:spPr/>
    </dgm:pt>
    <dgm:pt modelId="{B0733F8A-6993-4252-A820-137E825F9D7C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柔性：</a:t>
          </a:r>
          <a:r>
            <a:rPr lang="zh-CN" altLang="en-US" sz="1400" dirty="0">
              <a:solidFill>
                <a:schemeClr val="bg1"/>
              </a:solidFill>
              <a:effectLst/>
              <a:latin typeface="+mn-ea"/>
              <a:ea typeface="+mn-ea"/>
              <a:sym typeface="+mn-ea"/>
            </a:rPr>
            <a:t/>
          </a:r>
          <a:endParaRPr lang="zh-CN" altLang="en-US" sz="1400" dirty="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</dgm:t>
    </dgm:pt>
    <dgm:pt modelId="{EE9553D3-6BB2-46B1-A5CB-81A8803D3C2E}" cxnId="{3070D5D0-7C9D-4450-8E3A-E9817C04F7F0}" type="parTrans">
      <dgm:prSet/>
      <dgm:spPr/>
    </dgm:pt>
    <dgm:pt modelId="{EFFE9A9B-C54D-46A9-9543-59EDEC82495F}" cxnId="{3070D5D0-7C9D-4450-8E3A-E9817C04F7F0}" type="sibTrans">
      <dgm:prSet/>
      <dgm:spPr/>
    </dgm:pt>
    <dgm:pt modelId="{51345555-D98E-4F6B-B814-453AD8014DEB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使用柔性材料贴合身体；</a:t>
          </a:r>
          <a:r>
            <a:rPr lang="zh-CN" altLang="en-US" sz="1400" dirty="0">
              <a:solidFill>
                <a:schemeClr val="bg1"/>
              </a:solidFill>
              <a:effectLst/>
              <a:latin typeface="+mn-ea"/>
              <a:ea typeface="+mn-ea"/>
              <a:sym typeface="+mn-ea"/>
            </a:rPr>
            <a:t/>
          </a:r>
          <a:endParaRPr lang="zh-CN" altLang="en-US" sz="1400" dirty="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</dgm:t>
    </dgm:pt>
    <dgm:pt modelId="{CC85E4E2-C4EE-4EDD-8901-EDF7554A880F}" cxnId="{979E3A1D-0929-4D7F-B66C-B568DB920529}" type="parTrans">
      <dgm:prSet/>
      <dgm:spPr/>
    </dgm:pt>
    <dgm:pt modelId="{B89F1EC0-D232-4DB0-976B-17DA2DDFF254}" cxnId="{979E3A1D-0929-4D7F-B66C-B568DB920529}" type="sibTrans">
      <dgm:prSet/>
      <dgm:spPr/>
    </dgm:pt>
    <dgm:pt modelId="{1B042E0E-22B7-48B2-9B3F-0652704D6A0B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使用柔性介质传递力矩；</a:t>
          </a: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/>
          </a:r>
          <a:endParaRPr lang="zh-CN" altLang="en-US" sz="1400" dirty="0">
            <a:solidFill>
              <a:schemeClr val="bg1"/>
            </a:solidFill>
            <a:effectLst/>
            <a:latin typeface="+mn-ea"/>
            <a:sym typeface="+mn-ea"/>
          </a:endParaRPr>
        </a:p>
      </dgm:t>
    </dgm:pt>
    <dgm:pt modelId="{6774A2E9-2910-491B-BBEF-FE68B517E4A2}" cxnId="{A90954D6-0E26-4AB6-9BC9-5CCD3204DA03}" type="parTrans">
      <dgm:prSet/>
      <dgm:spPr/>
    </dgm:pt>
    <dgm:pt modelId="{799BA541-190D-48CC-91DB-8B63EB4D25A4}" cxnId="{A90954D6-0E26-4AB6-9BC9-5CCD3204DA03}" type="sibTrans">
      <dgm:prSet/>
      <dgm:spPr/>
    </dgm:pt>
    <dgm:pt modelId="{D7AF1C1D-144B-4B25-A777-792381B7ED5B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目标：</a:t>
          </a:r>
          <a:endParaRPr lang="zh-CN" altLang="en-US" sz="1800"/>
        </a:p>
      </dgm:t>
    </dgm:pt>
    <dgm:pt modelId="{24B9E243-8415-4A77-8486-6B84ADEA7DB0}" cxnId="{8458F8F6-8F85-424E-A402-291CFE5EC2B4}" type="parTrans">
      <dgm:prSet/>
      <dgm:spPr/>
      <dgm:t>
        <a:bodyPr/>
        <a:p>
          <a:endParaRPr lang="zh-CN" altLang="en-US"/>
        </a:p>
      </dgm:t>
    </dgm:pt>
    <dgm:pt modelId="{B5AE4F68-C44C-4384-AF42-66197C13C64E}" cxnId="{8458F8F6-8F85-424E-A402-291CFE5EC2B4}" type="sibTrans">
      <dgm:prSet/>
      <dgm:spPr/>
      <dgm:t>
        <a:bodyPr/>
        <a:p>
          <a:endParaRPr lang="zh-CN" altLang="en-US"/>
        </a:p>
      </dgm:t>
    </dgm:pt>
    <dgm:pt modelId="{2F01B3A2-47B9-49F5-8976-90B6A74A4DD0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solidFill>
                <a:schemeClr val="tx1"/>
              </a:solidFill>
              <a:effectLst/>
              <a:latin typeface="+mn-ea"/>
              <a:sym typeface="+mn-ea"/>
            </a:rPr>
            <a:t/>
          </a:r>
          <a:endParaRPr lang="zh-CN" altLang="en-US" sz="1400">
            <a:solidFill>
              <a:schemeClr val="tx1"/>
            </a:solidFill>
            <a:effectLst/>
            <a:latin typeface="+mn-ea"/>
            <a:sym typeface="+mn-ea"/>
          </a:endParaRPr>
        </a:p>
      </dgm:t>
    </dgm:pt>
    <dgm:pt modelId="{92C9E65B-5B78-4DA7-B51E-D965B022FD8B}" cxnId="{F06619B0-1506-4BB0-ACA2-56416B5928D9}" type="parTrans">
      <dgm:prSet/>
      <dgm:spPr/>
    </dgm:pt>
    <dgm:pt modelId="{A443C475-166D-4079-894F-A9E28EC9B712}" cxnId="{F06619B0-1506-4BB0-ACA2-56416B5928D9}" type="sibTrans">
      <dgm:prSet/>
      <dgm:spPr/>
    </dgm:pt>
    <dgm:pt modelId="{0395BA4C-20FE-4C9F-B618-AF1A4CBFF8A2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solidFill>
                <a:schemeClr val="bg1"/>
              </a:solidFill>
              <a:effectLst/>
              <a:latin typeface="+mn-ea"/>
              <a:sym typeface="+mn-ea"/>
            </a:rPr>
            <a:t>刚性柔性设计导向；</a:t>
          </a:r>
          <a:r>
            <a:rPr lang="zh-CN" altLang="en-US" sz="1400">
              <a:solidFill>
                <a:schemeClr val="bg1"/>
              </a:solidFill>
              <a:effectLst/>
              <a:latin typeface="+mn-ea"/>
              <a:ea typeface="+mn-ea"/>
              <a:sym typeface="+mn-ea"/>
            </a:rPr>
            <a:t/>
          </a:r>
          <a:endParaRPr lang="zh-CN" altLang="en-US" sz="140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</dgm:t>
    </dgm:pt>
    <dgm:pt modelId="{EFAFEA76-09D0-4E4D-BFFF-9610696C68D3}" cxnId="{A7391DBC-CFB5-46DC-B093-A4A8EBB52E07}" type="parTrans">
      <dgm:prSet/>
      <dgm:spPr/>
    </dgm:pt>
    <dgm:pt modelId="{4289ED65-7CCF-4A40-BF79-5FFB88668A24}" cxnId="{A7391DBC-CFB5-46DC-B093-A4A8EBB52E07}" type="sibTrans">
      <dgm:prSet/>
      <dgm:spPr/>
    </dgm:pt>
    <dgm:pt modelId="{31620AF1-D3A1-4C2E-A9C9-AA9A373353D1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solidFill>
                <a:schemeClr val="bg1"/>
              </a:solidFill>
              <a:effectLst/>
              <a:latin typeface="+mn-ea"/>
              <a:ea typeface="+mn-ea"/>
              <a:sym typeface="+mn-ea"/>
            </a:rPr>
            <a:t/>
          </a:r>
          <a:endParaRPr lang="zh-CN" altLang="en-US" sz="140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</dgm:t>
    </dgm:pt>
    <dgm:pt modelId="{43066B65-C11E-4012-B52E-D6F67787C12C}" cxnId="{0A59BB8B-7484-4829-8FA3-D91A10E0BD32}" type="parTrans">
      <dgm:prSet/>
      <dgm:spPr/>
    </dgm:pt>
    <dgm:pt modelId="{A9BA05E0-09C2-47AB-B34E-59CADF02C8D7}" cxnId="{0A59BB8B-7484-4829-8FA3-D91A10E0BD32}" type="sibTrans">
      <dgm:prSet/>
      <dgm:spPr/>
    </dgm:pt>
    <dgm:pt modelId="{5E486B0B-4814-4B9B-9C17-8BB40DD97082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solidFill>
                <a:schemeClr val="bg1"/>
              </a:solidFill>
              <a:effectLst/>
              <a:latin typeface="+mn-ea"/>
              <a:sym typeface="+mn-ea"/>
            </a:rPr>
            <a:t>据实例总结；</a:t>
          </a:r>
          <a:r>
            <a:rPr lang="zh-CN" altLang="en-US" sz="1400">
              <a:solidFill>
                <a:schemeClr val="bg1"/>
              </a:solidFill>
              <a:effectLst/>
              <a:latin typeface="+mn-ea"/>
              <a:sym typeface="+mn-ea"/>
            </a:rPr>
            <a:t/>
          </a:r>
          <a:endParaRPr lang="zh-CN" altLang="en-US" sz="1400">
            <a:solidFill>
              <a:schemeClr val="bg1"/>
            </a:solidFill>
            <a:effectLst/>
            <a:latin typeface="+mn-ea"/>
            <a:sym typeface="+mn-ea"/>
          </a:endParaRPr>
        </a:p>
      </dgm:t>
    </dgm:pt>
    <dgm:pt modelId="{79767BC9-7691-421D-91B5-68E9DADCC3AF}" cxnId="{F0B8DCD2-0C3A-4190-8A3C-049ED9767F3F}" type="parTrans">
      <dgm:prSet/>
      <dgm:spPr/>
    </dgm:pt>
    <dgm:pt modelId="{3201BE18-B2CB-488F-98D7-B5DCD7113A4F}" cxnId="{F0B8DCD2-0C3A-4190-8A3C-049ED9767F3F}" type="sibTrans">
      <dgm:prSet/>
      <dgm:spPr/>
    </dgm:pt>
    <dgm:pt modelId="{07FA4ADD-8D96-4B06-AE7F-902B878DD8B1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olidFill>
                <a:schemeClr val="bg1"/>
              </a:solidFill>
              <a:effectLst/>
              <a:latin typeface="+mn-ea"/>
              <a:sym typeface="+mn-ea"/>
            </a:rPr>
            <a:t>效果：</a:t>
          </a:r>
          <a:endParaRPr lang="zh-CN" altLang="en-US" sz="1800">
            <a:solidFill>
              <a:schemeClr val="bg1"/>
            </a:solidFill>
            <a:effectLst/>
            <a:latin typeface="+mn-ea"/>
            <a:sym typeface="+mn-ea"/>
          </a:endParaRPr>
        </a:p>
      </dgm:t>
    </dgm:pt>
    <dgm:pt modelId="{A8B4A2D4-51F6-4657-92F3-DB580AE5F569}" cxnId="{06A4A469-644D-4886-8101-947E482DB3B5}" type="parTrans">
      <dgm:prSet/>
      <dgm:spPr/>
      <dgm:t>
        <a:bodyPr/>
        <a:p>
          <a:endParaRPr lang="zh-CN" altLang="en-US"/>
        </a:p>
      </dgm:t>
    </dgm:pt>
    <dgm:pt modelId="{33BF6C47-5256-4D8E-874B-728742A8CEC4}" cxnId="{06A4A469-644D-4886-8101-947E482DB3B5}" type="sibTrans">
      <dgm:prSet/>
      <dgm:spPr/>
      <dgm:t>
        <a:bodyPr/>
        <a:p>
          <a:endParaRPr lang="zh-CN" altLang="en-US"/>
        </a:p>
      </dgm:t>
    </dgm:pt>
    <dgm:pt modelId="{4233C02C-4AC1-45DD-A9FE-C8DA032FA768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/>
          </a:r>
          <a:endParaRPr lang="zh-CN" altLang="en-US" sz="1400" dirty="0">
            <a:solidFill>
              <a:schemeClr val="bg1"/>
            </a:solidFill>
            <a:effectLst/>
            <a:latin typeface="+mn-ea"/>
            <a:sym typeface="+mn-ea"/>
          </a:endParaRPr>
        </a:p>
      </dgm:t>
    </dgm:pt>
    <dgm:pt modelId="{9F99D234-B92F-4DEB-8392-A9BAC66A304A}" cxnId="{D1DA67FB-3625-45E5-B286-067C0DDC4DAE}" type="parTrans">
      <dgm:prSet/>
      <dgm:spPr/>
    </dgm:pt>
    <dgm:pt modelId="{FAC68F8A-2A41-4A75-9ECE-03D4F08765F0}" cxnId="{D1DA67FB-3625-45E5-B286-067C0DDC4DAE}" type="sibTrans">
      <dgm:prSet/>
      <dgm:spPr/>
    </dgm:pt>
    <dgm:pt modelId="{5D3EEEA3-A092-4BC8-A7FA-5DF70D2643E1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达到</a:t>
          </a:r>
          <a:r>
            <a:rPr lang="en-US" altLang="zh-CN" sz="1400" dirty="0">
              <a:solidFill>
                <a:schemeClr val="bg1"/>
              </a:solidFill>
              <a:effectLst/>
              <a:latin typeface="+mn-ea"/>
              <a:sym typeface="+mn-ea"/>
            </a:rPr>
            <a:t>KPI*理想状态</a:t>
          </a: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；</a:t>
          </a:r>
          <a:r>
            <a:rPr lang="zh-CN" altLang="en-US" sz="1400" dirty="0">
              <a:solidFill>
                <a:schemeClr val="bg1"/>
              </a:solidFill>
              <a:effectLst/>
              <a:latin typeface="+mn-ea"/>
              <a:ea typeface="+mn-ea"/>
              <a:sym typeface="+mn-ea"/>
            </a:rPr>
            <a:t/>
          </a:r>
          <a:endParaRPr lang="zh-CN" altLang="en-US" sz="1400" dirty="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</dgm:t>
    </dgm:pt>
    <dgm:pt modelId="{6FA36ACB-DB12-4951-9404-CFA1C642016E}" cxnId="{FD533F06-282B-4343-9ABB-040905CCB4DF}" type="parTrans">
      <dgm:prSet/>
      <dgm:spPr/>
    </dgm:pt>
    <dgm:pt modelId="{95D9D539-0747-4738-824E-3E8333A058E6}" cxnId="{FD533F06-282B-4343-9ABB-040905CCB4DF}" type="sibTrans">
      <dgm:prSet/>
      <dgm:spPr/>
    </dgm:pt>
    <dgm:pt modelId="{C6421CF3-91BE-4AD4-B6D5-2ACADF649680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ea typeface="+mn-ea"/>
              <a:sym typeface="+mn-ea"/>
            </a:rPr>
            <a:t/>
          </a:r>
          <a:endParaRPr lang="zh-CN" altLang="en-US" sz="1400" dirty="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</dgm:t>
    </dgm:pt>
    <dgm:pt modelId="{1D452679-3945-490C-9D6C-BE83064F0EB5}" cxnId="{8D99DE1D-031E-4DC7-AB79-D5E7D11CFF7B}" type="parTrans">
      <dgm:prSet/>
      <dgm:spPr/>
    </dgm:pt>
    <dgm:pt modelId="{250A4902-0D61-4338-A2F6-4F750B89551D}" cxnId="{8D99DE1D-031E-4DC7-AB79-D5E7D11CFF7B}" type="sibTrans">
      <dgm:prSet/>
      <dgm:spPr/>
    </dgm:pt>
    <dgm:pt modelId="{F2C0EEE5-4934-4E13-830C-BE24B3166C75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据实例总结；</a:t>
          </a: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/>
          </a:r>
          <a:endParaRPr lang="zh-CN" altLang="en-US" sz="1400" dirty="0">
            <a:solidFill>
              <a:schemeClr val="bg1"/>
            </a:solidFill>
            <a:effectLst/>
            <a:latin typeface="+mn-ea"/>
            <a:sym typeface="+mn-ea"/>
          </a:endParaRPr>
        </a:p>
      </dgm:t>
    </dgm:pt>
    <dgm:pt modelId="{2752F805-01CC-4AA9-8143-AEBC62AB8EF8}" cxnId="{FDB11996-913A-48DE-BC70-02445E42FD97}" type="parTrans">
      <dgm:prSet/>
      <dgm:spPr/>
    </dgm:pt>
    <dgm:pt modelId="{3599BD94-A7BB-4452-91AE-A577455A9AD9}" cxnId="{FDB11996-913A-48DE-BC70-02445E42FD97}" type="sibTrans">
      <dgm:prSet/>
      <dgm:spPr/>
    </dgm:pt>
    <dgm:pt modelId="{DE36D10E-86CD-4C6D-B150-31E525EF527D}" type="pres">
      <dgm:prSet presAssocID="{ACB2E4C7-2DBC-45BC-B933-FAAF417E8C6B}" presName="Name0" presStyleCnt="0">
        <dgm:presLayoutVars>
          <dgm:dir/>
          <dgm:resizeHandles val="exact"/>
        </dgm:presLayoutVars>
      </dgm:prSet>
      <dgm:spPr/>
    </dgm:pt>
    <dgm:pt modelId="{E561ED5B-86C5-4F33-9AFB-CF29287F5ADA}" type="pres">
      <dgm:prSet presAssocID="{DA8A2D07-F387-4404-9FCB-397A6A028210}" presName="node" presStyleLbl="node1" presStyleIdx="0" presStyleCnt="3">
        <dgm:presLayoutVars>
          <dgm:bulletEnabled val="1"/>
        </dgm:presLayoutVars>
      </dgm:prSet>
      <dgm:spPr/>
    </dgm:pt>
    <dgm:pt modelId="{2AE1D4D4-A63C-4622-84B0-74ED38324CB1}" type="pres">
      <dgm:prSet presAssocID="{8755279E-20A5-4AEE-BDD2-C54EFA6328A6}" presName="sibTrans" presStyleCnt="0"/>
      <dgm:spPr/>
    </dgm:pt>
    <dgm:pt modelId="{CB90536C-45AA-4FBE-BCAF-99890DDD97C8}" type="pres">
      <dgm:prSet presAssocID="{D7AF1C1D-144B-4B25-A777-792381B7ED5B}" presName="node" presStyleLbl="node1" presStyleIdx="1" presStyleCnt="3">
        <dgm:presLayoutVars>
          <dgm:bulletEnabled val="1"/>
        </dgm:presLayoutVars>
      </dgm:prSet>
      <dgm:spPr/>
    </dgm:pt>
    <dgm:pt modelId="{155DCBB0-73F9-4F8F-A361-B90F0294764B}" type="pres">
      <dgm:prSet presAssocID="{B5AE4F68-C44C-4384-AF42-66197C13C64E}" presName="sibTrans" presStyleCnt="0"/>
      <dgm:spPr/>
    </dgm:pt>
    <dgm:pt modelId="{35A89FA7-451D-44F0-A02E-1277ECD1BBE6}" type="pres">
      <dgm:prSet presAssocID="{07FA4ADD-8D96-4B06-AE7F-902B878DD8B1}" presName="node" presStyleLbl="node1" presStyleIdx="2" presStyleCnt="3">
        <dgm:presLayoutVars>
          <dgm:bulletEnabled val="1"/>
        </dgm:presLayoutVars>
      </dgm:prSet>
      <dgm:spPr/>
    </dgm:pt>
  </dgm:ptLst>
  <dgm:cxnLst>
    <dgm:cxn modelId="{693D8D2D-E587-412E-8C24-7A8359DE0E9F}" srcId="{ACB2E4C7-2DBC-45BC-B933-FAAF417E8C6B}" destId="{DA8A2D07-F387-4404-9FCB-397A6A028210}" srcOrd="0" destOrd="0" parTransId="{6834AA20-CCB2-4B69-B573-CB4D31C014E6}" sibTransId="{8755279E-20A5-4AEE-BDD2-C54EFA6328A6}"/>
    <dgm:cxn modelId="{A45EEBE0-CB57-4B0B-B115-596250E5F5B2}" srcId="{DA8A2D07-F387-4404-9FCB-397A6A028210}" destId="{470546FE-0AFD-42C8-A6DB-2EAE05E5F294}" srcOrd="0" destOrd="0" parTransId="{B94643BC-88E2-4077-9242-3641910AAFB0}" sibTransId="{42CFE717-20C8-4BC8-8989-86F73CBF58E1}"/>
    <dgm:cxn modelId="{3344C902-8554-4B95-A735-D9F37C4604AB}" srcId="{DA8A2D07-F387-4404-9FCB-397A6A028210}" destId="{1E19290F-E5E8-4809-9BB7-5B522D3A8386}" srcOrd="1" destOrd="0" parTransId="{F7D060B0-639C-4601-943B-BFACF755F688}" sibTransId="{D4E89A28-2D66-4549-BFCB-10C236BBBCB4}"/>
    <dgm:cxn modelId="{B521DF4E-1EDD-4C9D-9F3C-4CF7D34C27D5}" srcId="{DA8A2D07-F387-4404-9FCB-397A6A028210}" destId="{8B9D89C2-A028-40F5-84E1-685069DC8A9B}" srcOrd="2" destOrd="0" parTransId="{89C5FBCE-9236-48C8-8326-790E08D027B0}" sibTransId="{E8042FC5-9F9C-4ABC-B54C-5469E5AECBA5}"/>
    <dgm:cxn modelId="{068B9CCC-8A74-42D1-9FC6-C13BF2EF432E}" srcId="{DA8A2D07-F387-4404-9FCB-397A6A028210}" destId="{0406C641-6F14-40F5-9238-654DDF9AB2FF}" srcOrd="3" destOrd="0" parTransId="{B3835D68-23A8-4A78-9782-8C5781D061C5}" sibTransId="{3B1C5AF7-87EC-4D6F-84D1-98DE7D1B5490}"/>
    <dgm:cxn modelId="{17320D35-394C-49A2-83FB-B6C17E980CDA}" srcId="{DA8A2D07-F387-4404-9FCB-397A6A028210}" destId="{7CAE1FF9-1570-4364-ADCA-BDFBC483CCB0}" srcOrd="4" destOrd="0" parTransId="{3D5EDE46-22B5-4B20-9929-F945C00E050A}" sibTransId="{888CDD9D-EB72-447E-9649-E3DAA59B1E1E}"/>
    <dgm:cxn modelId="{3070D5D0-7C9D-4450-8E3A-E9817C04F7F0}" srcId="{DA8A2D07-F387-4404-9FCB-397A6A028210}" destId="{B0733F8A-6993-4252-A820-137E825F9D7C}" srcOrd="5" destOrd="0" parTransId="{EE9553D3-6BB2-46B1-A5CB-81A8803D3C2E}" sibTransId="{EFFE9A9B-C54D-46A9-9543-59EDEC82495F}"/>
    <dgm:cxn modelId="{979E3A1D-0929-4D7F-B66C-B568DB920529}" srcId="{DA8A2D07-F387-4404-9FCB-397A6A028210}" destId="{51345555-D98E-4F6B-B814-453AD8014DEB}" srcOrd="6" destOrd="0" parTransId="{CC85E4E2-C4EE-4EDD-8901-EDF7554A880F}" sibTransId="{B89F1EC0-D232-4DB0-976B-17DA2DDFF254}"/>
    <dgm:cxn modelId="{A90954D6-0E26-4AB6-9BC9-5CCD3204DA03}" srcId="{DA8A2D07-F387-4404-9FCB-397A6A028210}" destId="{1B042E0E-22B7-48B2-9B3F-0652704D6A0B}" srcOrd="7" destOrd="0" parTransId="{6774A2E9-2910-491B-BBEF-FE68B517E4A2}" sibTransId="{799BA541-190D-48CC-91DB-8B63EB4D25A4}"/>
    <dgm:cxn modelId="{8458F8F6-8F85-424E-A402-291CFE5EC2B4}" srcId="{ACB2E4C7-2DBC-45BC-B933-FAAF417E8C6B}" destId="{D7AF1C1D-144B-4B25-A777-792381B7ED5B}" srcOrd="1" destOrd="0" parTransId="{24B9E243-8415-4A77-8486-6B84ADEA7DB0}" sibTransId="{B5AE4F68-C44C-4384-AF42-66197C13C64E}"/>
    <dgm:cxn modelId="{F06619B0-1506-4BB0-ACA2-56416B5928D9}" srcId="{D7AF1C1D-144B-4B25-A777-792381B7ED5B}" destId="{2F01B3A2-47B9-49F5-8976-90B6A74A4DD0}" srcOrd="0" destOrd="1" parTransId="{92C9E65B-5B78-4DA7-B51E-D965B022FD8B}" sibTransId="{A443C475-166D-4079-894F-A9E28EC9B712}"/>
    <dgm:cxn modelId="{A7391DBC-CFB5-46DC-B093-A4A8EBB52E07}" srcId="{D7AF1C1D-144B-4B25-A777-792381B7ED5B}" destId="{0395BA4C-20FE-4C9F-B618-AF1A4CBFF8A2}" srcOrd="1" destOrd="1" parTransId="{EFAFEA76-09D0-4E4D-BFFF-9610696C68D3}" sibTransId="{4289ED65-7CCF-4A40-BF79-5FFB88668A24}"/>
    <dgm:cxn modelId="{0A59BB8B-7484-4829-8FA3-D91A10E0BD32}" srcId="{D7AF1C1D-144B-4B25-A777-792381B7ED5B}" destId="{31620AF1-D3A1-4C2E-A9C9-AA9A373353D1}" srcOrd="2" destOrd="1" parTransId="{43066B65-C11E-4012-B52E-D6F67787C12C}" sibTransId="{A9BA05E0-09C2-47AB-B34E-59CADF02C8D7}"/>
    <dgm:cxn modelId="{F0B8DCD2-0C3A-4190-8A3C-049ED9767F3F}" srcId="{D7AF1C1D-144B-4B25-A777-792381B7ED5B}" destId="{5E486B0B-4814-4B9B-9C17-8BB40DD97082}" srcOrd="3" destOrd="1" parTransId="{79767BC9-7691-421D-91B5-68E9DADCC3AF}" sibTransId="{3201BE18-B2CB-488F-98D7-B5DCD7113A4F}"/>
    <dgm:cxn modelId="{06A4A469-644D-4886-8101-947E482DB3B5}" srcId="{ACB2E4C7-2DBC-45BC-B933-FAAF417E8C6B}" destId="{07FA4ADD-8D96-4B06-AE7F-902B878DD8B1}" srcOrd="2" destOrd="0" parTransId="{A8B4A2D4-51F6-4657-92F3-DB580AE5F569}" sibTransId="{33BF6C47-5256-4D8E-874B-728742A8CEC4}"/>
    <dgm:cxn modelId="{D1DA67FB-3625-45E5-B286-067C0DDC4DAE}" srcId="{07FA4ADD-8D96-4B06-AE7F-902B878DD8B1}" destId="{4233C02C-4AC1-45DD-A9FE-C8DA032FA768}" srcOrd="0" destOrd="2" parTransId="{9F99D234-B92F-4DEB-8392-A9BAC66A304A}" sibTransId="{FAC68F8A-2A41-4A75-9ECE-03D4F08765F0}"/>
    <dgm:cxn modelId="{FD533F06-282B-4343-9ABB-040905CCB4DF}" srcId="{07FA4ADD-8D96-4B06-AE7F-902B878DD8B1}" destId="{5D3EEEA3-A092-4BC8-A7FA-5DF70D2643E1}" srcOrd="1" destOrd="2" parTransId="{6FA36ACB-DB12-4951-9404-CFA1C642016E}" sibTransId="{95D9D539-0747-4738-824E-3E8333A058E6}"/>
    <dgm:cxn modelId="{8D99DE1D-031E-4DC7-AB79-D5E7D11CFF7B}" srcId="{07FA4ADD-8D96-4B06-AE7F-902B878DD8B1}" destId="{C6421CF3-91BE-4AD4-B6D5-2ACADF649680}" srcOrd="2" destOrd="2" parTransId="{1D452679-3945-490C-9D6C-BE83064F0EB5}" sibTransId="{250A4902-0D61-4338-A2F6-4F750B89551D}"/>
    <dgm:cxn modelId="{FDB11996-913A-48DE-BC70-02445E42FD97}" srcId="{07FA4ADD-8D96-4B06-AE7F-902B878DD8B1}" destId="{F2C0EEE5-4934-4E13-830C-BE24B3166C75}" srcOrd="3" destOrd="2" parTransId="{2752F805-01CC-4AA9-8143-AEBC62AB8EF8}" sibTransId="{3599BD94-A7BB-4452-91AE-A577455A9AD9}"/>
    <dgm:cxn modelId="{95E2E8CD-A47D-429B-BFDF-3CDEEB1B9AD8}" type="presOf" srcId="{ACB2E4C7-2DBC-45BC-B933-FAAF417E8C6B}" destId="{DE36D10E-86CD-4C6D-B150-31E525EF527D}" srcOrd="0" destOrd="0" presId="urn:microsoft.com/office/officeart/2005/8/layout/hList6"/>
    <dgm:cxn modelId="{30FF0721-84B3-4248-B395-8D2DF4100B58}" type="presParOf" srcId="{DE36D10E-86CD-4C6D-B150-31E525EF527D}" destId="{E561ED5B-86C5-4F33-9AFB-CF29287F5ADA}" srcOrd="0" destOrd="0" presId="urn:microsoft.com/office/officeart/2005/8/layout/hList6"/>
    <dgm:cxn modelId="{02521A34-B2CC-4D61-A873-5413ED441DAF}" type="presOf" srcId="{DA8A2D07-F387-4404-9FCB-397A6A028210}" destId="{E561ED5B-86C5-4F33-9AFB-CF29287F5ADA}" srcOrd="0" destOrd="0" presId="urn:microsoft.com/office/officeart/2005/8/layout/hList6"/>
    <dgm:cxn modelId="{F96B5FC9-3C6F-4E07-8B81-7A8BB5658C19}" type="presOf" srcId="{470546FE-0AFD-42C8-A6DB-2EAE05E5F294}" destId="{E561ED5B-86C5-4F33-9AFB-CF29287F5ADA}" srcOrd="0" destOrd="1" presId="urn:microsoft.com/office/officeart/2005/8/layout/hList6"/>
    <dgm:cxn modelId="{6180D8C5-EC76-4021-8EAA-89427D29B952}" type="presOf" srcId="{1E19290F-E5E8-4809-9BB7-5B522D3A8386}" destId="{E561ED5B-86C5-4F33-9AFB-CF29287F5ADA}" srcOrd="0" destOrd="2" presId="urn:microsoft.com/office/officeart/2005/8/layout/hList6"/>
    <dgm:cxn modelId="{D91A2EC1-A403-4F4F-B8A0-536650F29538}" type="presOf" srcId="{8B9D89C2-A028-40F5-84E1-685069DC8A9B}" destId="{E561ED5B-86C5-4F33-9AFB-CF29287F5ADA}" srcOrd="0" destOrd="3" presId="urn:microsoft.com/office/officeart/2005/8/layout/hList6"/>
    <dgm:cxn modelId="{54DB5DD2-A987-49E8-808D-785A31113AFD}" type="presOf" srcId="{0406C641-6F14-40F5-9238-654DDF9AB2FF}" destId="{E561ED5B-86C5-4F33-9AFB-CF29287F5ADA}" srcOrd="0" destOrd="4" presId="urn:microsoft.com/office/officeart/2005/8/layout/hList6"/>
    <dgm:cxn modelId="{F16C6F81-9017-46AB-95EE-D719FBBBF788}" type="presOf" srcId="{7CAE1FF9-1570-4364-ADCA-BDFBC483CCB0}" destId="{E561ED5B-86C5-4F33-9AFB-CF29287F5ADA}" srcOrd="0" destOrd="5" presId="urn:microsoft.com/office/officeart/2005/8/layout/hList6"/>
    <dgm:cxn modelId="{23B146F2-FBD4-4E14-B00C-A6CB7F506238}" type="presOf" srcId="{B0733F8A-6993-4252-A820-137E825F9D7C}" destId="{E561ED5B-86C5-4F33-9AFB-CF29287F5ADA}" srcOrd="0" destOrd="6" presId="urn:microsoft.com/office/officeart/2005/8/layout/hList6"/>
    <dgm:cxn modelId="{E31D2408-217A-4022-B51B-028B4844EF3B}" type="presOf" srcId="{51345555-D98E-4F6B-B814-453AD8014DEB}" destId="{E561ED5B-86C5-4F33-9AFB-CF29287F5ADA}" srcOrd="0" destOrd="7" presId="urn:microsoft.com/office/officeart/2005/8/layout/hList6"/>
    <dgm:cxn modelId="{223E13CD-0476-4B2B-8973-5602ECC193B7}" type="presOf" srcId="{1B042E0E-22B7-48B2-9B3F-0652704D6A0B}" destId="{E561ED5B-86C5-4F33-9AFB-CF29287F5ADA}" srcOrd="0" destOrd="8" presId="urn:microsoft.com/office/officeart/2005/8/layout/hList6"/>
    <dgm:cxn modelId="{80C3171F-D4ED-4CB7-8973-22ACB053FA40}" type="presParOf" srcId="{DE36D10E-86CD-4C6D-B150-31E525EF527D}" destId="{2AE1D4D4-A63C-4622-84B0-74ED38324CB1}" srcOrd="1" destOrd="0" presId="urn:microsoft.com/office/officeart/2005/8/layout/hList6"/>
    <dgm:cxn modelId="{6B737D81-4AE9-43A9-B874-C4CC1D274C38}" type="presParOf" srcId="{DE36D10E-86CD-4C6D-B150-31E525EF527D}" destId="{CB90536C-45AA-4FBE-BCAF-99890DDD97C8}" srcOrd="2" destOrd="0" presId="urn:microsoft.com/office/officeart/2005/8/layout/hList6"/>
    <dgm:cxn modelId="{43EC2DA0-4C1A-4085-8B05-59F4695E789F}" type="presOf" srcId="{D7AF1C1D-144B-4B25-A777-792381B7ED5B}" destId="{CB90536C-45AA-4FBE-BCAF-99890DDD97C8}" srcOrd="0" destOrd="0" presId="urn:microsoft.com/office/officeart/2005/8/layout/hList6"/>
    <dgm:cxn modelId="{9FE98D94-4017-4BE4-A607-68AF1F6A3AEC}" type="presOf" srcId="{2F01B3A2-47B9-49F5-8976-90B6A74A4DD0}" destId="{CB90536C-45AA-4FBE-BCAF-99890DDD97C8}" srcOrd="0" destOrd="1" presId="urn:microsoft.com/office/officeart/2005/8/layout/hList6"/>
    <dgm:cxn modelId="{61507F83-C051-4099-B4CE-09FB3AD5E5B8}" type="presOf" srcId="{0395BA4C-20FE-4C9F-B618-AF1A4CBFF8A2}" destId="{CB90536C-45AA-4FBE-BCAF-99890DDD97C8}" srcOrd="0" destOrd="2" presId="urn:microsoft.com/office/officeart/2005/8/layout/hList6"/>
    <dgm:cxn modelId="{CA202DB5-4129-4358-9A5A-347E4C10E17E}" type="presOf" srcId="{31620AF1-D3A1-4C2E-A9C9-AA9A373353D1}" destId="{CB90536C-45AA-4FBE-BCAF-99890DDD97C8}" srcOrd="0" destOrd="3" presId="urn:microsoft.com/office/officeart/2005/8/layout/hList6"/>
    <dgm:cxn modelId="{93EB3125-C80C-4CCD-8ECA-60F241D17DE5}" type="presOf" srcId="{5E486B0B-4814-4B9B-9C17-8BB40DD97082}" destId="{CB90536C-45AA-4FBE-BCAF-99890DDD97C8}" srcOrd="0" destOrd="4" presId="urn:microsoft.com/office/officeart/2005/8/layout/hList6"/>
    <dgm:cxn modelId="{7474D49D-D9BA-4D8E-9975-250EFDF9AB4F}" type="presParOf" srcId="{DE36D10E-86CD-4C6D-B150-31E525EF527D}" destId="{155DCBB0-73F9-4F8F-A361-B90F0294764B}" srcOrd="3" destOrd="0" presId="urn:microsoft.com/office/officeart/2005/8/layout/hList6"/>
    <dgm:cxn modelId="{C099CCBD-B0C3-474F-B10E-3D8F981CD183}" type="presParOf" srcId="{DE36D10E-86CD-4C6D-B150-31E525EF527D}" destId="{35A89FA7-451D-44F0-A02E-1277ECD1BBE6}" srcOrd="4" destOrd="0" presId="urn:microsoft.com/office/officeart/2005/8/layout/hList6"/>
    <dgm:cxn modelId="{AF289362-F63D-4DD9-9477-6677CC3F1BA5}" type="presOf" srcId="{07FA4ADD-8D96-4B06-AE7F-902B878DD8B1}" destId="{35A89FA7-451D-44F0-A02E-1277ECD1BBE6}" srcOrd="0" destOrd="0" presId="urn:microsoft.com/office/officeart/2005/8/layout/hList6"/>
    <dgm:cxn modelId="{CBBB9DAA-4FB8-4B73-8733-CB6F6B9A71B4}" type="presOf" srcId="{4233C02C-4AC1-45DD-A9FE-C8DA032FA768}" destId="{35A89FA7-451D-44F0-A02E-1277ECD1BBE6}" srcOrd="0" destOrd="1" presId="urn:microsoft.com/office/officeart/2005/8/layout/hList6"/>
    <dgm:cxn modelId="{C19FE352-4F12-43E7-8B07-3CC5C6CB4CBF}" type="presOf" srcId="{5D3EEEA3-A092-4BC8-A7FA-5DF70D2643E1}" destId="{35A89FA7-451D-44F0-A02E-1277ECD1BBE6}" srcOrd="0" destOrd="2" presId="urn:microsoft.com/office/officeart/2005/8/layout/hList6"/>
    <dgm:cxn modelId="{20736EAB-BA25-4190-B282-8A01B78E2C04}" type="presOf" srcId="{C6421CF3-91BE-4AD4-B6D5-2ACADF649680}" destId="{35A89FA7-451D-44F0-A02E-1277ECD1BBE6}" srcOrd="0" destOrd="3" presId="urn:microsoft.com/office/officeart/2005/8/layout/hList6"/>
    <dgm:cxn modelId="{37522E3A-00A2-4E24-A5B2-9F7E41A3FE5D}" type="presOf" srcId="{F2C0EEE5-4934-4E13-830C-BE24B3166C75}" destId="{35A89FA7-451D-44F0-A02E-1277ECD1BBE6}" srcOrd="0" destOrd="4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362190" cy="3884930"/>
        <a:chOff x="0" y="0"/>
        <a:chExt cx="7362190" cy="3884930"/>
      </a:xfrm>
    </dsp:grpSpPr>
    <dsp:sp modelId="{E561ED5B-86C5-4F33-9AFB-CF29287F5ADA}">
      <dsp:nvSpPr>
        <dsp:cNvPr id="3" name="流程图: 手动操作 2"/>
        <dsp:cNvSpPr/>
      </dsp:nvSpPr>
      <dsp:spPr bwMode="white">
        <a:xfrm rot="-5400000">
          <a:off x="-773863" y="773863"/>
          <a:ext cx="3884930" cy="2337203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14300" tIns="0" rIns="228600" bIns="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olidFill>
                <a:schemeClr val="bg1"/>
              </a:solidFill>
              <a:effectLst/>
              <a:latin typeface="+mn-ea"/>
              <a:sym typeface="+mn-ea"/>
            </a:rPr>
            <a:t>背景（设计框架）：</a:t>
          </a:r>
          <a:endParaRPr lang="zh-CN" altLang="en-US" sz="1800">
            <a:solidFill>
              <a:schemeClr val="bg1"/>
            </a:solidFill>
            <a:effectLst/>
            <a:latin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商业环境概况；</a:t>
          </a:r>
          <a:endParaRPr lang="zh-CN" altLang="en-US" sz="1400" dirty="0">
            <a:solidFill>
              <a:schemeClr val="bg1"/>
            </a:solidFill>
            <a:effectLst/>
            <a:latin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基本设计思路；</a:t>
          </a:r>
          <a:endParaRPr lang="zh-CN" altLang="en-US" sz="1400" dirty="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刚性：</a:t>
          </a:r>
          <a:endParaRPr lang="zh-CN" altLang="en-US" sz="1400" dirty="0">
            <a:solidFill>
              <a:schemeClr val="bg1"/>
            </a:solidFill>
            <a:effectLst/>
            <a:latin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在关节处施加扭矩，</a:t>
          </a:r>
          <a:endParaRPr lang="zh-CN" altLang="en-US" sz="1400" dirty="0">
            <a:solidFill>
              <a:schemeClr val="bg1"/>
            </a:solidFill>
            <a:effectLst/>
            <a:latin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在负载处提供一定的支撑力；</a:t>
          </a:r>
          <a:endParaRPr lang="zh-CN" altLang="en-US" sz="1400" dirty="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柔性：</a:t>
          </a:r>
          <a:endParaRPr lang="zh-CN" altLang="en-US" sz="1400" dirty="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使用柔性材料贴合身体；</a:t>
          </a:r>
          <a:endParaRPr lang="zh-CN" altLang="en-US" sz="1400" dirty="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使用柔性介质传递力矩；</a:t>
          </a:r>
          <a:endParaRPr lang="zh-CN" altLang="en-US" sz="1400" dirty="0">
            <a:solidFill>
              <a:schemeClr val="bg1"/>
            </a:solidFill>
            <a:effectLst/>
            <a:latin typeface="+mn-ea"/>
            <a:sym typeface="+mn-ea"/>
          </a:endParaRPr>
        </a:p>
      </dsp:txBody>
      <dsp:txXfrm rot="-5400000">
        <a:off x="-773863" y="773863"/>
        <a:ext cx="3884930" cy="2337203"/>
      </dsp:txXfrm>
    </dsp:sp>
    <dsp:sp modelId="{CB90536C-45AA-4FBE-BCAF-99890DDD97C8}">
      <dsp:nvSpPr>
        <dsp:cNvPr id="4" name="流程图: 手动操作 3"/>
        <dsp:cNvSpPr/>
      </dsp:nvSpPr>
      <dsp:spPr bwMode="white">
        <a:xfrm rot="-5400000">
          <a:off x="1738630" y="773863"/>
          <a:ext cx="3884930" cy="2337203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14300" tIns="0" rIns="228600" bIns="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/>
            <a:t>目标：</a:t>
          </a:r>
          <a:endParaRPr lang="zh-CN" altLang="en-US" sz="1800"/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>
            <a:solidFill>
              <a:schemeClr val="tx1"/>
            </a:solidFill>
            <a:effectLst/>
            <a:latin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bg1"/>
              </a:solidFill>
              <a:effectLst/>
              <a:latin typeface="+mn-ea"/>
              <a:sym typeface="+mn-ea"/>
            </a:rPr>
            <a:t>刚性柔性设计导向；</a:t>
          </a:r>
          <a:endParaRPr lang="zh-CN" altLang="en-US" sz="140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bg1"/>
              </a:solidFill>
              <a:effectLst/>
              <a:latin typeface="+mn-ea"/>
              <a:sym typeface="+mn-ea"/>
            </a:rPr>
            <a:t>据实例总结；</a:t>
          </a:r>
          <a:endParaRPr lang="zh-CN" altLang="en-US" sz="1400">
            <a:solidFill>
              <a:schemeClr val="bg1"/>
            </a:solidFill>
            <a:effectLst/>
            <a:latin typeface="+mn-ea"/>
            <a:sym typeface="+mn-ea"/>
          </a:endParaRPr>
        </a:p>
      </dsp:txBody>
      <dsp:txXfrm rot="-5400000">
        <a:off x="1738630" y="773863"/>
        <a:ext cx="3884930" cy="2337203"/>
      </dsp:txXfrm>
    </dsp:sp>
    <dsp:sp modelId="{35A89FA7-451D-44F0-A02E-1277ECD1BBE6}">
      <dsp:nvSpPr>
        <dsp:cNvPr id="5" name="流程图: 手动操作 4"/>
        <dsp:cNvSpPr/>
      </dsp:nvSpPr>
      <dsp:spPr bwMode="white">
        <a:xfrm rot="-5400000">
          <a:off x="4251123" y="773863"/>
          <a:ext cx="3884930" cy="2337203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14300" tIns="0" rIns="228600" bIns="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solidFill>
                <a:schemeClr val="bg1"/>
              </a:solidFill>
              <a:effectLst/>
              <a:latin typeface="+mn-ea"/>
              <a:sym typeface="+mn-ea"/>
            </a:rPr>
            <a:t>效果：</a:t>
          </a:r>
          <a:endParaRPr lang="zh-CN" altLang="en-US" sz="1800">
            <a:solidFill>
              <a:schemeClr val="bg1"/>
            </a:solidFill>
            <a:effectLst/>
            <a:latin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dirty="0">
            <a:solidFill>
              <a:schemeClr val="bg1"/>
            </a:solidFill>
            <a:effectLst/>
            <a:latin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达到</a:t>
          </a:r>
          <a:r>
            <a:rPr lang="en-US" altLang="zh-CN" sz="1400" dirty="0">
              <a:solidFill>
                <a:schemeClr val="bg1"/>
              </a:solidFill>
              <a:effectLst/>
              <a:latin typeface="+mn-ea"/>
              <a:sym typeface="+mn-ea"/>
            </a:rPr>
            <a:t>KPI*理想状态</a:t>
          </a: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；</a:t>
          </a:r>
          <a:endParaRPr lang="zh-CN" altLang="en-US" sz="1400" dirty="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dirty="0">
            <a:solidFill>
              <a:schemeClr val="bg1"/>
            </a:solidFill>
            <a:effectLst/>
            <a:latin typeface="+mn-ea"/>
            <a:ea typeface="+mn-ea"/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>
              <a:solidFill>
                <a:schemeClr val="bg1"/>
              </a:solidFill>
              <a:effectLst/>
              <a:latin typeface="+mn-ea"/>
              <a:sym typeface="+mn-ea"/>
            </a:rPr>
            <a:t>据实例总结；</a:t>
          </a:r>
          <a:endParaRPr lang="zh-CN" altLang="en-US" sz="1400" dirty="0">
            <a:solidFill>
              <a:schemeClr val="bg1"/>
            </a:solidFill>
            <a:effectLst/>
            <a:latin typeface="+mn-ea"/>
            <a:sym typeface="+mn-ea"/>
          </a:endParaRPr>
        </a:p>
      </dsp:txBody>
      <dsp:txXfrm rot="-5400000">
        <a:off x="4251123" y="773863"/>
        <a:ext cx="3884930" cy="2337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068888"/>
            <a:ext cx="9144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12088" y="3802063"/>
            <a:ext cx="966788" cy="1090613"/>
          </a:xfrm>
          <a:prstGeom prst="rect">
            <a:avLst/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64138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64138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38738"/>
            <a:ext cx="9144000" cy="5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image" Target="../media/image16.GIF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image" Target="../media/image17.GIF"/><Relationship Id="rId15" Type="http://schemas.openxmlformats.org/officeDocument/2006/relationships/slideLayout" Target="../slideLayouts/slideLayout8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image" Target="../media/image18.GIF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119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jpeg"/><Relationship Id="rId3" Type="http://schemas.openxmlformats.org/officeDocument/2006/relationships/image" Target="../media/image16.GIF"/><Relationship Id="rId2" Type="http://schemas.openxmlformats.org/officeDocument/2006/relationships/image" Target="../media/image7.GIF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0" Type="http://schemas.openxmlformats.org/officeDocument/2006/relationships/slideLayout" Target="../slideLayouts/slideLayout8.xml"/><Relationship Id="rId2" Type="http://schemas.openxmlformats.org/officeDocument/2006/relationships/tags" Target="../tags/tag120.xml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0" Type="http://schemas.openxmlformats.org/officeDocument/2006/relationships/slideLayout" Target="../slideLayouts/slideLayout8.xml"/><Relationship Id="rId2" Type="http://schemas.openxmlformats.org/officeDocument/2006/relationships/tags" Target="../tags/tag138.xml"/><Relationship Id="rId19" Type="http://schemas.openxmlformats.org/officeDocument/2006/relationships/tags" Target="../tags/tag155.xml"/><Relationship Id="rId18" Type="http://schemas.openxmlformats.org/officeDocument/2006/relationships/tags" Target="../tags/tag154.xml"/><Relationship Id="rId17" Type="http://schemas.openxmlformats.org/officeDocument/2006/relationships/tags" Target="../tags/tag153.xml"/><Relationship Id="rId16" Type="http://schemas.openxmlformats.org/officeDocument/2006/relationships/tags" Target="../tags/tag152.xml"/><Relationship Id="rId15" Type="http://schemas.openxmlformats.org/officeDocument/2006/relationships/tags" Target="../tags/tag151.xml"/><Relationship Id="rId14" Type="http://schemas.openxmlformats.org/officeDocument/2006/relationships/tags" Target="../tags/tag150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0" Type="http://schemas.openxmlformats.org/officeDocument/2006/relationships/slideLayout" Target="../slideLayouts/slideLayout8.xml"/><Relationship Id="rId2" Type="http://schemas.openxmlformats.org/officeDocument/2006/relationships/tags" Target="../tags/tag156.xml"/><Relationship Id="rId19" Type="http://schemas.openxmlformats.org/officeDocument/2006/relationships/tags" Target="../tags/tag173.xml"/><Relationship Id="rId18" Type="http://schemas.openxmlformats.org/officeDocument/2006/relationships/tags" Target="../tags/tag172.xml"/><Relationship Id="rId17" Type="http://schemas.openxmlformats.org/officeDocument/2006/relationships/tags" Target="../tags/tag171.xml"/><Relationship Id="rId16" Type="http://schemas.openxmlformats.org/officeDocument/2006/relationships/tags" Target="../tags/tag170.xml"/><Relationship Id="rId15" Type="http://schemas.openxmlformats.org/officeDocument/2006/relationships/tags" Target="../tags/tag169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0" Type="http://schemas.openxmlformats.org/officeDocument/2006/relationships/slideLayout" Target="../slideLayouts/slideLayout8.xml"/><Relationship Id="rId2" Type="http://schemas.openxmlformats.org/officeDocument/2006/relationships/tags" Target="../tags/tag174.xml"/><Relationship Id="rId19" Type="http://schemas.openxmlformats.org/officeDocument/2006/relationships/tags" Target="../tags/tag191.xml"/><Relationship Id="rId18" Type="http://schemas.openxmlformats.org/officeDocument/2006/relationships/tags" Target="../tags/tag190.xml"/><Relationship Id="rId17" Type="http://schemas.openxmlformats.org/officeDocument/2006/relationships/tags" Target="../tags/tag189.xml"/><Relationship Id="rId16" Type="http://schemas.openxmlformats.org/officeDocument/2006/relationships/tags" Target="../tags/tag188.xml"/><Relationship Id="rId15" Type="http://schemas.openxmlformats.org/officeDocument/2006/relationships/tags" Target="../tags/tag187.xml"/><Relationship Id="rId14" Type="http://schemas.openxmlformats.org/officeDocument/2006/relationships/tags" Target="../tags/tag186.xml"/><Relationship Id="rId13" Type="http://schemas.openxmlformats.org/officeDocument/2006/relationships/tags" Target="../tags/tag185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4" Type="http://schemas.openxmlformats.org/officeDocument/2006/relationships/slideLayout" Target="../slideLayouts/slideLayout8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GIF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8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8" Type="http://schemas.openxmlformats.org/officeDocument/2006/relationships/slideLayout" Target="../slideLayouts/slideLayout8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7.GIF"/><Relationship Id="rId15" Type="http://schemas.openxmlformats.org/officeDocument/2006/relationships/slideLayout" Target="../slideLayouts/slideLayout8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13.GIF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../media/image14.png"/><Relationship Id="rId39" Type="http://schemas.openxmlformats.org/officeDocument/2006/relationships/slideLayout" Target="../slideLayouts/slideLayout8.xml"/><Relationship Id="rId38" Type="http://schemas.openxmlformats.org/officeDocument/2006/relationships/tags" Target="../tags/tag72.xml"/><Relationship Id="rId37" Type="http://schemas.openxmlformats.org/officeDocument/2006/relationships/tags" Target="../tags/tag71.xml"/><Relationship Id="rId36" Type="http://schemas.openxmlformats.org/officeDocument/2006/relationships/tags" Target="../tags/tag70.xml"/><Relationship Id="rId35" Type="http://schemas.openxmlformats.org/officeDocument/2006/relationships/tags" Target="../tags/tag69.xml"/><Relationship Id="rId34" Type="http://schemas.openxmlformats.org/officeDocument/2006/relationships/tags" Target="../tags/tag68.xml"/><Relationship Id="rId33" Type="http://schemas.openxmlformats.org/officeDocument/2006/relationships/tags" Target="../tags/tag67.xml"/><Relationship Id="rId32" Type="http://schemas.openxmlformats.org/officeDocument/2006/relationships/tags" Target="../tags/tag66.xml"/><Relationship Id="rId31" Type="http://schemas.openxmlformats.org/officeDocument/2006/relationships/tags" Target="../tags/tag65.xml"/><Relationship Id="rId30" Type="http://schemas.openxmlformats.org/officeDocument/2006/relationships/tags" Target="../tags/tag64.xml"/><Relationship Id="rId3" Type="http://schemas.microsoft.com/office/2007/relationships/media" Target="file:///C:\Users\lenovo\Desktop\&#26426;&#26800;&#22806;&#39592;&#39612;&#22270;&#24211;\videodb_5501_53500_7600204_hp.mp4" TargetMode="External"/><Relationship Id="rId29" Type="http://schemas.openxmlformats.org/officeDocument/2006/relationships/tags" Target="../tags/tag63.xml"/><Relationship Id="rId28" Type="http://schemas.openxmlformats.org/officeDocument/2006/relationships/tags" Target="../tags/tag62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video" Target="file:///C:\Users\lenovo\Desktop\&#26426;&#26800;&#22806;&#39592;&#39612;&#22270;&#24211;\videodb_5501_53500_7600204_hp.mp4" TargetMode="Externa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4" Type="http://schemas.openxmlformats.org/officeDocument/2006/relationships/slideLayout" Target="../slideLayouts/slideLayout8.xml"/><Relationship Id="rId23" Type="http://schemas.openxmlformats.org/officeDocument/2006/relationships/tags" Target="../tags/tag93.xml"/><Relationship Id="rId22" Type="http://schemas.openxmlformats.org/officeDocument/2006/relationships/tags" Target="../tags/tag92.xml"/><Relationship Id="rId21" Type="http://schemas.openxmlformats.org/officeDocument/2006/relationships/tags" Target="../tags/tag91.xml"/><Relationship Id="rId20" Type="http://schemas.openxmlformats.org/officeDocument/2006/relationships/tags" Target="../tags/tag90.xml"/><Relationship Id="rId2" Type="http://schemas.openxmlformats.org/officeDocument/2006/relationships/image" Target="../media/image15.jpeg"/><Relationship Id="rId19" Type="http://schemas.openxmlformats.org/officeDocument/2006/relationships/tags" Target="../tags/tag89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" name="TextBox 19"/>
          <p:cNvSpPr txBox="1"/>
          <p:nvPr/>
        </p:nvSpPr>
        <p:spPr>
          <a:xfrm>
            <a:off x="5523865" y="4581843"/>
            <a:ext cx="3497580" cy="460375"/>
          </a:xfrm>
          <a:prstGeom prst="rect">
            <a:avLst/>
          </a:prstGeom>
          <a:noFill/>
          <a:effectLst>
            <a:outerShdw dist="6350" dir="2700000" algn="tl" rotWithShape="0">
              <a:prstClr val="black"/>
            </a:outerShdw>
          </a:effectLst>
        </p:spPr>
        <p:txBody>
          <a:bodyPr wrap="none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200" kern="0" cap="none" spc="0" normalizeH="0" baseline="0" noProof="0" dirty="0" smtClean="0">
                <a:solidFill>
                  <a:schemeClr val="bg1"/>
                </a:solidFill>
                <a:latin typeface="Flareserif821 BT" pitchFamily="34" charset="0"/>
                <a:ea typeface="微软雅黑" panose="020B0503020204020204" pitchFamily="34" charset="-122"/>
                <a:cs typeface="Aharoni" pitchFamily="2" charset="-79"/>
              </a:rPr>
              <a:t>产业前沿第二组</a:t>
            </a:r>
            <a:endParaRPr kumimoji="0" lang="zh-CN" sz="1200" kern="0" cap="none" spc="0" normalizeH="0" baseline="0" noProof="0" dirty="0" smtClean="0">
              <a:solidFill>
                <a:schemeClr val="bg1"/>
              </a:solidFill>
              <a:latin typeface="Flareserif821 BT" pitchFamily="34" charset="0"/>
              <a:ea typeface="微软雅黑" panose="020B0503020204020204" pitchFamily="34" charset="-122"/>
              <a:cs typeface="Aharoni" pitchFamily="2" charset="-79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200" kern="0" cap="none" spc="0" normalizeH="0" baseline="0" noProof="0" dirty="0" smtClean="0">
                <a:solidFill>
                  <a:schemeClr val="bg1"/>
                </a:solidFill>
                <a:latin typeface="Flareserif821 BT" pitchFamily="34" charset="0"/>
                <a:ea typeface="微软雅黑" panose="020B0503020204020204" pitchFamily="34" charset="-122"/>
                <a:cs typeface="Aharoni" pitchFamily="2" charset="-79"/>
              </a:rPr>
              <a:t>张晨、刘畅、王星雪、杨松瑜、陈灵灵、汤子汉 </a:t>
            </a:r>
            <a:endParaRPr kumimoji="0" lang="zh-CN" sz="1200" kern="0" cap="none" spc="0" normalizeH="0" baseline="0" noProof="0" dirty="0">
              <a:solidFill>
                <a:schemeClr val="bg1"/>
              </a:solidFill>
              <a:latin typeface="Flareserif821 BT" pitchFamily="34" charset="0"/>
              <a:ea typeface="微软雅黑" panose="020B0503020204020204" pitchFamily="34" charset="-122"/>
              <a:cs typeface="Aharoni" pitchFamily="2" charset="-79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5076825" y="4011613"/>
            <a:ext cx="439102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swald Light"/>
              </a:rPr>
              <a:t>第六周学习报告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dist="381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swald Ligh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900" y="223838"/>
            <a:ext cx="552450" cy="552450"/>
            <a:chOff x="1547664" y="771550"/>
            <a:chExt cx="864096" cy="864096"/>
          </a:xfrm>
        </p:grpSpPr>
        <p:sp>
          <p:nvSpPr>
            <p:cNvPr id="2" name="椭圆 1"/>
            <p:cNvSpPr/>
            <p:nvPr/>
          </p:nvSpPr>
          <p:spPr>
            <a:xfrm>
              <a:off x="1547664" y="771550"/>
              <a:ext cx="864096" cy="8640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605180" y="829066"/>
              <a:ext cx="749064" cy="7490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19" name="矩形 4"/>
            <p:cNvSpPr/>
            <p:nvPr/>
          </p:nvSpPr>
          <p:spPr>
            <a:xfrm>
              <a:off x="1640553" y="878644"/>
              <a:ext cx="683331" cy="6237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3850" y="823913"/>
            <a:ext cx="552450" cy="552450"/>
            <a:chOff x="1547664" y="771550"/>
            <a:chExt cx="864096" cy="864096"/>
          </a:xfrm>
        </p:grpSpPr>
        <p:sp>
          <p:nvSpPr>
            <p:cNvPr id="24" name="椭圆 23"/>
            <p:cNvSpPr/>
            <p:nvPr/>
          </p:nvSpPr>
          <p:spPr>
            <a:xfrm>
              <a:off x="1547664" y="771550"/>
              <a:ext cx="864096" cy="8640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605180" y="829066"/>
              <a:ext cx="749064" cy="7490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14" name="矩形 25"/>
            <p:cNvSpPr/>
            <p:nvPr/>
          </p:nvSpPr>
          <p:spPr>
            <a:xfrm>
              <a:off x="1640553" y="878644"/>
              <a:ext cx="683331" cy="6237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2900" y="1423988"/>
            <a:ext cx="552450" cy="552450"/>
            <a:chOff x="1547664" y="771550"/>
            <a:chExt cx="864096" cy="864096"/>
          </a:xfrm>
        </p:grpSpPr>
        <p:sp>
          <p:nvSpPr>
            <p:cNvPr id="28" name="椭圆 27"/>
            <p:cNvSpPr/>
            <p:nvPr/>
          </p:nvSpPr>
          <p:spPr>
            <a:xfrm>
              <a:off x="1547664" y="771550"/>
              <a:ext cx="864096" cy="8640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605180" y="829066"/>
              <a:ext cx="749064" cy="7490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09" name="矩形 29"/>
            <p:cNvSpPr/>
            <p:nvPr/>
          </p:nvSpPr>
          <p:spPr>
            <a:xfrm>
              <a:off x="1640553" y="878644"/>
              <a:ext cx="683331" cy="6237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42900" y="2024063"/>
            <a:ext cx="552450" cy="552450"/>
            <a:chOff x="1547664" y="771550"/>
            <a:chExt cx="864096" cy="864096"/>
          </a:xfrm>
        </p:grpSpPr>
        <p:sp>
          <p:nvSpPr>
            <p:cNvPr id="32" name="椭圆 31"/>
            <p:cNvSpPr/>
            <p:nvPr/>
          </p:nvSpPr>
          <p:spPr>
            <a:xfrm>
              <a:off x="1547664" y="771550"/>
              <a:ext cx="864096" cy="8640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605180" y="829066"/>
              <a:ext cx="749064" cy="7490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04" name="矩形 33"/>
            <p:cNvSpPr/>
            <p:nvPr/>
          </p:nvSpPr>
          <p:spPr>
            <a:xfrm>
              <a:off x="1640553" y="878644"/>
              <a:ext cx="683331" cy="6237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288"/>
            <a:ext cx="3168650" cy="706755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模型运用</a:t>
            </a: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endParaRPr kumimoji="0" lang="en-US" altLang="zh-CN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Alan T. Asbeck教授团队</a:t>
            </a:r>
            <a:endParaRPr kumimoji="0" lang="en-US" altLang="zh-CN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8525" y="4546600"/>
            <a:ext cx="3783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b="1"/>
              <a:t>两种柔性介质</a:t>
            </a:r>
            <a:r>
              <a:rPr lang="zh-CN" sz="1400" b="1"/>
              <a:t>的</a:t>
            </a:r>
            <a:r>
              <a:rPr sz="1400" b="1"/>
              <a:t>柔性机械外骨骼</a:t>
            </a:r>
            <a:endParaRPr sz="1400" b="1"/>
          </a:p>
        </p:txBody>
      </p:sp>
      <p:sp>
        <p:nvSpPr>
          <p:cNvPr id="8" name="文本框 7"/>
          <p:cNvSpPr txBox="1"/>
          <p:nvPr/>
        </p:nvSpPr>
        <p:spPr>
          <a:xfrm>
            <a:off x="5715" y="4808220"/>
            <a:ext cx="9132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本小节图片来源：Asbeck, A. T., De Rossi, S. M. M., Galiana, I., Ding, Y., &amp; Walsh, C. J. (2014). Stronger, Smarter, Softer: Next-Generation Wearable Robots. IEEE Robotics &amp; Automation Magazine, 21(4), 22-33. doi:10.1109/mra.2014.2360283</a:t>
            </a:r>
            <a:endParaRPr lang="zh-CN" altLang="en-US" sz="1000"/>
          </a:p>
        </p:txBody>
      </p:sp>
      <p:pic>
        <p:nvPicPr>
          <p:cNvPr id="4" name="图片 3" descr="锚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975360"/>
            <a:ext cx="3009900" cy="3492500"/>
          </a:xfrm>
          <a:prstGeom prst="rect">
            <a:avLst/>
          </a:prstGeom>
        </p:spPr>
      </p:pic>
      <p:sp>
        <p:nvSpPr>
          <p:cNvPr id="11" name="菱形 10"/>
          <p:cNvSpPr/>
          <p:nvPr>
            <p:custDataLst>
              <p:tags r:id="rId3"/>
            </p:custDataLst>
          </p:nvPr>
        </p:nvSpPr>
        <p:spPr>
          <a:xfrm>
            <a:off x="5389245" y="1316175"/>
            <a:ext cx="1238250" cy="1238250"/>
          </a:xfrm>
          <a:prstGeom prst="diamond">
            <a:avLst/>
          </a:prstGeom>
          <a:solidFill>
            <a:srgbClr val="0EA5EC"/>
          </a:solidFill>
          <a:ln w="3175" cap="flat" cmpd="sng" algn="ctr">
            <a:solidFill>
              <a:srgbClr val="0EA5EC"/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p>
            <a:pPr algn="ctr"/>
            <a:r>
              <a:rPr lang="zh-CN" altLang="en-US" sz="1400" smtClean="0">
                <a:solidFill>
                  <a:sysClr val="window" lastClr="FFFFFF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rPr>
              <a:t>综述</a:t>
            </a:r>
            <a:endParaRPr lang="zh-CN" altLang="en-US" sz="1400" smtClean="0">
              <a:solidFill>
                <a:sysClr val="window" lastClr="FFFFFF"/>
              </a:solidFill>
              <a:latin typeface="Calibri Light" panose="020F030202020403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菱形 13"/>
          <p:cNvSpPr/>
          <p:nvPr>
            <p:custDataLst>
              <p:tags r:id="rId4"/>
            </p:custDataLst>
          </p:nvPr>
        </p:nvSpPr>
        <p:spPr>
          <a:xfrm>
            <a:off x="6017299" y="1943038"/>
            <a:ext cx="1238250" cy="1238250"/>
          </a:xfrm>
          <a:prstGeom prst="diamond">
            <a:avLst/>
          </a:prstGeom>
          <a:noFill/>
          <a:ln w="3175" cap="flat" cmpd="sng" algn="ctr">
            <a:solidFill>
              <a:srgbClr val="0EA5EC"/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p>
            <a:pPr algn="ctr"/>
            <a:r>
              <a:rPr lang="zh-CN" altLang="en-US" sz="1350" smtClean="0">
                <a:solidFill>
                  <a:srgbClr val="0EA5EC">
                    <a:lumMod val="75000"/>
                  </a:srgbClr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rPr>
              <a:t>效果</a:t>
            </a:r>
            <a:endParaRPr lang="zh-CN" altLang="en-US" sz="1350" smtClean="0">
              <a:solidFill>
                <a:srgbClr val="0EA5EC">
                  <a:lumMod val="75000"/>
                </a:srgbClr>
              </a:solidFill>
              <a:latin typeface="Calibri Light" panose="020F030202020403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菱形 14"/>
          <p:cNvSpPr/>
          <p:nvPr>
            <p:custDataLst>
              <p:tags r:id="rId5"/>
            </p:custDataLst>
          </p:nvPr>
        </p:nvSpPr>
        <p:spPr>
          <a:xfrm>
            <a:off x="6645353" y="1316175"/>
            <a:ext cx="1238250" cy="1238250"/>
          </a:xfrm>
          <a:prstGeom prst="diamond">
            <a:avLst/>
          </a:prstGeom>
          <a:solidFill>
            <a:srgbClr val="0EA5EC"/>
          </a:solidFill>
          <a:ln w="3175" cap="flat" cmpd="sng" algn="ctr">
            <a:solidFill>
              <a:srgbClr val="0EA5EC"/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p>
            <a:pPr algn="ctr"/>
            <a:r>
              <a:rPr lang="zh-CN" altLang="en-US" sz="1200" smtClean="0">
                <a:solidFill>
                  <a:sysClr val="window" lastClr="FFFFFF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rPr>
              <a:t>参考文献</a:t>
            </a:r>
            <a:endParaRPr lang="zh-CN" altLang="en-US" sz="1200" smtClean="0">
              <a:solidFill>
                <a:sysClr val="window" lastClr="FFFFFF"/>
              </a:solidFill>
              <a:latin typeface="Calibri Light" panose="020F030202020403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7957820" y="661670"/>
            <a:ext cx="1310640" cy="2010410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b" anchorCtr="0">
            <a:normAutofit lnSpcReduction="20000"/>
          </a:bodyPr>
          <a:p>
            <a:pPr>
              <a:lnSpc>
                <a:spcPct val="130000"/>
              </a:lnSpc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Stronger, Smarter, Softer: Next-Generation Wearable Robots</a:t>
            </a:r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da-DK" altLang="zh-CN" sz="1350" dirty="0">
              <a:solidFill>
                <a:sysClr val="windowText" lastClr="000000">
                  <a:lumMod val="75000"/>
                  <a:lumOff val="2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3388360" y="793115"/>
            <a:ext cx="2000885" cy="187896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b" anchorCtr="0">
            <a:noAutofit/>
          </a:bodyPr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2014年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，哈佛大学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Alan T. Asbeck教授团队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在IEEE Robotics &amp; Automation Magazine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发表论文。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两款柔性机械外骨骼。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一为气动，一为机电。</a:t>
            </a:r>
            <a:endParaRPr lang="zh-CN" altLang="en-US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5625465" y="3381375"/>
            <a:ext cx="2016125" cy="1085850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 anchorCtr="0">
            <a:normAutofit fontScale="90000" lnSpcReduction="20000"/>
          </a:bodyPr>
          <a:p>
            <a:pPr algn="ctr">
              <a:lnSpc>
                <a:spcPct val="130000"/>
              </a:lnSpc>
            </a:pP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sz="13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在人体步态循环中，</a:t>
            </a:r>
            <a:endParaRPr sz="135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sz="13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向使用者的关节施加适宜扭矩（时间，方向），</a:t>
            </a:r>
            <a:endParaRPr sz="135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sz="13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降低行走的代谢成本，</a:t>
            </a:r>
            <a:endParaRPr sz="135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sz="13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推进前进</a:t>
            </a:r>
            <a:endParaRPr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da-DK" altLang="zh-CN" sz="1350" dirty="0">
              <a:solidFill>
                <a:sysClr val="windowText" lastClr="000000">
                  <a:lumMod val="75000"/>
                  <a:lumOff val="25000"/>
                </a:sysClr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288"/>
            <a:ext cx="3168650" cy="706755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模型运用</a:t>
            </a: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endParaRPr kumimoji="0" lang="en-US" altLang="zh-CN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Alan T. Asbeck教授团队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pic>
        <p:nvPicPr>
          <p:cNvPr id="4" name="图片 3" descr="锚点矩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029970"/>
            <a:ext cx="3041650" cy="3492500"/>
          </a:xfrm>
          <a:prstGeom prst="rect">
            <a:avLst/>
          </a:prstGeom>
        </p:spPr>
      </p:pic>
      <p:sp>
        <p:nvSpPr>
          <p:cNvPr id="6" name="平行四边形 5"/>
          <p:cNvSpPr/>
          <p:nvPr>
            <p:custDataLst>
              <p:tags r:id="rId3"/>
            </p:custDataLst>
          </p:nvPr>
        </p:nvSpPr>
        <p:spPr>
          <a:xfrm flipH="1">
            <a:off x="7313767" y="1230632"/>
            <a:ext cx="826703" cy="395564"/>
          </a:xfrm>
          <a:prstGeom prst="parallelogram">
            <a:avLst>
              <a:gd name="adj" fmla="val 59740"/>
            </a:avLst>
          </a:prstGeom>
          <a:solidFill>
            <a:srgbClr val="72C5EA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sym typeface="Arial" panose="020B0604020202020204" pitchFamily="34" charset="0"/>
              </a:rPr>
              <a:t>01</a:t>
            </a:r>
            <a:endParaRPr lang="zh-CN" altLang="en-US" b="1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 flipH="1">
            <a:off x="3706313" y="1113161"/>
            <a:ext cx="3422582" cy="1170940"/>
          </a:xfrm>
          <a:prstGeom prst="rect">
            <a:avLst/>
          </a:prstGeom>
        </p:spPr>
        <p:txBody>
          <a:bodyPr wrap="square" anchor="t" anchorCtr="0">
            <a:spAutoFit/>
          </a:bodyPr>
          <a:p>
            <a:pPr algn="r">
              <a:lnSpc>
                <a:spcPct val="130000"/>
              </a:lnSpc>
            </a:pPr>
            <a:r>
              <a:rPr lang="zh-CN" altLang="en-US" sz="1350" b="1">
                <a:sym typeface="+mn-ea"/>
              </a:rPr>
              <a:t>锚点助力</a:t>
            </a:r>
            <a:endParaRPr lang="zh-CN" altLang="en-US" sz="1350" b="1">
              <a:sym typeface="+mn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350">
                <a:sym typeface="+mn-ea"/>
              </a:rPr>
              <a:t>虚拟锚点矩阵</a:t>
            </a:r>
            <a:endParaRPr lang="zh-CN" altLang="en-US" sz="1350">
              <a:sym typeface="+mn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350" b="1">
                <a:sym typeface="+mn-ea"/>
              </a:rPr>
              <a:t>每个锚点连接器负责一个方向上的单外旋。</a:t>
            </a:r>
            <a:endParaRPr lang="zh-CN" altLang="en-US" sz="1350" b="1"/>
          </a:p>
          <a:p>
            <a:pPr algn="r">
              <a:lnSpc>
                <a:spcPct val="130000"/>
              </a:lnSpc>
            </a:pPr>
            <a:endParaRPr lang="zh-CN" altLang="en-US" sz="1350" dirty="0"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 flipH="1">
            <a:off x="3706313" y="893451"/>
            <a:ext cx="3422582" cy="337185"/>
          </a:xfrm>
          <a:prstGeom prst="rect">
            <a:avLst/>
          </a:prstGeom>
        </p:spPr>
        <p:txBody>
          <a:bodyPr wrap="square" anchor="b" anchorCtr="0">
            <a:spAutoFit/>
          </a:bodyPr>
          <a:p>
            <a:pPr algn="r"/>
            <a:r>
              <a:rPr lang="zh-CN" altLang="en-US" sz="1600" b="1" dirty="0">
                <a:solidFill>
                  <a:srgbClr val="72C5EA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rPr>
              <a:t>气动</a:t>
            </a:r>
            <a:endParaRPr lang="zh-CN" altLang="en-US" sz="1600" b="1" dirty="0">
              <a:solidFill>
                <a:srgbClr val="72C5EA"/>
              </a:solidFill>
              <a:latin typeface="Calibri Light" panose="020F0302020204030204" charset="0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 flipH="1">
            <a:off x="7211190" y="936563"/>
            <a:ext cx="0" cy="983702"/>
          </a:xfrm>
          <a:prstGeom prst="line">
            <a:avLst/>
          </a:prstGeom>
          <a:noFill/>
          <a:ln w="25400" cap="flat" cmpd="sng" algn="ctr">
            <a:solidFill>
              <a:srgbClr val="72C5EA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7" name="平行四边形 6"/>
          <p:cNvSpPr/>
          <p:nvPr>
            <p:custDataLst>
              <p:tags r:id="rId7"/>
            </p:custDataLst>
          </p:nvPr>
        </p:nvSpPr>
        <p:spPr>
          <a:xfrm flipH="1">
            <a:off x="7794456" y="2371880"/>
            <a:ext cx="826703" cy="395564"/>
          </a:xfrm>
          <a:prstGeom prst="parallelogram">
            <a:avLst>
              <a:gd name="adj" fmla="val 59740"/>
            </a:avLst>
          </a:prstGeom>
          <a:solidFill>
            <a:srgbClr val="879AED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sym typeface="Arial" panose="020B0604020202020204" pitchFamily="34" charset="0"/>
              </a:rPr>
              <a:t>02</a:t>
            </a:r>
            <a:endParaRPr lang="zh-CN" altLang="en-US" b="1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 flipH="1">
            <a:off x="4194829" y="2371884"/>
            <a:ext cx="3422582" cy="1170940"/>
          </a:xfrm>
          <a:prstGeom prst="rect">
            <a:avLst/>
          </a:prstGeom>
        </p:spPr>
        <p:txBody>
          <a:bodyPr wrap="square" anchor="t" anchorCtr="0">
            <a:spAutoFit/>
          </a:bodyPr>
          <a:p>
            <a:pPr algn="r">
              <a:lnSpc>
                <a:spcPct val="130000"/>
              </a:lnSpc>
            </a:pPr>
            <a:r>
              <a:rPr lang="zh-CN" altLang="en-US" sz="1350">
                <a:sym typeface="+mn-ea"/>
              </a:rPr>
              <a:t>鲍登线穿过主要行走肌肉的外侧</a:t>
            </a:r>
            <a:endParaRPr lang="zh-CN" altLang="en-US" sz="1350">
              <a:sym typeface="+mn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350">
                <a:sym typeface="+mn-ea"/>
              </a:rPr>
              <a:t>电机可以带动皮带轮在鲍登线上产生力</a:t>
            </a:r>
            <a:endParaRPr lang="zh-CN" altLang="en-US" sz="1350">
              <a:sym typeface="+mn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350" b="1">
                <a:sym typeface="+mn-ea"/>
              </a:rPr>
              <a:t>同一鲍登线在多关节处产生外旋力矩。</a:t>
            </a:r>
            <a:endParaRPr lang="zh-CN" altLang="en-US" sz="1350" b="1"/>
          </a:p>
          <a:p>
            <a:pPr algn="r">
              <a:lnSpc>
                <a:spcPct val="130000"/>
              </a:lnSpc>
            </a:pPr>
            <a:endParaRPr lang="zh-CN" altLang="en-US" sz="1350" dirty="0"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 flipH="1">
            <a:off x="4194829" y="2077879"/>
            <a:ext cx="3422582" cy="337185"/>
          </a:xfrm>
          <a:prstGeom prst="rect">
            <a:avLst/>
          </a:prstGeom>
        </p:spPr>
        <p:txBody>
          <a:bodyPr wrap="square" anchor="b" anchorCtr="0">
            <a:spAutoFit/>
          </a:bodyPr>
          <a:p>
            <a:pPr algn="r"/>
            <a:r>
              <a:rPr lang="zh-CN" altLang="en-US" sz="1600" b="1" dirty="0">
                <a:solidFill>
                  <a:srgbClr val="879AED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rPr>
              <a:t>机电</a:t>
            </a:r>
            <a:endParaRPr lang="zh-CN" altLang="en-US" sz="1600" b="1" dirty="0">
              <a:solidFill>
                <a:srgbClr val="879AED"/>
              </a:solidFill>
              <a:latin typeface="Calibri Light" panose="020F0302020204030204" charset="0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0"/>
            </p:custDataLst>
          </p:nvPr>
        </p:nvCxnSpPr>
        <p:spPr>
          <a:xfrm flipH="1">
            <a:off x="7699707" y="2077811"/>
            <a:ext cx="0" cy="983702"/>
          </a:xfrm>
          <a:prstGeom prst="line">
            <a:avLst/>
          </a:prstGeom>
          <a:noFill/>
          <a:ln w="25400" cap="flat" cmpd="sng" algn="ctr">
            <a:solidFill>
              <a:srgbClr val="879AED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8" name="平行四边形 7"/>
          <p:cNvSpPr/>
          <p:nvPr>
            <p:custDataLst>
              <p:tags r:id="rId11"/>
            </p:custDataLst>
          </p:nvPr>
        </p:nvSpPr>
        <p:spPr>
          <a:xfrm flipH="1">
            <a:off x="8267317" y="3581391"/>
            <a:ext cx="826703" cy="395564"/>
          </a:xfrm>
          <a:prstGeom prst="parallelogram">
            <a:avLst>
              <a:gd name="adj" fmla="val 59740"/>
            </a:avLst>
          </a:prstGeom>
          <a:solidFill>
            <a:srgbClr val="EABC8E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rgbClr val="FFFFFF"/>
                </a:solidFill>
                <a:sym typeface="Arial" panose="020B0604020202020204" pitchFamily="34" charset="0"/>
              </a:rPr>
              <a:t>03</a:t>
            </a:r>
            <a:endParaRPr lang="zh-CN" altLang="en-US" b="1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12"/>
            </p:custDataLst>
          </p:nvPr>
        </p:nvSpPr>
        <p:spPr>
          <a:xfrm flipH="1">
            <a:off x="4139565" y="3581400"/>
            <a:ext cx="3958590" cy="1170940"/>
          </a:xfrm>
          <a:prstGeom prst="rect">
            <a:avLst/>
          </a:prstGeom>
        </p:spPr>
        <p:txBody>
          <a:bodyPr wrap="square" anchor="t" anchorCtr="0">
            <a:spAutoFit/>
          </a:bodyPr>
          <a:p>
            <a:pPr algn="r">
              <a:lnSpc>
                <a:spcPct val="130000"/>
              </a:lnSpc>
            </a:pPr>
            <a:r>
              <a:rPr lang="zh-CN" altLang="en-US" sz="1350" b="1">
                <a:sym typeface="+mn-ea"/>
              </a:rPr>
              <a:t>在步态循环的40%时，开始施力</a:t>
            </a:r>
            <a:endParaRPr lang="zh-CN" altLang="en-US" sz="1350" b="1">
              <a:sym typeface="+mn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350" b="1">
                <a:sym typeface="+mn-ea"/>
              </a:rPr>
              <a:t>步态循环的60%时，将织物存储的力输送给人体</a:t>
            </a:r>
            <a:endParaRPr lang="zh-CN" altLang="en-US" sz="1350" b="1">
              <a:sym typeface="+mn-ea"/>
            </a:endParaRPr>
          </a:p>
          <a:p>
            <a:pPr algn="r">
              <a:lnSpc>
                <a:spcPct val="130000"/>
              </a:lnSpc>
            </a:pPr>
            <a:r>
              <a:rPr lang="zh-CN" altLang="en-US" sz="1350">
                <a:sym typeface="+mn-ea"/>
              </a:rPr>
              <a:t>效率最高，且避开了有害力矩</a:t>
            </a:r>
            <a:endParaRPr lang="zh-CN" altLang="en-US" sz="1350"/>
          </a:p>
          <a:p>
            <a:pPr algn="r">
              <a:lnSpc>
                <a:spcPct val="130000"/>
              </a:lnSpc>
            </a:pPr>
            <a:endParaRPr lang="zh-CN" altLang="en-US" sz="1350" dirty="0"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13"/>
            </p:custDataLst>
          </p:nvPr>
        </p:nvSpPr>
        <p:spPr>
          <a:xfrm flipH="1">
            <a:off x="4675517" y="3287389"/>
            <a:ext cx="3422582" cy="337185"/>
          </a:xfrm>
          <a:prstGeom prst="rect">
            <a:avLst/>
          </a:prstGeom>
        </p:spPr>
        <p:txBody>
          <a:bodyPr wrap="square" anchor="b" anchorCtr="0">
            <a:spAutoFit/>
          </a:bodyPr>
          <a:p>
            <a:pPr algn="r"/>
            <a:r>
              <a:rPr lang="zh-CN" altLang="en-US" sz="1600" b="1" dirty="0">
                <a:solidFill>
                  <a:srgbClr val="EABC8E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rPr>
              <a:t>施力时机</a:t>
            </a:r>
            <a:endParaRPr lang="zh-CN" altLang="en-US" sz="1600" b="1" dirty="0">
              <a:solidFill>
                <a:srgbClr val="EABC8E"/>
              </a:solidFill>
              <a:latin typeface="Calibri Light" panose="020F0302020204030204" charset="0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 flipH="1">
            <a:off x="8180394" y="3287322"/>
            <a:ext cx="0" cy="983702"/>
          </a:xfrm>
          <a:prstGeom prst="line">
            <a:avLst/>
          </a:prstGeom>
          <a:noFill/>
          <a:ln w="25400" cap="flat" cmpd="sng" algn="ctr">
            <a:solidFill>
              <a:srgbClr val="EABC8E">
                <a:lumMod val="75000"/>
              </a:srgbClr>
            </a:solidFill>
            <a:prstDash val="solid"/>
            <a:miter lim="800000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288"/>
            <a:ext cx="3168650" cy="706755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模型运用</a:t>
            </a: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endParaRPr kumimoji="0" lang="en-US" altLang="zh-CN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Alan T. Asbeck教授团队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pic>
        <p:nvPicPr>
          <p:cNvPr id="6" name="图片 5" descr="织物选择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975360"/>
            <a:ext cx="2422525" cy="4163695"/>
          </a:xfrm>
          <a:prstGeom prst="rect">
            <a:avLst/>
          </a:prstGeom>
        </p:spPr>
      </p:pic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3848332" y="1087731"/>
            <a:ext cx="2153096" cy="3516722"/>
            <a:chOff x="1134533" y="2497667"/>
            <a:chExt cx="1524000" cy="2489198"/>
          </a:xfrm>
        </p:grpSpPr>
        <p:sp>
          <p:nvSpPr>
            <p:cNvPr id="12" name="任意多边形 11"/>
            <p:cNvSpPr/>
            <p:nvPr>
              <p:custDataLst>
                <p:tags r:id="rId4"/>
              </p:custDataLst>
            </p:nvPr>
          </p:nvSpPr>
          <p:spPr>
            <a:xfrm>
              <a:off x="1134533" y="2497667"/>
              <a:ext cx="1524000" cy="2218266"/>
            </a:xfrm>
            <a:custGeom>
              <a:avLst/>
              <a:gdLst>
                <a:gd name="connsiteX0" fmla="*/ 0 w 1524000"/>
                <a:gd name="connsiteY0" fmla="*/ 0 h 2218266"/>
                <a:gd name="connsiteX1" fmla="*/ 1524000 w 1524000"/>
                <a:gd name="connsiteY1" fmla="*/ 0 h 2218266"/>
                <a:gd name="connsiteX2" fmla="*/ 1524000 w 1524000"/>
                <a:gd name="connsiteY2" fmla="*/ 2218266 h 2218266"/>
                <a:gd name="connsiteX3" fmla="*/ 1202267 w 1524000"/>
                <a:gd name="connsiteY3" fmla="*/ 2218266 h 2218266"/>
                <a:gd name="connsiteX4" fmla="*/ 1202267 w 1524000"/>
                <a:gd name="connsiteY4" fmla="*/ 2188788 h 2218266"/>
                <a:gd name="connsiteX5" fmla="*/ 1498600 w 1524000"/>
                <a:gd name="connsiteY5" fmla="*/ 2188788 h 2218266"/>
                <a:gd name="connsiteX6" fmla="*/ 1498600 w 1524000"/>
                <a:gd name="connsiteY6" fmla="*/ 28788 h 2218266"/>
                <a:gd name="connsiteX7" fmla="*/ 25400 w 1524000"/>
                <a:gd name="connsiteY7" fmla="*/ 28788 h 2218266"/>
                <a:gd name="connsiteX8" fmla="*/ 25400 w 1524000"/>
                <a:gd name="connsiteY8" fmla="*/ 2188788 h 2218266"/>
                <a:gd name="connsiteX9" fmla="*/ 321733 w 1524000"/>
                <a:gd name="connsiteY9" fmla="*/ 2188788 h 2218266"/>
                <a:gd name="connsiteX10" fmla="*/ 321733 w 1524000"/>
                <a:gd name="connsiteY10" fmla="*/ 2218266 h 2218266"/>
                <a:gd name="connsiteX11" fmla="*/ 0 w 1524000"/>
                <a:gd name="connsiteY11" fmla="*/ 2218266 h 221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000" h="2218266">
                  <a:moveTo>
                    <a:pt x="0" y="0"/>
                  </a:moveTo>
                  <a:lnTo>
                    <a:pt x="1524000" y="0"/>
                  </a:lnTo>
                  <a:lnTo>
                    <a:pt x="1524000" y="2218266"/>
                  </a:lnTo>
                  <a:lnTo>
                    <a:pt x="1202267" y="2218266"/>
                  </a:lnTo>
                  <a:lnTo>
                    <a:pt x="1202267" y="2188788"/>
                  </a:lnTo>
                  <a:lnTo>
                    <a:pt x="1498600" y="2188788"/>
                  </a:lnTo>
                  <a:lnTo>
                    <a:pt x="1498600" y="28788"/>
                  </a:lnTo>
                  <a:lnTo>
                    <a:pt x="25400" y="28788"/>
                  </a:lnTo>
                  <a:lnTo>
                    <a:pt x="25400" y="2188788"/>
                  </a:lnTo>
                  <a:lnTo>
                    <a:pt x="321733" y="2188788"/>
                  </a:lnTo>
                  <a:lnTo>
                    <a:pt x="321733" y="2218266"/>
                  </a:lnTo>
                  <a:lnTo>
                    <a:pt x="0" y="2218266"/>
                  </a:lnTo>
                  <a:close/>
                </a:path>
              </a:pathLst>
            </a:custGeom>
            <a:solidFill>
              <a:srgbClr val="01C8D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p>
              <a:pPr algn="ctr"/>
              <a:r>
                <a:rPr lang="zh-CN" altLang="en-US" sz="1350" b="1">
                  <a:sym typeface="+mn-ea"/>
                </a:rPr>
                <a:t>平纹编织尼龙</a:t>
              </a:r>
              <a:r>
                <a:rPr lang="zh-CN" altLang="en-US" sz="1350">
                  <a:sym typeface="+mn-ea"/>
                </a:rPr>
                <a:t>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由于其尺寸稳定性高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并且与其它织物相比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具有更高的延展刚度。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但和所有织物一样，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若不沿经纬受力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（如</a:t>
              </a:r>
              <a:r>
                <a:rPr lang="en-US" altLang="zh-CN" sz="1350">
                  <a:sym typeface="+mn-ea"/>
                </a:rPr>
                <a:t>45</a:t>
              </a:r>
              <a:r>
                <a:rPr lang="zh-CN" altLang="en-US" sz="1350">
                  <a:sym typeface="+mn-ea"/>
                </a:rPr>
                <a:t>度），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材料变形度也较大。</a:t>
              </a:r>
              <a:endParaRPr lang="en-US" altLang="zh-CN" sz="1350" smtClean="0">
                <a:solidFill>
                  <a:srgbClr val="01C8D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5"/>
              </p:custDataLst>
            </p:nvPr>
          </p:nvSpPr>
          <p:spPr>
            <a:xfrm>
              <a:off x="1456266" y="4957387"/>
              <a:ext cx="880534" cy="29478"/>
            </a:xfrm>
            <a:custGeom>
              <a:avLst/>
              <a:gdLst>
                <a:gd name="connsiteX0" fmla="*/ 0 w 880534"/>
                <a:gd name="connsiteY0" fmla="*/ 0 h 29478"/>
                <a:gd name="connsiteX1" fmla="*/ 880534 w 880534"/>
                <a:gd name="connsiteY1" fmla="*/ 0 h 29478"/>
                <a:gd name="connsiteX2" fmla="*/ 880534 w 880534"/>
                <a:gd name="connsiteY2" fmla="*/ 29478 h 29478"/>
                <a:gd name="connsiteX3" fmla="*/ 0 w 880534"/>
                <a:gd name="connsiteY3" fmla="*/ 29478 h 2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534" h="29478">
                  <a:moveTo>
                    <a:pt x="0" y="0"/>
                  </a:moveTo>
                  <a:lnTo>
                    <a:pt x="880534" y="0"/>
                  </a:lnTo>
                  <a:lnTo>
                    <a:pt x="880534" y="29478"/>
                  </a:lnTo>
                  <a:lnTo>
                    <a:pt x="0" y="29478"/>
                  </a:lnTo>
                  <a:close/>
                </a:path>
              </a:pathLst>
            </a:custGeom>
            <a:solidFill>
              <a:srgbClr val="77C7A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456266" y="4682065"/>
              <a:ext cx="880534" cy="275322"/>
            </a:xfrm>
            <a:prstGeom prst="rect">
              <a:avLst/>
            </a:prstGeom>
            <a:solidFill>
              <a:srgbClr val="77C7A3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r>
                <a:rPr lang="zh-CN" altLang="en-US" sz="1350" dirty="0">
                  <a:solidFill>
                    <a:schemeClr val="tx1"/>
                  </a:solidFill>
                  <a:sym typeface="Arial" panose="020B0604020202020204" pitchFamily="34" charset="0"/>
                </a:rPr>
                <a:t>织物材料</a:t>
              </a:r>
              <a:endParaRPr lang="zh-CN" altLang="en-US" sz="135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7"/>
            </p:custDataLst>
          </p:nvPr>
        </p:nvGrpSpPr>
        <p:grpSpPr>
          <a:xfrm>
            <a:off x="6609525" y="1087731"/>
            <a:ext cx="2153096" cy="3516722"/>
            <a:chOff x="1134533" y="2497667"/>
            <a:chExt cx="1524000" cy="2489198"/>
          </a:xfrm>
        </p:grpSpPr>
        <p:sp>
          <p:nvSpPr>
            <p:cNvPr id="24" name="任意多边形 23"/>
            <p:cNvSpPr/>
            <p:nvPr>
              <p:custDataLst>
                <p:tags r:id="rId8"/>
              </p:custDataLst>
            </p:nvPr>
          </p:nvSpPr>
          <p:spPr>
            <a:xfrm>
              <a:off x="1134533" y="2497667"/>
              <a:ext cx="1524000" cy="2218266"/>
            </a:xfrm>
            <a:custGeom>
              <a:avLst/>
              <a:gdLst>
                <a:gd name="connsiteX0" fmla="*/ 0 w 1524000"/>
                <a:gd name="connsiteY0" fmla="*/ 0 h 2218266"/>
                <a:gd name="connsiteX1" fmla="*/ 1524000 w 1524000"/>
                <a:gd name="connsiteY1" fmla="*/ 0 h 2218266"/>
                <a:gd name="connsiteX2" fmla="*/ 1524000 w 1524000"/>
                <a:gd name="connsiteY2" fmla="*/ 2218266 h 2218266"/>
                <a:gd name="connsiteX3" fmla="*/ 1202267 w 1524000"/>
                <a:gd name="connsiteY3" fmla="*/ 2218266 h 2218266"/>
                <a:gd name="connsiteX4" fmla="*/ 1202267 w 1524000"/>
                <a:gd name="connsiteY4" fmla="*/ 2188788 h 2218266"/>
                <a:gd name="connsiteX5" fmla="*/ 1498600 w 1524000"/>
                <a:gd name="connsiteY5" fmla="*/ 2188788 h 2218266"/>
                <a:gd name="connsiteX6" fmla="*/ 1498600 w 1524000"/>
                <a:gd name="connsiteY6" fmla="*/ 28788 h 2218266"/>
                <a:gd name="connsiteX7" fmla="*/ 25400 w 1524000"/>
                <a:gd name="connsiteY7" fmla="*/ 28788 h 2218266"/>
                <a:gd name="connsiteX8" fmla="*/ 25400 w 1524000"/>
                <a:gd name="connsiteY8" fmla="*/ 2188788 h 2218266"/>
                <a:gd name="connsiteX9" fmla="*/ 321733 w 1524000"/>
                <a:gd name="connsiteY9" fmla="*/ 2188788 h 2218266"/>
                <a:gd name="connsiteX10" fmla="*/ 321733 w 1524000"/>
                <a:gd name="connsiteY10" fmla="*/ 2218266 h 2218266"/>
                <a:gd name="connsiteX11" fmla="*/ 0 w 1524000"/>
                <a:gd name="connsiteY11" fmla="*/ 2218266 h 221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000" h="2218266">
                  <a:moveTo>
                    <a:pt x="0" y="0"/>
                  </a:moveTo>
                  <a:lnTo>
                    <a:pt x="1524000" y="0"/>
                  </a:lnTo>
                  <a:lnTo>
                    <a:pt x="1524000" y="2218266"/>
                  </a:lnTo>
                  <a:lnTo>
                    <a:pt x="1202267" y="2218266"/>
                  </a:lnTo>
                  <a:lnTo>
                    <a:pt x="1202267" y="2188788"/>
                  </a:lnTo>
                  <a:lnTo>
                    <a:pt x="1498600" y="2188788"/>
                  </a:lnTo>
                  <a:lnTo>
                    <a:pt x="1498600" y="28788"/>
                  </a:lnTo>
                  <a:lnTo>
                    <a:pt x="25400" y="28788"/>
                  </a:lnTo>
                  <a:lnTo>
                    <a:pt x="25400" y="2188788"/>
                  </a:lnTo>
                  <a:lnTo>
                    <a:pt x="321733" y="2188788"/>
                  </a:lnTo>
                  <a:lnTo>
                    <a:pt x="321733" y="2218266"/>
                  </a:lnTo>
                  <a:lnTo>
                    <a:pt x="0" y="2218266"/>
                  </a:lnTo>
                  <a:close/>
                </a:path>
              </a:pathLst>
            </a:custGeom>
            <a:solidFill>
              <a:srgbClr val="01C8D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p>
              <a:pPr algn="ctr"/>
              <a:r>
                <a:rPr lang="zh-CN" altLang="en-US" sz="1350" b="1">
                  <a:sym typeface="+mn-ea"/>
                </a:rPr>
                <a:t>解决材料变形。</a:t>
              </a:r>
              <a:endParaRPr lang="zh-CN" altLang="en-US" sz="1350" b="1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三种不同的织物组成，</a:t>
              </a:r>
              <a:endParaRPr lang="zh-CN" altLang="en-US" sz="1350" b="1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轴向主面料，</a:t>
              </a:r>
              <a:endParaRPr lang="zh-CN" altLang="en-US" sz="1350" b="1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加强带，</a:t>
              </a:r>
              <a:endParaRPr lang="zh-CN" altLang="en-US" sz="1350" b="1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氨纶特殊交织图案</a:t>
              </a:r>
              <a:endParaRPr lang="zh-CN" altLang="en-US" sz="1350" b="1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（刚柔结合）。</a:t>
              </a:r>
              <a:endParaRPr lang="zh-CN" altLang="en-US" sz="1350" b="1"/>
            </a:p>
            <a:p>
              <a:pPr algn="ctr"/>
              <a:endParaRPr lang="en-US" altLang="zh-CN" sz="1350" smtClean="0">
                <a:solidFill>
                  <a:srgbClr val="01C8DD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9"/>
              </p:custDataLst>
            </p:nvPr>
          </p:nvSpPr>
          <p:spPr>
            <a:xfrm>
              <a:off x="1456266" y="4957387"/>
              <a:ext cx="880534" cy="29478"/>
            </a:xfrm>
            <a:custGeom>
              <a:avLst/>
              <a:gdLst>
                <a:gd name="connsiteX0" fmla="*/ 0 w 880534"/>
                <a:gd name="connsiteY0" fmla="*/ 0 h 29478"/>
                <a:gd name="connsiteX1" fmla="*/ 880534 w 880534"/>
                <a:gd name="connsiteY1" fmla="*/ 0 h 29478"/>
                <a:gd name="connsiteX2" fmla="*/ 880534 w 880534"/>
                <a:gd name="connsiteY2" fmla="*/ 29478 h 29478"/>
                <a:gd name="connsiteX3" fmla="*/ 0 w 880534"/>
                <a:gd name="connsiteY3" fmla="*/ 29478 h 2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534" h="29478">
                  <a:moveTo>
                    <a:pt x="0" y="0"/>
                  </a:moveTo>
                  <a:lnTo>
                    <a:pt x="880534" y="0"/>
                  </a:lnTo>
                  <a:lnTo>
                    <a:pt x="880534" y="29478"/>
                  </a:lnTo>
                  <a:lnTo>
                    <a:pt x="0" y="29478"/>
                  </a:lnTo>
                  <a:close/>
                </a:path>
              </a:pathLst>
            </a:custGeom>
            <a:solidFill>
              <a:srgbClr val="77C7A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0"/>
              </p:custDataLst>
            </p:nvPr>
          </p:nvSpPr>
          <p:spPr>
            <a:xfrm>
              <a:off x="1456266" y="4682065"/>
              <a:ext cx="880534" cy="275322"/>
            </a:xfrm>
            <a:prstGeom prst="rect">
              <a:avLst/>
            </a:prstGeom>
            <a:solidFill>
              <a:srgbClr val="77C7A3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r>
                <a:rPr lang="zh-CN" altLang="en-US" sz="1350" dirty="0">
                  <a:solidFill>
                    <a:schemeClr val="tx1"/>
                  </a:solidFill>
                  <a:sym typeface="Arial" panose="020B0604020202020204" pitchFamily="34" charset="0"/>
                </a:rPr>
                <a:t>织物组合</a:t>
              </a:r>
              <a:endParaRPr lang="zh-CN" altLang="en-US" sz="1350" dirty="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288"/>
            <a:ext cx="3168650" cy="706755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模型运用</a:t>
            </a: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endParaRPr kumimoji="0" lang="en-US" altLang="zh-CN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Alan T. Asbeck教授团队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38955" y="327025"/>
            <a:ext cx="1907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输入：</a:t>
            </a:r>
            <a:endParaRPr lang="zh-CN" altLang="en-US"/>
          </a:p>
        </p:txBody>
      </p:sp>
      <p:pic>
        <p:nvPicPr>
          <p:cNvPr id="4" name="图片 3" descr="输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889000"/>
            <a:ext cx="2310130" cy="42779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45080" y="975360"/>
            <a:ext cx="168084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</a:t>
            </a:r>
            <a:endParaRPr lang="en-US" altLang="zh-CN" sz="1400"/>
          </a:p>
          <a:p>
            <a:r>
              <a:rPr lang="zh-CN" altLang="en-US" sz="1400"/>
              <a:t>实验室固定驱动平台（室内康复）；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2.</a:t>
            </a:r>
            <a:endParaRPr lang="en-US" altLang="zh-CN" sz="1400"/>
          </a:p>
          <a:p>
            <a:r>
              <a:rPr lang="zh-CN" altLang="en-US" sz="1400"/>
              <a:t>制动电机直接安装</a:t>
            </a:r>
            <a:endParaRPr lang="zh-CN" altLang="en-US" sz="1400"/>
          </a:p>
          <a:p>
            <a:r>
              <a:rPr lang="zh-CN" altLang="en-US" sz="1400"/>
              <a:t>在外套上，</a:t>
            </a:r>
            <a:endParaRPr lang="zh-CN" altLang="en-US" sz="1400"/>
          </a:p>
          <a:p>
            <a:r>
              <a:rPr lang="zh-CN" altLang="en-US" sz="1400"/>
              <a:t>通过鲍登线传力；电机</a:t>
            </a:r>
            <a:r>
              <a:rPr lang="en-US" altLang="zh-CN" sz="1400"/>
              <a:t>+</a:t>
            </a:r>
            <a:r>
              <a:rPr lang="zh-CN" altLang="en-US" sz="1400"/>
              <a:t>鲍登线卷。</a:t>
            </a:r>
            <a:endParaRPr lang="zh-CN" altLang="en-US" sz="1400"/>
          </a:p>
          <a:p>
            <a:endParaRPr lang="zh-CN" altLang="en-US" sz="1400"/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3.</a:t>
            </a:r>
            <a:r>
              <a:rPr lang="zh-CN" altLang="en-US" sz="1400"/>
              <a:t>空气压缩机配合气管；</a:t>
            </a:r>
            <a:endParaRPr lang="zh-CN" altLang="en-US" sz="1400"/>
          </a:p>
        </p:txBody>
      </p:sp>
      <p:pic>
        <p:nvPicPr>
          <p:cNvPr id="9" name="图片 8" descr="柔性传感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925" y="889000"/>
            <a:ext cx="2728595" cy="41122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71360" y="889000"/>
            <a:ext cx="19316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柔性传感器：</a:t>
            </a:r>
            <a:endParaRPr lang="zh-CN" altLang="en-US"/>
          </a:p>
          <a:p>
            <a:r>
              <a:rPr lang="zh-CN" altLang="en-US" sz="1400"/>
              <a:t>嵌入式液态金属</a:t>
            </a:r>
            <a:endParaRPr lang="zh-CN" altLang="en-US" sz="1400"/>
          </a:p>
          <a:p>
            <a:r>
              <a:rPr lang="zh-CN" altLang="en-US" sz="1400"/>
              <a:t>（共晶镓铟合金）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在作为可变电阻器的超弹性硅酮材料的通道中，可以测量应变，压力，曲率和剪切力的软传感器。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灰色是Vicon（传统精确）运动捕捉系统的真实角度数据。虚垂直线是脚踏地的时刻。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605"/>
            <a:ext cx="3975735" cy="398780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下肢外骨骼实例分析</a:t>
            </a:r>
            <a:endParaRPr kumimoji="0" lang="zh-CN" altLang="en-US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sp>
        <p:nvSpPr>
          <p:cNvPr id="52" name="椭圆 51"/>
          <p:cNvSpPr/>
          <p:nvPr/>
        </p:nvSpPr>
        <p:spPr>
          <a:xfrm>
            <a:off x="5651500" y="4183698"/>
            <a:ext cx="88900" cy="88900"/>
          </a:xfrm>
          <a:prstGeom prst="ellipse">
            <a:avLst/>
          </a:prstGeom>
          <a:solidFill>
            <a:schemeClr val="bg1">
              <a:alpha val="98000"/>
            </a:schemeClr>
          </a:solidFill>
          <a:ln w="381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580063" y="2460625"/>
            <a:ext cx="88900" cy="88900"/>
          </a:xfrm>
          <a:prstGeom prst="ellipse">
            <a:avLst/>
          </a:prstGeom>
          <a:solidFill>
            <a:schemeClr val="bg1">
              <a:alpha val="98000"/>
            </a:schemeClr>
          </a:solidFill>
          <a:ln w="381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4" name="图片 3" descr="实物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889000"/>
            <a:ext cx="2002155" cy="29603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85" y="3676650"/>
            <a:ext cx="26346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zh-CN" sz="1600"/>
          </a:p>
          <a:p>
            <a:pPr algn="ctr"/>
            <a:r>
              <a:rPr lang="en-US" altLang="zh-CN" sz="16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H. Kazerooni教授团队</a:t>
            </a:r>
            <a:endParaRPr lang="en-US" altLang="zh-CN" sz="1600" noProof="0" dirty="0"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加州大学伯克利外骨骼</a:t>
            </a:r>
            <a:r>
              <a:rPr lang="en-US" altLang="zh-CN" sz="1600"/>
              <a:t> </a:t>
            </a:r>
            <a:endParaRPr lang="en-US" altLang="zh-CN" sz="1600"/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2006年4月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1800" b="1">
                <a:latin typeface="+mn-ea"/>
                <a:ea typeface="+mn-ea"/>
              </a:rPr>
              <a:t>刚性全身型外骨骼</a:t>
            </a:r>
            <a:endParaRPr lang="zh-CN" altLang="en-US" sz="1800">
              <a:latin typeface="+mn-ea"/>
              <a:ea typeface="+mn-ea"/>
            </a:endParaRPr>
          </a:p>
          <a:p>
            <a:pPr algn="ctr"/>
            <a:endParaRPr lang="zh-CN" altLang="en-US" sz="1600"/>
          </a:p>
        </p:txBody>
      </p:sp>
      <p:pic>
        <p:nvPicPr>
          <p:cNvPr id="8" name="图片 7" descr="锚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75" y="356870"/>
            <a:ext cx="3009900" cy="3492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43225" y="3952875"/>
            <a:ext cx="27971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Luke M Mooney教授团队</a:t>
            </a:r>
            <a:endParaRPr lang="en-US" altLang="zh-CN" sz="1600" noProof="0" dirty="0"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麻省理工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外骨骼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2014年5月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sz="1800" b="1">
                <a:sym typeface="+mn-ea"/>
              </a:rPr>
              <a:t>刚性局部型行走增强模块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5960110" y="3952875"/>
            <a:ext cx="294132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Alan T. Asbeck教授团队</a:t>
            </a:r>
            <a:endParaRPr lang="zh-CN" sz="1600" b="1">
              <a:sym typeface="+mn-ea"/>
            </a:endParaRPr>
          </a:p>
          <a:p>
            <a:pPr algn="ctr"/>
            <a:r>
              <a:rPr lang="zh-CN" sz="1600" b="1">
                <a:sym typeface="+mn-ea"/>
              </a:rPr>
              <a:t>哈佛外骨骼</a:t>
            </a:r>
            <a:endParaRPr lang="zh-CN" sz="1600" b="1">
              <a:sym typeface="+mn-ea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2014年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b="1">
                <a:sym typeface="+mn-ea"/>
              </a:rPr>
              <a:t>气动、机电</a:t>
            </a:r>
            <a:r>
              <a:rPr b="1">
                <a:sym typeface="+mn-ea"/>
              </a:rPr>
              <a:t>柔性机械外骨骼</a:t>
            </a:r>
            <a:endParaRPr lang="zh-CN" altLang="en-US"/>
          </a:p>
        </p:txBody>
      </p:sp>
      <p:pic>
        <p:nvPicPr>
          <p:cNvPr id="12" name="图片 11" descr="脚踝行走模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680" y="695325"/>
            <a:ext cx="2641600" cy="32632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288"/>
            <a:ext cx="3168650" cy="398780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下肢外骨骼综合评价</a:t>
            </a:r>
            <a:endParaRPr kumimoji="0" 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14190" y="280035"/>
            <a:ext cx="4193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KPI</a:t>
            </a:r>
            <a:r>
              <a:rPr lang="zh-CN" altLang="en-US"/>
              <a:t>评价</a:t>
            </a:r>
            <a:endParaRPr lang="zh-CN" altLang="en-US"/>
          </a:p>
        </p:txBody>
      </p:sp>
      <p:grpSp>
        <p:nvGrpSpPr>
          <p:cNvPr id="55" name="组合 54"/>
          <p:cNvGrpSpPr/>
          <p:nvPr>
            <p:custDataLst>
              <p:tags r:id="rId2"/>
            </p:custDataLst>
          </p:nvPr>
        </p:nvGrpSpPr>
        <p:grpSpPr>
          <a:xfrm>
            <a:off x="1581561" y="883046"/>
            <a:ext cx="2440305" cy="4852671"/>
            <a:chOff x="801194" y="2377440"/>
            <a:chExt cx="2757012" cy="5482461"/>
          </a:xfrm>
        </p:grpSpPr>
        <p:sp>
          <p:nvSpPr>
            <p:cNvPr id="56" name="任意多边形 55"/>
            <p:cNvSpPr/>
            <p:nvPr>
              <p:custDataLst>
                <p:tags r:id="rId3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cxnSp>
          <p:nvCxnSpPr>
            <p:cNvPr id="57" name="直接连接符 56"/>
            <p:cNvCxnSpPr/>
            <p:nvPr>
              <p:custDataLst>
                <p:tags r:id="rId4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58" name="菱形 57"/>
            <p:cNvSpPr/>
            <p:nvPr>
              <p:custDataLst>
                <p:tags r:id="rId5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60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1030785" y="2977968"/>
              <a:ext cx="2361600" cy="50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b="1" smtClean="0">
                  <a:solidFill>
                    <a:srgbClr val="47B6E7"/>
                  </a:solidFill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伯克利刚性全身型</a:t>
              </a:r>
              <a:endParaRPr lang="zh-CN" altLang="en-US" sz="1800" b="1" smtClean="0">
                <a:solidFill>
                  <a:srgbClr val="47B6E7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865043" y="3487277"/>
              <a:ext cx="2693163" cy="437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350">
                  <a:sym typeface="+mn-ea"/>
                </a:rPr>
                <a:t>材料刚性精密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制作</a:t>
              </a:r>
              <a:r>
                <a:rPr lang="zh-CN" altLang="en-US" sz="1350" b="1">
                  <a:sym typeface="+mn-ea"/>
                </a:rPr>
                <a:t>成本较高</a:t>
              </a:r>
              <a:endParaRPr lang="zh-CN" altLang="en-US" sz="1350" b="1">
                <a:sym typeface="+mn-ea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350">
                  <a:sym typeface="+mn-ea"/>
                </a:rPr>
                <a:t>可以同时</a:t>
              </a:r>
              <a:r>
                <a:rPr lang="zh-CN" altLang="en-US" sz="1350" b="1">
                  <a:sym typeface="+mn-ea"/>
                </a:rPr>
                <a:t>承担自己的重量</a:t>
              </a:r>
              <a:r>
                <a:rPr lang="zh-CN" altLang="en-US" sz="1350">
                  <a:sym typeface="+mn-ea"/>
                </a:rPr>
                <a:t>和负载的重量</a:t>
              </a:r>
              <a:endParaRPr lang="zh-CN" altLang="en-US" sz="1350">
                <a:sym typeface="+mn-ea"/>
              </a:endParaRPr>
            </a:p>
            <a:p>
              <a:pPr algn="ctr"/>
              <a:endParaRPr lang="zh-CN" altLang="en-US" sz="1350">
                <a:sym typeface="+mn-ea"/>
              </a:endParaRPr>
            </a:p>
            <a:p>
              <a:pPr algn="ctr"/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BLEEX平均功率消耗为1143W，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而步行时消耗的机械功率为165W。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只有14%用于有用功。</a:t>
              </a:r>
              <a:endParaRPr lang="zh-CN" altLang="en-US" sz="1350" b="1"/>
            </a:p>
            <a:p>
              <a:pPr algn="ctr"/>
              <a:endParaRPr lang="zh-CN" altLang="en-US" sz="1350" b="1"/>
            </a:p>
            <a:p>
              <a:pPr algn="ctr"/>
              <a:endParaRPr lang="zh-CN" altLang="en-US" sz="1350">
                <a:sym typeface="+mn-ea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>
            <p:custDataLst>
              <p:tags r:id="rId8"/>
            </p:custDataLst>
          </p:nvPr>
        </p:nvGrpSpPr>
        <p:grpSpPr>
          <a:xfrm>
            <a:off x="3949745" y="883046"/>
            <a:ext cx="2354849" cy="4313398"/>
            <a:chOff x="3461661" y="2377440"/>
            <a:chExt cx="2660466" cy="4873200"/>
          </a:xfrm>
        </p:grpSpPr>
        <p:sp>
          <p:nvSpPr>
            <p:cNvPr id="63" name="任意多边形 62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cxnSp>
          <p:nvCxnSpPr>
            <p:cNvPr id="64" name="直接连接符 63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65" name="菱形 64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67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3676904" y="2977968"/>
              <a:ext cx="2361600" cy="50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1800" b="1" smtClean="0">
                  <a:solidFill>
                    <a:srgbClr val="47B6E7"/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MIT</a:t>
              </a:r>
              <a:r>
                <a:rPr lang="zh-CN" altLang="en-US" sz="1800" b="1" smtClean="0">
                  <a:solidFill>
                    <a:srgbClr val="47B6E7"/>
                  </a:solidFill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刚性局部型</a:t>
              </a:r>
              <a:endParaRPr lang="zh-CN" altLang="en-US" sz="1800" b="1" smtClean="0">
                <a:solidFill>
                  <a:srgbClr val="47B6E7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677075" y="3487816"/>
              <a:ext cx="2361600" cy="3762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350">
                  <a:sym typeface="+mn-ea"/>
                </a:rPr>
                <a:t>整机材料容易获得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材料成本不算高</a:t>
              </a:r>
              <a:endParaRPr lang="zh-CN" altLang="en-US" sz="1350" b="1">
                <a:sym typeface="+mn-ea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350">
                  <a:sym typeface="+mn-ea"/>
                </a:rPr>
                <a:t>一个模块总质量为4.0公斤，腰部为1.7公斤，腿部为2.3公斤</a:t>
              </a:r>
              <a:endParaRPr lang="zh-CN" altLang="en-US" sz="1350">
                <a:sym typeface="+mn-ea"/>
              </a:endParaRPr>
            </a:p>
            <a:p>
              <a:pPr algn="ctr"/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两台24V锂聚合物电池供电，</a:t>
              </a:r>
              <a:r>
                <a:rPr lang="zh-CN" altLang="en-US" sz="1350" b="1">
                  <a:sym typeface="+mn-ea"/>
                </a:rPr>
                <a:t>平均电功率测量值为49±5.3W。电池寿命为2.4小时，这等于</a:t>
              </a:r>
              <a:endParaRPr lang="zh-CN" altLang="en-US" sz="1350" b="1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在1.5m / s时走13km。</a:t>
              </a:r>
              <a:endParaRPr lang="zh-CN" altLang="fr-FR" sz="1350" smtClean="0">
                <a:sym typeface="Arial" panose="020B0604020202020204" pitchFamily="34" charset="0"/>
              </a:endParaRPr>
            </a:p>
          </p:txBody>
        </p:sp>
        <p:cxnSp>
          <p:nvCxnSpPr>
            <p:cNvPr id="69" name="直接连接符 68"/>
            <p:cNvCxnSpPr/>
            <p:nvPr>
              <p:custDataLst>
                <p:tags r:id="rId14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</a:ln>
            <a:effectLst/>
          </p:spPr>
        </p:cxnSp>
      </p:grpSp>
      <p:grpSp>
        <p:nvGrpSpPr>
          <p:cNvPr id="70" name="组合 69"/>
          <p:cNvGrpSpPr/>
          <p:nvPr>
            <p:custDataLst>
              <p:tags r:id="rId15"/>
            </p:custDataLst>
          </p:nvPr>
        </p:nvGrpSpPr>
        <p:grpSpPr>
          <a:xfrm>
            <a:off x="6077509" y="883046"/>
            <a:ext cx="3329305" cy="4784725"/>
            <a:chOff x="5880638" y="2377440"/>
            <a:chExt cx="3761388" cy="5405696"/>
          </a:xfrm>
        </p:grpSpPr>
        <p:sp>
          <p:nvSpPr>
            <p:cNvPr id="71" name="任意多边形 70"/>
            <p:cNvSpPr/>
            <p:nvPr>
              <p:custDataLst>
                <p:tags r:id="rId16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72" name="菱形 71"/>
            <p:cNvSpPr/>
            <p:nvPr>
              <p:custDataLst>
                <p:tags r:id="rId17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74" name="标题 1"/>
            <p:cNvSpPr txBox="1"/>
            <p:nvPr>
              <p:custDataLst>
                <p:tags r:id="rId18"/>
              </p:custDataLst>
            </p:nvPr>
          </p:nvSpPr>
          <p:spPr>
            <a:xfrm>
              <a:off x="6478700" y="2901205"/>
              <a:ext cx="2361600" cy="50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b="1" smtClean="0">
                  <a:solidFill>
                    <a:srgbClr val="47B6E7"/>
                  </a:solidFill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哈佛柔性</a:t>
              </a:r>
              <a:endParaRPr lang="zh-CN" altLang="en-US" sz="1800" b="1" smtClean="0">
                <a:solidFill>
                  <a:srgbClr val="47B6E7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5880638" y="3410512"/>
              <a:ext cx="3761388" cy="437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350">
                  <a:sym typeface="+mn-ea"/>
                </a:rPr>
                <a:t>织物成本（低）机电系统（低），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气动系统（长度订制，较高）；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软传感器（高）</a:t>
              </a:r>
              <a:r>
                <a:rPr lang="zh-CN" altLang="en-US" sz="1350">
                  <a:sym typeface="+mn-ea"/>
                </a:rPr>
                <a:t>；</a:t>
              </a:r>
              <a:endParaRPr lang="zh-CN" altLang="en-US" sz="1350">
                <a:sym typeface="+mn-ea"/>
              </a:endParaRPr>
            </a:p>
            <a:p>
              <a:pPr algn="ctr"/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纺织物质量基本可以忽略，</a:t>
              </a:r>
              <a:endParaRPr lang="zh-CN" altLang="en-US" sz="1350" b="1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小型空气压缩机和气管，</a:t>
              </a:r>
              <a:endParaRPr lang="zh-CN" altLang="en-US" sz="1350" b="1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驱动电机和鲍登线（5.5公斤）</a:t>
              </a:r>
              <a:endParaRPr lang="zh-CN" altLang="en-US" sz="1350" b="1">
                <a:sym typeface="+mn-ea"/>
              </a:endParaRPr>
            </a:p>
            <a:p>
              <a:pPr algn="ctr"/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气动：一个</a:t>
              </a:r>
              <a:r>
                <a:rPr lang="zh-CN" altLang="en-US" sz="1350" b="1">
                  <a:sym typeface="+mn-ea"/>
                </a:rPr>
                <a:t>（&gt; 1 kW）</a:t>
              </a:r>
              <a:endParaRPr lang="zh-CN" altLang="en-US" sz="1350" b="1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空气压缩机</a:t>
              </a:r>
              <a:r>
                <a:rPr lang="zh-CN" altLang="en-US" sz="1350">
                  <a:sym typeface="+mn-ea"/>
                </a:rPr>
                <a:t>；</a:t>
              </a:r>
              <a:endParaRPr lang="zh-CN" altLang="en-US" sz="1350"/>
            </a:p>
            <a:p>
              <a:pPr algn="ctr"/>
              <a:r>
                <a:rPr lang="zh-CN" altLang="en-US" sz="1350">
                  <a:sym typeface="+mn-ea"/>
                </a:rPr>
                <a:t>机电：</a:t>
              </a:r>
              <a:r>
                <a:rPr lang="zh-CN" altLang="en-US" sz="1350" b="1">
                  <a:sym typeface="+mn-ea"/>
                </a:rPr>
                <a:t>4小时连续行走，</a:t>
              </a:r>
              <a:endParaRPr lang="zh-CN" altLang="en-US" sz="1350" b="1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平均消耗大约50瓦；</a:t>
              </a:r>
              <a:endParaRPr lang="zh-CN" altLang="en-US" sz="1350"/>
            </a:p>
            <a:p>
              <a:pPr algn="ctr"/>
              <a:endParaRPr lang="zh-CN" altLang="en-US" sz="1350">
                <a:sym typeface="+mn-ea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236220" y="1499870"/>
            <a:ext cx="12801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成本投入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机械材料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人体负担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能源消耗</a:t>
            </a:r>
            <a:endParaRPr lang="zh-CN" altLang="en-US" sz="1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288"/>
            <a:ext cx="3168650" cy="398780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下肢外骨骼综合评价</a:t>
            </a:r>
            <a:endParaRPr kumimoji="0" 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14190" y="280035"/>
            <a:ext cx="4193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KPI</a:t>
            </a:r>
            <a:r>
              <a:rPr lang="zh-CN" altLang="en-US"/>
              <a:t>评价</a:t>
            </a:r>
            <a:endParaRPr lang="zh-CN" altLang="en-US"/>
          </a:p>
        </p:txBody>
      </p:sp>
      <p:grpSp>
        <p:nvGrpSpPr>
          <p:cNvPr id="55" name="组合 54"/>
          <p:cNvGrpSpPr/>
          <p:nvPr>
            <p:custDataLst>
              <p:tags r:id="rId2"/>
            </p:custDataLst>
          </p:nvPr>
        </p:nvGrpSpPr>
        <p:grpSpPr>
          <a:xfrm>
            <a:off x="1581561" y="883046"/>
            <a:ext cx="2440305" cy="4718051"/>
            <a:chOff x="801194" y="2377440"/>
            <a:chExt cx="2757012" cy="5330370"/>
          </a:xfrm>
        </p:grpSpPr>
        <p:sp>
          <p:nvSpPr>
            <p:cNvPr id="56" name="任意多边形 55"/>
            <p:cNvSpPr/>
            <p:nvPr>
              <p:custDataLst>
                <p:tags r:id="rId3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cxnSp>
          <p:nvCxnSpPr>
            <p:cNvPr id="57" name="直接连接符 56"/>
            <p:cNvCxnSpPr/>
            <p:nvPr>
              <p:custDataLst>
                <p:tags r:id="rId4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58" name="菱形 57"/>
            <p:cNvSpPr/>
            <p:nvPr>
              <p:custDataLst>
                <p:tags r:id="rId5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60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1030785" y="2977968"/>
              <a:ext cx="2361600" cy="50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b="1" smtClean="0">
                  <a:solidFill>
                    <a:srgbClr val="47B6E7"/>
                  </a:solidFill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伯克利刚性全身型</a:t>
              </a:r>
              <a:endParaRPr lang="zh-CN" altLang="en-US" sz="1800" b="1" smtClean="0">
                <a:solidFill>
                  <a:srgbClr val="47B6E7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865043" y="3640086"/>
              <a:ext cx="2693163" cy="4067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350">
                  <a:sym typeface="+mn-ea"/>
                </a:rPr>
                <a:t>需要一定时间的人机熟悉，</a:t>
              </a:r>
              <a:r>
                <a:rPr lang="zh-CN" altLang="en-US" sz="1350" b="1">
                  <a:sym typeface="+mn-ea"/>
                </a:rPr>
                <a:t>机器牵引人体运动；</a:t>
              </a:r>
              <a:endParaRPr lang="zh-CN" altLang="en-US" sz="1350" b="1"/>
            </a:p>
            <a:p>
              <a:pPr algn="ctr"/>
              <a:endParaRPr lang="zh-CN" altLang="en-US" sz="1350">
                <a:sym typeface="+mn-ea"/>
              </a:endParaRPr>
            </a:p>
            <a:p>
              <a:pPr algn="ctr"/>
              <a:endParaRPr lang="zh-CN" altLang="en-US" sz="1350">
                <a:sym typeface="+mn-ea"/>
              </a:endParaRPr>
            </a:p>
            <a:p>
              <a:pPr algn="ctr"/>
              <a:endParaRPr lang="zh-CN" altLang="en-US" sz="1350">
                <a:sym typeface="+mn-ea"/>
              </a:endParaRPr>
            </a:p>
            <a:p>
              <a:pPr algn="ctr"/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通过传感器，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实时判断人体的运动状态，自动进行助力工作，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无需预编程工作；</a:t>
              </a:r>
              <a:endParaRPr lang="zh-CN" altLang="en-US" sz="1350"/>
            </a:p>
            <a:p>
              <a:pPr algn="ctr"/>
              <a:endParaRPr lang="zh-CN" altLang="en-US" sz="1350"/>
            </a:p>
            <a:p>
              <a:pPr algn="ctr"/>
              <a:endParaRPr lang="zh-CN" altLang="en-US" sz="1350">
                <a:sym typeface="+mn-ea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>
            <p:custDataLst>
              <p:tags r:id="rId8"/>
            </p:custDataLst>
          </p:nvPr>
        </p:nvGrpSpPr>
        <p:grpSpPr>
          <a:xfrm>
            <a:off x="3949745" y="883046"/>
            <a:ext cx="2354849" cy="4043523"/>
            <a:chOff x="3461661" y="2377440"/>
            <a:chExt cx="2660466" cy="4568300"/>
          </a:xfrm>
        </p:grpSpPr>
        <p:sp>
          <p:nvSpPr>
            <p:cNvPr id="63" name="任意多边形 62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cxnSp>
          <p:nvCxnSpPr>
            <p:cNvPr id="64" name="直接连接符 63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65" name="菱形 64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67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3676904" y="2977968"/>
              <a:ext cx="2361600" cy="50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1800" b="1" smtClean="0">
                  <a:solidFill>
                    <a:srgbClr val="47B6E7"/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MIT</a:t>
              </a:r>
              <a:r>
                <a:rPr lang="zh-CN" altLang="en-US" sz="1800" b="1" smtClean="0">
                  <a:solidFill>
                    <a:srgbClr val="47B6E7"/>
                  </a:solidFill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刚性局部型</a:t>
              </a:r>
              <a:endParaRPr lang="zh-CN" altLang="en-US" sz="1800" b="1" smtClean="0">
                <a:solidFill>
                  <a:srgbClr val="47B6E7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677075" y="3487816"/>
              <a:ext cx="2361600" cy="3457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350">
                  <a:sym typeface="+mn-ea"/>
                </a:rPr>
                <a:t>不工作时，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系统呈松弛状态，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对运动无阻碍，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但在工作时，仍会机械强制地施加大量的力。</a:t>
              </a:r>
              <a:endParaRPr lang="zh-CN" altLang="en-US" sz="1350">
                <a:sym typeface="+mn-ea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350">
                  <a:sym typeface="+mn-ea"/>
                </a:rPr>
                <a:t>本模块为自主运作装置，且为局部作用模块，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所需信息输入要求不高；</a:t>
              </a:r>
              <a:endParaRPr lang="zh-CN" altLang="en-US" sz="1350"/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</p:txBody>
        </p:sp>
        <p:cxnSp>
          <p:nvCxnSpPr>
            <p:cNvPr id="69" name="直接连接符 68"/>
            <p:cNvCxnSpPr/>
            <p:nvPr>
              <p:custDataLst>
                <p:tags r:id="rId14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</a:ln>
            <a:effectLst/>
          </p:spPr>
        </p:cxnSp>
      </p:grpSp>
      <p:grpSp>
        <p:nvGrpSpPr>
          <p:cNvPr id="70" name="组合 69"/>
          <p:cNvGrpSpPr/>
          <p:nvPr>
            <p:custDataLst>
              <p:tags r:id="rId15"/>
            </p:custDataLst>
          </p:nvPr>
        </p:nvGrpSpPr>
        <p:grpSpPr>
          <a:xfrm>
            <a:off x="6077509" y="883046"/>
            <a:ext cx="3329305" cy="3975100"/>
            <a:chOff x="5880638" y="2377440"/>
            <a:chExt cx="3761388" cy="4490996"/>
          </a:xfrm>
        </p:grpSpPr>
        <p:sp>
          <p:nvSpPr>
            <p:cNvPr id="71" name="任意多边形 70"/>
            <p:cNvSpPr/>
            <p:nvPr>
              <p:custDataLst>
                <p:tags r:id="rId16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72" name="菱形 71"/>
            <p:cNvSpPr/>
            <p:nvPr>
              <p:custDataLst>
                <p:tags r:id="rId17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74" name="标题 1"/>
            <p:cNvSpPr txBox="1"/>
            <p:nvPr>
              <p:custDataLst>
                <p:tags r:id="rId18"/>
              </p:custDataLst>
            </p:nvPr>
          </p:nvSpPr>
          <p:spPr>
            <a:xfrm>
              <a:off x="6478700" y="2901205"/>
              <a:ext cx="2361600" cy="50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b="1" smtClean="0">
                  <a:solidFill>
                    <a:srgbClr val="47B6E7"/>
                  </a:solidFill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哈佛柔性</a:t>
              </a:r>
              <a:endParaRPr lang="zh-CN" altLang="en-US" sz="1800" b="1" smtClean="0">
                <a:solidFill>
                  <a:srgbClr val="47B6E7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5880638" y="3410512"/>
              <a:ext cx="3761388" cy="3457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350">
                  <a:sym typeface="+mn-ea"/>
                </a:rPr>
                <a:t>柔性材料，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干涉程度基本为零</a:t>
              </a:r>
              <a:endParaRPr lang="zh-CN" altLang="en-US" sz="1350" b="1">
                <a:sym typeface="+mn-ea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软传感器</a:t>
              </a:r>
              <a:r>
                <a:rPr lang="zh-CN" altLang="en-US" sz="1350">
                  <a:sym typeface="+mn-ea"/>
                </a:rPr>
                <a:t>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液态金属阻值变化敏感，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数据采集效率和可靠性较高。</a:t>
              </a:r>
              <a:endParaRPr lang="zh-CN" altLang="en-US" sz="1350"/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236220" y="1499870"/>
            <a:ext cx="12801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人机交互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机械干涉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算法交互</a:t>
            </a:r>
            <a:endParaRPr lang="zh-CN" altLang="en-US" sz="1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288"/>
            <a:ext cx="3168650" cy="398780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下肢外骨骼综合评价</a:t>
            </a:r>
            <a:endParaRPr kumimoji="0" 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14190" y="280035"/>
            <a:ext cx="4193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KPI</a:t>
            </a:r>
            <a:r>
              <a:rPr lang="zh-CN" altLang="en-US"/>
              <a:t>评价</a:t>
            </a:r>
            <a:endParaRPr lang="zh-CN" altLang="en-US"/>
          </a:p>
        </p:txBody>
      </p:sp>
      <p:grpSp>
        <p:nvGrpSpPr>
          <p:cNvPr id="55" name="组合 54"/>
          <p:cNvGrpSpPr/>
          <p:nvPr>
            <p:custDataLst>
              <p:tags r:id="rId2"/>
            </p:custDataLst>
          </p:nvPr>
        </p:nvGrpSpPr>
        <p:grpSpPr>
          <a:xfrm>
            <a:off x="1581561" y="874791"/>
            <a:ext cx="2440305" cy="3969716"/>
            <a:chOff x="801194" y="2377440"/>
            <a:chExt cx="2757012" cy="4484914"/>
          </a:xfrm>
        </p:grpSpPr>
        <p:sp>
          <p:nvSpPr>
            <p:cNvPr id="56" name="任意多边形 55"/>
            <p:cNvSpPr/>
            <p:nvPr>
              <p:custDataLst>
                <p:tags r:id="rId3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cxnSp>
          <p:nvCxnSpPr>
            <p:cNvPr id="57" name="直接连接符 56"/>
            <p:cNvCxnSpPr/>
            <p:nvPr>
              <p:custDataLst>
                <p:tags r:id="rId4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58" name="菱形 57"/>
            <p:cNvSpPr/>
            <p:nvPr>
              <p:custDataLst>
                <p:tags r:id="rId5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60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1030785" y="2977968"/>
              <a:ext cx="2361600" cy="50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b="1" smtClean="0">
                  <a:solidFill>
                    <a:srgbClr val="47B6E7"/>
                  </a:solidFill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伯克利刚性全身型</a:t>
              </a:r>
              <a:endParaRPr lang="zh-CN" altLang="en-US" sz="1800" b="1" smtClean="0">
                <a:solidFill>
                  <a:srgbClr val="47B6E7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865043" y="3487277"/>
              <a:ext cx="2693163" cy="315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350">
                  <a:sym typeface="+mn-ea"/>
                </a:rPr>
                <a:t>BLEEX已经被证明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可以支持高达75公斤，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并以高达1.3米/秒的速度行走。</a:t>
              </a:r>
              <a:endParaRPr lang="zh-CN" altLang="en-US" sz="1350">
                <a:sym typeface="+mn-ea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350">
                  <a:sym typeface="+mn-ea"/>
                </a:rPr>
                <a:t>液压驱动人体，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并携带负载运动，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满足助力要求。</a:t>
              </a:r>
              <a:endParaRPr lang="zh-CN" altLang="en-US" sz="1350"/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>
            <p:custDataLst>
              <p:tags r:id="rId8"/>
            </p:custDataLst>
          </p:nvPr>
        </p:nvGrpSpPr>
        <p:grpSpPr>
          <a:xfrm>
            <a:off x="3949745" y="874791"/>
            <a:ext cx="2472055" cy="4582795"/>
            <a:chOff x="3461661" y="2377440"/>
            <a:chExt cx="2792883" cy="5177560"/>
          </a:xfrm>
        </p:grpSpPr>
        <p:sp>
          <p:nvSpPr>
            <p:cNvPr id="63" name="任意多边形 62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cxnSp>
          <p:nvCxnSpPr>
            <p:cNvPr id="64" name="直接连接符 63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65" name="菱形 64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67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3760124" y="2977968"/>
              <a:ext cx="2361600" cy="50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1800" b="1" smtClean="0">
                  <a:solidFill>
                    <a:srgbClr val="47B6E7"/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MIT</a:t>
              </a:r>
              <a:r>
                <a:rPr lang="zh-CN" altLang="en-US" sz="1800" b="1" smtClean="0">
                  <a:solidFill>
                    <a:srgbClr val="47B6E7"/>
                  </a:solidFill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刚性局部型</a:t>
              </a:r>
              <a:endParaRPr lang="zh-CN" altLang="en-US" sz="1800" b="1" smtClean="0">
                <a:solidFill>
                  <a:srgbClr val="47B6E7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543446" y="3487276"/>
              <a:ext cx="2711098" cy="4067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350">
                  <a:sym typeface="+mn-ea"/>
                </a:rPr>
                <a:t>在有助力下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以1.5米/秒行走，23公斤负荷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只在需要1.85±0.11 W / kg，而无外骨骼6.98±0.24 W /kg；</a:t>
              </a:r>
              <a:endParaRPr lang="zh-CN" altLang="en-US" sz="1350">
                <a:sym typeface="+mn-ea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350">
                  <a:sym typeface="+mn-ea"/>
                </a:rPr>
                <a:t>平均施加正机械功率23±2W（每脚踝11.5W），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可降低步行代谢成本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36±12 W（装置自重产生惯性）， </a:t>
              </a:r>
              <a:r>
                <a:rPr lang="zh-CN" altLang="en-US" sz="1350" b="1">
                  <a:sym typeface="+mn-ea"/>
                </a:rPr>
                <a:t>相对于未佩戴外骨骼，减少代谢程度为8±3％。</a:t>
              </a:r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</p:txBody>
        </p:sp>
        <p:cxnSp>
          <p:nvCxnSpPr>
            <p:cNvPr id="69" name="直接连接符 68"/>
            <p:cNvCxnSpPr/>
            <p:nvPr>
              <p:custDataLst>
                <p:tags r:id="rId14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</a:ln>
            <a:effectLst/>
          </p:spPr>
        </p:cxnSp>
      </p:grpSp>
      <p:grpSp>
        <p:nvGrpSpPr>
          <p:cNvPr id="70" name="组合 69"/>
          <p:cNvGrpSpPr/>
          <p:nvPr>
            <p:custDataLst>
              <p:tags r:id="rId15"/>
            </p:custDataLst>
          </p:nvPr>
        </p:nvGrpSpPr>
        <p:grpSpPr>
          <a:xfrm>
            <a:off x="6077509" y="874791"/>
            <a:ext cx="3329305" cy="3975100"/>
            <a:chOff x="5880638" y="2377440"/>
            <a:chExt cx="3761388" cy="4490996"/>
          </a:xfrm>
        </p:grpSpPr>
        <p:sp>
          <p:nvSpPr>
            <p:cNvPr id="71" name="任意多边形 70"/>
            <p:cNvSpPr/>
            <p:nvPr>
              <p:custDataLst>
                <p:tags r:id="rId16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72" name="菱形 71"/>
            <p:cNvSpPr/>
            <p:nvPr>
              <p:custDataLst>
                <p:tags r:id="rId17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74" name="标题 1"/>
            <p:cNvSpPr txBox="1"/>
            <p:nvPr>
              <p:custDataLst>
                <p:tags r:id="rId18"/>
              </p:custDataLst>
            </p:nvPr>
          </p:nvSpPr>
          <p:spPr>
            <a:xfrm>
              <a:off x="6478700" y="2901205"/>
              <a:ext cx="2361600" cy="50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b="1" smtClean="0">
                  <a:solidFill>
                    <a:srgbClr val="47B6E7"/>
                  </a:solidFill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哈佛柔性</a:t>
              </a:r>
              <a:endParaRPr lang="zh-CN" altLang="en-US" sz="1800" b="1" smtClean="0">
                <a:solidFill>
                  <a:srgbClr val="47B6E7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5880638" y="3410512"/>
              <a:ext cx="3761388" cy="3457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350">
                  <a:sym typeface="+mn-ea"/>
                </a:rPr>
                <a:t>由于材料的柔性，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只能提供一定的拉力，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载荷能力基本没有</a:t>
              </a:r>
              <a:r>
                <a:rPr lang="zh-CN" altLang="en-US" sz="1350">
                  <a:sym typeface="+mn-ea"/>
                </a:rPr>
                <a:t>。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且</a:t>
              </a:r>
              <a:r>
                <a:rPr lang="zh-CN" altLang="en-US" sz="1350" b="1">
                  <a:sym typeface="+mn-ea"/>
                </a:rPr>
                <a:t>不能为身体提供支撑</a:t>
              </a:r>
              <a:r>
                <a:rPr lang="zh-CN" altLang="en-US" sz="1350">
                  <a:sym typeface="+mn-ea"/>
                </a:rPr>
                <a:t>。</a:t>
              </a:r>
              <a:endParaRPr lang="zh-CN" altLang="en-US" sz="1350"/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350">
                  <a:sym typeface="+mn-ea"/>
                </a:rPr>
                <a:t>相比于传统的刚性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所提供的</a:t>
              </a:r>
              <a:r>
                <a:rPr lang="zh-CN" altLang="en-US" sz="1350" b="1">
                  <a:sym typeface="+mn-ea"/>
                </a:rPr>
                <a:t>最大力量较低</a:t>
              </a:r>
              <a:r>
                <a:rPr lang="zh-CN" altLang="en-US" sz="1350">
                  <a:sym typeface="+mn-ea"/>
                </a:rPr>
                <a:t>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但可以满足在步态循环中的机械助力。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当以1.25米/秒的速度行走时，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fr-FR" sz="1350" smtClean="0">
                  <a:sym typeface="Arial" panose="020B0604020202020204" pitchFamily="34" charset="0"/>
                </a:rPr>
                <a:t>实时供力（</a:t>
              </a:r>
              <a:r>
                <a:rPr lang="en-US" altLang="zh-CN" sz="1350" smtClean="0">
                  <a:sym typeface="Arial" panose="020B0604020202020204" pitchFamily="34" charset="0"/>
                </a:rPr>
                <a:t>&gt;250N</a:t>
              </a:r>
              <a:r>
                <a:rPr lang="zh-CN" altLang="en-US" sz="1350" smtClean="0">
                  <a:sym typeface="Arial" panose="020B0604020202020204" pitchFamily="34" charset="0"/>
                </a:rPr>
                <a:t>）</a:t>
              </a:r>
              <a:endParaRPr lang="zh-CN" altLang="en-US" sz="1350" smtClean="0">
                <a:sym typeface="Arial" panose="020B0604020202020204" pitchFamily="34" charset="0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236220" y="1499870"/>
            <a:ext cx="12801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功能效益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>
                <a:sym typeface="+mn-ea"/>
              </a:rPr>
              <a:t>载荷能力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助力</a:t>
            </a:r>
            <a:r>
              <a:rPr lang="zh-CN" altLang="en-US" sz="1800">
                <a:sym typeface="+mn-ea"/>
              </a:rPr>
              <a:t>能力</a:t>
            </a:r>
            <a:endParaRPr lang="zh-CN" altLang="en-US" sz="1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288"/>
            <a:ext cx="3168650" cy="398780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外部因素</a:t>
            </a: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其他加分项</a:t>
            </a:r>
            <a:endParaRPr kumimoji="0" 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grpSp>
        <p:nvGrpSpPr>
          <p:cNvPr id="55" name="组合 54"/>
          <p:cNvGrpSpPr/>
          <p:nvPr>
            <p:custDataLst>
              <p:tags r:id="rId2"/>
            </p:custDataLst>
          </p:nvPr>
        </p:nvGrpSpPr>
        <p:grpSpPr>
          <a:xfrm>
            <a:off x="668431" y="866536"/>
            <a:ext cx="2440305" cy="5132707"/>
            <a:chOff x="801194" y="2377440"/>
            <a:chExt cx="2757012" cy="5798840"/>
          </a:xfrm>
        </p:grpSpPr>
        <p:sp>
          <p:nvSpPr>
            <p:cNvPr id="56" name="任意多边形 55"/>
            <p:cNvSpPr/>
            <p:nvPr>
              <p:custDataLst>
                <p:tags r:id="rId3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cxnSp>
          <p:nvCxnSpPr>
            <p:cNvPr id="57" name="直接连接符 56"/>
            <p:cNvCxnSpPr/>
            <p:nvPr>
              <p:custDataLst>
                <p:tags r:id="rId4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58" name="菱形 57"/>
            <p:cNvSpPr/>
            <p:nvPr>
              <p:custDataLst>
                <p:tags r:id="rId5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60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1030785" y="2977968"/>
              <a:ext cx="2361600" cy="50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b="1" smtClean="0">
                  <a:solidFill>
                    <a:srgbClr val="47B6E7"/>
                  </a:solidFill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伯克利刚性全身型</a:t>
              </a:r>
              <a:endParaRPr lang="zh-CN" altLang="en-US" sz="1800" b="1" smtClean="0">
                <a:solidFill>
                  <a:srgbClr val="47B6E7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865043" y="3498756"/>
              <a:ext cx="2693163" cy="4677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1350"/>
                <a:t>1</a:t>
              </a:r>
              <a:r>
                <a:rPr lang="zh-CN" altLang="en-US" sz="1350"/>
                <a:t>、</a:t>
              </a:r>
              <a:r>
                <a:rPr lang="zh-CN" altLang="en-US" sz="1350"/>
                <a:t>为了减少人机干涉程度</a:t>
              </a:r>
              <a:endParaRPr lang="zh-CN" altLang="en-US" sz="1350"/>
            </a:p>
            <a:p>
              <a:pPr algn="ctr"/>
              <a:r>
                <a:rPr lang="zh-CN" altLang="en-US" sz="1350" b="1"/>
                <a:t>大幅增加自由度</a:t>
              </a:r>
              <a:endParaRPr lang="zh-CN" altLang="en-US" sz="1350" b="1"/>
            </a:p>
            <a:p>
              <a:pPr algn="ctr"/>
              <a:r>
                <a:rPr lang="zh-CN" altLang="en-US" sz="1350"/>
                <a:t>结构复杂、难以穿戴、</a:t>
              </a:r>
              <a:endParaRPr lang="zh-CN" altLang="en-US" sz="1350"/>
            </a:p>
            <a:p>
              <a:pPr algn="ctr"/>
              <a:r>
                <a:rPr lang="zh-CN" altLang="en-US" sz="1350"/>
                <a:t>耗能提高</a:t>
              </a:r>
              <a:endParaRPr lang="zh-CN" altLang="en-US" sz="1350"/>
            </a:p>
            <a:p>
              <a:pPr algn="ctr"/>
              <a:r>
                <a:rPr lang="en-US" altLang="zh-CN" sz="1350"/>
                <a:t>2</a:t>
              </a:r>
              <a:r>
                <a:rPr lang="zh-CN" altLang="en-US" sz="1350"/>
                <a:t>、</a:t>
              </a:r>
              <a:r>
                <a:rPr lang="zh-CN" altLang="en-US" sz="1350">
                  <a:sym typeface="+mn-ea"/>
                </a:rPr>
                <a:t>机械装置外观十分夸张，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难以融入社会</a:t>
              </a:r>
              <a:r>
                <a:rPr lang="zh-CN" altLang="en-US" sz="1350">
                  <a:sym typeface="+mn-ea"/>
                </a:rPr>
                <a:t>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需要使用者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进行一段时间的熟悉机器。</a:t>
              </a:r>
              <a:endParaRPr lang="zh-CN" altLang="en-US" sz="1350"/>
            </a:p>
            <a:p>
              <a:pPr algn="ctr"/>
              <a:r>
                <a:rPr lang="en-US" altLang="zh-CN" sz="1350"/>
                <a:t>3</a:t>
              </a:r>
              <a:r>
                <a:rPr lang="zh-CN" altLang="en-US" sz="1350"/>
                <a:t>、</a:t>
              </a:r>
              <a:r>
                <a:rPr lang="zh-CN" altLang="en-US" sz="1350">
                  <a:sym typeface="+mn-ea"/>
                </a:rPr>
                <a:t>刚性机械外骨骼</a:t>
              </a:r>
              <a:r>
                <a:rPr lang="zh-CN" altLang="en-US" sz="1350" b="1">
                  <a:sym typeface="+mn-ea"/>
                </a:rPr>
                <a:t>需要大范围的作用空间</a:t>
              </a:r>
              <a:r>
                <a:rPr lang="zh-CN" altLang="en-US" sz="1350">
                  <a:sym typeface="+mn-ea"/>
                </a:rPr>
                <a:t>；</a:t>
              </a:r>
              <a:endParaRPr lang="zh-CN" altLang="en-US" sz="1350"/>
            </a:p>
            <a:p>
              <a:pPr algn="ctr"/>
              <a:r>
                <a:rPr lang="en-US" altLang="zh-CN" sz="1350">
                  <a:sym typeface="+mn-ea"/>
                </a:rPr>
                <a:t>4</a:t>
              </a:r>
              <a:r>
                <a:rPr lang="zh-CN" altLang="en-US" sz="1350">
                  <a:sym typeface="+mn-ea"/>
                </a:rPr>
                <a:t>、通过可调节支架</a:t>
              </a:r>
              <a:endParaRPr lang="zh-CN" altLang="en-US" sz="1350"/>
            </a:p>
            <a:p>
              <a:pPr algn="ctr"/>
              <a:r>
                <a:rPr lang="zh-CN" altLang="en-US" sz="1350" b="1">
                  <a:sym typeface="+mn-ea"/>
                </a:rPr>
                <a:t>提高装置通用性</a:t>
              </a:r>
              <a:endParaRPr lang="zh-CN" altLang="en-US" sz="1350" b="1"/>
            </a:p>
            <a:p>
              <a:pPr algn="ctr"/>
              <a:endParaRPr lang="en-US" altLang="zh-CN" sz="1350"/>
            </a:p>
            <a:p>
              <a:pPr algn="ctr"/>
              <a:endParaRPr lang="en-US" altLang="zh-CN" sz="1350"/>
            </a:p>
            <a:p>
              <a:pPr algn="ctr"/>
              <a:endParaRPr lang="zh-CN" altLang="fr-FR" sz="1350" smtClean="0"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>
            <p:custDataLst>
              <p:tags r:id="rId8"/>
            </p:custDataLst>
          </p:nvPr>
        </p:nvGrpSpPr>
        <p:grpSpPr>
          <a:xfrm>
            <a:off x="3036615" y="866536"/>
            <a:ext cx="2472055" cy="3969716"/>
            <a:chOff x="3461661" y="2377440"/>
            <a:chExt cx="2792883" cy="4484914"/>
          </a:xfrm>
        </p:grpSpPr>
        <p:sp>
          <p:nvSpPr>
            <p:cNvPr id="63" name="任意多边形 62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cxnSp>
          <p:nvCxnSpPr>
            <p:cNvPr id="64" name="直接连接符 63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65" name="菱形 64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67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3760124" y="2977968"/>
              <a:ext cx="2361600" cy="50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1800" b="1" smtClean="0">
                  <a:solidFill>
                    <a:srgbClr val="47B6E7"/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MIT</a:t>
              </a:r>
              <a:r>
                <a:rPr lang="zh-CN" altLang="en-US" sz="1800" b="1" smtClean="0">
                  <a:solidFill>
                    <a:srgbClr val="47B6E7"/>
                  </a:solidFill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刚性局部型</a:t>
              </a:r>
              <a:endParaRPr lang="zh-CN" altLang="en-US" sz="1800" b="1" smtClean="0">
                <a:solidFill>
                  <a:srgbClr val="47B6E7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543446" y="3487276"/>
              <a:ext cx="2711098" cy="1322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350">
                  <a:sym typeface="+mn-ea"/>
                </a:rPr>
                <a:t>鉴于玻璃纤维支柱的长度，此装置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会</a:t>
              </a:r>
              <a:r>
                <a:rPr lang="zh-CN" altLang="en-US" sz="1350" b="1">
                  <a:sym typeface="+mn-ea"/>
                </a:rPr>
                <a:t>占据较大的作用空间，</a:t>
              </a:r>
              <a:endParaRPr lang="zh-CN" altLang="en-US" sz="1350" b="1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且不适于快速穿戴；</a:t>
              </a:r>
              <a:endParaRPr lang="zh-CN" altLang="fr-FR" sz="1350" smtClean="0">
                <a:sym typeface="Arial" panose="020B0604020202020204" pitchFamily="34" charset="0"/>
              </a:endParaRPr>
            </a:p>
          </p:txBody>
        </p:sp>
        <p:cxnSp>
          <p:nvCxnSpPr>
            <p:cNvPr id="69" name="直接连接符 68"/>
            <p:cNvCxnSpPr/>
            <p:nvPr>
              <p:custDataLst>
                <p:tags r:id="rId14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</a:ln>
            <a:effectLst/>
          </p:spPr>
        </p:cxnSp>
      </p:grpSp>
      <p:grpSp>
        <p:nvGrpSpPr>
          <p:cNvPr id="70" name="组合 69"/>
          <p:cNvGrpSpPr/>
          <p:nvPr>
            <p:custDataLst>
              <p:tags r:id="rId15"/>
            </p:custDataLst>
          </p:nvPr>
        </p:nvGrpSpPr>
        <p:grpSpPr>
          <a:xfrm>
            <a:off x="5455209" y="866536"/>
            <a:ext cx="3382645" cy="3975099"/>
            <a:chOff x="6209212" y="2377440"/>
            <a:chExt cx="3821651" cy="4490995"/>
          </a:xfrm>
        </p:grpSpPr>
        <p:sp>
          <p:nvSpPr>
            <p:cNvPr id="71" name="任意多边形 70"/>
            <p:cNvSpPr/>
            <p:nvPr>
              <p:custDataLst>
                <p:tags r:id="rId16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72" name="菱形 71"/>
            <p:cNvSpPr/>
            <p:nvPr>
              <p:custDataLst>
                <p:tags r:id="rId17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74" name="标题 1"/>
            <p:cNvSpPr txBox="1"/>
            <p:nvPr>
              <p:custDataLst>
                <p:tags r:id="rId18"/>
              </p:custDataLst>
            </p:nvPr>
          </p:nvSpPr>
          <p:spPr>
            <a:xfrm>
              <a:off x="6478700" y="2901205"/>
              <a:ext cx="2361600" cy="50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b="1" smtClean="0">
                  <a:solidFill>
                    <a:srgbClr val="47B6E7"/>
                  </a:solidFill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哈佛柔性</a:t>
              </a:r>
              <a:endParaRPr lang="zh-CN" altLang="en-US" sz="1800" b="1" smtClean="0">
                <a:solidFill>
                  <a:srgbClr val="47B6E7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6269475" y="3410512"/>
              <a:ext cx="3761388" cy="3457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1350">
                  <a:sym typeface="+mn-ea"/>
                </a:rPr>
                <a:t>1.</a:t>
              </a:r>
              <a:r>
                <a:rPr lang="zh-CN" altLang="en-US" sz="1350">
                  <a:sym typeface="+mn-ea"/>
                </a:rPr>
                <a:t>制动器和执行器分离，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>
                  <a:sym typeface="+mn-ea"/>
                </a:rPr>
                <a:t>仅由连接介质连接，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提高了机械的透明度</a:t>
              </a:r>
              <a:r>
                <a:rPr lang="zh-CN" altLang="en-US" sz="1350">
                  <a:sym typeface="+mn-ea"/>
                </a:rPr>
                <a:t>；</a:t>
              </a:r>
              <a:endParaRPr lang="zh-CN" altLang="en-US" sz="1350">
                <a:sym typeface="+mn-ea"/>
              </a:endParaRPr>
            </a:p>
            <a:p>
              <a:pPr algn="ctr"/>
              <a:endParaRPr lang="zh-CN" altLang="en-US" sz="1350"/>
            </a:p>
            <a:p>
              <a:pPr algn="ctr"/>
              <a:r>
                <a:rPr lang="en-US" altLang="zh-CN" sz="1350">
                  <a:sym typeface="+mn-ea"/>
                </a:rPr>
                <a:t>2.</a:t>
              </a:r>
              <a:r>
                <a:rPr lang="zh-CN" altLang="en-US" sz="1350">
                  <a:sym typeface="+mn-ea"/>
                </a:rPr>
                <a:t>可以穿在正常衣服下面，</a:t>
              </a:r>
              <a:endParaRPr lang="zh-CN" altLang="en-US" sz="1350">
                <a:sym typeface="+mn-ea"/>
              </a:endParaRPr>
            </a:p>
            <a:p>
              <a:pPr algn="ctr"/>
              <a:r>
                <a:rPr lang="zh-CN" altLang="en-US" sz="1350" b="1">
                  <a:sym typeface="+mn-ea"/>
                </a:rPr>
                <a:t>低调，于社会相容</a:t>
              </a:r>
              <a:r>
                <a:rPr lang="zh-CN" altLang="en-US" sz="1350">
                  <a:sym typeface="+mn-ea"/>
                </a:rPr>
                <a:t>；</a:t>
              </a:r>
              <a:endParaRPr lang="zh-CN" altLang="en-US" sz="1350">
                <a:sym typeface="+mn-ea"/>
              </a:endParaRPr>
            </a:p>
            <a:p>
              <a:pPr algn="ctr"/>
              <a:endParaRPr lang="en-US" altLang="zh-CN" sz="1350"/>
            </a:p>
            <a:p>
              <a:pPr algn="ctr"/>
              <a:r>
                <a:rPr lang="en-US" altLang="zh-CN" sz="1350">
                  <a:sym typeface="+mn-ea"/>
                </a:rPr>
                <a:t>3.</a:t>
              </a:r>
              <a:r>
                <a:rPr lang="zh-CN" altLang="en-US" sz="1350">
                  <a:sym typeface="+mn-ea"/>
                </a:rPr>
                <a:t>类似于衣物，</a:t>
              </a:r>
              <a:r>
                <a:rPr lang="zh-CN" altLang="en-US" sz="1350" b="1">
                  <a:sym typeface="+mn-ea"/>
                </a:rPr>
                <a:t>便于穿戴</a:t>
              </a:r>
              <a:r>
                <a:rPr lang="zh-CN" altLang="en-US" sz="1350">
                  <a:sym typeface="+mn-ea"/>
                </a:rPr>
                <a:t>；</a:t>
              </a:r>
              <a:endParaRPr lang="zh-CN" altLang="en-US" sz="1350">
                <a:sym typeface="+mn-ea"/>
              </a:endParaRPr>
            </a:p>
            <a:p>
              <a:pPr algn="ctr"/>
              <a:endParaRPr lang="en-US" altLang="zh-CN" sz="1350"/>
            </a:p>
            <a:p>
              <a:pPr algn="ctr"/>
              <a:r>
                <a:rPr lang="en-US" altLang="zh-CN" sz="1350">
                  <a:sym typeface="+mn-ea"/>
                </a:rPr>
                <a:t>4.</a:t>
              </a:r>
              <a:r>
                <a:rPr lang="zh-CN" altLang="en-US" sz="1350">
                  <a:sym typeface="+mn-ea"/>
                </a:rPr>
                <a:t>调整初始参数，可以使装置长度增加，</a:t>
              </a:r>
              <a:r>
                <a:rPr lang="zh-CN" altLang="en-US" sz="1350" b="1">
                  <a:sym typeface="+mn-ea"/>
                </a:rPr>
                <a:t>提高exo的通用性</a:t>
              </a:r>
              <a:r>
                <a:rPr lang="zh-CN" altLang="en-US" sz="1350">
                  <a:sym typeface="+mn-ea"/>
                </a:rPr>
                <a:t>；</a:t>
              </a:r>
              <a:endParaRPr lang="zh-CN" altLang="en-US" sz="1350" smtClean="0"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63930" y="269558"/>
            <a:ext cx="3168650" cy="398780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/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刚柔对比</a:t>
            </a:r>
            <a:r>
              <a:rPr kumimoji="0" lang="en-US" altLang="zh-CN" sz="2000" i="0" u="none" strike="noStrike" kern="1200" cap="none" spc="0" normalizeH="0" baseline="0" noProof="0" dirty="0">
                <a:ln/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000" i="0" u="none" strike="noStrike" kern="1200" cap="none" spc="0" normalizeH="0" baseline="0" noProof="0" dirty="0">
                <a:ln/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设计导向</a:t>
            </a:r>
            <a:endParaRPr kumimoji="0" lang="zh-CN" altLang="en-US" sz="2000" i="0" u="none" strike="noStrike" kern="1200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5755" y="1221740"/>
            <a:ext cx="33959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 sz="1400"/>
          </a:p>
        </p:txBody>
      </p:sp>
      <p:grpSp>
        <p:nvGrpSpPr>
          <p:cNvPr id="63" name="组合 62"/>
          <p:cNvGrpSpPr/>
          <p:nvPr>
            <p:custDataLst>
              <p:tags r:id="rId2"/>
            </p:custDataLst>
          </p:nvPr>
        </p:nvGrpSpPr>
        <p:grpSpPr>
          <a:xfrm>
            <a:off x="787479" y="783301"/>
            <a:ext cx="4748531" cy="4950840"/>
            <a:chOff x="391886" y="2377440"/>
            <a:chExt cx="4301644" cy="4484914"/>
          </a:xfrm>
        </p:grpSpPr>
        <p:sp>
          <p:nvSpPr>
            <p:cNvPr id="64" name="任意多边形 63"/>
            <p:cNvSpPr/>
            <p:nvPr>
              <p:custDataLst>
                <p:tags r:id="rId3"/>
              </p:custDataLst>
            </p:nvPr>
          </p:nvSpPr>
          <p:spPr>
            <a:xfrm>
              <a:off x="478971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cxnSp>
          <p:nvCxnSpPr>
            <p:cNvPr id="65" name="直接连接符 64"/>
            <p:cNvCxnSpPr/>
            <p:nvPr>
              <p:custDataLst>
                <p:tags r:id="rId4"/>
              </p:custDataLst>
            </p:nvPr>
          </p:nvCxnSpPr>
          <p:spPr>
            <a:xfrm>
              <a:off x="391886" y="2377440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66" name="菱形 65"/>
            <p:cNvSpPr/>
            <p:nvPr>
              <p:custDataLst>
                <p:tags r:id="rId5"/>
              </p:custDataLst>
            </p:nvPr>
          </p:nvSpPr>
          <p:spPr>
            <a:xfrm>
              <a:off x="836023" y="2978328"/>
              <a:ext cx="95794" cy="95794"/>
            </a:xfrm>
            <a:prstGeom prst="diamond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68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1005433" y="2454973"/>
              <a:ext cx="2360160" cy="40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smtClean="0">
                  <a:solidFill>
                    <a:srgbClr val="47B6E7"/>
                  </a:solidFill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刚性</a:t>
              </a:r>
              <a:endParaRPr lang="zh-CN" altLang="en-US" sz="1800" smtClean="0">
                <a:solidFill>
                  <a:srgbClr val="47B6E7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650169" y="2862367"/>
              <a:ext cx="4043361" cy="3881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lang="en-US" altLang="zh-CN" sz="1400" smtClean="0">
                  <a:sym typeface="Arial" panose="020B0604020202020204" pitchFamily="34" charset="0"/>
                </a:rPr>
                <a:t>1</a:t>
              </a:r>
              <a:r>
                <a:rPr lang="zh-CN" altLang="en-US" sz="1400" smtClean="0">
                  <a:sym typeface="Arial" panose="020B0604020202020204" pitchFamily="34" charset="0"/>
                </a:rPr>
                <a:t>、优化机械设计，提高效率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l"/>
              <a:r>
                <a:rPr lang="zh-CN" altLang="en-US" sz="1400" dirty="0">
                  <a:latin typeface="+mn-ea"/>
                  <a:ea typeface="+mn-ea"/>
                  <a:sym typeface="+mn-ea"/>
                </a:rPr>
                <a:t>化整体设计为局部模块，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l"/>
              <a:r>
                <a:rPr lang="zh-CN" altLang="en-US" sz="1400" dirty="0">
                  <a:latin typeface="+mn-ea"/>
                  <a:ea typeface="+mn-ea"/>
                  <a:sym typeface="+mn-ea"/>
                </a:rPr>
                <a:t>化宏观复杂为细节简约，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l"/>
              <a:r>
                <a:rPr lang="en-US" altLang="zh-CN" sz="1400" smtClean="0">
                  <a:sym typeface="Arial" panose="020B0604020202020204" pitchFamily="34" charset="0"/>
                </a:rPr>
                <a:t>——</a:t>
              </a:r>
              <a:r>
                <a:rPr lang="zh-CN" altLang="en-US" sz="1400" smtClean="0">
                  <a:sym typeface="Arial" panose="020B0604020202020204" pitchFamily="34" charset="0"/>
                </a:rPr>
                <a:t>降低成本（机、人、能）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l"/>
              <a:r>
                <a:rPr lang="en-US" altLang="zh-CN" sz="1400" smtClean="0">
                  <a:sym typeface="Arial" panose="020B0604020202020204" pitchFamily="34" charset="0"/>
                </a:rPr>
                <a:t>2</a:t>
              </a:r>
              <a:r>
                <a:rPr lang="zh-CN" altLang="en-US" sz="1400" smtClean="0">
                  <a:sym typeface="Arial" panose="020B0604020202020204" pitchFamily="34" charset="0"/>
                </a:rPr>
                <a:t>、具有出色的载荷能力，支持力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l"/>
              <a:endParaRPr lang="zh-CN" altLang="en-US" sz="1400" smtClean="0">
                <a:sym typeface="Arial" panose="020B0604020202020204" pitchFamily="34" charset="0"/>
              </a:endParaRPr>
            </a:p>
            <a:p>
              <a:pPr algn="l"/>
              <a:r>
                <a:rPr lang="en-US" altLang="zh-CN" sz="1400" smtClean="0">
                  <a:sym typeface="Arial" panose="020B0604020202020204" pitchFamily="34" charset="0"/>
                </a:rPr>
                <a:t>3</a:t>
              </a:r>
              <a:r>
                <a:rPr lang="zh-CN" altLang="en-US" sz="1400" smtClean="0">
                  <a:sym typeface="Arial" panose="020B0604020202020204" pitchFamily="34" charset="0"/>
                </a:rPr>
                <a:t>、尽可能地降低干涉，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l"/>
              <a:r>
                <a:rPr lang="zh-CN" altLang="en-US" sz="1400" smtClean="0">
                  <a:sym typeface="Arial" panose="020B0604020202020204" pitchFamily="34" charset="0"/>
                </a:rPr>
                <a:t>（增加自由度</a:t>
              </a:r>
              <a:r>
                <a:rPr lang="en-US" altLang="zh-CN" sz="1400" smtClean="0">
                  <a:sym typeface="Arial" panose="020B0604020202020204" pitchFamily="34" charset="0"/>
                </a:rPr>
                <a:t>=</a:t>
              </a:r>
              <a:r>
                <a:rPr lang="zh-CN" altLang="en-US" sz="1400" smtClean="0">
                  <a:sym typeface="Arial" panose="020B0604020202020204" pitchFamily="34" charset="0"/>
                </a:rPr>
                <a:t>柔性</a:t>
              </a:r>
              <a:r>
                <a:rPr lang="zh-CN" altLang="en-US" sz="1400" smtClean="0">
                  <a:sym typeface="Arial" panose="020B0604020202020204" pitchFamily="34" charset="0"/>
                </a:rPr>
                <a:t>，轴承）</a:t>
              </a:r>
              <a:r>
                <a:rPr lang="en-US" altLang="zh-CN" sz="1400" smtClean="0">
                  <a:sym typeface="Arial" panose="020B0604020202020204" pitchFamily="34" charset="0"/>
                </a:rPr>
                <a:t>——</a:t>
              </a:r>
              <a:r>
                <a:rPr lang="zh-CN" altLang="en-US" sz="1400" smtClean="0">
                  <a:sym typeface="Arial" panose="020B0604020202020204" pitchFamily="34" charset="0"/>
                </a:rPr>
                <a:t>高耗能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l"/>
              <a:r>
                <a:rPr lang="en-US" altLang="zh-CN" sz="1400" smtClean="0">
                  <a:sym typeface="Arial" panose="020B0604020202020204" pitchFamily="34" charset="0"/>
                </a:rPr>
                <a:t>4</a:t>
              </a:r>
              <a:r>
                <a:rPr lang="zh-CN" altLang="en-US" sz="1400" smtClean="0">
                  <a:sym typeface="Arial" panose="020B0604020202020204" pitchFamily="34" charset="0"/>
                </a:rPr>
                <a:t>、简化机械设计，提高机械透明度，易于穿戴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l"/>
              <a:r>
                <a:rPr lang="zh-CN" altLang="en-US" sz="1400" smtClean="0">
                  <a:sym typeface="Arial" panose="020B0604020202020204" pitchFamily="34" charset="0"/>
                </a:rPr>
                <a:t>促进融入社会（或者刚性仅为专用）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l"/>
              <a:r>
                <a:rPr lang="en-US" altLang="zh-CN" sz="1400" smtClean="0">
                  <a:sym typeface="Arial" panose="020B0604020202020204" pitchFamily="34" charset="0"/>
                </a:rPr>
                <a:t>5</a:t>
              </a:r>
              <a:r>
                <a:rPr lang="zh-CN" altLang="en-US" sz="1400" smtClean="0">
                  <a:sym typeface="Arial" panose="020B0604020202020204" pitchFamily="34" charset="0"/>
                </a:rPr>
                <a:t>、机械装置需要占据大量作用空间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l"/>
              <a:r>
                <a:rPr lang="zh-CN" altLang="en-US" sz="1400" smtClean="0">
                  <a:sym typeface="Arial" panose="020B0604020202020204" pitchFamily="34" charset="0"/>
                </a:rPr>
                <a:t>（化摆动为转动）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l"/>
              <a:r>
                <a:rPr lang="en-US" altLang="zh-CN" sz="1400" smtClean="0">
                  <a:sym typeface="Arial" panose="020B0604020202020204" pitchFamily="34" charset="0"/>
                </a:rPr>
                <a:t>6</a:t>
              </a:r>
              <a:r>
                <a:rPr lang="zh-CN" altLang="en-US" sz="1400" smtClean="0">
                  <a:sym typeface="Arial" panose="020B0604020202020204" pitchFamily="34" charset="0"/>
                </a:rPr>
                <a:t>提高装置通用性（伸缩杆）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l"/>
              <a:endParaRPr lang="zh-CN" altLang="en-US" sz="1400" smtClean="0">
                <a:sym typeface="Arial" panose="020B0604020202020204" pitchFamily="34" charset="0"/>
              </a:endParaRPr>
            </a:p>
            <a:p>
              <a:pPr algn="l"/>
              <a:endParaRPr lang="zh-CN" altLang="en-US" sz="1400" smtClean="0"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>
            <p:custDataLst>
              <p:tags r:id="rId8"/>
            </p:custDataLst>
          </p:nvPr>
        </p:nvGrpSpPr>
        <p:grpSpPr>
          <a:xfrm>
            <a:off x="3113421" y="783301"/>
            <a:ext cx="5563235" cy="4950840"/>
            <a:chOff x="-1315425" y="2377440"/>
            <a:chExt cx="5039676" cy="4484914"/>
          </a:xfrm>
        </p:grpSpPr>
        <p:sp>
          <p:nvSpPr>
            <p:cNvPr id="71" name="任意多边形 70"/>
            <p:cNvSpPr/>
            <p:nvPr>
              <p:custDataLst>
                <p:tags r:id="rId9"/>
              </p:custDataLst>
            </p:nvPr>
          </p:nvSpPr>
          <p:spPr>
            <a:xfrm>
              <a:off x="478971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cxnSp>
          <p:nvCxnSpPr>
            <p:cNvPr id="72" name="直接连接符 71"/>
            <p:cNvCxnSpPr/>
            <p:nvPr>
              <p:custDataLst>
                <p:tags r:id="rId10"/>
              </p:custDataLst>
            </p:nvPr>
          </p:nvCxnSpPr>
          <p:spPr>
            <a:xfrm>
              <a:off x="391886" y="2377440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73" name="菱形 72"/>
            <p:cNvSpPr/>
            <p:nvPr>
              <p:custDataLst>
                <p:tags r:id="rId11"/>
              </p:custDataLst>
            </p:nvPr>
          </p:nvSpPr>
          <p:spPr>
            <a:xfrm>
              <a:off x="836023" y="2978328"/>
              <a:ext cx="95794" cy="95794"/>
            </a:xfrm>
            <a:prstGeom prst="diamond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75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878880" y="2454973"/>
              <a:ext cx="2361600" cy="40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smtClean="0">
                  <a:solidFill>
                    <a:srgbClr val="47B6E7"/>
                  </a:solidFill>
                  <a:latin typeface="Calibri Light" panose="020F0302020204030204" charset="0"/>
                  <a:cs typeface="+mn-ea"/>
                  <a:sym typeface="Arial" panose="020B0604020202020204" pitchFamily="34" charset="0"/>
                </a:rPr>
                <a:t>柔性</a:t>
              </a:r>
              <a:endParaRPr lang="zh-CN" altLang="en-US" sz="1800" smtClean="0">
                <a:solidFill>
                  <a:srgbClr val="47B6E7"/>
                </a:solidFill>
                <a:latin typeface="Calibri Light" panose="020F030202020403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-1315425" y="2774355"/>
              <a:ext cx="5039676" cy="3514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r"/>
              <a:r>
                <a:rPr lang="en-US" altLang="zh-CN" sz="1400" smtClean="0">
                  <a:sym typeface="Arial" panose="020B0604020202020204" pitchFamily="34" charset="0"/>
                </a:rPr>
                <a:t>1</a:t>
              </a:r>
              <a:r>
                <a:rPr lang="zh-CN" altLang="en-US" sz="1400" smtClean="0">
                  <a:sym typeface="Arial" panose="020B0604020202020204" pitchFamily="34" charset="0"/>
                </a:rPr>
                <a:t>、实现柔性传力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r"/>
              <a:r>
                <a:rPr lang="zh-CN" altLang="en-US" sz="1400" smtClean="0">
                  <a:sym typeface="Arial" panose="020B0604020202020204" pitchFamily="34" charset="0"/>
                </a:rPr>
                <a:t>（柔性介质，气管，电缆）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r"/>
              <a:r>
                <a:rPr lang="zh-CN" altLang="en-US" sz="1400" dirty="0">
                  <a:latin typeface="+mn-ea"/>
                  <a:ea typeface="+mn-ea"/>
                  <a:sym typeface="+mn-ea"/>
                </a:rPr>
                <a:t>提高传力的合理性稳定性和效率；</a:t>
              </a:r>
              <a:endParaRPr lang="zh-CN" altLang="en-US" sz="1400" dirty="0">
                <a:latin typeface="+mn-ea"/>
                <a:ea typeface="+mn-ea"/>
                <a:sym typeface="+mn-ea"/>
              </a:endParaRPr>
            </a:p>
            <a:p>
              <a:pPr algn="r">
                <a:lnSpc>
                  <a:spcPts val="1200"/>
                </a:lnSpc>
              </a:pPr>
              <a:r>
                <a:rPr lang="zh-CN" altLang="en-US" sz="1400" dirty="0">
                  <a:latin typeface="+mn-ea"/>
                  <a:ea typeface="+mn-ea"/>
                  <a:sym typeface="+mn-ea"/>
                </a:rPr>
                <a:t>（避免力的滑移，和有害力矩）</a:t>
              </a:r>
              <a:endParaRPr lang="en-US" altLang="zh-CN" sz="1400" smtClean="0">
                <a:sym typeface="Arial" panose="020B0604020202020204" pitchFamily="34" charset="0"/>
              </a:endParaRPr>
            </a:p>
            <a:p>
              <a:pPr algn="r"/>
              <a:r>
                <a:rPr lang="en-US" altLang="zh-CN" sz="1400" smtClean="0">
                  <a:sym typeface="Arial" panose="020B0604020202020204" pitchFamily="34" charset="0"/>
                </a:rPr>
                <a:t>2</a:t>
              </a:r>
              <a:r>
                <a:rPr lang="zh-CN" altLang="en-US" sz="1400" smtClean="0">
                  <a:sym typeface="Arial" panose="020B0604020202020204" pitchFamily="34" charset="0"/>
                </a:rPr>
                <a:t>、载荷能力基本为零；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r"/>
              <a:r>
                <a:rPr lang="zh-CN" altLang="en-US" sz="1400" smtClean="0">
                  <a:sym typeface="Arial" panose="020B0604020202020204" pitchFamily="34" charset="0"/>
                </a:rPr>
                <a:t>无法导力到地上，无支持力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r"/>
              <a:r>
                <a:rPr lang="zh-CN" altLang="en-US" sz="1400" smtClean="0">
                  <a:sym typeface="Arial" panose="020B0604020202020204" pitchFamily="34" charset="0"/>
                </a:rPr>
                <a:t>（使用者身体健全，非老年人）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r"/>
              <a:r>
                <a:rPr lang="en-US" altLang="zh-CN" sz="1400" smtClean="0">
                  <a:sym typeface="Arial" panose="020B0604020202020204" pitchFamily="34" charset="0"/>
                </a:rPr>
                <a:t>3</a:t>
              </a:r>
              <a:r>
                <a:rPr lang="zh-CN" altLang="en-US" sz="1400" smtClean="0">
                  <a:sym typeface="Arial" panose="020B0604020202020204" pitchFamily="34" charset="0"/>
                </a:rPr>
                <a:t>、干涉基本为零；易穿戴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r"/>
              <a:r>
                <a:rPr lang="zh-CN" altLang="en-US" sz="1400" smtClean="0">
                  <a:sym typeface="Arial" panose="020B0604020202020204" pitchFamily="34" charset="0"/>
                </a:rPr>
                <a:t>存在价值和设计趋势；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r"/>
              <a:r>
                <a:rPr lang="en-US" altLang="zh-CN" sz="1400" smtClean="0">
                  <a:sym typeface="Arial" panose="020B0604020202020204" pitchFamily="34" charset="0"/>
                </a:rPr>
                <a:t>4</a:t>
              </a:r>
              <a:r>
                <a:rPr lang="zh-CN" altLang="en-US" sz="1400" smtClean="0">
                  <a:sym typeface="Arial" panose="020B0604020202020204" pitchFamily="34" charset="0"/>
                </a:rPr>
                <a:t>、低调，低调，低调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r"/>
              <a:r>
                <a:rPr lang="en-US" altLang="zh-CN" sz="1400" smtClean="0">
                  <a:sym typeface="Arial" panose="020B0604020202020204" pitchFamily="34" charset="0"/>
                </a:rPr>
                <a:t>5</a:t>
              </a:r>
              <a:r>
                <a:rPr lang="zh-CN" altLang="en-US" sz="1400" smtClean="0">
                  <a:sym typeface="Arial" panose="020B0604020202020204" pitchFamily="34" charset="0"/>
                </a:rPr>
                <a:t>、占用空间较小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r"/>
              <a:r>
                <a:rPr lang="en-US" altLang="zh-CN" sz="1400" smtClean="0">
                  <a:sym typeface="Arial" panose="020B0604020202020204" pitchFamily="34" charset="0"/>
                </a:rPr>
                <a:t>6</a:t>
              </a:r>
              <a:r>
                <a:rPr lang="zh-CN" altLang="en-US" sz="1400" smtClean="0">
                  <a:sym typeface="Arial" panose="020B0604020202020204" pitchFamily="34" charset="0"/>
                </a:rPr>
                <a:t>、提高装置通用性（弹性绳）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r"/>
              <a:r>
                <a:rPr lang="en-US" altLang="zh-CN" sz="1400" smtClean="0">
                  <a:sym typeface="Arial" panose="020B0604020202020204" pitchFamily="34" charset="0"/>
                </a:rPr>
                <a:t>7</a:t>
              </a:r>
              <a:r>
                <a:rPr lang="zh-CN" altLang="en-US" sz="1400" smtClean="0">
                  <a:sym typeface="Arial" panose="020B0604020202020204" pitchFamily="34" charset="0"/>
                </a:rPr>
                <a:t>、核心突破，柔性传感器，力的控制（气、缆）</a:t>
              </a:r>
              <a:endParaRPr lang="zh-CN" altLang="en-US" sz="1400" smtClean="0">
                <a:sym typeface="Arial" panose="020B0604020202020204" pitchFamily="34" charset="0"/>
              </a:endParaRPr>
            </a:p>
            <a:p>
              <a:pPr algn="r"/>
              <a:r>
                <a:rPr lang="zh-CN" altLang="en-US" sz="1400" smtClean="0">
                  <a:sym typeface="Arial" panose="020B0604020202020204" pitchFamily="34" charset="0"/>
                </a:rPr>
                <a:t>效率、精度</a:t>
              </a:r>
              <a:endParaRPr lang="zh-CN" altLang="en-US" sz="1400" smtClean="0"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6" name="제목 1"/>
          <p:cNvSpPr txBox="1"/>
          <p:nvPr/>
        </p:nvSpPr>
        <p:spPr>
          <a:xfrm>
            <a:off x="4147851" y="855752"/>
            <a:ext cx="3042623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>
            <a:spAutoFit/>
          </a:bodyPr>
          <a:lstStyle/>
          <a:p>
            <a:pPr marR="0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4000" b="1" kern="1200" cap="none" spc="0" normalizeH="0" baseline="0" noProof="0" dirty="0">
                <a:gradFill>
                  <a:gsLst>
                    <a:gs pos="42000">
                      <a:schemeClr val="tx1">
                        <a:lumMod val="75000"/>
                        <a:lumOff val="25000"/>
                      </a:schemeClr>
                    </a:gs>
                    <a:gs pos="82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CONTENTS</a:t>
            </a:r>
            <a:endParaRPr kumimoji="0" lang="ko-KR" altLang="en-US" sz="4000" b="1" kern="1200" cap="none" spc="0" normalizeH="0" baseline="0" noProof="0" dirty="0">
              <a:gradFill>
                <a:gsLst>
                  <a:gs pos="42000">
                    <a:schemeClr val="tx1">
                      <a:lumMod val="75000"/>
                      <a:lumOff val="25000"/>
                    </a:schemeClr>
                  </a:gs>
                  <a:gs pos="82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46300" y="1497013"/>
            <a:ext cx="5043488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692275" y="1158875"/>
            <a:ext cx="835025" cy="836613"/>
            <a:chOff x="1735747" y="1273655"/>
            <a:chExt cx="836156" cy="836156"/>
          </a:xfrm>
        </p:grpSpPr>
        <p:grpSp>
          <p:nvGrpSpPr>
            <p:cNvPr id="9280" name="组合 39"/>
            <p:cNvGrpSpPr/>
            <p:nvPr/>
          </p:nvGrpSpPr>
          <p:grpSpPr>
            <a:xfrm>
              <a:off x="1735747" y="1273655"/>
              <a:ext cx="836156" cy="836156"/>
              <a:chOff x="2683665" y="915565"/>
              <a:chExt cx="3195637" cy="3195637"/>
            </a:xfrm>
          </p:grpSpPr>
          <p:sp>
            <p:nvSpPr>
              <p:cNvPr id="42" name="Freeform 6"/>
              <p:cNvSpPr/>
              <p:nvPr/>
            </p:nvSpPr>
            <p:spPr bwMode="auto">
              <a:xfrm>
                <a:off x="2683665" y="915565"/>
                <a:ext cx="3195637" cy="3195637"/>
              </a:xfrm>
              <a:custGeom>
                <a:avLst/>
                <a:gdLst>
                  <a:gd name="T0" fmla="*/ 844 w 852"/>
                  <a:gd name="T1" fmla="*/ 340 h 852"/>
                  <a:gd name="T2" fmla="*/ 778 w 852"/>
                  <a:gd name="T3" fmla="*/ 310 h 852"/>
                  <a:gd name="T4" fmla="*/ 777 w 852"/>
                  <a:gd name="T5" fmla="*/ 183 h 852"/>
                  <a:gd name="T6" fmla="*/ 709 w 852"/>
                  <a:gd name="T7" fmla="*/ 187 h 852"/>
                  <a:gd name="T8" fmla="*/ 662 w 852"/>
                  <a:gd name="T9" fmla="*/ 70 h 852"/>
                  <a:gd name="T10" fmla="*/ 594 w 852"/>
                  <a:gd name="T11" fmla="*/ 96 h 852"/>
                  <a:gd name="T12" fmla="*/ 504 w 852"/>
                  <a:gd name="T13" fmla="*/ 7 h 852"/>
                  <a:gd name="T14" fmla="*/ 459 w 852"/>
                  <a:gd name="T15" fmla="*/ 58 h 852"/>
                  <a:gd name="T16" fmla="*/ 342 w 852"/>
                  <a:gd name="T17" fmla="*/ 9 h 852"/>
                  <a:gd name="T18" fmla="*/ 313 w 852"/>
                  <a:gd name="T19" fmla="*/ 76 h 852"/>
                  <a:gd name="T20" fmla="*/ 186 w 852"/>
                  <a:gd name="T21" fmla="*/ 76 h 852"/>
                  <a:gd name="T22" fmla="*/ 190 w 852"/>
                  <a:gd name="T23" fmla="*/ 144 h 852"/>
                  <a:gd name="T24" fmla="*/ 73 w 852"/>
                  <a:gd name="T25" fmla="*/ 192 h 852"/>
                  <a:gd name="T26" fmla="*/ 99 w 852"/>
                  <a:gd name="T27" fmla="*/ 260 h 852"/>
                  <a:gd name="T28" fmla="*/ 10 w 852"/>
                  <a:gd name="T29" fmla="*/ 349 h 852"/>
                  <a:gd name="T30" fmla="*/ 59 w 852"/>
                  <a:gd name="T31" fmla="*/ 395 h 852"/>
                  <a:gd name="T32" fmla="*/ 9 w 852"/>
                  <a:gd name="T33" fmla="*/ 511 h 852"/>
                  <a:gd name="T34" fmla="*/ 77 w 852"/>
                  <a:gd name="T35" fmla="*/ 541 h 852"/>
                  <a:gd name="T36" fmla="*/ 78 w 852"/>
                  <a:gd name="T37" fmla="*/ 667 h 852"/>
                  <a:gd name="T38" fmla="*/ 146 w 852"/>
                  <a:gd name="T39" fmla="*/ 664 h 852"/>
                  <a:gd name="T40" fmla="*/ 194 w 852"/>
                  <a:gd name="T41" fmla="*/ 780 h 852"/>
                  <a:gd name="T42" fmla="*/ 262 w 852"/>
                  <a:gd name="T43" fmla="*/ 756 h 852"/>
                  <a:gd name="T44" fmla="*/ 352 w 852"/>
                  <a:gd name="T45" fmla="*/ 843 h 852"/>
                  <a:gd name="T46" fmla="*/ 398 w 852"/>
                  <a:gd name="T47" fmla="*/ 795 h 852"/>
                  <a:gd name="T48" fmla="*/ 514 w 852"/>
                  <a:gd name="T49" fmla="*/ 844 h 852"/>
                  <a:gd name="T50" fmla="*/ 545 w 852"/>
                  <a:gd name="T51" fmla="*/ 777 h 852"/>
                  <a:gd name="T52" fmla="*/ 670 w 852"/>
                  <a:gd name="T53" fmla="*/ 775 h 852"/>
                  <a:gd name="T54" fmla="*/ 667 w 852"/>
                  <a:gd name="T55" fmla="*/ 707 h 852"/>
                  <a:gd name="T56" fmla="*/ 783 w 852"/>
                  <a:gd name="T57" fmla="*/ 659 h 852"/>
                  <a:gd name="T58" fmla="*/ 758 w 852"/>
                  <a:gd name="T59" fmla="*/ 591 h 852"/>
                  <a:gd name="T60" fmla="*/ 846 w 852"/>
                  <a:gd name="T61" fmla="*/ 502 h 852"/>
                  <a:gd name="T62" fmla="*/ 795 w 852"/>
                  <a:gd name="T63" fmla="*/ 456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2" h="852">
                    <a:moveTo>
                      <a:pt x="852" y="432"/>
                    </a:moveTo>
                    <a:cubicBezTo>
                      <a:pt x="844" y="340"/>
                      <a:pt x="844" y="340"/>
                      <a:pt x="844" y="340"/>
                    </a:cubicBezTo>
                    <a:cubicBezTo>
                      <a:pt x="783" y="326"/>
                      <a:pt x="783" y="326"/>
                      <a:pt x="783" y="326"/>
                    </a:cubicBezTo>
                    <a:cubicBezTo>
                      <a:pt x="781" y="321"/>
                      <a:pt x="780" y="315"/>
                      <a:pt x="778" y="310"/>
                    </a:cubicBezTo>
                    <a:cubicBezTo>
                      <a:pt x="821" y="265"/>
                      <a:pt x="821" y="265"/>
                      <a:pt x="821" y="265"/>
                    </a:cubicBezTo>
                    <a:cubicBezTo>
                      <a:pt x="777" y="183"/>
                      <a:pt x="777" y="183"/>
                      <a:pt x="777" y="183"/>
                    </a:cubicBezTo>
                    <a:cubicBezTo>
                      <a:pt x="716" y="195"/>
                      <a:pt x="716" y="195"/>
                      <a:pt x="716" y="195"/>
                    </a:cubicBezTo>
                    <a:cubicBezTo>
                      <a:pt x="714" y="193"/>
                      <a:pt x="712" y="190"/>
                      <a:pt x="709" y="187"/>
                    </a:cubicBezTo>
                    <a:cubicBezTo>
                      <a:pt x="733" y="129"/>
                      <a:pt x="733" y="129"/>
                      <a:pt x="733" y="129"/>
                    </a:cubicBezTo>
                    <a:cubicBezTo>
                      <a:pt x="662" y="70"/>
                      <a:pt x="662" y="70"/>
                      <a:pt x="662" y="70"/>
                    </a:cubicBezTo>
                    <a:cubicBezTo>
                      <a:pt x="609" y="104"/>
                      <a:pt x="609" y="104"/>
                      <a:pt x="609" y="104"/>
                    </a:cubicBezTo>
                    <a:cubicBezTo>
                      <a:pt x="604" y="102"/>
                      <a:pt x="599" y="99"/>
                      <a:pt x="594" y="96"/>
                    </a:cubicBezTo>
                    <a:cubicBezTo>
                      <a:pt x="593" y="34"/>
                      <a:pt x="593" y="34"/>
                      <a:pt x="593" y="34"/>
                    </a:cubicBezTo>
                    <a:cubicBezTo>
                      <a:pt x="504" y="7"/>
                      <a:pt x="504" y="7"/>
                      <a:pt x="504" y="7"/>
                    </a:cubicBezTo>
                    <a:cubicBezTo>
                      <a:pt x="469" y="59"/>
                      <a:pt x="469" y="59"/>
                      <a:pt x="469" y="59"/>
                    </a:cubicBezTo>
                    <a:cubicBezTo>
                      <a:pt x="465" y="59"/>
                      <a:pt x="462" y="59"/>
                      <a:pt x="459" y="58"/>
                    </a:cubicBezTo>
                    <a:cubicBezTo>
                      <a:pt x="434" y="0"/>
                      <a:pt x="434" y="0"/>
                      <a:pt x="434" y="0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29" y="71"/>
                      <a:pt x="329" y="71"/>
                      <a:pt x="329" y="71"/>
                    </a:cubicBezTo>
                    <a:cubicBezTo>
                      <a:pt x="323" y="72"/>
                      <a:pt x="318" y="74"/>
                      <a:pt x="313" y="76"/>
                    </a:cubicBezTo>
                    <a:cubicBezTo>
                      <a:pt x="268" y="32"/>
                      <a:pt x="268" y="32"/>
                      <a:pt x="268" y="32"/>
                    </a:cubicBezTo>
                    <a:cubicBezTo>
                      <a:pt x="186" y="76"/>
                      <a:pt x="186" y="76"/>
                      <a:pt x="186" y="76"/>
                    </a:cubicBezTo>
                    <a:cubicBezTo>
                      <a:pt x="198" y="137"/>
                      <a:pt x="198" y="137"/>
                      <a:pt x="198" y="137"/>
                    </a:cubicBezTo>
                    <a:cubicBezTo>
                      <a:pt x="196" y="140"/>
                      <a:pt x="193" y="142"/>
                      <a:pt x="190" y="144"/>
                    </a:cubicBezTo>
                    <a:cubicBezTo>
                      <a:pt x="132" y="120"/>
                      <a:pt x="132" y="120"/>
                      <a:pt x="132" y="120"/>
                    </a:cubicBezTo>
                    <a:cubicBezTo>
                      <a:pt x="73" y="192"/>
                      <a:pt x="73" y="192"/>
                      <a:pt x="73" y="192"/>
                    </a:cubicBezTo>
                    <a:cubicBezTo>
                      <a:pt x="107" y="244"/>
                      <a:pt x="107" y="244"/>
                      <a:pt x="107" y="244"/>
                    </a:cubicBezTo>
                    <a:cubicBezTo>
                      <a:pt x="104" y="249"/>
                      <a:pt x="101" y="254"/>
                      <a:pt x="99" y="260"/>
                    </a:cubicBezTo>
                    <a:cubicBezTo>
                      <a:pt x="36" y="261"/>
                      <a:pt x="36" y="261"/>
                      <a:pt x="36" y="261"/>
                    </a:cubicBezTo>
                    <a:cubicBezTo>
                      <a:pt x="10" y="349"/>
                      <a:pt x="10" y="349"/>
                      <a:pt x="10" y="349"/>
                    </a:cubicBezTo>
                    <a:cubicBezTo>
                      <a:pt x="61" y="384"/>
                      <a:pt x="61" y="384"/>
                      <a:pt x="61" y="384"/>
                    </a:cubicBezTo>
                    <a:cubicBezTo>
                      <a:pt x="61" y="388"/>
                      <a:pt x="59" y="391"/>
                      <a:pt x="59" y="395"/>
                    </a:cubicBezTo>
                    <a:cubicBezTo>
                      <a:pt x="0" y="419"/>
                      <a:pt x="0" y="419"/>
                      <a:pt x="0" y="419"/>
                    </a:cubicBezTo>
                    <a:cubicBezTo>
                      <a:pt x="9" y="511"/>
                      <a:pt x="9" y="511"/>
                      <a:pt x="9" y="511"/>
                    </a:cubicBezTo>
                    <a:cubicBezTo>
                      <a:pt x="71" y="524"/>
                      <a:pt x="71" y="524"/>
                      <a:pt x="71" y="524"/>
                    </a:cubicBezTo>
                    <a:cubicBezTo>
                      <a:pt x="72" y="530"/>
                      <a:pt x="75" y="536"/>
                      <a:pt x="77" y="541"/>
                    </a:cubicBezTo>
                    <a:cubicBezTo>
                      <a:pt x="34" y="586"/>
                      <a:pt x="34" y="586"/>
                      <a:pt x="34" y="586"/>
                    </a:cubicBezTo>
                    <a:cubicBezTo>
                      <a:pt x="78" y="667"/>
                      <a:pt x="78" y="667"/>
                      <a:pt x="78" y="667"/>
                    </a:cubicBezTo>
                    <a:cubicBezTo>
                      <a:pt x="139" y="655"/>
                      <a:pt x="139" y="655"/>
                      <a:pt x="139" y="655"/>
                    </a:cubicBezTo>
                    <a:cubicBezTo>
                      <a:pt x="141" y="658"/>
                      <a:pt x="144" y="661"/>
                      <a:pt x="146" y="664"/>
                    </a:cubicBezTo>
                    <a:cubicBezTo>
                      <a:pt x="123" y="721"/>
                      <a:pt x="123" y="721"/>
                      <a:pt x="123" y="721"/>
                    </a:cubicBezTo>
                    <a:cubicBezTo>
                      <a:pt x="194" y="780"/>
                      <a:pt x="194" y="780"/>
                      <a:pt x="194" y="780"/>
                    </a:cubicBezTo>
                    <a:cubicBezTo>
                      <a:pt x="246" y="747"/>
                      <a:pt x="246" y="747"/>
                      <a:pt x="246" y="747"/>
                    </a:cubicBezTo>
                    <a:cubicBezTo>
                      <a:pt x="251" y="750"/>
                      <a:pt x="257" y="753"/>
                      <a:pt x="262" y="756"/>
                    </a:cubicBezTo>
                    <a:cubicBezTo>
                      <a:pt x="263" y="817"/>
                      <a:pt x="263" y="817"/>
                      <a:pt x="263" y="817"/>
                    </a:cubicBezTo>
                    <a:cubicBezTo>
                      <a:pt x="352" y="843"/>
                      <a:pt x="352" y="843"/>
                      <a:pt x="352" y="843"/>
                    </a:cubicBezTo>
                    <a:cubicBezTo>
                      <a:pt x="386" y="793"/>
                      <a:pt x="386" y="793"/>
                      <a:pt x="386" y="793"/>
                    </a:cubicBezTo>
                    <a:cubicBezTo>
                      <a:pt x="390" y="793"/>
                      <a:pt x="394" y="794"/>
                      <a:pt x="398" y="795"/>
                    </a:cubicBezTo>
                    <a:cubicBezTo>
                      <a:pt x="422" y="852"/>
                      <a:pt x="422" y="852"/>
                      <a:pt x="422" y="852"/>
                    </a:cubicBezTo>
                    <a:cubicBezTo>
                      <a:pt x="514" y="844"/>
                      <a:pt x="514" y="844"/>
                      <a:pt x="514" y="844"/>
                    </a:cubicBezTo>
                    <a:cubicBezTo>
                      <a:pt x="527" y="783"/>
                      <a:pt x="527" y="783"/>
                      <a:pt x="527" y="783"/>
                    </a:cubicBezTo>
                    <a:cubicBezTo>
                      <a:pt x="533" y="781"/>
                      <a:pt x="539" y="779"/>
                      <a:pt x="545" y="777"/>
                    </a:cubicBezTo>
                    <a:cubicBezTo>
                      <a:pt x="589" y="819"/>
                      <a:pt x="589" y="819"/>
                      <a:pt x="589" y="819"/>
                    </a:cubicBezTo>
                    <a:cubicBezTo>
                      <a:pt x="670" y="775"/>
                      <a:pt x="670" y="775"/>
                      <a:pt x="670" y="775"/>
                    </a:cubicBezTo>
                    <a:cubicBezTo>
                      <a:pt x="659" y="715"/>
                      <a:pt x="659" y="715"/>
                      <a:pt x="659" y="715"/>
                    </a:cubicBezTo>
                    <a:cubicBezTo>
                      <a:pt x="661" y="712"/>
                      <a:pt x="664" y="710"/>
                      <a:pt x="667" y="707"/>
                    </a:cubicBezTo>
                    <a:cubicBezTo>
                      <a:pt x="724" y="730"/>
                      <a:pt x="724" y="730"/>
                      <a:pt x="724" y="730"/>
                    </a:cubicBezTo>
                    <a:cubicBezTo>
                      <a:pt x="783" y="659"/>
                      <a:pt x="783" y="659"/>
                      <a:pt x="783" y="659"/>
                    </a:cubicBezTo>
                    <a:cubicBezTo>
                      <a:pt x="750" y="607"/>
                      <a:pt x="750" y="607"/>
                      <a:pt x="750" y="607"/>
                    </a:cubicBezTo>
                    <a:cubicBezTo>
                      <a:pt x="753" y="602"/>
                      <a:pt x="755" y="597"/>
                      <a:pt x="758" y="591"/>
                    </a:cubicBezTo>
                    <a:cubicBezTo>
                      <a:pt x="820" y="590"/>
                      <a:pt x="820" y="590"/>
                      <a:pt x="820" y="590"/>
                    </a:cubicBezTo>
                    <a:cubicBezTo>
                      <a:pt x="846" y="502"/>
                      <a:pt x="846" y="502"/>
                      <a:pt x="846" y="502"/>
                    </a:cubicBezTo>
                    <a:cubicBezTo>
                      <a:pt x="795" y="467"/>
                      <a:pt x="795" y="467"/>
                      <a:pt x="795" y="467"/>
                    </a:cubicBezTo>
                    <a:cubicBezTo>
                      <a:pt x="795" y="463"/>
                      <a:pt x="795" y="460"/>
                      <a:pt x="795" y="456"/>
                    </a:cubicBezTo>
                    <a:lnTo>
                      <a:pt x="852" y="4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同心圆 42"/>
              <p:cNvSpPr/>
              <p:nvPr/>
            </p:nvSpPr>
            <p:spPr>
              <a:xfrm>
                <a:off x="3114376" y="1334969"/>
                <a:ext cx="2362622" cy="2362622"/>
              </a:xfrm>
              <a:prstGeom prst="donut">
                <a:avLst>
                  <a:gd name="adj" fmla="val 4575"/>
                </a:avLst>
              </a:prstGeom>
              <a:solidFill>
                <a:schemeClr val="bg2"/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281" name="TextBox 9"/>
            <p:cNvSpPr txBox="1"/>
            <p:nvPr/>
          </p:nvSpPr>
          <p:spPr>
            <a:xfrm>
              <a:off x="1848445" y="1382336"/>
              <a:ext cx="595035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38400" y="700088"/>
            <a:ext cx="665163" cy="665162"/>
            <a:chOff x="1735747" y="1273655"/>
            <a:chExt cx="836156" cy="836156"/>
          </a:xfrm>
        </p:grpSpPr>
        <p:grpSp>
          <p:nvGrpSpPr>
            <p:cNvPr id="9274" name="组合 44"/>
            <p:cNvGrpSpPr/>
            <p:nvPr/>
          </p:nvGrpSpPr>
          <p:grpSpPr>
            <a:xfrm>
              <a:off x="1735747" y="1273655"/>
              <a:ext cx="836156" cy="836156"/>
              <a:chOff x="2683665" y="915565"/>
              <a:chExt cx="3195637" cy="3195637"/>
            </a:xfrm>
          </p:grpSpPr>
          <p:sp>
            <p:nvSpPr>
              <p:cNvPr id="47" name="Freeform 6"/>
              <p:cNvSpPr/>
              <p:nvPr/>
            </p:nvSpPr>
            <p:spPr bwMode="auto">
              <a:xfrm>
                <a:off x="2683665" y="915565"/>
                <a:ext cx="3195637" cy="3195637"/>
              </a:xfrm>
              <a:custGeom>
                <a:avLst/>
                <a:gdLst>
                  <a:gd name="T0" fmla="*/ 844 w 852"/>
                  <a:gd name="T1" fmla="*/ 340 h 852"/>
                  <a:gd name="T2" fmla="*/ 778 w 852"/>
                  <a:gd name="T3" fmla="*/ 310 h 852"/>
                  <a:gd name="T4" fmla="*/ 777 w 852"/>
                  <a:gd name="T5" fmla="*/ 183 h 852"/>
                  <a:gd name="T6" fmla="*/ 709 w 852"/>
                  <a:gd name="T7" fmla="*/ 187 h 852"/>
                  <a:gd name="T8" fmla="*/ 662 w 852"/>
                  <a:gd name="T9" fmla="*/ 70 h 852"/>
                  <a:gd name="T10" fmla="*/ 594 w 852"/>
                  <a:gd name="T11" fmla="*/ 96 h 852"/>
                  <a:gd name="T12" fmla="*/ 504 w 852"/>
                  <a:gd name="T13" fmla="*/ 7 h 852"/>
                  <a:gd name="T14" fmla="*/ 459 w 852"/>
                  <a:gd name="T15" fmla="*/ 58 h 852"/>
                  <a:gd name="T16" fmla="*/ 342 w 852"/>
                  <a:gd name="T17" fmla="*/ 9 h 852"/>
                  <a:gd name="T18" fmla="*/ 313 w 852"/>
                  <a:gd name="T19" fmla="*/ 76 h 852"/>
                  <a:gd name="T20" fmla="*/ 186 w 852"/>
                  <a:gd name="T21" fmla="*/ 76 h 852"/>
                  <a:gd name="T22" fmla="*/ 190 w 852"/>
                  <a:gd name="T23" fmla="*/ 144 h 852"/>
                  <a:gd name="T24" fmla="*/ 73 w 852"/>
                  <a:gd name="T25" fmla="*/ 192 h 852"/>
                  <a:gd name="T26" fmla="*/ 99 w 852"/>
                  <a:gd name="T27" fmla="*/ 260 h 852"/>
                  <a:gd name="T28" fmla="*/ 10 w 852"/>
                  <a:gd name="T29" fmla="*/ 349 h 852"/>
                  <a:gd name="T30" fmla="*/ 59 w 852"/>
                  <a:gd name="T31" fmla="*/ 395 h 852"/>
                  <a:gd name="T32" fmla="*/ 9 w 852"/>
                  <a:gd name="T33" fmla="*/ 511 h 852"/>
                  <a:gd name="T34" fmla="*/ 77 w 852"/>
                  <a:gd name="T35" fmla="*/ 541 h 852"/>
                  <a:gd name="T36" fmla="*/ 78 w 852"/>
                  <a:gd name="T37" fmla="*/ 667 h 852"/>
                  <a:gd name="T38" fmla="*/ 146 w 852"/>
                  <a:gd name="T39" fmla="*/ 664 h 852"/>
                  <a:gd name="T40" fmla="*/ 194 w 852"/>
                  <a:gd name="T41" fmla="*/ 780 h 852"/>
                  <a:gd name="T42" fmla="*/ 262 w 852"/>
                  <a:gd name="T43" fmla="*/ 756 h 852"/>
                  <a:gd name="T44" fmla="*/ 352 w 852"/>
                  <a:gd name="T45" fmla="*/ 843 h 852"/>
                  <a:gd name="T46" fmla="*/ 398 w 852"/>
                  <a:gd name="T47" fmla="*/ 795 h 852"/>
                  <a:gd name="T48" fmla="*/ 514 w 852"/>
                  <a:gd name="T49" fmla="*/ 844 h 852"/>
                  <a:gd name="T50" fmla="*/ 545 w 852"/>
                  <a:gd name="T51" fmla="*/ 777 h 852"/>
                  <a:gd name="T52" fmla="*/ 670 w 852"/>
                  <a:gd name="T53" fmla="*/ 775 h 852"/>
                  <a:gd name="T54" fmla="*/ 667 w 852"/>
                  <a:gd name="T55" fmla="*/ 707 h 852"/>
                  <a:gd name="T56" fmla="*/ 783 w 852"/>
                  <a:gd name="T57" fmla="*/ 659 h 852"/>
                  <a:gd name="T58" fmla="*/ 758 w 852"/>
                  <a:gd name="T59" fmla="*/ 591 h 852"/>
                  <a:gd name="T60" fmla="*/ 846 w 852"/>
                  <a:gd name="T61" fmla="*/ 502 h 852"/>
                  <a:gd name="T62" fmla="*/ 795 w 852"/>
                  <a:gd name="T63" fmla="*/ 456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2" h="852">
                    <a:moveTo>
                      <a:pt x="852" y="432"/>
                    </a:moveTo>
                    <a:cubicBezTo>
                      <a:pt x="844" y="340"/>
                      <a:pt x="844" y="340"/>
                      <a:pt x="844" y="340"/>
                    </a:cubicBezTo>
                    <a:cubicBezTo>
                      <a:pt x="783" y="326"/>
                      <a:pt x="783" y="326"/>
                      <a:pt x="783" y="326"/>
                    </a:cubicBezTo>
                    <a:cubicBezTo>
                      <a:pt x="781" y="321"/>
                      <a:pt x="780" y="315"/>
                      <a:pt x="778" y="310"/>
                    </a:cubicBezTo>
                    <a:cubicBezTo>
                      <a:pt x="821" y="265"/>
                      <a:pt x="821" y="265"/>
                      <a:pt x="821" y="265"/>
                    </a:cubicBezTo>
                    <a:cubicBezTo>
                      <a:pt x="777" y="183"/>
                      <a:pt x="777" y="183"/>
                      <a:pt x="777" y="183"/>
                    </a:cubicBezTo>
                    <a:cubicBezTo>
                      <a:pt x="716" y="195"/>
                      <a:pt x="716" y="195"/>
                      <a:pt x="716" y="195"/>
                    </a:cubicBezTo>
                    <a:cubicBezTo>
                      <a:pt x="714" y="193"/>
                      <a:pt x="712" y="190"/>
                      <a:pt x="709" y="187"/>
                    </a:cubicBezTo>
                    <a:cubicBezTo>
                      <a:pt x="733" y="129"/>
                      <a:pt x="733" y="129"/>
                      <a:pt x="733" y="129"/>
                    </a:cubicBezTo>
                    <a:cubicBezTo>
                      <a:pt x="662" y="70"/>
                      <a:pt x="662" y="70"/>
                      <a:pt x="662" y="70"/>
                    </a:cubicBezTo>
                    <a:cubicBezTo>
                      <a:pt x="609" y="104"/>
                      <a:pt x="609" y="104"/>
                      <a:pt x="609" y="104"/>
                    </a:cubicBezTo>
                    <a:cubicBezTo>
                      <a:pt x="604" y="102"/>
                      <a:pt x="599" y="99"/>
                      <a:pt x="594" y="96"/>
                    </a:cubicBezTo>
                    <a:cubicBezTo>
                      <a:pt x="593" y="34"/>
                      <a:pt x="593" y="34"/>
                      <a:pt x="593" y="34"/>
                    </a:cubicBezTo>
                    <a:cubicBezTo>
                      <a:pt x="504" y="7"/>
                      <a:pt x="504" y="7"/>
                      <a:pt x="504" y="7"/>
                    </a:cubicBezTo>
                    <a:cubicBezTo>
                      <a:pt x="469" y="59"/>
                      <a:pt x="469" y="59"/>
                      <a:pt x="469" y="59"/>
                    </a:cubicBezTo>
                    <a:cubicBezTo>
                      <a:pt x="465" y="59"/>
                      <a:pt x="462" y="59"/>
                      <a:pt x="459" y="58"/>
                    </a:cubicBezTo>
                    <a:cubicBezTo>
                      <a:pt x="434" y="0"/>
                      <a:pt x="434" y="0"/>
                      <a:pt x="434" y="0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29" y="71"/>
                      <a:pt x="329" y="71"/>
                      <a:pt x="329" y="71"/>
                    </a:cubicBezTo>
                    <a:cubicBezTo>
                      <a:pt x="323" y="72"/>
                      <a:pt x="318" y="74"/>
                      <a:pt x="313" y="76"/>
                    </a:cubicBezTo>
                    <a:cubicBezTo>
                      <a:pt x="268" y="32"/>
                      <a:pt x="268" y="32"/>
                      <a:pt x="268" y="32"/>
                    </a:cubicBezTo>
                    <a:cubicBezTo>
                      <a:pt x="186" y="76"/>
                      <a:pt x="186" y="76"/>
                      <a:pt x="186" y="76"/>
                    </a:cubicBezTo>
                    <a:cubicBezTo>
                      <a:pt x="198" y="137"/>
                      <a:pt x="198" y="137"/>
                      <a:pt x="198" y="137"/>
                    </a:cubicBezTo>
                    <a:cubicBezTo>
                      <a:pt x="196" y="140"/>
                      <a:pt x="193" y="142"/>
                      <a:pt x="190" y="144"/>
                    </a:cubicBezTo>
                    <a:cubicBezTo>
                      <a:pt x="132" y="120"/>
                      <a:pt x="132" y="120"/>
                      <a:pt x="132" y="120"/>
                    </a:cubicBezTo>
                    <a:cubicBezTo>
                      <a:pt x="73" y="192"/>
                      <a:pt x="73" y="192"/>
                      <a:pt x="73" y="192"/>
                    </a:cubicBezTo>
                    <a:cubicBezTo>
                      <a:pt x="107" y="244"/>
                      <a:pt x="107" y="244"/>
                      <a:pt x="107" y="244"/>
                    </a:cubicBezTo>
                    <a:cubicBezTo>
                      <a:pt x="104" y="249"/>
                      <a:pt x="101" y="254"/>
                      <a:pt x="99" y="260"/>
                    </a:cubicBezTo>
                    <a:cubicBezTo>
                      <a:pt x="36" y="261"/>
                      <a:pt x="36" y="261"/>
                      <a:pt x="36" y="261"/>
                    </a:cubicBezTo>
                    <a:cubicBezTo>
                      <a:pt x="10" y="349"/>
                      <a:pt x="10" y="349"/>
                      <a:pt x="10" y="349"/>
                    </a:cubicBezTo>
                    <a:cubicBezTo>
                      <a:pt x="61" y="384"/>
                      <a:pt x="61" y="384"/>
                      <a:pt x="61" y="384"/>
                    </a:cubicBezTo>
                    <a:cubicBezTo>
                      <a:pt x="61" y="388"/>
                      <a:pt x="59" y="391"/>
                      <a:pt x="59" y="395"/>
                    </a:cubicBezTo>
                    <a:cubicBezTo>
                      <a:pt x="0" y="419"/>
                      <a:pt x="0" y="419"/>
                      <a:pt x="0" y="419"/>
                    </a:cubicBezTo>
                    <a:cubicBezTo>
                      <a:pt x="9" y="511"/>
                      <a:pt x="9" y="511"/>
                      <a:pt x="9" y="511"/>
                    </a:cubicBezTo>
                    <a:cubicBezTo>
                      <a:pt x="71" y="524"/>
                      <a:pt x="71" y="524"/>
                      <a:pt x="71" y="524"/>
                    </a:cubicBezTo>
                    <a:cubicBezTo>
                      <a:pt x="72" y="530"/>
                      <a:pt x="75" y="536"/>
                      <a:pt x="77" y="541"/>
                    </a:cubicBezTo>
                    <a:cubicBezTo>
                      <a:pt x="34" y="586"/>
                      <a:pt x="34" y="586"/>
                      <a:pt x="34" y="586"/>
                    </a:cubicBezTo>
                    <a:cubicBezTo>
                      <a:pt x="78" y="667"/>
                      <a:pt x="78" y="667"/>
                      <a:pt x="78" y="667"/>
                    </a:cubicBezTo>
                    <a:cubicBezTo>
                      <a:pt x="139" y="655"/>
                      <a:pt x="139" y="655"/>
                      <a:pt x="139" y="655"/>
                    </a:cubicBezTo>
                    <a:cubicBezTo>
                      <a:pt x="141" y="658"/>
                      <a:pt x="144" y="661"/>
                      <a:pt x="146" y="664"/>
                    </a:cubicBezTo>
                    <a:cubicBezTo>
                      <a:pt x="123" y="721"/>
                      <a:pt x="123" y="721"/>
                      <a:pt x="123" y="721"/>
                    </a:cubicBezTo>
                    <a:cubicBezTo>
                      <a:pt x="194" y="780"/>
                      <a:pt x="194" y="780"/>
                      <a:pt x="194" y="780"/>
                    </a:cubicBezTo>
                    <a:cubicBezTo>
                      <a:pt x="246" y="747"/>
                      <a:pt x="246" y="747"/>
                      <a:pt x="246" y="747"/>
                    </a:cubicBezTo>
                    <a:cubicBezTo>
                      <a:pt x="251" y="750"/>
                      <a:pt x="257" y="753"/>
                      <a:pt x="262" y="756"/>
                    </a:cubicBezTo>
                    <a:cubicBezTo>
                      <a:pt x="263" y="817"/>
                      <a:pt x="263" y="817"/>
                      <a:pt x="263" y="817"/>
                    </a:cubicBezTo>
                    <a:cubicBezTo>
                      <a:pt x="352" y="843"/>
                      <a:pt x="352" y="843"/>
                      <a:pt x="352" y="843"/>
                    </a:cubicBezTo>
                    <a:cubicBezTo>
                      <a:pt x="386" y="793"/>
                      <a:pt x="386" y="793"/>
                      <a:pt x="386" y="793"/>
                    </a:cubicBezTo>
                    <a:cubicBezTo>
                      <a:pt x="390" y="793"/>
                      <a:pt x="394" y="794"/>
                      <a:pt x="398" y="795"/>
                    </a:cubicBezTo>
                    <a:cubicBezTo>
                      <a:pt x="422" y="852"/>
                      <a:pt x="422" y="852"/>
                      <a:pt x="422" y="852"/>
                    </a:cubicBezTo>
                    <a:cubicBezTo>
                      <a:pt x="514" y="844"/>
                      <a:pt x="514" y="844"/>
                      <a:pt x="514" y="844"/>
                    </a:cubicBezTo>
                    <a:cubicBezTo>
                      <a:pt x="527" y="783"/>
                      <a:pt x="527" y="783"/>
                      <a:pt x="527" y="783"/>
                    </a:cubicBezTo>
                    <a:cubicBezTo>
                      <a:pt x="533" y="781"/>
                      <a:pt x="539" y="779"/>
                      <a:pt x="545" y="777"/>
                    </a:cubicBezTo>
                    <a:cubicBezTo>
                      <a:pt x="589" y="819"/>
                      <a:pt x="589" y="819"/>
                      <a:pt x="589" y="819"/>
                    </a:cubicBezTo>
                    <a:cubicBezTo>
                      <a:pt x="670" y="775"/>
                      <a:pt x="670" y="775"/>
                      <a:pt x="670" y="775"/>
                    </a:cubicBezTo>
                    <a:cubicBezTo>
                      <a:pt x="659" y="715"/>
                      <a:pt x="659" y="715"/>
                      <a:pt x="659" y="715"/>
                    </a:cubicBezTo>
                    <a:cubicBezTo>
                      <a:pt x="661" y="712"/>
                      <a:pt x="664" y="710"/>
                      <a:pt x="667" y="707"/>
                    </a:cubicBezTo>
                    <a:cubicBezTo>
                      <a:pt x="724" y="730"/>
                      <a:pt x="724" y="730"/>
                      <a:pt x="724" y="730"/>
                    </a:cubicBezTo>
                    <a:cubicBezTo>
                      <a:pt x="783" y="659"/>
                      <a:pt x="783" y="659"/>
                      <a:pt x="783" y="659"/>
                    </a:cubicBezTo>
                    <a:cubicBezTo>
                      <a:pt x="750" y="607"/>
                      <a:pt x="750" y="607"/>
                      <a:pt x="750" y="607"/>
                    </a:cubicBezTo>
                    <a:cubicBezTo>
                      <a:pt x="753" y="602"/>
                      <a:pt x="755" y="597"/>
                      <a:pt x="758" y="591"/>
                    </a:cubicBezTo>
                    <a:cubicBezTo>
                      <a:pt x="820" y="590"/>
                      <a:pt x="820" y="590"/>
                      <a:pt x="820" y="590"/>
                    </a:cubicBezTo>
                    <a:cubicBezTo>
                      <a:pt x="846" y="502"/>
                      <a:pt x="846" y="502"/>
                      <a:pt x="846" y="502"/>
                    </a:cubicBezTo>
                    <a:cubicBezTo>
                      <a:pt x="795" y="467"/>
                      <a:pt x="795" y="467"/>
                      <a:pt x="795" y="467"/>
                    </a:cubicBezTo>
                    <a:cubicBezTo>
                      <a:pt x="795" y="463"/>
                      <a:pt x="795" y="460"/>
                      <a:pt x="795" y="456"/>
                    </a:cubicBezTo>
                    <a:lnTo>
                      <a:pt x="852" y="4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8" name="同心圆 47"/>
              <p:cNvSpPr/>
              <p:nvPr/>
            </p:nvSpPr>
            <p:spPr>
              <a:xfrm>
                <a:off x="3114376" y="1334969"/>
                <a:ext cx="2362622" cy="2362622"/>
              </a:xfrm>
              <a:prstGeom prst="donut">
                <a:avLst>
                  <a:gd name="adj" fmla="val 4575"/>
                </a:avLst>
              </a:prstGeom>
              <a:solidFill>
                <a:schemeClr val="bg2"/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275" name="TextBox 45"/>
            <p:cNvSpPr txBox="1"/>
            <p:nvPr/>
          </p:nvSpPr>
          <p:spPr>
            <a:xfrm>
              <a:off x="1848445" y="1382336"/>
              <a:ext cx="4924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  <a:endPara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063240" y="1896110"/>
            <a:ext cx="552450" cy="552450"/>
            <a:chOff x="1547664" y="771550"/>
            <a:chExt cx="864096" cy="864096"/>
          </a:xfrm>
        </p:grpSpPr>
        <p:sp>
          <p:nvSpPr>
            <p:cNvPr id="50" name="椭圆 49"/>
            <p:cNvSpPr/>
            <p:nvPr/>
          </p:nvSpPr>
          <p:spPr>
            <a:xfrm>
              <a:off x="1547664" y="771550"/>
              <a:ext cx="864096" cy="8640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605180" y="829066"/>
              <a:ext cx="749064" cy="7490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73" name="矩形 51"/>
            <p:cNvSpPr/>
            <p:nvPr/>
          </p:nvSpPr>
          <p:spPr>
            <a:xfrm>
              <a:off x="1650993" y="927609"/>
              <a:ext cx="657440" cy="6258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solidFill>
                    <a:srgbClr val="FFFFFF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810953" y="1958023"/>
            <a:ext cx="3168650" cy="406400"/>
            <a:chOff x="3563888" y="1986358"/>
            <a:chExt cx="3168352" cy="407431"/>
          </a:xfrm>
        </p:grpSpPr>
        <p:sp>
          <p:nvSpPr>
            <p:cNvPr id="8" name="五边形 7"/>
            <p:cNvSpPr/>
            <p:nvPr/>
          </p:nvSpPr>
          <p:spPr>
            <a:xfrm flipH="1">
              <a:off x="3563888" y="1986358"/>
              <a:ext cx="3168352" cy="407431"/>
            </a:xfrm>
            <a:prstGeom prst="homePlat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51920" y="2031206"/>
              <a:ext cx="2736303" cy="3286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9267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43049" y="2145655"/>
              <a:ext cx="83263" cy="8326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4" name="직사각형 165"/>
            <p:cNvSpPr/>
            <p:nvPr/>
          </p:nvSpPr>
          <p:spPr bwMode="auto">
            <a:xfrm>
              <a:off x="3957682" y="2024435"/>
              <a:ext cx="2630541" cy="307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产业分析报告风格展示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063240" y="2674938"/>
            <a:ext cx="552450" cy="552450"/>
            <a:chOff x="1547664" y="771550"/>
            <a:chExt cx="864096" cy="864096"/>
          </a:xfrm>
        </p:grpSpPr>
        <p:sp>
          <p:nvSpPr>
            <p:cNvPr id="56" name="椭圆 55"/>
            <p:cNvSpPr/>
            <p:nvPr/>
          </p:nvSpPr>
          <p:spPr>
            <a:xfrm>
              <a:off x="1547664" y="771550"/>
              <a:ext cx="864096" cy="8640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605180" y="829066"/>
              <a:ext cx="749064" cy="7490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62" name="矩形 57"/>
            <p:cNvSpPr/>
            <p:nvPr/>
          </p:nvSpPr>
          <p:spPr>
            <a:xfrm>
              <a:off x="1650993" y="927609"/>
              <a:ext cx="705079" cy="6258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solidFill>
                    <a:srgbClr val="FFFFFF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810953" y="2783840"/>
            <a:ext cx="3168650" cy="406400"/>
            <a:chOff x="3563888" y="1986358"/>
            <a:chExt cx="3168352" cy="407431"/>
          </a:xfrm>
        </p:grpSpPr>
        <p:sp>
          <p:nvSpPr>
            <p:cNvPr id="60" name="五边形 59"/>
            <p:cNvSpPr/>
            <p:nvPr/>
          </p:nvSpPr>
          <p:spPr>
            <a:xfrm flipH="1">
              <a:off x="3563888" y="1986358"/>
              <a:ext cx="3168352" cy="407431"/>
            </a:xfrm>
            <a:prstGeom prst="homePlat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1920" y="2031206"/>
              <a:ext cx="2736303" cy="3286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9256" name="图片 6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43049" y="2145655"/>
              <a:ext cx="83263" cy="8326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3" name="직사각형 165"/>
            <p:cNvSpPr/>
            <p:nvPr/>
          </p:nvSpPr>
          <p:spPr bwMode="auto">
            <a:xfrm>
              <a:off x="3957682" y="2041623"/>
              <a:ext cx="2630541" cy="307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机械外骨骼结构的逻辑模型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078480" y="3541713"/>
            <a:ext cx="552450" cy="552450"/>
            <a:chOff x="1547664" y="771550"/>
            <a:chExt cx="864096" cy="864096"/>
          </a:xfrm>
        </p:grpSpPr>
        <p:sp>
          <p:nvSpPr>
            <p:cNvPr id="65" name="椭圆 64"/>
            <p:cNvSpPr/>
            <p:nvPr/>
          </p:nvSpPr>
          <p:spPr>
            <a:xfrm>
              <a:off x="1547664" y="771550"/>
              <a:ext cx="864096" cy="8640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605180" y="829066"/>
              <a:ext cx="749064" cy="7490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51" name="矩形 66"/>
            <p:cNvSpPr/>
            <p:nvPr/>
          </p:nvSpPr>
          <p:spPr>
            <a:xfrm>
              <a:off x="1650993" y="927609"/>
              <a:ext cx="717618" cy="6258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solidFill>
                    <a:srgbClr val="FFFFFF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03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810953" y="3617595"/>
            <a:ext cx="3168650" cy="407988"/>
            <a:chOff x="3563888" y="1986358"/>
            <a:chExt cx="3168352" cy="407431"/>
          </a:xfrm>
        </p:grpSpPr>
        <p:sp>
          <p:nvSpPr>
            <p:cNvPr id="69" name="五边形 68"/>
            <p:cNvSpPr/>
            <p:nvPr/>
          </p:nvSpPr>
          <p:spPr>
            <a:xfrm flipH="1">
              <a:off x="3563888" y="1986358"/>
              <a:ext cx="3168352" cy="407431"/>
            </a:xfrm>
            <a:prstGeom prst="homePlat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864850" y="2031381"/>
              <a:ext cx="2723894" cy="328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9245" name="图片 7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43049" y="2145655"/>
              <a:ext cx="83263" cy="8326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2" name="직사각형 165"/>
            <p:cNvSpPr/>
            <p:nvPr/>
          </p:nvSpPr>
          <p:spPr bwMode="auto">
            <a:xfrm>
              <a:off x="3957682" y="2041623"/>
              <a:ext cx="2630541" cy="306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模型运用（下肢外骨骼案例）</a:t>
              </a:r>
              <a:endParaRPr kumimoji="0" 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78480" y="4351338"/>
            <a:ext cx="552450" cy="552450"/>
            <a:chOff x="1547664" y="771550"/>
            <a:chExt cx="864096" cy="864096"/>
          </a:xfrm>
        </p:grpSpPr>
        <p:sp>
          <p:nvSpPr>
            <p:cNvPr id="4" name="椭圆 3"/>
            <p:cNvSpPr/>
            <p:nvPr/>
          </p:nvSpPr>
          <p:spPr>
            <a:xfrm>
              <a:off x="1547664" y="771550"/>
              <a:ext cx="864096" cy="8640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605180" y="829066"/>
              <a:ext cx="749064" cy="7490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66"/>
            <p:cNvSpPr/>
            <p:nvPr/>
          </p:nvSpPr>
          <p:spPr>
            <a:xfrm>
              <a:off x="1650993" y="927609"/>
              <a:ext cx="697236" cy="6237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solidFill>
                    <a:srgbClr val="FFFFFF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04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10953" y="4427220"/>
            <a:ext cx="3168650" cy="407988"/>
            <a:chOff x="3563888" y="1986358"/>
            <a:chExt cx="3168352" cy="407431"/>
          </a:xfrm>
        </p:grpSpPr>
        <p:sp>
          <p:nvSpPr>
            <p:cNvPr id="13" name="五边形 12"/>
            <p:cNvSpPr/>
            <p:nvPr/>
          </p:nvSpPr>
          <p:spPr>
            <a:xfrm flipH="1">
              <a:off x="3563888" y="1986358"/>
              <a:ext cx="3168352" cy="407431"/>
            </a:xfrm>
            <a:prstGeom prst="homePlat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864850" y="2031381"/>
              <a:ext cx="2723894" cy="328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" name="图片 7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43049" y="2145655"/>
              <a:ext cx="83263" cy="8326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직사각형 165"/>
            <p:cNvSpPr/>
            <p:nvPr/>
          </p:nvSpPr>
          <p:spPr bwMode="auto">
            <a:xfrm>
              <a:off x="3957682" y="2041623"/>
              <a:ext cx="2630541" cy="30628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下肢外骨骼设计导向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结论）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7" name="图片 16" descr="HARVARD BIODESIGN LAB"/>
          <p:cNvPicPr>
            <a:picLocks noChangeAspect="1"/>
          </p:cNvPicPr>
          <p:nvPr/>
        </p:nvPicPr>
        <p:blipFill>
          <a:blip r:embed="rId2"/>
          <a:srcRect l="15282" t="8073"/>
          <a:stretch>
            <a:fillRect/>
          </a:stretch>
        </p:blipFill>
        <p:spPr>
          <a:xfrm>
            <a:off x="875665" y="2117090"/>
            <a:ext cx="1562735" cy="263461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288"/>
            <a:ext cx="3168650" cy="398780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参考文献</a:t>
            </a:r>
            <a:endParaRPr kumimoji="0" 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7380" y="878840"/>
            <a:ext cx="761682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[1]Asbeck, A. T., De Rossi, S. M. M., Galiana, I., Ding, Y., &amp; Walsh, C. J. (2014). Stronger, Smarter, Softer: Next-Generation Wearable Robots. IEEE Robotics &amp; Automation Magazine, 21(4), 22-33. doi:10.1109/mra.2014.2360283</a:t>
            </a:r>
            <a:endParaRPr lang="zh-CN" altLang="en-US" sz="1000"/>
          </a:p>
          <a:p>
            <a:r>
              <a:rPr lang="zh-CN" altLang="en-US" sz="1000"/>
              <a:t>[2]Bogue, R. (2009). Exoskeletons and robotic prosthetics: a review of recent developments. Industrial Robot: An International Journal, 36(5), 421-427. doi:10.1108/01439910910980141</a:t>
            </a:r>
            <a:endParaRPr lang="zh-CN" altLang="en-US" sz="1000"/>
          </a:p>
          <a:p>
            <a:r>
              <a:rPr lang="zh-CN" altLang="en-US" sz="1000"/>
              <a:t>[3]Browning, R. C., Modica, J. R., Kram, R., &amp; Goswami, A. (2007). The effects of adding mass to the legs on the energetics and biomechanics of walking. Med Sci Sports Exerc, 39(3), 515-525. doi:10.1249/mss.0b013e31802b3562</a:t>
            </a:r>
            <a:endParaRPr lang="zh-CN" altLang="en-US" sz="1000"/>
          </a:p>
          <a:p>
            <a:r>
              <a:rPr lang="zh-CN" altLang="en-US" sz="1000"/>
              <a:t>[4]Elliott, G., Sawicki, G. S., Marecki, A., &amp; Herr, H. (2013, 24-26 June 2013). The biomechanics and energetics of human running using an elastic knee exoskeleton. Paper presented at the 2013 IEEE 13th International Conference on Rehabilitation Robotics (ICORR).</a:t>
            </a:r>
            <a:endParaRPr lang="zh-CN" altLang="en-US" sz="1000"/>
          </a:p>
          <a:p>
            <a:r>
              <a:rPr lang="zh-CN" altLang="en-US" sz="1000"/>
              <a:t>[5]Gopura, R. A. R. C., Kiguchi, K., &amp; Bandara, D. S. V. (2011, 16-19 Aug. 2011). A brief review on upper extremity robotic exoskeleton systems. Paper presented at the 2011 6th International Conference on Industrial and Information Systems.</a:t>
            </a:r>
            <a:endParaRPr lang="zh-CN" altLang="en-US" sz="1000"/>
          </a:p>
          <a:p>
            <a:r>
              <a:rPr lang="zh-CN" altLang="en-US" sz="1000"/>
              <a:t>[6]J. F. Veneman, R. Ekkelenkamp, R. Kruidhof, F. C. T. van der Helm, &amp; Kooij, H. v. d. (2005). Design of a series elastic- and Bowden cable-based actuation system for use as torque-actuator in exoskeleton-type training. 9th International Conference on Rehabilitation Robotics, 2005(ICORR 2005), 496-499. </a:t>
            </a:r>
            <a:endParaRPr lang="zh-CN" altLang="en-US" sz="1000"/>
          </a:p>
          <a:p>
            <a:r>
              <a:rPr lang="zh-CN" altLang="en-US" sz="1000"/>
              <a:t>[7]Lee, Y., Kim, Y.-J., Lee, J., Lee, M., Choi, B., Kim, J., . . . Choi, J. (2017). Biomechanical Design of a Novel Flexible Exoskeleton for Lower Extremities. IEEE/ASME Transactions on Mechatronics, 22(5), 2058-2069. doi:10.1109/tmech.2017.2718999</a:t>
            </a:r>
            <a:endParaRPr lang="zh-CN" altLang="en-US" sz="1000"/>
          </a:p>
          <a:p>
            <a:r>
              <a:rPr lang="zh-CN" altLang="en-US" sz="1000"/>
              <a:t>[8]Ma, S., Yao, J., Wei, X., &amp; Zhu, Y. (2016). Topology optimization design of 6-DOF lower extremity exoskeleton leg for load carrying. Paper presented at the Advanced Information Management, Communicates, Electronic and Automation Control Conference (IMCEC), 2016 IEEE.</a:t>
            </a:r>
            <a:endParaRPr lang="zh-CN" altLang="en-US" sz="1000"/>
          </a:p>
          <a:p>
            <a:r>
              <a:rPr lang="zh-CN" altLang="en-US" sz="1000"/>
              <a:t>[9]Mooney, L. M., Rouse, E. J., &amp; Herr, H. M. (2014). Autonomous exoskeleton reduces metabolic cost of human walking during load carriage. Journal of NeuroEngineering and Rehabilitation, 11(1), 80. doi:10.1186/1743-0003-11-80</a:t>
            </a:r>
            <a:endParaRPr lang="zh-CN" altLang="en-US" sz="1000"/>
          </a:p>
          <a:p>
            <a:r>
              <a:rPr lang="zh-CN" altLang="en-US" sz="1000"/>
              <a:t>[10]WALSH, C. J., ENDO, K., &amp; HERR, H. (2007). A QUASI-PASSIVE LEG EXOSKELETON FOR LOAD-CARRYING AUGMENTATION. International Journal of Humanoid Robotics, 04(03), 487-506. doi:10.1142/s0219843607001126</a:t>
            </a:r>
            <a:endParaRPr lang="zh-CN" altLang="en-US" sz="1000"/>
          </a:p>
          <a:p>
            <a:r>
              <a:rPr lang="zh-CN" altLang="en-US" sz="1000"/>
              <a:t>[11]Zoss, A. B., Kazerooni, H., &amp; Chu, A. (2006). Biomechanical design of the Berkeley lower extremity exoskeleton (BLEEX). IEEE/ASME Transactions on Mechatronics, 11(2), 128-138. doi:10.1109/tmech.2006.871087</a:t>
            </a:r>
            <a:endParaRPr lang="zh-CN" altLang="en-US" sz="1000"/>
          </a:p>
          <a:p>
            <a:r>
              <a:rPr lang="zh-CN" altLang="en-US" sz="1000"/>
              <a:t>[12]范伯骞. (2017). 液压驱动下肢外骨骼机器人关键技术研究. (博士), 浙江大学.  Available from Cnki   </a:t>
            </a:r>
            <a:endParaRPr lang="zh-CN" altLang="en-US" sz="1000"/>
          </a:p>
          <a:p>
            <a:r>
              <a:rPr lang="zh-CN" altLang="en-US" sz="1000"/>
              <a:t>[13]机器人学家. (2015). ReWalk人体外骨骼让截瘫患者走上街头. 商业观察(02), 56-57.</a:t>
            </a:r>
            <a:endParaRPr lang="zh-CN" altLang="en-US" sz="1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" name="TextBox 19"/>
          <p:cNvSpPr txBox="1"/>
          <p:nvPr/>
        </p:nvSpPr>
        <p:spPr>
          <a:xfrm>
            <a:off x="6658610" y="4516438"/>
            <a:ext cx="1249680" cy="275590"/>
          </a:xfrm>
          <a:prstGeom prst="rect">
            <a:avLst/>
          </a:prstGeom>
          <a:noFill/>
          <a:effectLst>
            <a:outerShdw dist="6350" dir="2700000" algn="tl" rotWithShape="0">
              <a:prstClr val="black"/>
            </a:outerShdw>
          </a:effectLst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0" cap="none" spc="0" normalizeH="0" baseline="0" noProof="0" dirty="0">
                <a:solidFill>
                  <a:schemeClr val="bg1"/>
                </a:solidFill>
                <a:latin typeface="Flareserif821 BT" pitchFamily="34" charset="0"/>
                <a:ea typeface="微软雅黑" panose="020B0503020204020204" pitchFamily="34" charset="-122"/>
                <a:cs typeface="Aharoni" pitchFamily="2" charset="-79"/>
              </a:rPr>
              <a:t>产业前沿第二组</a:t>
            </a:r>
            <a:endParaRPr kumimoji="0" lang="zh-CN" altLang="en-US" sz="1200" kern="0" cap="none" spc="0" normalizeH="0" baseline="0" noProof="0" dirty="0">
              <a:solidFill>
                <a:schemeClr val="bg1"/>
              </a:solidFill>
              <a:latin typeface="Flareserif821 BT" pitchFamily="34" charset="0"/>
              <a:ea typeface="微软雅黑" panose="020B0503020204020204" pitchFamily="34" charset="-122"/>
              <a:cs typeface="Aharoni" pitchFamily="2" charset="-79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5148263" y="4011613"/>
            <a:ext cx="43926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swald Light"/>
              </a:rPr>
              <a:t>汇报完毕 谢谢大家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dist="38100" dir="2700000" algn="tl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swald Ligh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900" y="223838"/>
            <a:ext cx="552450" cy="552450"/>
            <a:chOff x="1547664" y="771550"/>
            <a:chExt cx="864096" cy="864096"/>
          </a:xfrm>
        </p:grpSpPr>
        <p:sp>
          <p:nvSpPr>
            <p:cNvPr id="2" name="椭圆 1"/>
            <p:cNvSpPr/>
            <p:nvPr/>
          </p:nvSpPr>
          <p:spPr>
            <a:xfrm>
              <a:off x="1547664" y="771550"/>
              <a:ext cx="864096" cy="8640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605180" y="829066"/>
              <a:ext cx="749064" cy="7490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771" name="矩形 4"/>
            <p:cNvSpPr/>
            <p:nvPr/>
          </p:nvSpPr>
          <p:spPr>
            <a:xfrm>
              <a:off x="1640553" y="878644"/>
              <a:ext cx="683331" cy="6237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3850" y="823913"/>
            <a:ext cx="552450" cy="552450"/>
            <a:chOff x="1547664" y="771550"/>
            <a:chExt cx="864096" cy="864096"/>
          </a:xfrm>
        </p:grpSpPr>
        <p:sp>
          <p:nvSpPr>
            <p:cNvPr id="24" name="椭圆 23"/>
            <p:cNvSpPr/>
            <p:nvPr/>
          </p:nvSpPr>
          <p:spPr>
            <a:xfrm>
              <a:off x="1547664" y="771550"/>
              <a:ext cx="864096" cy="8640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605180" y="829066"/>
              <a:ext cx="749064" cy="7490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766" name="矩形 25"/>
            <p:cNvSpPr/>
            <p:nvPr/>
          </p:nvSpPr>
          <p:spPr>
            <a:xfrm>
              <a:off x="1640553" y="878644"/>
              <a:ext cx="683331" cy="6237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2900" y="1423988"/>
            <a:ext cx="552450" cy="552450"/>
            <a:chOff x="1547664" y="771550"/>
            <a:chExt cx="864096" cy="864096"/>
          </a:xfrm>
        </p:grpSpPr>
        <p:sp>
          <p:nvSpPr>
            <p:cNvPr id="28" name="椭圆 27"/>
            <p:cNvSpPr/>
            <p:nvPr/>
          </p:nvSpPr>
          <p:spPr>
            <a:xfrm>
              <a:off x="1547664" y="771550"/>
              <a:ext cx="864096" cy="8640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605180" y="829066"/>
              <a:ext cx="749064" cy="7490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761" name="矩形 29"/>
            <p:cNvSpPr/>
            <p:nvPr/>
          </p:nvSpPr>
          <p:spPr>
            <a:xfrm>
              <a:off x="1640553" y="878644"/>
              <a:ext cx="683331" cy="6237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42900" y="2024063"/>
            <a:ext cx="552450" cy="552450"/>
            <a:chOff x="1547664" y="771550"/>
            <a:chExt cx="864096" cy="864096"/>
          </a:xfrm>
        </p:grpSpPr>
        <p:sp>
          <p:nvSpPr>
            <p:cNvPr id="32" name="椭圆 31"/>
            <p:cNvSpPr/>
            <p:nvPr/>
          </p:nvSpPr>
          <p:spPr>
            <a:xfrm>
              <a:off x="1547664" y="771550"/>
              <a:ext cx="864096" cy="86409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605180" y="829066"/>
              <a:ext cx="749064" cy="7490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756" name="矩形 33"/>
            <p:cNvSpPr/>
            <p:nvPr/>
          </p:nvSpPr>
          <p:spPr>
            <a:xfrm>
              <a:off x="1640553" y="878644"/>
              <a:ext cx="683331" cy="6237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605"/>
            <a:ext cx="3975735" cy="398780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机械外骨骼结构的逻辑模型</a:t>
            </a:r>
            <a:endParaRPr kumimoji="0" lang="zh-CN" altLang="en-US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sp>
        <p:nvSpPr>
          <p:cNvPr id="52" name="椭圆 51"/>
          <p:cNvSpPr/>
          <p:nvPr/>
        </p:nvSpPr>
        <p:spPr>
          <a:xfrm>
            <a:off x="5651500" y="4183698"/>
            <a:ext cx="88900" cy="88900"/>
          </a:xfrm>
          <a:prstGeom prst="ellipse">
            <a:avLst/>
          </a:prstGeom>
          <a:solidFill>
            <a:schemeClr val="bg1">
              <a:alpha val="98000"/>
            </a:schemeClr>
          </a:solidFill>
          <a:ln w="381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580063" y="2460625"/>
            <a:ext cx="88900" cy="88900"/>
          </a:xfrm>
          <a:prstGeom prst="ellipse">
            <a:avLst/>
          </a:prstGeom>
          <a:solidFill>
            <a:schemeClr val="bg1">
              <a:alpha val="98000"/>
            </a:schemeClr>
          </a:solidFill>
          <a:ln w="381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849630" y="849630"/>
          <a:ext cx="7362190" cy="388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90745" y="268605"/>
            <a:ext cx="2321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结论部分：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605"/>
            <a:ext cx="4532630" cy="398780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机械外骨骼结构的逻辑模型</a:t>
            </a:r>
            <a:endParaRPr kumimoji="0" lang="zh-CN" altLang="en-US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sp>
        <p:nvSpPr>
          <p:cNvPr id="71" name="任意多边形 70"/>
          <p:cNvSpPr/>
          <p:nvPr>
            <p:custDataLst>
              <p:tags r:id="rId2"/>
            </p:custDataLst>
          </p:nvPr>
        </p:nvSpPr>
        <p:spPr>
          <a:xfrm>
            <a:off x="5303145" y="3318842"/>
            <a:ext cx="1646903" cy="741107"/>
          </a:xfrm>
          <a:custGeom>
            <a:avLst/>
            <a:gdLst>
              <a:gd name="connsiteX0" fmla="*/ 0 w 1968449"/>
              <a:gd name="connsiteY0" fmla="*/ 0 h 885802"/>
              <a:gd name="connsiteX1" fmla="*/ 74168 w 1968449"/>
              <a:gd name="connsiteY1" fmla="*/ 0 h 885802"/>
              <a:gd name="connsiteX2" fmla="*/ 396493 w 1968449"/>
              <a:gd name="connsiteY2" fmla="*/ 815393 h 885802"/>
              <a:gd name="connsiteX3" fmla="*/ 1571956 w 1968449"/>
              <a:gd name="connsiteY3" fmla="*/ 815393 h 885802"/>
              <a:gd name="connsiteX4" fmla="*/ 1894281 w 1968449"/>
              <a:gd name="connsiteY4" fmla="*/ 0 h 885802"/>
              <a:gd name="connsiteX5" fmla="*/ 1968449 w 1968449"/>
              <a:gd name="connsiteY5" fmla="*/ 0 h 885802"/>
              <a:gd name="connsiteX6" fmla="*/ 1618292 w 1968449"/>
              <a:gd name="connsiteY6" fmla="*/ 885802 h 885802"/>
              <a:gd name="connsiteX7" fmla="*/ 350158 w 1968449"/>
              <a:gd name="connsiteY7" fmla="*/ 885802 h 8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8449" h="885802">
                <a:moveTo>
                  <a:pt x="0" y="0"/>
                </a:moveTo>
                <a:lnTo>
                  <a:pt x="74168" y="0"/>
                </a:lnTo>
                <a:lnTo>
                  <a:pt x="396493" y="815393"/>
                </a:lnTo>
                <a:lnTo>
                  <a:pt x="1571956" y="815393"/>
                </a:lnTo>
                <a:lnTo>
                  <a:pt x="1894281" y="0"/>
                </a:lnTo>
                <a:lnTo>
                  <a:pt x="1968449" y="0"/>
                </a:lnTo>
                <a:lnTo>
                  <a:pt x="1618292" y="885802"/>
                </a:lnTo>
                <a:lnTo>
                  <a:pt x="350158" y="885802"/>
                </a:lnTo>
                <a:close/>
              </a:path>
            </a:pathLst>
          </a:custGeom>
          <a:solidFill>
            <a:srgbClr val="01C8DD"/>
          </a:solidFill>
        </p:spPr>
        <p:txBody>
          <a:bodyPr rot="0" spcFirstLastPara="0" vertOverflow="overflow" horzOverflow="overflow" vert="horz" wrap="square" lIns="216000" tIns="34290" rIns="216000" bIns="34290" numCol="1" spcCol="0" rtlCol="0" fromWordArt="0" anchor="ctr" anchorCtr="0" forceAA="0" compatLnSpc="1">
            <a:normAutofit/>
          </a:bodyPr>
          <a:p>
            <a:pPr algn="ctr">
              <a:lnSpc>
                <a:spcPct val="130000"/>
              </a:lnSpc>
            </a:pPr>
            <a:r>
              <a:rPr lang="zh-CN" altLang="en-US" sz="1800" kern="0" dirty="0">
                <a:solidFill>
                  <a:srgbClr val="01C8DD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外部因素</a:t>
            </a:r>
            <a:endParaRPr lang="zh-CN" altLang="en-US" sz="1800" kern="0" dirty="0">
              <a:solidFill>
                <a:srgbClr val="01C8DD">
                  <a:lumMod val="75000"/>
                </a:srgbClr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任意多边形 71"/>
          <p:cNvSpPr/>
          <p:nvPr>
            <p:custDataLst>
              <p:tags r:id="rId3"/>
            </p:custDataLst>
          </p:nvPr>
        </p:nvSpPr>
        <p:spPr>
          <a:xfrm>
            <a:off x="551871" y="2575926"/>
            <a:ext cx="1646903" cy="741107"/>
          </a:xfrm>
          <a:custGeom>
            <a:avLst/>
            <a:gdLst>
              <a:gd name="connsiteX0" fmla="*/ 391584 w 2201333"/>
              <a:gd name="connsiteY0" fmla="*/ 0 h 990600"/>
              <a:gd name="connsiteX1" fmla="*/ 1809749 w 2201333"/>
              <a:gd name="connsiteY1" fmla="*/ 0 h 990600"/>
              <a:gd name="connsiteX2" fmla="*/ 2201333 w 2201333"/>
              <a:gd name="connsiteY2" fmla="*/ 990600 h 990600"/>
              <a:gd name="connsiteX3" fmla="*/ 2118390 w 2201333"/>
              <a:gd name="connsiteY3" fmla="*/ 990600 h 990600"/>
              <a:gd name="connsiteX4" fmla="*/ 1757931 w 2201333"/>
              <a:gd name="connsiteY4" fmla="*/ 78739 h 990600"/>
              <a:gd name="connsiteX5" fmla="*/ 443401 w 2201333"/>
              <a:gd name="connsiteY5" fmla="*/ 78739 h 990600"/>
              <a:gd name="connsiteX6" fmla="*/ 82942 w 2201333"/>
              <a:gd name="connsiteY6" fmla="*/ 990600 h 990600"/>
              <a:gd name="connsiteX7" fmla="*/ 0 w 2201333"/>
              <a:gd name="connsiteY7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1333" h="990600">
                <a:moveTo>
                  <a:pt x="391584" y="0"/>
                </a:moveTo>
                <a:lnTo>
                  <a:pt x="1809749" y="0"/>
                </a:lnTo>
                <a:lnTo>
                  <a:pt x="2201333" y="990600"/>
                </a:lnTo>
                <a:lnTo>
                  <a:pt x="2118390" y="990600"/>
                </a:lnTo>
                <a:lnTo>
                  <a:pt x="1757931" y="78739"/>
                </a:lnTo>
                <a:lnTo>
                  <a:pt x="443401" y="78739"/>
                </a:lnTo>
                <a:lnTo>
                  <a:pt x="82942" y="990600"/>
                </a:lnTo>
                <a:lnTo>
                  <a:pt x="0" y="990600"/>
                </a:lnTo>
                <a:close/>
              </a:path>
            </a:pathLst>
          </a:custGeom>
          <a:solidFill>
            <a:srgbClr val="01C8DD"/>
          </a:solidFill>
        </p:spPr>
        <p:txBody>
          <a:bodyPr rot="0" spcFirstLastPara="0" vertOverflow="overflow" horzOverflow="overflow" vert="horz" wrap="square" lIns="216000" tIns="34290" rIns="216000" bIns="34290" numCol="1" spcCol="0" rtlCol="0" fromWordArt="0" anchor="ctr" anchorCtr="0" forceAA="0" compatLnSpc="1">
            <a:normAutofit/>
          </a:bodyPr>
          <a:p>
            <a:pPr algn="ctr">
              <a:lnSpc>
                <a:spcPct val="130000"/>
              </a:lnSpc>
            </a:pPr>
            <a:r>
              <a:rPr lang="zh-CN" altLang="en-US" sz="1800" kern="0" dirty="0">
                <a:solidFill>
                  <a:srgbClr val="01C8DD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输出</a:t>
            </a:r>
            <a:endParaRPr lang="zh-CN" altLang="en-US" sz="1800" kern="0" dirty="0">
              <a:solidFill>
                <a:srgbClr val="01C8DD">
                  <a:lumMod val="75000"/>
                </a:srgbClr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任意多边形 72"/>
          <p:cNvSpPr/>
          <p:nvPr>
            <p:custDataLst>
              <p:tags r:id="rId4"/>
            </p:custDataLst>
          </p:nvPr>
        </p:nvSpPr>
        <p:spPr>
          <a:xfrm>
            <a:off x="3719387" y="2575926"/>
            <a:ext cx="1646903" cy="741107"/>
          </a:xfrm>
          <a:custGeom>
            <a:avLst/>
            <a:gdLst>
              <a:gd name="connsiteX0" fmla="*/ 391584 w 2201333"/>
              <a:gd name="connsiteY0" fmla="*/ 0 h 990600"/>
              <a:gd name="connsiteX1" fmla="*/ 1809749 w 2201333"/>
              <a:gd name="connsiteY1" fmla="*/ 0 h 990600"/>
              <a:gd name="connsiteX2" fmla="*/ 2201333 w 2201333"/>
              <a:gd name="connsiteY2" fmla="*/ 990600 h 990600"/>
              <a:gd name="connsiteX3" fmla="*/ 2118390 w 2201333"/>
              <a:gd name="connsiteY3" fmla="*/ 990600 h 990600"/>
              <a:gd name="connsiteX4" fmla="*/ 1757931 w 2201333"/>
              <a:gd name="connsiteY4" fmla="*/ 78739 h 990600"/>
              <a:gd name="connsiteX5" fmla="*/ 443401 w 2201333"/>
              <a:gd name="connsiteY5" fmla="*/ 78739 h 990600"/>
              <a:gd name="connsiteX6" fmla="*/ 82942 w 2201333"/>
              <a:gd name="connsiteY6" fmla="*/ 990600 h 990600"/>
              <a:gd name="connsiteX7" fmla="*/ 0 w 2201333"/>
              <a:gd name="connsiteY7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1333" h="990600">
                <a:moveTo>
                  <a:pt x="391584" y="0"/>
                </a:moveTo>
                <a:lnTo>
                  <a:pt x="1809749" y="0"/>
                </a:lnTo>
                <a:lnTo>
                  <a:pt x="2201333" y="990600"/>
                </a:lnTo>
                <a:lnTo>
                  <a:pt x="2118390" y="990600"/>
                </a:lnTo>
                <a:lnTo>
                  <a:pt x="1757931" y="78739"/>
                </a:lnTo>
                <a:lnTo>
                  <a:pt x="443401" y="78739"/>
                </a:lnTo>
                <a:lnTo>
                  <a:pt x="82942" y="990600"/>
                </a:lnTo>
                <a:lnTo>
                  <a:pt x="0" y="990600"/>
                </a:lnTo>
                <a:close/>
              </a:path>
            </a:pathLst>
          </a:custGeom>
          <a:solidFill>
            <a:srgbClr val="28C29A"/>
          </a:solidFill>
        </p:spPr>
        <p:txBody>
          <a:bodyPr rot="0" spcFirstLastPara="0" vertOverflow="overflow" horzOverflow="overflow" vert="horz" wrap="square" lIns="216000" tIns="34290" rIns="216000" bIns="34290" numCol="1" spcCol="0" rtlCol="0" fromWordArt="0" anchor="ctr" anchorCtr="0" forceAA="0" compatLnSpc="1">
            <a:normAutofit/>
          </a:bodyPr>
          <a:p>
            <a:pPr algn="ctr">
              <a:lnSpc>
                <a:spcPct val="130000"/>
              </a:lnSpc>
            </a:pPr>
            <a:r>
              <a:rPr lang="zh-CN" altLang="en-US" sz="1800" kern="0" dirty="0">
                <a:solidFill>
                  <a:srgbClr val="28C29A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输入</a:t>
            </a:r>
            <a:endParaRPr lang="zh-CN" altLang="en-US" sz="1800" kern="0" dirty="0">
              <a:solidFill>
                <a:srgbClr val="28C29A">
                  <a:lumMod val="75000"/>
                </a:srgbClr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任意多边形 73"/>
          <p:cNvSpPr/>
          <p:nvPr>
            <p:custDataLst>
              <p:tags r:id="rId5"/>
            </p:custDataLst>
          </p:nvPr>
        </p:nvSpPr>
        <p:spPr>
          <a:xfrm>
            <a:off x="6886904" y="2575926"/>
            <a:ext cx="1646903" cy="741107"/>
          </a:xfrm>
          <a:custGeom>
            <a:avLst/>
            <a:gdLst>
              <a:gd name="connsiteX0" fmla="*/ 391584 w 2201333"/>
              <a:gd name="connsiteY0" fmla="*/ 0 h 990600"/>
              <a:gd name="connsiteX1" fmla="*/ 1809749 w 2201333"/>
              <a:gd name="connsiteY1" fmla="*/ 0 h 990600"/>
              <a:gd name="connsiteX2" fmla="*/ 2201333 w 2201333"/>
              <a:gd name="connsiteY2" fmla="*/ 990600 h 990600"/>
              <a:gd name="connsiteX3" fmla="*/ 2118390 w 2201333"/>
              <a:gd name="connsiteY3" fmla="*/ 990600 h 990600"/>
              <a:gd name="connsiteX4" fmla="*/ 1757931 w 2201333"/>
              <a:gd name="connsiteY4" fmla="*/ 78739 h 990600"/>
              <a:gd name="connsiteX5" fmla="*/ 443401 w 2201333"/>
              <a:gd name="connsiteY5" fmla="*/ 78739 h 990600"/>
              <a:gd name="connsiteX6" fmla="*/ 82942 w 2201333"/>
              <a:gd name="connsiteY6" fmla="*/ 990600 h 990600"/>
              <a:gd name="connsiteX7" fmla="*/ 0 w 2201333"/>
              <a:gd name="connsiteY7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1333" h="990600">
                <a:moveTo>
                  <a:pt x="391584" y="0"/>
                </a:moveTo>
                <a:lnTo>
                  <a:pt x="1809749" y="0"/>
                </a:lnTo>
                <a:lnTo>
                  <a:pt x="2201333" y="990600"/>
                </a:lnTo>
                <a:lnTo>
                  <a:pt x="2118390" y="990600"/>
                </a:lnTo>
                <a:lnTo>
                  <a:pt x="1757931" y="78739"/>
                </a:lnTo>
                <a:lnTo>
                  <a:pt x="443401" y="78739"/>
                </a:lnTo>
                <a:lnTo>
                  <a:pt x="82942" y="990600"/>
                </a:lnTo>
                <a:lnTo>
                  <a:pt x="0" y="990600"/>
                </a:lnTo>
                <a:close/>
              </a:path>
            </a:pathLst>
          </a:custGeom>
          <a:solidFill>
            <a:srgbClr val="77C7A3"/>
          </a:solidFill>
        </p:spPr>
        <p:txBody>
          <a:bodyPr rot="0" spcFirstLastPara="0" vertOverflow="overflow" horzOverflow="overflow" vert="horz" wrap="square" lIns="216000" tIns="34290" rIns="216000" bIns="34290" numCol="1" spcCol="0" rtlCol="0" fromWordArt="0" anchor="ctr" anchorCtr="0" forceAA="0" compatLnSpc="1">
            <a:normAutofit/>
          </a:bodyPr>
          <a:p>
            <a:pPr algn="ctr">
              <a:lnSpc>
                <a:spcPct val="130000"/>
              </a:lnSpc>
            </a:pPr>
            <a:r>
              <a:rPr lang="en-US" altLang="zh-CN" sz="1800" kern="0" dirty="0">
                <a:solidFill>
                  <a:srgbClr val="77C7A3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KPI</a:t>
            </a:r>
            <a:r>
              <a:rPr lang="zh-CN" altLang="en-US" sz="1800" kern="0" dirty="0">
                <a:solidFill>
                  <a:srgbClr val="77C7A3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评价</a:t>
            </a:r>
            <a:endParaRPr lang="zh-CN" altLang="en-US" sz="1800" kern="0" dirty="0">
              <a:solidFill>
                <a:srgbClr val="77C7A3">
                  <a:lumMod val="75000"/>
                </a:srgbClr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任意多边形 74"/>
          <p:cNvSpPr/>
          <p:nvPr>
            <p:custDataLst>
              <p:tags r:id="rId6"/>
            </p:custDataLst>
          </p:nvPr>
        </p:nvSpPr>
        <p:spPr>
          <a:xfrm>
            <a:off x="2135629" y="3318842"/>
            <a:ext cx="1646903" cy="741107"/>
          </a:xfrm>
          <a:custGeom>
            <a:avLst/>
            <a:gdLst>
              <a:gd name="connsiteX0" fmla="*/ 0 w 1968449"/>
              <a:gd name="connsiteY0" fmla="*/ 0 h 885802"/>
              <a:gd name="connsiteX1" fmla="*/ 74168 w 1968449"/>
              <a:gd name="connsiteY1" fmla="*/ 0 h 885802"/>
              <a:gd name="connsiteX2" fmla="*/ 396493 w 1968449"/>
              <a:gd name="connsiteY2" fmla="*/ 815393 h 885802"/>
              <a:gd name="connsiteX3" fmla="*/ 1571956 w 1968449"/>
              <a:gd name="connsiteY3" fmla="*/ 815393 h 885802"/>
              <a:gd name="connsiteX4" fmla="*/ 1894281 w 1968449"/>
              <a:gd name="connsiteY4" fmla="*/ 0 h 885802"/>
              <a:gd name="connsiteX5" fmla="*/ 1968449 w 1968449"/>
              <a:gd name="connsiteY5" fmla="*/ 0 h 885802"/>
              <a:gd name="connsiteX6" fmla="*/ 1618292 w 1968449"/>
              <a:gd name="connsiteY6" fmla="*/ 885802 h 885802"/>
              <a:gd name="connsiteX7" fmla="*/ 350158 w 1968449"/>
              <a:gd name="connsiteY7" fmla="*/ 885802 h 8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8449" h="885802">
                <a:moveTo>
                  <a:pt x="0" y="0"/>
                </a:moveTo>
                <a:lnTo>
                  <a:pt x="74168" y="0"/>
                </a:lnTo>
                <a:lnTo>
                  <a:pt x="396493" y="815393"/>
                </a:lnTo>
                <a:lnTo>
                  <a:pt x="1571956" y="815393"/>
                </a:lnTo>
                <a:lnTo>
                  <a:pt x="1894281" y="0"/>
                </a:lnTo>
                <a:lnTo>
                  <a:pt x="1968449" y="0"/>
                </a:lnTo>
                <a:lnTo>
                  <a:pt x="1618292" y="885802"/>
                </a:lnTo>
                <a:lnTo>
                  <a:pt x="350158" y="885802"/>
                </a:lnTo>
                <a:close/>
              </a:path>
            </a:pathLst>
          </a:custGeom>
          <a:solidFill>
            <a:srgbClr val="77C7A3"/>
          </a:solidFill>
        </p:spPr>
        <p:txBody>
          <a:bodyPr rot="0" spcFirstLastPara="0" vertOverflow="overflow" horzOverflow="overflow" vert="horz" wrap="square" lIns="216000" tIns="34290" rIns="216000" bIns="34290" numCol="1" spcCol="0" rtlCol="0" fromWordArt="0" anchor="ctr" anchorCtr="0" forceAA="0" compatLnSpc="1">
            <a:normAutofit/>
          </a:bodyPr>
          <a:p>
            <a:pPr algn="ctr">
              <a:lnSpc>
                <a:spcPct val="130000"/>
              </a:lnSpc>
            </a:pPr>
            <a:r>
              <a:rPr lang="zh-CN" altLang="en-US" sz="1800" kern="0" dirty="0">
                <a:solidFill>
                  <a:srgbClr val="77C7A3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过程</a:t>
            </a:r>
            <a:endParaRPr lang="zh-CN" altLang="en-US" sz="1800" kern="0" dirty="0">
              <a:solidFill>
                <a:srgbClr val="77C7A3">
                  <a:lumMod val="75000"/>
                </a:srgbClr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>
            <p:custDataLst>
              <p:tags r:id="rId7"/>
            </p:custDataLst>
          </p:nvPr>
        </p:nvSpPr>
        <p:spPr>
          <a:xfrm>
            <a:off x="551871" y="1582192"/>
            <a:ext cx="1646903" cy="981080"/>
          </a:xfrm>
          <a:prstGeom prst="rect">
            <a:avLst/>
          </a:prstGeom>
        </p:spPr>
        <p:txBody>
          <a:bodyPr wrap="square" anchor="b">
            <a:normAutofit/>
          </a:bodyPr>
          <a:p>
            <a:pPr algn="ctr">
              <a:lnSpc>
                <a:spcPct val="130000"/>
              </a:lnSpc>
            </a:pPr>
            <a:r>
              <a:rPr lang="zh-CN" altLang="en-US" sz="1600" dirty="0">
                <a:sym typeface="Arial" panose="020B0604020202020204" pitchFamily="34" charset="0"/>
              </a:rPr>
              <a:t>装置效果</a:t>
            </a:r>
            <a:endParaRPr lang="zh-CN" altLang="en-US" sz="1600" dirty="0">
              <a:sym typeface="Arial" panose="020B0604020202020204" pitchFamily="34" charset="0"/>
            </a:endParaRPr>
          </a:p>
        </p:txBody>
      </p:sp>
      <p:sp>
        <p:nvSpPr>
          <p:cNvPr id="77" name="矩形 76"/>
          <p:cNvSpPr/>
          <p:nvPr>
            <p:custDataLst>
              <p:tags r:id="rId8"/>
            </p:custDataLst>
          </p:nvPr>
        </p:nvSpPr>
        <p:spPr>
          <a:xfrm>
            <a:off x="3667760" y="1595120"/>
            <a:ext cx="1939925" cy="981075"/>
          </a:xfrm>
          <a:prstGeom prst="rect">
            <a:avLst/>
          </a:prstGeom>
        </p:spPr>
        <p:txBody>
          <a:bodyPr wrap="square" anchor="b">
            <a:normAutofit/>
          </a:bodyPr>
          <a:p>
            <a:pPr algn="just">
              <a:lnSpc>
                <a:spcPct val="130000"/>
              </a:lnSpc>
            </a:pPr>
            <a:r>
              <a:rPr lang="zh-CN" altLang="en-US" sz="1600">
                <a:effectLst/>
                <a:latin typeface="+mn-ea"/>
                <a:ea typeface="+mn-ea"/>
                <a:sym typeface="+mn-ea"/>
              </a:rPr>
              <a:t>材料，数据，能源    （电池，人体）</a:t>
            </a:r>
            <a:endParaRPr lang="zh-CN" altLang="en-US" sz="1600" dirty="0">
              <a:sym typeface="Arial" panose="020B0604020202020204" pitchFamily="34" charset="0"/>
            </a:endParaRPr>
          </a:p>
        </p:txBody>
      </p:sp>
      <p:sp>
        <p:nvSpPr>
          <p:cNvPr id="78" name="矩形 77"/>
          <p:cNvSpPr/>
          <p:nvPr>
            <p:custDataLst>
              <p:tags r:id="rId9"/>
            </p:custDataLst>
          </p:nvPr>
        </p:nvSpPr>
        <p:spPr>
          <a:xfrm>
            <a:off x="6886901" y="1582192"/>
            <a:ext cx="1646903" cy="981080"/>
          </a:xfrm>
          <a:prstGeom prst="rect">
            <a:avLst/>
          </a:prstGeom>
        </p:spPr>
        <p:txBody>
          <a:bodyPr wrap="square" anchor="b">
            <a:normAutofit/>
          </a:bodyPr>
          <a:p>
            <a:pPr algn="ctr">
              <a:lnSpc>
                <a:spcPct val="130000"/>
              </a:lnSpc>
            </a:pPr>
            <a:r>
              <a:rPr lang="en-US" altLang="zh-CN" sz="1600" dirty="0">
                <a:sym typeface="Arial" panose="020B0604020202020204" pitchFamily="34" charset="0"/>
              </a:rPr>
              <a:t>KPI</a:t>
            </a:r>
            <a:r>
              <a:rPr lang="zh-CN" altLang="en-US" sz="1600" dirty="0">
                <a:sym typeface="Arial" panose="020B0604020202020204" pitchFamily="34" charset="0"/>
              </a:rPr>
              <a:t>定量化评价</a:t>
            </a:r>
            <a:endParaRPr lang="zh-CN" altLang="en-US" sz="1600" dirty="0">
              <a:sym typeface="Arial" panose="020B0604020202020204" pitchFamily="34" charset="0"/>
            </a:endParaRPr>
          </a:p>
        </p:txBody>
      </p:sp>
      <p:sp>
        <p:nvSpPr>
          <p:cNvPr id="79" name="矩形 78"/>
          <p:cNvSpPr/>
          <p:nvPr>
            <p:custDataLst>
              <p:tags r:id="rId10"/>
            </p:custDataLst>
          </p:nvPr>
        </p:nvSpPr>
        <p:spPr>
          <a:xfrm>
            <a:off x="2135631" y="4065265"/>
            <a:ext cx="1646903" cy="981080"/>
          </a:xfrm>
          <a:prstGeom prst="rect">
            <a:avLst/>
          </a:prstGeom>
        </p:spPr>
        <p:txBody>
          <a:bodyPr wrap="square" anchor="t">
            <a:normAutofit/>
          </a:bodyPr>
          <a:p>
            <a:pPr algn="ctr">
              <a:lnSpc>
                <a:spcPct val="130000"/>
              </a:lnSpc>
            </a:pPr>
            <a:r>
              <a:rPr lang="zh-CN" altLang="en-US" sz="160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核心技术</a:t>
            </a:r>
            <a:endParaRPr lang="zh-CN" altLang="en-US" sz="1600" noProof="0" dirty="0" smtClean="0">
              <a:ln>
                <a:noFill/>
              </a:ln>
              <a:effectLst/>
              <a:uLnTx/>
              <a:uFillTx/>
              <a:latin typeface="+mn-ea"/>
              <a:ea typeface="+mn-ea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实现方式</a:t>
            </a:r>
            <a:endParaRPr lang="zh-CN" altLang="en-US" sz="1600" dirty="0">
              <a:sym typeface="Arial" panose="020B0604020202020204" pitchFamily="34" charset="0"/>
            </a:endParaRPr>
          </a:p>
        </p:txBody>
      </p:sp>
      <p:sp>
        <p:nvSpPr>
          <p:cNvPr id="80" name="矩形 79"/>
          <p:cNvSpPr/>
          <p:nvPr>
            <p:custDataLst>
              <p:tags r:id="rId11"/>
            </p:custDataLst>
          </p:nvPr>
        </p:nvSpPr>
        <p:spPr>
          <a:xfrm>
            <a:off x="5311401" y="4121780"/>
            <a:ext cx="1646903" cy="981080"/>
          </a:xfrm>
          <a:prstGeom prst="rect">
            <a:avLst/>
          </a:prstGeom>
        </p:spPr>
        <p:txBody>
          <a:bodyPr wrap="square" anchor="t">
            <a:norm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外加效果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附带弊端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00" dirty="0"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166360" y="299085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实例部分：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51815" y="994410"/>
            <a:ext cx="7503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+mn-ea"/>
                <a:ea typeface="+mn-ea"/>
              </a:rPr>
              <a:t>综述：时间，人物，事件，可信度；      </a:t>
            </a:r>
            <a:r>
              <a:rPr lang="en-US" altLang="zh-CN" sz="1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+</a:t>
            </a:r>
            <a:endParaRPr lang="en-US" altLang="zh-CN" sz="1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311140" y="994410"/>
            <a:ext cx="4013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+mn-ea"/>
                <a:ea typeface="+mn-ea"/>
              </a:rPr>
              <a:t>参考文献：列出实例的信息来源；</a:t>
            </a:r>
            <a:endParaRPr lang="zh-CN" altLang="en-US" sz="160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288"/>
            <a:ext cx="3168650" cy="398780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机械外骨骼</a:t>
            </a:r>
            <a:r>
              <a:rPr lang="en-US" altLang="zh-CN" sz="2000" noProof="0" dirty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KPI</a:t>
            </a:r>
            <a:r>
              <a:rPr lang="zh-CN" altLang="en-US" sz="2000" noProof="0" dirty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（预设）</a:t>
            </a:r>
            <a:endParaRPr kumimoji="0" lang="zh-CN" altLang="en-US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5080" y="4778375"/>
            <a:ext cx="9132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数据来源：Browning, R. C., Modica, J. R., Kram, R., &amp; Goswami, A. (2007). The effects of adding mass to the legs on the energetics and biomechanics of walking. Med Sci Sports Exerc, 39(3), 515-525. doi:10.1249/mss.0b013e31802b3562</a:t>
            </a:r>
            <a:endParaRPr lang="zh-CN" altLang="en-US" sz="1000"/>
          </a:p>
        </p:txBody>
      </p:sp>
      <p:sp>
        <p:nvSpPr>
          <p:cNvPr id="4" name="Freeform 271"/>
          <p:cNvSpPr/>
          <p:nvPr>
            <p:custDataLst>
              <p:tags r:id="rId2"/>
            </p:custDataLst>
          </p:nvPr>
        </p:nvSpPr>
        <p:spPr bwMode="auto">
          <a:xfrm>
            <a:off x="2443178" y="1758688"/>
            <a:ext cx="2781000" cy="79880"/>
          </a:xfrm>
          <a:custGeom>
            <a:avLst/>
            <a:gdLst>
              <a:gd name="T0" fmla="*/ 297 w 304"/>
              <a:gd name="T1" fmla="*/ 15 h 15"/>
              <a:gd name="T2" fmla="*/ 7 w 304"/>
              <a:gd name="T3" fmla="*/ 15 h 15"/>
              <a:gd name="T4" fmla="*/ 0 w 304"/>
              <a:gd name="T5" fmla="*/ 8 h 15"/>
              <a:gd name="T6" fmla="*/ 7 w 304"/>
              <a:gd name="T7" fmla="*/ 0 h 15"/>
              <a:gd name="T8" fmla="*/ 297 w 304"/>
              <a:gd name="T9" fmla="*/ 0 h 15"/>
              <a:gd name="T10" fmla="*/ 304 w 304"/>
              <a:gd name="T11" fmla="*/ 8 h 15"/>
              <a:gd name="T12" fmla="*/ 297 w 304"/>
              <a:gd name="T13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4" h="15">
                <a:moveTo>
                  <a:pt x="297" y="15"/>
                </a:moveTo>
                <a:cubicBezTo>
                  <a:pt x="7" y="15"/>
                  <a:pt x="7" y="15"/>
                  <a:pt x="7" y="15"/>
                </a:cubicBezTo>
                <a:cubicBezTo>
                  <a:pt x="3" y="15"/>
                  <a:pt x="0" y="12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01" y="0"/>
                  <a:pt x="304" y="3"/>
                  <a:pt x="304" y="8"/>
                </a:cubicBezTo>
                <a:cubicBezTo>
                  <a:pt x="304" y="12"/>
                  <a:pt x="301" y="15"/>
                  <a:pt x="297" y="15"/>
                </a:cubicBezTo>
                <a:close/>
              </a:path>
            </a:pathLst>
          </a:custGeom>
          <a:solidFill>
            <a:srgbClr val="89BDCD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endParaRPr lang="en-AU" sz="1350"/>
          </a:p>
        </p:txBody>
      </p:sp>
      <p:sp>
        <p:nvSpPr>
          <p:cNvPr id="9" name="Freeform 270"/>
          <p:cNvSpPr/>
          <p:nvPr>
            <p:custDataLst>
              <p:tags r:id="rId3"/>
            </p:custDataLst>
          </p:nvPr>
        </p:nvSpPr>
        <p:spPr bwMode="auto">
          <a:xfrm>
            <a:off x="3861720" y="3582606"/>
            <a:ext cx="1890000" cy="81000"/>
          </a:xfrm>
          <a:custGeom>
            <a:avLst/>
            <a:gdLst>
              <a:gd name="T0" fmla="*/ 297 w 304"/>
              <a:gd name="T1" fmla="*/ 16 h 16"/>
              <a:gd name="T2" fmla="*/ 7 w 304"/>
              <a:gd name="T3" fmla="*/ 16 h 16"/>
              <a:gd name="T4" fmla="*/ 0 w 304"/>
              <a:gd name="T5" fmla="*/ 8 h 16"/>
              <a:gd name="T6" fmla="*/ 7 w 304"/>
              <a:gd name="T7" fmla="*/ 0 h 16"/>
              <a:gd name="T8" fmla="*/ 297 w 304"/>
              <a:gd name="T9" fmla="*/ 0 h 16"/>
              <a:gd name="T10" fmla="*/ 304 w 304"/>
              <a:gd name="T11" fmla="*/ 8 h 16"/>
              <a:gd name="T12" fmla="*/ 297 w 304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4" h="16">
                <a:moveTo>
                  <a:pt x="297" y="16"/>
                </a:move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01" y="0"/>
                  <a:pt x="304" y="4"/>
                  <a:pt x="304" y="8"/>
                </a:cubicBezTo>
                <a:cubicBezTo>
                  <a:pt x="304" y="12"/>
                  <a:pt x="301" y="16"/>
                  <a:pt x="297" y="16"/>
                </a:cubicBezTo>
                <a:close/>
              </a:path>
            </a:pathLst>
          </a:custGeom>
          <a:solidFill>
            <a:srgbClr val="9D7398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endParaRPr lang="en-AU" sz="1350"/>
          </a:p>
        </p:txBody>
      </p:sp>
      <p:sp>
        <p:nvSpPr>
          <p:cNvPr id="13" name="Freeform 270"/>
          <p:cNvSpPr/>
          <p:nvPr>
            <p:custDataLst>
              <p:tags r:id="rId4"/>
            </p:custDataLst>
          </p:nvPr>
        </p:nvSpPr>
        <p:spPr bwMode="auto">
          <a:xfrm>
            <a:off x="3861650" y="1353510"/>
            <a:ext cx="2754000" cy="81000"/>
          </a:xfrm>
          <a:custGeom>
            <a:avLst/>
            <a:gdLst>
              <a:gd name="T0" fmla="*/ 297 w 304"/>
              <a:gd name="T1" fmla="*/ 16 h 16"/>
              <a:gd name="T2" fmla="*/ 7 w 304"/>
              <a:gd name="T3" fmla="*/ 16 h 16"/>
              <a:gd name="T4" fmla="*/ 0 w 304"/>
              <a:gd name="T5" fmla="*/ 8 h 16"/>
              <a:gd name="T6" fmla="*/ 7 w 304"/>
              <a:gd name="T7" fmla="*/ 0 h 16"/>
              <a:gd name="T8" fmla="*/ 297 w 304"/>
              <a:gd name="T9" fmla="*/ 0 h 16"/>
              <a:gd name="T10" fmla="*/ 304 w 304"/>
              <a:gd name="T11" fmla="*/ 8 h 16"/>
              <a:gd name="T12" fmla="*/ 297 w 304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4" h="16">
                <a:moveTo>
                  <a:pt x="297" y="16"/>
                </a:move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01" y="0"/>
                  <a:pt x="304" y="4"/>
                  <a:pt x="304" y="8"/>
                </a:cubicBezTo>
                <a:cubicBezTo>
                  <a:pt x="304" y="12"/>
                  <a:pt x="301" y="16"/>
                  <a:pt x="297" y="16"/>
                </a:cubicBezTo>
                <a:close/>
              </a:path>
            </a:pathLst>
          </a:custGeom>
          <a:solidFill>
            <a:srgbClr val="44BAA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44BAA2">
              <a:shade val="50000"/>
            </a:srgbClr>
          </a:lnRef>
          <a:fillRef idx="1">
            <a:srgbClr val="44BAA2"/>
          </a:fillRef>
          <a:effectRef idx="0">
            <a:srgbClr val="44BAA2"/>
          </a:effectRef>
          <a:fontRef idx="minor">
            <a:sysClr val="window" lastClr="FFFFFF"/>
          </a:fontRef>
        </p:style>
        <p:txBody>
          <a:bodyPr vert="horz" wrap="square" lIns="68580" tIns="34290" rIns="68580" bIns="34290" numCol="1" anchor="t" anchorCtr="0" compatLnSpc="1"/>
          <a:p>
            <a:endParaRPr lang="en-AU" sz="1350"/>
          </a:p>
        </p:txBody>
      </p:sp>
      <p:sp>
        <p:nvSpPr>
          <p:cNvPr id="17" name="Freeform 278"/>
          <p:cNvSpPr/>
          <p:nvPr>
            <p:custDataLst>
              <p:tags r:id="rId5"/>
            </p:custDataLst>
          </p:nvPr>
        </p:nvSpPr>
        <p:spPr bwMode="auto">
          <a:xfrm>
            <a:off x="3610834" y="1181961"/>
            <a:ext cx="1858720" cy="2813747"/>
          </a:xfrm>
          <a:custGeom>
            <a:avLst/>
            <a:gdLst>
              <a:gd name="T0" fmla="*/ 228 w 382"/>
              <a:gd name="T1" fmla="*/ 290 h 579"/>
              <a:gd name="T2" fmla="*/ 348 w 382"/>
              <a:gd name="T3" fmla="*/ 13 h 579"/>
              <a:gd name="T4" fmla="*/ 330 w 382"/>
              <a:gd name="T5" fmla="*/ 1 h 579"/>
              <a:gd name="T6" fmla="*/ 318 w 382"/>
              <a:gd name="T7" fmla="*/ 19 h 579"/>
              <a:gd name="T8" fmla="*/ 191 w 382"/>
              <a:gd name="T9" fmla="*/ 274 h 579"/>
              <a:gd name="T10" fmla="*/ 64 w 382"/>
              <a:gd name="T11" fmla="*/ 19 h 579"/>
              <a:gd name="T12" fmla="*/ 52 w 382"/>
              <a:gd name="T13" fmla="*/ 1 h 579"/>
              <a:gd name="T14" fmla="*/ 34 w 382"/>
              <a:gd name="T15" fmla="*/ 13 h 579"/>
              <a:gd name="T16" fmla="*/ 154 w 382"/>
              <a:gd name="T17" fmla="*/ 290 h 579"/>
              <a:gd name="T18" fmla="*/ 34 w 382"/>
              <a:gd name="T19" fmla="*/ 567 h 579"/>
              <a:gd name="T20" fmla="*/ 49 w 382"/>
              <a:gd name="T21" fmla="*/ 579 h 579"/>
              <a:gd name="T22" fmla="*/ 52 w 382"/>
              <a:gd name="T23" fmla="*/ 579 h 579"/>
              <a:gd name="T24" fmla="*/ 64 w 382"/>
              <a:gd name="T25" fmla="*/ 561 h 579"/>
              <a:gd name="T26" fmla="*/ 191 w 382"/>
              <a:gd name="T27" fmla="*/ 306 h 579"/>
              <a:gd name="T28" fmla="*/ 318 w 382"/>
              <a:gd name="T29" fmla="*/ 561 h 579"/>
              <a:gd name="T30" fmla="*/ 330 w 382"/>
              <a:gd name="T31" fmla="*/ 579 h 579"/>
              <a:gd name="T32" fmla="*/ 333 w 382"/>
              <a:gd name="T33" fmla="*/ 579 h 579"/>
              <a:gd name="T34" fmla="*/ 348 w 382"/>
              <a:gd name="T35" fmla="*/ 567 h 579"/>
              <a:gd name="T36" fmla="*/ 228 w 382"/>
              <a:gd name="T37" fmla="*/ 29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" h="579">
                <a:moveTo>
                  <a:pt x="228" y="290"/>
                </a:moveTo>
                <a:cubicBezTo>
                  <a:pt x="382" y="209"/>
                  <a:pt x="348" y="16"/>
                  <a:pt x="348" y="13"/>
                </a:cubicBezTo>
                <a:cubicBezTo>
                  <a:pt x="346" y="5"/>
                  <a:pt x="338" y="0"/>
                  <a:pt x="330" y="1"/>
                </a:cubicBezTo>
                <a:cubicBezTo>
                  <a:pt x="322" y="3"/>
                  <a:pt x="317" y="11"/>
                  <a:pt x="318" y="19"/>
                </a:cubicBezTo>
                <a:cubicBezTo>
                  <a:pt x="319" y="27"/>
                  <a:pt x="351" y="211"/>
                  <a:pt x="191" y="274"/>
                </a:cubicBezTo>
                <a:cubicBezTo>
                  <a:pt x="31" y="211"/>
                  <a:pt x="63" y="27"/>
                  <a:pt x="64" y="19"/>
                </a:cubicBezTo>
                <a:cubicBezTo>
                  <a:pt x="66" y="11"/>
                  <a:pt x="60" y="3"/>
                  <a:pt x="52" y="1"/>
                </a:cubicBezTo>
                <a:cubicBezTo>
                  <a:pt x="44" y="0"/>
                  <a:pt x="36" y="5"/>
                  <a:pt x="34" y="13"/>
                </a:cubicBezTo>
                <a:cubicBezTo>
                  <a:pt x="34" y="16"/>
                  <a:pt x="0" y="209"/>
                  <a:pt x="154" y="290"/>
                </a:cubicBezTo>
                <a:cubicBezTo>
                  <a:pt x="0" y="371"/>
                  <a:pt x="34" y="564"/>
                  <a:pt x="34" y="567"/>
                </a:cubicBezTo>
                <a:cubicBezTo>
                  <a:pt x="35" y="574"/>
                  <a:pt x="42" y="579"/>
                  <a:pt x="49" y="579"/>
                </a:cubicBezTo>
                <a:cubicBezTo>
                  <a:pt x="50" y="579"/>
                  <a:pt x="51" y="579"/>
                  <a:pt x="52" y="579"/>
                </a:cubicBezTo>
                <a:cubicBezTo>
                  <a:pt x="60" y="577"/>
                  <a:pt x="65" y="569"/>
                  <a:pt x="64" y="561"/>
                </a:cubicBezTo>
                <a:cubicBezTo>
                  <a:pt x="63" y="553"/>
                  <a:pt x="31" y="369"/>
                  <a:pt x="191" y="306"/>
                </a:cubicBezTo>
                <a:cubicBezTo>
                  <a:pt x="351" y="369"/>
                  <a:pt x="319" y="553"/>
                  <a:pt x="318" y="561"/>
                </a:cubicBezTo>
                <a:cubicBezTo>
                  <a:pt x="316" y="569"/>
                  <a:pt x="322" y="577"/>
                  <a:pt x="330" y="579"/>
                </a:cubicBezTo>
                <a:cubicBezTo>
                  <a:pt x="331" y="579"/>
                  <a:pt x="332" y="579"/>
                  <a:pt x="333" y="579"/>
                </a:cubicBezTo>
                <a:cubicBezTo>
                  <a:pt x="340" y="579"/>
                  <a:pt x="347" y="574"/>
                  <a:pt x="348" y="567"/>
                </a:cubicBezTo>
                <a:cubicBezTo>
                  <a:pt x="348" y="564"/>
                  <a:pt x="382" y="371"/>
                  <a:pt x="228" y="290"/>
                </a:cubicBezTo>
                <a:close/>
              </a:path>
            </a:pathLst>
          </a:custGeom>
          <a:solidFill>
            <a:srgbClr val="DFD9D7">
              <a:lumMod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endParaRPr lang="en-AU" sz="1350"/>
          </a:p>
        </p:txBody>
      </p:sp>
      <p:sp>
        <p:nvSpPr>
          <p:cNvPr id="20" name="椭圆 19"/>
          <p:cNvSpPr/>
          <p:nvPr>
            <p:custDataLst>
              <p:tags r:id="rId6"/>
            </p:custDataLst>
          </p:nvPr>
        </p:nvSpPr>
        <p:spPr>
          <a:xfrm>
            <a:off x="6394765" y="1113376"/>
            <a:ext cx="598960" cy="598960"/>
          </a:xfrm>
          <a:prstGeom prst="ellipse">
            <a:avLst/>
          </a:prstGeom>
          <a:solidFill>
            <a:srgbClr val="44BAA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44BAA2">
              <a:shade val="50000"/>
            </a:srgbClr>
          </a:lnRef>
          <a:fillRef idx="1">
            <a:srgbClr val="44BAA2"/>
          </a:fillRef>
          <a:effectRef idx="0">
            <a:srgbClr val="44BAA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5685926" y="3323626"/>
            <a:ext cx="598960" cy="598960"/>
          </a:xfrm>
          <a:prstGeom prst="ellipse">
            <a:avLst/>
          </a:prstGeom>
          <a:solidFill>
            <a:srgbClr val="9D739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44BAA2">
              <a:shade val="50000"/>
            </a:srgbClr>
          </a:lnRef>
          <a:fillRef idx="1">
            <a:srgbClr val="44BAA2"/>
          </a:fillRef>
          <a:effectRef idx="0">
            <a:srgbClr val="44BAA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350" dirty="0"/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2443611" y="1523190"/>
            <a:ext cx="598960" cy="598960"/>
          </a:xfrm>
          <a:prstGeom prst="ellipse">
            <a:avLst/>
          </a:prstGeom>
          <a:solidFill>
            <a:srgbClr val="89BD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44BAA2">
              <a:shade val="50000"/>
            </a:srgbClr>
          </a:lnRef>
          <a:fillRef idx="1">
            <a:srgbClr val="44BAA2"/>
          </a:fillRef>
          <a:effectRef idx="0">
            <a:srgbClr val="44BAA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8" name="文本框 27"/>
          <p:cNvSpPr txBox="1"/>
          <p:nvPr>
            <p:custDataLst>
              <p:tags r:id="rId9"/>
            </p:custDataLst>
          </p:nvPr>
        </p:nvSpPr>
        <p:spPr>
          <a:xfrm>
            <a:off x="7066280" y="1181735"/>
            <a:ext cx="2144395" cy="27686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p>
            <a:r>
              <a:rPr lang="zh-CN" altLang="en-US" sz="1800" dirty="0">
                <a:latin typeface="+mj-lt"/>
                <a:ea typeface="+mj-ea"/>
                <a:cs typeface="+mj-cs"/>
              </a:rPr>
              <a:t>人机交互程度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:</a:t>
            </a:r>
            <a:endParaRPr lang="en-US" altLang="zh-CN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7119953" y="1622401"/>
            <a:ext cx="1683944" cy="86169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 smtClean="0">
                <a:effectLst/>
                <a:latin typeface="+mn-ea"/>
                <a:ea typeface="+mn-ea"/>
                <a:cs typeface="Arial" panose="020B0604020202020204" pitchFamily="34" charset="0"/>
                <a:sym typeface="+mn-ea"/>
              </a:rPr>
              <a:t>1.</a:t>
            </a:r>
            <a:r>
              <a:rPr lang="zh-CN" altLang="en-US" sz="1400" noProof="0" dirty="0" smtClean="0">
                <a:effectLst/>
                <a:latin typeface="+mn-ea"/>
                <a:ea typeface="+mn-ea"/>
                <a:cs typeface="Arial" panose="020B0604020202020204" pitchFamily="34" charset="0"/>
                <a:sym typeface="+mn-ea"/>
              </a:rPr>
              <a:t>机械干涉程度；</a:t>
            </a:r>
            <a:endParaRPr kumimoji="0" lang="zh-CN" altLang="en-US" sz="1400" kern="1200" cap="none" spc="0" normalizeH="0" baseline="0" noProof="0" dirty="0" smtClean="0">
              <a:solidFill>
                <a:schemeClr val="tx1"/>
              </a:solidFill>
              <a:effectLst/>
              <a:latin typeface="+mn-ea"/>
              <a:ea typeface="+mn-ea"/>
              <a:cs typeface="Arial" panose="020B0604020202020204" pitchFamily="34" charset="0"/>
            </a:endParaRPr>
          </a:p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kern="1200" cap="none" spc="0" normalizeH="0" baseline="0" noProof="0" dirty="0" smtClean="0">
              <a:solidFill>
                <a:schemeClr val="tx1"/>
              </a:solidFill>
              <a:effectLst/>
              <a:latin typeface="+mn-ea"/>
              <a:ea typeface="+mn-ea"/>
              <a:cs typeface="Arial" panose="020B0604020202020204" pitchFamily="34" charset="0"/>
            </a:endParaRPr>
          </a:p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 smtClean="0">
                <a:effectLst/>
                <a:latin typeface="+mn-ea"/>
                <a:ea typeface="+mn-ea"/>
                <a:cs typeface="Arial" panose="020B0604020202020204" pitchFamily="34" charset="0"/>
                <a:sym typeface="+mn-ea"/>
              </a:rPr>
              <a:t>2.</a:t>
            </a:r>
            <a:r>
              <a:rPr lang="zh-CN" altLang="en-US" sz="1400" noProof="0" dirty="0" smtClean="0">
                <a:effectLst/>
                <a:latin typeface="+mn-ea"/>
                <a:ea typeface="+mn-ea"/>
                <a:cs typeface="Arial" panose="020B0604020202020204" pitchFamily="34" charset="0"/>
                <a:sym typeface="+mn-ea"/>
              </a:rPr>
              <a:t>算法控制交互；</a:t>
            </a:r>
            <a:endParaRPr kumimoji="0" lang="zh-CN" altLang="en-US" sz="1400" kern="1200" cap="none" spc="0" normalizeH="0" baseline="0" noProof="0" dirty="0" smtClean="0">
              <a:solidFill>
                <a:schemeClr val="tx1"/>
              </a:solidFill>
              <a:effectLst/>
              <a:latin typeface="+mn-ea"/>
              <a:ea typeface="+mn-ea"/>
              <a:cs typeface="Arial" panose="020B0604020202020204" pitchFamily="34" charset="0"/>
            </a:endParaRPr>
          </a:p>
          <a:p>
            <a:endParaRPr lang="zh-CN" altLang="en-US" sz="1400" dirty="0"/>
          </a:p>
        </p:txBody>
      </p: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6615472" y="3107330"/>
            <a:ext cx="1378390" cy="27686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p>
            <a:r>
              <a:rPr lang="zh-CN" altLang="en-US" sz="1800" dirty="0">
                <a:latin typeface="+mj-lt"/>
                <a:ea typeface="+mj-ea"/>
                <a:cs typeface="+mj-cs"/>
              </a:rPr>
              <a:t>功能效益：</a:t>
            </a:r>
            <a:endParaRPr lang="zh-CN" alt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6615472" y="3486691"/>
            <a:ext cx="1683944" cy="98488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p>
            <a:pPr algn="just">
              <a:lnSpc>
                <a:spcPts val="1200"/>
              </a:lnSpc>
            </a:pPr>
            <a:endParaRPr lang="en-US" altLang="zh-CN" sz="1400" dirty="0">
              <a:latin typeface="+mn-ea"/>
              <a:ea typeface="+mn-ea"/>
            </a:endParaRPr>
          </a:p>
          <a:p>
            <a:pPr algn="just">
              <a:lnSpc>
                <a:spcPts val="1200"/>
              </a:lnSpc>
            </a:pPr>
            <a:r>
              <a:rPr lang="en-US" altLang="zh-CN" sz="1400" dirty="0">
                <a:latin typeface="+mn-ea"/>
                <a:ea typeface="+mn-ea"/>
                <a:sym typeface="+mn-ea"/>
              </a:rPr>
              <a:t>1.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载荷能力；</a:t>
            </a:r>
            <a:endParaRPr lang="zh-CN" altLang="en-US" sz="1400" dirty="0">
              <a:latin typeface="+mn-ea"/>
              <a:ea typeface="+mn-ea"/>
            </a:endParaRPr>
          </a:p>
          <a:p>
            <a:pPr algn="just">
              <a:lnSpc>
                <a:spcPts val="1200"/>
              </a:lnSpc>
            </a:pPr>
            <a:endParaRPr lang="en-US" altLang="zh-CN" sz="1400" dirty="0">
              <a:latin typeface="+mn-ea"/>
              <a:ea typeface="+mn-ea"/>
            </a:endParaRPr>
          </a:p>
          <a:p>
            <a:pPr algn="just">
              <a:lnSpc>
                <a:spcPts val="1200"/>
              </a:lnSpc>
            </a:pPr>
            <a:endParaRPr lang="en-US" altLang="zh-CN" sz="1400" dirty="0">
              <a:latin typeface="+mn-ea"/>
              <a:ea typeface="+mn-ea"/>
            </a:endParaRPr>
          </a:p>
          <a:p>
            <a:pPr algn="just">
              <a:lnSpc>
                <a:spcPts val="1200"/>
              </a:lnSpc>
            </a:pPr>
            <a:r>
              <a:rPr lang="en-US" altLang="zh-CN" sz="1400" dirty="0">
                <a:latin typeface="+mn-ea"/>
                <a:ea typeface="+mn-ea"/>
                <a:sym typeface="+mn-ea"/>
              </a:rPr>
              <a:t>2.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助力能力</a:t>
            </a:r>
            <a:r>
              <a:rPr lang="en-US" altLang="zh-CN" sz="1400" dirty="0">
                <a:latin typeface="+mn-ea"/>
                <a:ea typeface="+mn-ea"/>
                <a:sym typeface="+mn-ea"/>
              </a:rPr>
              <a:t>;</a:t>
            </a:r>
            <a:endParaRPr lang="en-US" altLang="zh-CN" sz="1400" dirty="0">
              <a:latin typeface="+mn-ea"/>
              <a:ea typeface="+mn-ea"/>
            </a:endParaRPr>
          </a:p>
          <a:p>
            <a:endParaRPr lang="zh-CN" altLang="en-US" sz="1400" dirty="0"/>
          </a:p>
        </p:txBody>
      </p:sp>
      <p:sp>
        <p:nvSpPr>
          <p:cNvPr id="32" name="文本框 31"/>
          <p:cNvSpPr txBox="1"/>
          <p:nvPr>
            <p:custDataLst>
              <p:tags r:id="rId13"/>
            </p:custDataLst>
          </p:nvPr>
        </p:nvSpPr>
        <p:spPr>
          <a:xfrm>
            <a:off x="642895" y="1435004"/>
            <a:ext cx="1372664" cy="27686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p>
            <a:r>
              <a:rPr lang="zh-CN" altLang="en-US" sz="1800" dirty="0">
                <a:latin typeface="+mj-lt"/>
                <a:ea typeface="+mj-ea"/>
                <a:cs typeface="+mj-cs"/>
              </a:rPr>
              <a:t>成本投入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:</a:t>
            </a:r>
            <a:endParaRPr lang="en-US" altLang="zh-CN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3" name="文本框 32"/>
          <p:cNvSpPr txBox="1"/>
          <p:nvPr>
            <p:custDataLst>
              <p:tags r:id="rId14"/>
            </p:custDataLst>
          </p:nvPr>
        </p:nvSpPr>
        <p:spPr>
          <a:xfrm>
            <a:off x="490855" y="1838960"/>
            <a:ext cx="3283585" cy="215392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p>
            <a:pPr algn="just">
              <a:lnSpc>
                <a:spcPts val="1200"/>
              </a:lnSpc>
            </a:pPr>
            <a:endParaRPr lang="en-US" altLang="zh-CN" sz="140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ts val="1200"/>
              </a:lnSpc>
            </a:pPr>
            <a:r>
              <a:rPr lang="en-US" altLang="zh-CN" sz="1400" dirty="0">
                <a:effectLst/>
                <a:latin typeface="+mn-ea"/>
                <a:ea typeface="+mn-ea"/>
                <a:sym typeface="+mn-ea"/>
              </a:rPr>
              <a:t>1.</a:t>
            </a:r>
            <a:r>
              <a:rPr lang="zh-CN" altLang="en-US" sz="1400" dirty="0">
                <a:effectLst/>
                <a:latin typeface="+mn-ea"/>
                <a:ea typeface="+mn-ea"/>
                <a:sym typeface="+mn-ea"/>
              </a:rPr>
              <a:t>机械材料；</a:t>
            </a:r>
            <a:endParaRPr lang="zh-CN" altLang="en-US" sz="1400" dirty="0">
              <a:effectLst/>
              <a:latin typeface="+mn-ea"/>
              <a:ea typeface="+mn-ea"/>
              <a:sym typeface="+mn-ea"/>
            </a:endParaRPr>
          </a:p>
          <a:p>
            <a:pPr algn="just">
              <a:lnSpc>
                <a:spcPts val="1200"/>
              </a:lnSpc>
            </a:pPr>
            <a:endParaRPr lang="zh-CN" altLang="en-US" sz="1400" dirty="0">
              <a:solidFill>
                <a:schemeClr val="tx1"/>
              </a:solidFill>
              <a:effectLst/>
              <a:latin typeface="+mn-ea"/>
              <a:ea typeface="+mn-ea"/>
              <a:sym typeface="+mn-ea"/>
            </a:endParaRPr>
          </a:p>
          <a:p>
            <a:pPr algn="just">
              <a:lnSpc>
                <a:spcPts val="1200"/>
              </a:lnSpc>
            </a:pPr>
            <a:r>
              <a:rPr lang="en-US" altLang="zh-CN" sz="1400" b="1" dirty="0">
                <a:effectLst/>
                <a:latin typeface="+mn-ea"/>
                <a:ea typeface="+mn-ea"/>
                <a:sym typeface="+mn-ea"/>
              </a:rPr>
              <a:t>(</a:t>
            </a:r>
            <a:r>
              <a:rPr lang="zh-CN" altLang="en-US" sz="1400" b="1" dirty="0">
                <a:effectLst/>
                <a:latin typeface="+mn-ea"/>
                <a:ea typeface="+mn-ea"/>
                <a:sym typeface="+mn-ea"/>
              </a:rPr>
              <a:t>种类，用量，制造获取难易）</a:t>
            </a:r>
            <a:endParaRPr lang="zh-CN" altLang="en-US" sz="1400" b="1" dirty="0">
              <a:solidFill>
                <a:schemeClr val="tx1"/>
              </a:solidFill>
              <a:effectLst/>
              <a:latin typeface="+mn-ea"/>
              <a:ea typeface="+mn-ea"/>
              <a:sym typeface="+mn-ea"/>
            </a:endParaRPr>
          </a:p>
          <a:p>
            <a:pPr algn="just">
              <a:lnSpc>
                <a:spcPts val="1200"/>
              </a:lnSpc>
            </a:pPr>
            <a:endParaRPr lang="zh-CN" altLang="en-US" sz="140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ts val="1200"/>
              </a:lnSpc>
            </a:pPr>
            <a:r>
              <a:rPr lang="en-US" altLang="zh-CN" sz="1400" dirty="0">
                <a:effectLst/>
                <a:latin typeface="+mn-ea"/>
                <a:ea typeface="+mn-ea"/>
                <a:sym typeface="+mn-ea"/>
              </a:rPr>
              <a:t>2.</a:t>
            </a:r>
            <a:r>
              <a:rPr lang="zh-CN" altLang="en-US" sz="1400" dirty="0">
                <a:effectLst/>
                <a:latin typeface="+mn-ea"/>
                <a:ea typeface="+mn-ea"/>
                <a:sym typeface="+mn-ea"/>
              </a:rPr>
              <a:t>人体负担</a:t>
            </a:r>
            <a:r>
              <a:rPr lang="en-US" altLang="zh-CN" sz="1400" dirty="0">
                <a:effectLst/>
                <a:latin typeface="+mn-ea"/>
                <a:ea typeface="+mn-ea"/>
                <a:sym typeface="+mn-ea"/>
              </a:rPr>
              <a:t>:</a:t>
            </a:r>
            <a:endParaRPr lang="en-US" altLang="zh-CN" sz="1400" dirty="0">
              <a:effectLst/>
              <a:latin typeface="+mn-ea"/>
              <a:ea typeface="+mn-ea"/>
              <a:sym typeface="+mn-ea"/>
            </a:endParaRPr>
          </a:p>
          <a:p>
            <a:pPr algn="just">
              <a:lnSpc>
                <a:spcPts val="1200"/>
              </a:lnSpc>
            </a:pPr>
            <a:endParaRPr lang="en-US" altLang="zh-CN" sz="1400" dirty="0">
              <a:effectLst/>
              <a:latin typeface="+mn-ea"/>
              <a:ea typeface="+mn-ea"/>
              <a:sym typeface="+mn-ea"/>
            </a:endParaRPr>
          </a:p>
          <a:p>
            <a:pPr algn="just">
              <a:lnSpc>
                <a:spcPts val="1200"/>
              </a:lnSpc>
            </a:pPr>
            <a:r>
              <a:rPr lang="zh-CN" altLang="en-US" sz="1400" dirty="0">
                <a:effectLst/>
                <a:latin typeface="+mn-ea"/>
                <a:ea typeface="+mn-ea"/>
                <a:sym typeface="+mn-ea"/>
              </a:rPr>
              <a:t>耗氧量；</a:t>
            </a:r>
            <a:endParaRPr lang="zh-CN" altLang="en-US" sz="140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ts val="1200"/>
              </a:lnSpc>
            </a:pPr>
            <a:endParaRPr lang="zh-CN" altLang="en-US" sz="140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ts val="1200"/>
              </a:lnSpc>
            </a:pPr>
            <a:r>
              <a:rPr lang="zh-CN" altLang="en-US" sz="1400" dirty="0">
                <a:effectLst/>
                <a:latin typeface="+mn-ea"/>
                <a:ea typeface="+mn-ea"/>
                <a:sym typeface="+mn-ea"/>
              </a:rPr>
              <a:t>(</a:t>
            </a:r>
            <a:r>
              <a:rPr lang="zh-CN" altLang="en-US" sz="1400" b="1" dirty="0">
                <a:effectLst/>
                <a:latin typeface="+mn-ea"/>
                <a:ea typeface="+mn-ea"/>
                <a:sym typeface="+mn-ea"/>
              </a:rPr>
              <a:t>代谢成本</a:t>
            </a:r>
            <a:r>
              <a:rPr lang="en-US" altLang="zh-CN" sz="1400" b="1" dirty="0">
                <a:effectLst/>
                <a:latin typeface="+mn-ea"/>
                <a:ea typeface="+mn-ea"/>
                <a:sym typeface="+mn-ea"/>
              </a:rPr>
              <a:t>:</a:t>
            </a:r>
            <a:r>
              <a:rPr lang="zh-CN" altLang="en-US" sz="1400" b="1" dirty="0">
                <a:effectLst/>
                <a:latin typeface="+mn-ea"/>
                <a:ea typeface="+mn-ea"/>
                <a:sym typeface="+mn-ea"/>
              </a:rPr>
              <a:t>提高脚下质量为8％/kg，</a:t>
            </a:r>
            <a:endParaRPr lang="zh-CN" altLang="en-US" sz="1400" b="1" dirty="0">
              <a:effectLst/>
              <a:latin typeface="+mn-ea"/>
              <a:ea typeface="+mn-ea"/>
              <a:sym typeface="+mn-ea"/>
            </a:endParaRPr>
          </a:p>
          <a:p>
            <a:pPr algn="just">
              <a:lnSpc>
                <a:spcPts val="1200"/>
              </a:lnSpc>
            </a:pPr>
            <a:endParaRPr lang="zh-CN" altLang="en-US" sz="1400" b="1" dirty="0">
              <a:effectLst/>
              <a:latin typeface="+mn-ea"/>
              <a:ea typeface="+mn-ea"/>
              <a:sym typeface="+mn-ea"/>
            </a:endParaRPr>
          </a:p>
          <a:p>
            <a:pPr algn="just">
              <a:lnSpc>
                <a:spcPts val="1200"/>
              </a:lnSpc>
            </a:pPr>
            <a:r>
              <a:rPr lang="zh-CN" altLang="en-US" sz="1400" b="1" dirty="0">
                <a:effectLst/>
                <a:latin typeface="+mn-ea"/>
                <a:ea typeface="+mn-ea"/>
                <a:sym typeface="+mn-ea"/>
              </a:rPr>
              <a:t>腰部质量为1-2％/ kg</a:t>
            </a:r>
            <a:r>
              <a:rPr lang="zh-CN" altLang="en-US" sz="1400" dirty="0">
                <a:effectLst/>
                <a:latin typeface="+mn-ea"/>
                <a:ea typeface="+mn-ea"/>
                <a:sym typeface="+mn-ea"/>
              </a:rPr>
              <a:t>)；</a:t>
            </a:r>
            <a:endParaRPr lang="zh-CN" altLang="en-US" sz="140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ts val="1200"/>
              </a:lnSpc>
            </a:pPr>
            <a:endParaRPr lang="zh-CN" altLang="en-US" sz="140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ts val="1200"/>
              </a:lnSpc>
            </a:pPr>
            <a:r>
              <a:rPr lang="en-US" altLang="zh-CN" sz="1400" dirty="0">
                <a:effectLst/>
                <a:latin typeface="+mn-ea"/>
                <a:ea typeface="+mn-ea"/>
                <a:sym typeface="+mn-ea"/>
              </a:rPr>
              <a:t>3.</a:t>
            </a:r>
            <a:r>
              <a:rPr lang="zh-CN" altLang="en-US" sz="1400" dirty="0">
                <a:effectLst/>
                <a:latin typeface="+mn-ea"/>
                <a:ea typeface="+mn-ea"/>
                <a:sym typeface="+mn-ea"/>
              </a:rPr>
              <a:t>能源消耗—</a:t>
            </a:r>
            <a:r>
              <a:rPr lang="zh-CN" altLang="en-US" sz="1400" b="1" dirty="0">
                <a:effectLst/>
                <a:latin typeface="+mn-ea"/>
                <a:ea typeface="+mn-ea"/>
                <a:sym typeface="+mn-ea"/>
              </a:rPr>
              <a:t>功率（</a:t>
            </a:r>
            <a:r>
              <a:rPr lang="en-US" altLang="zh-CN" sz="1400" b="1" dirty="0">
                <a:effectLst/>
                <a:latin typeface="+mn-ea"/>
                <a:ea typeface="+mn-ea"/>
                <a:sym typeface="+mn-ea"/>
              </a:rPr>
              <a:t>W</a:t>
            </a:r>
            <a:r>
              <a:rPr lang="zh-CN" altLang="en-US" sz="1400" b="1" dirty="0">
                <a:effectLst/>
                <a:latin typeface="+mn-ea"/>
                <a:ea typeface="+mn-ea"/>
                <a:sym typeface="+mn-ea"/>
              </a:rPr>
              <a:t>）</a:t>
            </a:r>
            <a:r>
              <a:rPr lang="zh-CN" altLang="en-US" sz="1400" dirty="0">
                <a:effectLst/>
                <a:latin typeface="+mn-ea"/>
                <a:ea typeface="+mn-ea"/>
                <a:sym typeface="+mn-ea"/>
              </a:rPr>
              <a:t>；</a:t>
            </a:r>
            <a:endParaRPr lang="zh-CN" altLang="en-US" sz="1400" dirty="0"/>
          </a:p>
        </p:txBody>
      </p:sp>
      <p:sp>
        <p:nvSpPr>
          <p:cNvPr id="46" name="Freeform 16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2617470" y="1711960"/>
            <a:ext cx="251460" cy="249555"/>
          </a:xfrm>
          <a:custGeom>
            <a:avLst/>
            <a:gdLst>
              <a:gd name="T0" fmla="*/ 423467 w 145"/>
              <a:gd name="T1" fmla="*/ 374715 h 144"/>
              <a:gd name="T2" fmla="*/ 320625 w 145"/>
              <a:gd name="T3" fmla="*/ 268949 h 144"/>
              <a:gd name="T4" fmla="*/ 317600 w 145"/>
              <a:gd name="T5" fmla="*/ 265927 h 144"/>
              <a:gd name="T6" fmla="*/ 344823 w 145"/>
              <a:gd name="T7" fmla="*/ 172248 h 144"/>
              <a:gd name="T8" fmla="*/ 172412 w 145"/>
              <a:gd name="T9" fmla="*/ 0 h 144"/>
              <a:gd name="T10" fmla="*/ 0 w 145"/>
              <a:gd name="T11" fmla="*/ 172248 h 144"/>
              <a:gd name="T12" fmla="*/ 172412 w 145"/>
              <a:gd name="T13" fmla="*/ 344496 h 144"/>
              <a:gd name="T14" fmla="*/ 266179 w 145"/>
              <a:gd name="T15" fmla="*/ 317299 h 144"/>
              <a:gd name="T16" fmla="*/ 269204 w 145"/>
              <a:gd name="T17" fmla="*/ 320321 h 144"/>
              <a:gd name="T18" fmla="*/ 375071 w 145"/>
              <a:gd name="T19" fmla="*/ 423065 h 144"/>
              <a:gd name="T20" fmla="*/ 399269 w 145"/>
              <a:gd name="T21" fmla="*/ 435153 h 144"/>
              <a:gd name="T22" fmla="*/ 423467 w 145"/>
              <a:gd name="T23" fmla="*/ 423065 h 144"/>
              <a:gd name="T24" fmla="*/ 423467 w 145"/>
              <a:gd name="T25" fmla="*/ 374715 h 144"/>
              <a:gd name="T26" fmla="*/ 172412 w 145"/>
              <a:gd name="T27" fmla="*/ 290102 h 144"/>
              <a:gd name="T28" fmla="*/ 54446 w 145"/>
              <a:gd name="T29" fmla="*/ 172248 h 144"/>
              <a:gd name="T30" fmla="*/ 172412 w 145"/>
              <a:gd name="T31" fmla="*/ 54394 h 144"/>
              <a:gd name="T32" fmla="*/ 290377 w 145"/>
              <a:gd name="T33" fmla="*/ 172248 h 144"/>
              <a:gd name="T34" fmla="*/ 172412 w 145"/>
              <a:gd name="T35" fmla="*/ 290102 h 1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91440" tIns="45720" rIns="91440" bIns="45720"/>
          <a:p>
            <a:endParaRPr lang="zh-CN" altLang="en-US" sz="1350"/>
          </a:p>
        </p:txBody>
      </p:sp>
      <p:sp>
        <p:nvSpPr>
          <p:cNvPr id="47" name="Freeform 28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6567801" y="1286868"/>
            <a:ext cx="251618" cy="250706"/>
          </a:xfrm>
          <a:custGeom>
            <a:avLst/>
            <a:gdLst>
              <a:gd name="T0" fmla="*/ 402042 w 144"/>
              <a:gd name="T1" fmla="*/ 184336 h 144"/>
              <a:gd name="T2" fmla="*/ 368538 w 144"/>
              <a:gd name="T3" fmla="*/ 139007 h 144"/>
              <a:gd name="T4" fmla="*/ 386813 w 144"/>
              <a:gd name="T5" fmla="*/ 99723 h 144"/>
              <a:gd name="T6" fmla="*/ 362447 w 144"/>
              <a:gd name="T7" fmla="*/ 51372 h 144"/>
              <a:gd name="T8" fmla="*/ 322852 w 144"/>
              <a:gd name="T9" fmla="*/ 66482 h 144"/>
              <a:gd name="T10" fmla="*/ 268028 w 144"/>
              <a:gd name="T11" fmla="*/ 57416 h 144"/>
              <a:gd name="T12" fmla="*/ 252799 w 144"/>
              <a:gd name="T13" fmla="*/ 18131 h 144"/>
              <a:gd name="T14" fmla="*/ 201021 w 144"/>
              <a:gd name="T15" fmla="*/ 0 h 144"/>
              <a:gd name="T16" fmla="*/ 185792 w 144"/>
              <a:gd name="T17" fmla="*/ 36263 h 144"/>
              <a:gd name="T18" fmla="*/ 140105 w 144"/>
              <a:gd name="T19" fmla="*/ 69504 h 144"/>
              <a:gd name="T20" fmla="*/ 100510 w 144"/>
              <a:gd name="T21" fmla="*/ 51372 h 144"/>
              <a:gd name="T22" fmla="*/ 51778 w 144"/>
              <a:gd name="T23" fmla="*/ 75547 h 144"/>
              <a:gd name="T24" fmla="*/ 67007 w 144"/>
              <a:gd name="T25" fmla="*/ 114832 h 144"/>
              <a:gd name="T26" fmla="*/ 57870 w 144"/>
              <a:gd name="T27" fmla="*/ 169226 h 144"/>
              <a:gd name="T28" fmla="*/ 18275 w 144"/>
              <a:gd name="T29" fmla="*/ 184336 h 144"/>
              <a:gd name="T30" fmla="*/ 0 w 144"/>
              <a:gd name="T31" fmla="*/ 235708 h 144"/>
              <a:gd name="T32" fmla="*/ 36549 w 144"/>
              <a:gd name="T33" fmla="*/ 250817 h 144"/>
              <a:gd name="T34" fmla="*/ 70053 w 144"/>
              <a:gd name="T35" fmla="*/ 296146 h 144"/>
              <a:gd name="T36" fmla="*/ 51778 w 144"/>
              <a:gd name="T37" fmla="*/ 335430 h 144"/>
              <a:gd name="T38" fmla="*/ 76144 w 144"/>
              <a:gd name="T39" fmla="*/ 383781 h 144"/>
              <a:gd name="T40" fmla="*/ 115739 w 144"/>
              <a:gd name="T41" fmla="*/ 368671 h 144"/>
              <a:gd name="T42" fmla="*/ 170563 w 144"/>
              <a:gd name="T43" fmla="*/ 377737 h 144"/>
              <a:gd name="T44" fmla="*/ 185792 w 144"/>
              <a:gd name="T45" fmla="*/ 417022 h 144"/>
              <a:gd name="T46" fmla="*/ 237570 w 144"/>
              <a:gd name="T47" fmla="*/ 435153 h 144"/>
              <a:gd name="T48" fmla="*/ 252799 w 144"/>
              <a:gd name="T49" fmla="*/ 398890 h 144"/>
              <a:gd name="T50" fmla="*/ 298486 w 144"/>
              <a:gd name="T51" fmla="*/ 365649 h 144"/>
              <a:gd name="T52" fmla="*/ 338081 w 144"/>
              <a:gd name="T53" fmla="*/ 383781 h 144"/>
              <a:gd name="T54" fmla="*/ 386813 w 144"/>
              <a:gd name="T55" fmla="*/ 359606 h 144"/>
              <a:gd name="T56" fmla="*/ 371584 w 144"/>
              <a:gd name="T57" fmla="*/ 320321 h 144"/>
              <a:gd name="T58" fmla="*/ 380721 w 144"/>
              <a:gd name="T59" fmla="*/ 265927 h 144"/>
              <a:gd name="T60" fmla="*/ 420316 w 144"/>
              <a:gd name="T61" fmla="*/ 250817 h 144"/>
              <a:gd name="T62" fmla="*/ 438591 w 144"/>
              <a:gd name="T63" fmla="*/ 199445 h 144"/>
              <a:gd name="T64" fmla="*/ 304577 w 144"/>
              <a:gd name="T65" fmla="*/ 217577 h 144"/>
              <a:gd name="T66" fmla="*/ 134014 w 144"/>
              <a:gd name="T67" fmla="*/ 217577 h 144"/>
              <a:gd name="T68" fmla="*/ 304577 w 144"/>
              <a:gd name="T69" fmla="*/ 217577 h 14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4" h="144">
                <a:moveTo>
                  <a:pt x="138" y="61"/>
                </a:moveTo>
                <a:cubicBezTo>
                  <a:pt x="132" y="61"/>
                  <a:pt x="132" y="61"/>
                  <a:pt x="132" y="61"/>
                </a:cubicBezTo>
                <a:cubicBezTo>
                  <a:pt x="129" y="61"/>
                  <a:pt x="126" y="59"/>
                  <a:pt x="125" y="5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19" y="44"/>
                  <a:pt x="120" y="40"/>
                  <a:pt x="122" y="3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9" y="31"/>
                  <a:pt x="129" y="27"/>
                  <a:pt x="127" y="2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5"/>
                  <a:pt x="113" y="15"/>
                  <a:pt x="111" y="17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4" y="24"/>
                  <a:pt x="100" y="25"/>
                  <a:pt x="98" y="23"/>
                </a:cubicBezTo>
                <a:cubicBezTo>
                  <a:pt x="88" y="19"/>
                  <a:pt x="88" y="19"/>
                  <a:pt x="88" y="19"/>
                </a:cubicBezTo>
                <a:cubicBezTo>
                  <a:pt x="85" y="18"/>
                  <a:pt x="83" y="15"/>
                  <a:pt x="83" y="12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2"/>
                  <a:pt x="81" y="0"/>
                  <a:pt x="7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1" y="2"/>
                  <a:pt x="61" y="6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5"/>
                  <a:pt x="59" y="18"/>
                  <a:pt x="56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4" y="25"/>
                  <a:pt x="40" y="24"/>
                  <a:pt x="38" y="22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5"/>
                  <a:pt x="27" y="15"/>
                  <a:pt x="25" y="17"/>
                </a:cubicBezTo>
                <a:cubicBezTo>
                  <a:pt x="17" y="25"/>
                  <a:pt x="17" y="25"/>
                  <a:pt x="17" y="25"/>
                </a:cubicBezTo>
                <a:cubicBezTo>
                  <a:pt x="15" y="27"/>
                  <a:pt x="15" y="31"/>
                  <a:pt x="17" y="33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40"/>
                  <a:pt x="25" y="44"/>
                  <a:pt x="23" y="46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9"/>
                  <a:pt x="15" y="61"/>
                  <a:pt x="1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1"/>
                  <a:pt x="0" y="63"/>
                  <a:pt x="0" y="6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6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5" y="83"/>
                  <a:pt x="18" y="85"/>
                  <a:pt x="19" y="8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0"/>
                  <a:pt x="24" y="104"/>
                  <a:pt x="22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5" y="113"/>
                  <a:pt x="15" y="117"/>
                  <a:pt x="17" y="119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7" y="129"/>
                  <a:pt x="31" y="129"/>
                  <a:pt x="33" y="12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0"/>
                  <a:pt x="44" y="119"/>
                  <a:pt x="46" y="121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9" y="126"/>
                  <a:pt x="61" y="129"/>
                  <a:pt x="61" y="132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42"/>
                  <a:pt x="63" y="144"/>
                  <a:pt x="66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81" y="144"/>
                  <a:pt x="83" y="142"/>
                  <a:pt x="83" y="138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29"/>
                  <a:pt x="85" y="126"/>
                  <a:pt x="88" y="125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0" y="119"/>
                  <a:pt x="104" y="120"/>
                  <a:pt x="106" y="12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13" y="129"/>
                  <a:pt x="117" y="129"/>
                  <a:pt x="119" y="127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9" y="117"/>
                  <a:pt x="129" y="113"/>
                  <a:pt x="127" y="111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0" y="104"/>
                  <a:pt x="119" y="100"/>
                  <a:pt x="121" y="9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6" y="85"/>
                  <a:pt x="129" y="83"/>
                  <a:pt x="132" y="83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42" y="83"/>
                  <a:pt x="144" y="81"/>
                  <a:pt x="144" y="7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3"/>
                  <a:pt x="142" y="61"/>
                  <a:pt x="138" y="61"/>
                </a:cubicBezTo>
                <a:moveTo>
                  <a:pt x="100" y="72"/>
                </a:moveTo>
                <a:cubicBezTo>
                  <a:pt x="100" y="87"/>
                  <a:pt x="87" y="100"/>
                  <a:pt x="72" y="100"/>
                </a:cubicBezTo>
                <a:cubicBezTo>
                  <a:pt x="57" y="100"/>
                  <a:pt x="44" y="87"/>
                  <a:pt x="44" y="72"/>
                </a:cubicBezTo>
                <a:cubicBezTo>
                  <a:pt x="44" y="57"/>
                  <a:pt x="57" y="44"/>
                  <a:pt x="72" y="44"/>
                </a:cubicBezTo>
                <a:cubicBezTo>
                  <a:pt x="87" y="44"/>
                  <a:pt x="100" y="57"/>
                  <a:pt x="100" y="72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91440" tIns="45720" rIns="91440" bIns="45720"/>
          <a:p>
            <a:endParaRPr lang="zh-CN" altLang="en-US" sz="1350"/>
          </a:p>
        </p:txBody>
      </p:sp>
      <p:sp>
        <p:nvSpPr>
          <p:cNvPr id="55" name="Freeform 186"/>
          <p:cNvSpPr/>
          <p:nvPr>
            <p:custDataLst>
              <p:tags r:id="rId17"/>
            </p:custDataLst>
          </p:nvPr>
        </p:nvSpPr>
        <p:spPr bwMode="auto">
          <a:xfrm>
            <a:off x="5912929" y="3486634"/>
            <a:ext cx="144954" cy="271674"/>
          </a:xfrm>
          <a:custGeom>
            <a:avLst/>
            <a:gdLst>
              <a:gd name="T0" fmla="*/ 253560 w 84"/>
              <a:gd name="T1" fmla="*/ 72745 h 156"/>
              <a:gd name="T2" fmla="*/ 253560 w 84"/>
              <a:gd name="T3" fmla="*/ 345540 h 156"/>
              <a:gd name="T4" fmla="*/ 126780 w 84"/>
              <a:gd name="T5" fmla="*/ 472844 h 156"/>
              <a:gd name="T6" fmla="*/ 0 w 84"/>
              <a:gd name="T7" fmla="*/ 345540 h 156"/>
              <a:gd name="T8" fmla="*/ 0 w 84"/>
              <a:gd name="T9" fmla="*/ 90932 h 156"/>
              <a:gd name="T10" fmla="*/ 12074 w 84"/>
              <a:gd name="T11" fmla="*/ 45466 h 156"/>
              <a:gd name="T12" fmla="*/ 90557 w 84"/>
              <a:gd name="T13" fmla="*/ 0 h 156"/>
              <a:gd name="T14" fmla="*/ 169040 w 84"/>
              <a:gd name="T15" fmla="*/ 45466 h 156"/>
              <a:gd name="T16" fmla="*/ 181114 w 84"/>
              <a:gd name="T17" fmla="*/ 90932 h 156"/>
              <a:gd name="T18" fmla="*/ 181114 w 84"/>
              <a:gd name="T19" fmla="*/ 327354 h 156"/>
              <a:gd name="T20" fmla="*/ 126780 w 84"/>
              <a:gd name="T21" fmla="*/ 381912 h 156"/>
              <a:gd name="T22" fmla="*/ 72446 w 84"/>
              <a:gd name="T23" fmla="*/ 327354 h 156"/>
              <a:gd name="T24" fmla="*/ 72446 w 84"/>
              <a:gd name="T25" fmla="*/ 163677 h 156"/>
              <a:gd name="T26" fmla="*/ 90557 w 84"/>
              <a:gd name="T27" fmla="*/ 145490 h 156"/>
              <a:gd name="T28" fmla="*/ 108669 w 84"/>
              <a:gd name="T29" fmla="*/ 163677 h 156"/>
              <a:gd name="T30" fmla="*/ 108669 w 84"/>
              <a:gd name="T31" fmla="*/ 327354 h 156"/>
              <a:gd name="T32" fmla="*/ 126780 w 84"/>
              <a:gd name="T33" fmla="*/ 345540 h 156"/>
              <a:gd name="T34" fmla="*/ 144891 w 84"/>
              <a:gd name="T35" fmla="*/ 327354 h 156"/>
              <a:gd name="T36" fmla="*/ 144891 w 84"/>
              <a:gd name="T37" fmla="*/ 90932 h 156"/>
              <a:gd name="T38" fmla="*/ 90557 w 84"/>
              <a:gd name="T39" fmla="*/ 36373 h 156"/>
              <a:gd name="T40" fmla="*/ 42260 w 84"/>
              <a:gd name="T41" fmla="*/ 63652 h 156"/>
              <a:gd name="T42" fmla="*/ 36223 w 84"/>
              <a:gd name="T43" fmla="*/ 90932 h 156"/>
              <a:gd name="T44" fmla="*/ 36223 w 84"/>
              <a:gd name="T45" fmla="*/ 345540 h 156"/>
              <a:gd name="T46" fmla="*/ 126780 w 84"/>
              <a:gd name="T47" fmla="*/ 436471 h 156"/>
              <a:gd name="T48" fmla="*/ 217337 w 84"/>
              <a:gd name="T49" fmla="*/ 345540 h 156"/>
              <a:gd name="T50" fmla="*/ 217337 w 84"/>
              <a:gd name="T51" fmla="*/ 72745 h 156"/>
              <a:gd name="T52" fmla="*/ 235449 w 84"/>
              <a:gd name="T53" fmla="*/ 54559 h 156"/>
              <a:gd name="T54" fmla="*/ 253560 w 84"/>
              <a:gd name="T55" fmla="*/ 72745 h 15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84" h="156">
                <a:moveTo>
                  <a:pt x="84" y="24"/>
                </a:moveTo>
                <a:cubicBezTo>
                  <a:pt x="84" y="114"/>
                  <a:pt x="84" y="114"/>
                  <a:pt x="84" y="114"/>
                </a:cubicBezTo>
                <a:cubicBezTo>
                  <a:pt x="84" y="129"/>
                  <a:pt x="75" y="156"/>
                  <a:pt x="42" y="156"/>
                </a:cubicBezTo>
                <a:cubicBezTo>
                  <a:pt x="9" y="156"/>
                  <a:pt x="0" y="129"/>
                  <a:pt x="0" y="1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2"/>
                  <a:pt x="4" y="15"/>
                </a:cubicBezTo>
                <a:cubicBezTo>
                  <a:pt x="9" y="5"/>
                  <a:pt x="18" y="0"/>
                  <a:pt x="30" y="0"/>
                </a:cubicBezTo>
                <a:cubicBezTo>
                  <a:pt x="42" y="0"/>
                  <a:pt x="51" y="5"/>
                  <a:pt x="56" y="15"/>
                </a:cubicBezTo>
                <a:cubicBezTo>
                  <a:pt x="60" y="22"/>
                  <a:pt x="60" y="29"/>
                  <a:pt x="60" y="3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5"/>
                  <a:pt x="55" y="126"/>
                  <a:pt x="42" y="126"/>
                </a:cubicBezTo>
                <a:cubicBezTo>
                  <a:pt x="29" y="126"/>
                  <a:pt x="24" y="115"/>
                  <a:pt x="24" y="108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1"/>
                  <a:pt x="27" y="48"/>
                  <a:pt x="30" y="48"/>
                </a:cubicBezTo>
                <a:cubicBezTo>
                  <a:pt x="33" y="48"/>
                  <a:pt x="36" y="51"/>
                  <a:pt x="36" y="54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11"/>
                  <a:pt x="37" y="114"/>
                  <a:pt x="42" y="114"/>
                </a:cubicBezTo>
                <a:cubicBezTo>
                  <a:pt x="47" y="114"/>
                  <a:pt x="48" y="111"/>
                  <a:pt x="48" y="108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27"/>
                  <a:pt x="47" y="12"/>
                  <a:pt x="30" y="12"/>
                </a:cubicBezTo>
                <a:cubicBezTo>
                  <a:pt x="22" y="12"/>
                  <a:pt x="17" y="15"/>
                  <a:pt x="14" y="21"/>
                </a:cubicBezTo>
                <a:cubicBezTo>
                  <a:pt x="12" y="25"/>
                  <a:pt x="12" y="30"/>
                  <a:pt x="12" y="30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2" y="117"/>
                  <a:pt x="13" y="144"/>
                  <a:pt x="42" y="144"/>
                </a:cubicBezTo>
                <a:cubicBezTo>
                  <a:pt x="72" y="144"/>
                  <a:pt x="72" y="115"/>
                  <a:pt x="72" y="114"/>
                </a:cubicBezTo>
                <a:cubicBezTo>
                  <a:pt x="72" y="24"/>
                  <a:pt x="72" y="24"/>
                  <a:pt x="72" y="24"/>
                </a:cubicBezTo>
                <a:cubicBezTo>
                  <a:pt x="72" y="21"/>
                  <a:pt x="75" y="18"/>
                  <a:pt x="78" y="18"/>
                </a:cubicBezTo>
                <a:cubicBezTo>
                  <a:pt x="81" y="18"/>
                  <a:pt x="84" y="21"/>
                  <a:pt x="84" y="24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91440" tIns="45720" rIns="91440" bIns="45720"/>
          <a:p>
            <a:endParaRPr lang="zh-CN" altLang="en-US" sz="135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288"/>
            <a:ext cx="3168650" cy="706755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模型运用</a:t>
            </a:r>
            <a:r>
              <a:rPr kumimoji="0" lang="en-US" altLang="zh-CN" sz="2000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endParaRPr kumimoji="0" lang="en-US" altLang="zh-CN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H. Kazerooni教授团队</a:t>
            </a:r>
            <a:endParaRPr kumimoji="0" lang="en-US" altLang="zh-CN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9630" y="4003675"/>
            <a:ext cx="26346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      </a:t>
            </a:r>
            <a:r>
              <a:rPr lang="zh-CN" altLang="en-US" sz="1400" b="1"/>
              <a:t>刚性全身型外骨骼</a:t>
            </a:r>
            <a:r>
              <a:rPr lang="zh-CN" altLang="en-US" sz="1400"/>
              <a:t>；</a:t>
            </a:r>
            <a:endParaRPr lang="zh-CN" altLang="en-US" sz="1400"/>
          </a:p>
          <a:p>
            <a:pPr algn="ctr"/>
            <a:r>
              <a:rPr lang="zh-CN" altLang="en-US" sz="1400"/>
              <a:t>第一个</a:t>
            </a:r>
            <a:r>
              <a:rPr lang="zh-CN" altLang="en-US" sz="1400">
                <a:sym typeface="+mn-ea"/>
              </a:rPr>
              <a:t>能够携带有效载荷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/>
              <a:t>具有自主能力的下肢外骨骼；</a:t>
            </a:r>
            <a:endParaRPr lang="zh-CN" altLang="en-US" sz="1400"/>
          </a:p>
        </p:txBody>
      </p:sp>
      <p:pic>
        <p:nvPicPr>
          <p:cNvPr id="4" name="图片 3" descr="实物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65" y="975360"/>
            <a:ext cx="2002155" cy="2960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15" y="4808220"/>
            <a:ext cx="9132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本小节图片来源：Zoss, A. B., Kazerooni, H., &amp; Chu, A. (2006). Biomechanical design of the Berkeley lower extremity exoskeleton (BLEEX). IEEE/ASME Transactions on Mechatronics, 11(2), 128-138. doi:10.1109/tmech.2006.871087</a:t>
            </a:r>
            <a:endParaRPr lang="zh-CN" altLang="en-US" sz="1000"/>
          </a:p>
        </p:txBody>
      </p:sp>
      <p:grpSp>
        <p:nvGrpSpPr>
          <p:cNvPr id="31" name="组合 30"/>
          <p:cNvGrpSpPr/>
          <p:nvPr>
            <p:custDataLst>
              <p:tags r:id="rId3"/>
            </p:custDataLst>
          </p:nvPr>
        </p:nvGrpSpPr>
        <p:grpSpPr>
          <a:xfrm>
            <a:off x="4496812" y="889473"/>
            <a:ext cx="3973228" cy="1377417"/>
            <a:chOff x="2364194" y="1316957"/>
            <a:chExt cx="3035471" cy="1052320"/>
          </a:xfrm>
        </p:grpSpPr>
        <p:sp>
          <p:nvSpPr>
            <p:cNvPr id="7" name="任意多边形 6"/>
            <p:cNvSpPr/>
            <p:nvPr>
              <p:custDataLst>
                <p:tags r:id="rId4"/>
              </p:custDataLst>
            </p:nvPr>
          </p:nvSpPr>
          <p:spPr>
            <a:xfrm rot="14988520" flipH="1">
              <a:off x="2672265" y="1198260"/>
              <a:ext cx="862946" cy="1479087"/>
            </a:xfrm>
            <a:custGeom>
              <a:avLst/>
              <a:gdLst>
                <a:gd name="connsiteX0" fmla="*/ 1420316 w 1420316"/>
                <a:gd name="connsiteY0" fmla="*/ 1608204 h 2434416"/>
                <a:gd name="connsiteX1" fmla="*/ 1102447 w 1420316"/>
                <a:gd name="connsiteY1" fmla="*/ 1610790 h 2434416"/>
                <a:gd name="connsiteX2" fmla="*/ 1102447 w 1420316"/>
                <a:gd name="connsiteY2" fmla="*/ 684863 h 2434416"/>
                <a:gd name="connsiteX3" fmla="*/ 735452 w 1420316"/>
                <a:gd name="connsiteY3" fmla="*/ 317868 h 2434416"/>
                <a:gd name="connsiteX4" fmla="*/ 684863 w 1420316"/>
                <a:gd name="connsiteY4" fmla="*/ 317868 h 2434416"/>
                <a:gd name="connsiteX5" fmla="*/ 317868 w 1420316"/>
                <a:gd name="connsiteY5" fmla="*/ 684863 h 2434416"/>
                <a:gd name="connsiteX6" fmla="*/ 317868 w 1420316"/>
                <a:gd name="connsiteY6" fmla="*/ 2434416 h 2434416"/>
                <a:gd name="connsiteX7" fmla="*/ 0 w 1420316"/>
                <a:gd name="connsiteY7" fmla="*/ 2434416 h 2434416"/>
                <a:gd name="connsiteX8" fmla="*/ 0 w 1420316"/>
                <a:gd name="connsiteY8" fmla="*/ 684863 h 2434416"/>
                <a:gd name="connsiteX9" fmla="*/ 684863 w 1420316"/>
                <a:gd name="connsiteY9" fmla="*/ 0 h 2434416"/>
                <a:gd name="connsiteX10" fmla="*/ 735453 w 1420316"/>
                <a:gd name="connsiteY10" fmla="*/ 0 h 2434416"/>
                <a:gd name="connsiteX11" fmla="*/ 1420316 w 1420316"/>
                <a:gd name="connsiteY11" fmla="*/ 684863 h 243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0316" h="2434416">
                  <a:moveTo>
                    <a:pt x="1420316" y="1608204"/>
                  </a:moveTo>
                  <a:lnTo>
                    <a:pt x="1102447" y="1610790"/>
                  </a:lnTo>
                  <a:lnTo>
                    <a:pt x="1102447" y="684863"/>
                  </a:lnTo>
                  <a:cubicBezTo>
                    <a:pt x="1102447" y="482177"/>
                    <a:pt x="938138" y="317868"/>
                    <a:pt x="735452" y="317868"/>
                  </a:cubicBezTo>
                  <a:lnTo>
                    <a:pt x="684863" y="317868"/>
                  </a:lnTo>
                  <a:cubicBezTo>
                    <a:pt x="482177" y="317868"/>
                    <a:pt x="317868" y="482177"/>
                    <a:pt x="317868" y="684863"/>
                  </a:cubicBezTo>
                  <a:lnTo>
                    <a:pt x="317868" y="2434416"/>
                  </a:lnTo>
                  <a:lnTo>
                    <a:pt x="0" y="2434416"/>
                  </a:lnTo>
                  <a:lnTo>
                    <a:pt x="0" y="684863"/>
                  </a:lnTo>
                  <a:cubicBezTo>
                    <a:pt x="0" y="306624"/>
                    <a:pt x="306624" y="0"/>
                    <a:pt x="684863" y="0"/>
                  </a:cubicBezTo>
                  <a:lnTo>
                    <a:pt x="735453" y="0"/>
                  </a:lnTo>
                  <a:cubicBezTo>
                    <a:pt x="1113692" y="0"/>
                    <a:pt x="1420316" y="306624"/>
                    <a:pt x="1420316" y="684863"/>
                  </a:cubicBezTo>
                  <a:close/>
                </a:path>
              </a:pathLst>
            </a:custGeom>
            <a:solidFill>
              <a:srgbClr val="4398FF">
                <a:alpha val="91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endParaRPr lang="zh-CN" altLang="en-US" sz="1350">
                <a:solidFill>
                  <a:sysClr val="windowText" lastClr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5"/>
              </p:custDataLst>
            </p:nvPr>
          </p:nvSpPr>
          <p:spPr>
            <a:xfrm rot="20557937">
              <a:off x="2630491" y="1838898"/>
              <a:ext cx="398493" cy="398493"/>
            </a:xfrm>
            <a:prstGeom prst="ellipse">
              <a:avLst/>
            </a:prstGeom>
            <a:solidFill>
              <a:srgbClr val="4398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r>
                <a:rPr lang="en-US" altLang="zh-CN" sz="1350" dirty="0">
                  <a:solidFill>
                    <a:sysClr val="window" lastClr="FFFFFF"/>
                  </a:solidFill>
                  <a:sym typeface="Arial" panose="020B0604020202020204" pitchFamily="34" charset="0"/>
                </a:rPr>
                <a:t>A</a:t>
              </a:r>
              <a:endParaRPr lang="zh-CN" altLang="en-US" sz="1350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6"/>
              </p:custDataLst>
            </p:nvPr>
          </p:nvSpPr>
          <p:spPr>
            <a:xfrm rot="20378355">
              <a:off x="3132715" y="1316957"/>
              <a:ext cx="226695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p>
              <a:r>
                <a:rPr lang="zh-CN" altLang="en-US" sz="1800" dirty="0">
                  <a:sym typeface="Arial" panose="020B0604020202020204" pitchFamily="34" charset="0"/>
                </a:rPr>
                <a:t>综述</a:t>
              </a:r>
              <a:endParaRPr lang="zh-CN" altLang="en-US" sz="18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7"/>
            </p:custDataLst>
          </p:nvPr>
        </p:nvGrpSpPr>
        <p:grpSpPr>
          <a:xfrm>
            <a:off x="3755258" y="1631342"/>
            <a:ext cx="3890646" cy="1331941"/>
            <a:chOff x="1797660" y="1883731"/>
            <a:chExt cx="2972380" cy="1017578"/>
          </a:xfrm>
        </p:grpSpPr>
        <p:sp>
          <p:nvSpPr>
            <p:cNvPr id="9" name="任意多边形 8"/>
            <p:cNvSpPr/>
            <p:nvPr>
              <p:custDataLst>
                <p:tags r:id="rId8"/>
              </p:custDataLst>
            </p:nvPr>
          </p:nvSpPr>
          <p:spPr>
            <a:xfrm rot="14988520" flipV="1">
              <a:off x="3599024" y="1575660"/>
              <a:ext cx="862946" cy="1479087"/>
            </a:xfrm>
            <a:custGeom>
              <a:avLst/>
              <a:gdLst>
                <a:gd name="connsiteX0" fmla="*/ 1420316 w 1420316"/>
                <a:gd name="connsiteY0" fmla="*/ 1608204 h 2434416"/>
                <a:gd name="connsiteX1" fmla="*/ 1102447 w 1420316"/>
                <a:gd name="connsiteY1" fmla="*/ 1610790 h 2434416"/>
                <a:gd name="connsiteX2" fmla="*/ 1102447 w 1420316"/>
                <a:gd name="connsiteY2" fmla="*/ 684863 h 2434416"/>
                <a:gd name="connsiteX3" fmla="*/ 735452 w 1420316"/>
                <a:gd name="connsiteY3" fmla="*/ 317868 h 2434416"/>
                <a:gd name="connsiteX4" fmla="*/ 684863 w 1420316"/>
                <a:gd name="connsiteY4" fmla="*/ 317868 h 2434416"/>
                <a:gd name="connsiteX5" fmla="*/ 317868 w 1420316"/>
                <a:gd name="connsiteY5" fmla="*/ 684863 h 2434416"/>
                <a:gd name="connsiteX6" fmla="*/ 317868 w 1420316"/>
                <a:gd name="connsiteY6" fmla="*/ 2434416 h 2434416"/>
                <a:gd name="connsiteX7" fmla="*/ 0 w 1420316"/>
                <a:gd name="connsiteY7" fmla="*/ 2434416 h 2434416"/>
                <a:gd name="connsiteX8" fmla="*/ 0 w 1420316"/>
                <a:gd name="connsiteY8" fmla="*/ 684863 h 2434416"/>
                <a:gd name="connsiteX9" fmla="*/ 684863 w 1420316"/>
                <a:gd name="connsiteY9" fmla="*/ 0 h 2434416"/>
                <a:gd name="connsiteX10" fmla="*/ 735453 w 1420316"/>
                <a:gd name="connsiteY10" fmla="*/ 0 h 2434416"/>
                <a:gd name="connsiteX11" fmla="*/ 1420316 w 1420316"/>
                <a:gd name="connsiteY11" fmla="*/ 684863 h 243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0316" h="2434416">
                  <a:moveTo>
                    <a:pt x="1420316" y="1608204"/>
                  </a:moveTo>
                  <a:lnTo>
                    <a:pt x="1102447" y="1610790"/>
                  </a:lnTo>
                  <a:lnTo>
                    <a:pt x="1102447" y="684863"/>
                  </a:lnTo>
                  <a:cubicBezTo>
                    <a:pt x="1102447" y="482177"/>
                    <a:pt x="938138" y="317868"/>
                    <a:pt x="735452" y="317868"/>
                  </a:cubicBezTo>
                  <a:lnTo>
                    <a:pt x="684863" y="317868"/>
                  </a:lnTo>
                  <a:cubicBezTo>
                    <a:pt x="482177" y="317868"/>
                    <a:pt x="317868" y="482177"/>
                    <a:pt x="317868" y="684863"/>
                  </a:cubicBezTo>
                  <a:lnTo>
                    <a:pt x="317868" y="2434416"/>
                  </a:lnTo>
                  <a:lnTo>
                    <a:pt x="0" y="2434416"/>
                  </a:lnTo>
                  <a:lnTo>
                    <a:pt x="0" y="684863"/>
                  </a:lnTo>
                  <a:cubicBezTo>
                    <a:pt x="0" y="306624"/>
                    <a:pt x="306624" y="0"/>
                    <a:pt x="684863" y="0"/>
                  </a:cubicBezTo>
                  <a:lnTo>
                    <a:pt x="735453" y="0"/>
                  </a:lnTo>
                  <a:cubicBezTo>
                    <a:pt x="1113692" y="0"/>
                    <a:pt x="1420316" y="306624"/>
                    <a:pt x="1420316" y="684863"/>
                  </a:cubicBezTo>
                  <a:close/>
                </a:path>
              </a:pathLst>
            </a:custGeom>
            <a:solidFill>
              <a:srgbClr val="72CC36">
                <a:alpha val="91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endParaRPr lang="zh-CN" altLang="en-US" sz="1350">
                <a:solidFill>
                  <a:sysClr val="windowText" lastClr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9"/>
              </p:custDataLst>
            </p:nvPr>
          </p:nvSpPr>
          <p:spPr>
            <a:xfrm rot="20557937">
              <a:off x="4105251" y="2015894"/>
              <a:ext cx="398493" cy="398493"/>
            </a:xfrm>
            <a:prstGeom prst="ellipse">
              <a:avLst/>
            </a:prstGeom>
            <a:solidFill>
              <a:srgbClr val="72CC3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r>
                <a:rPr lang="en-US" altLang="zh-CN" sz="1350" dirty="0">
                  <a:solidFill>
                    <a:sysClr val="window" lastClr="FFFFFF"/>
                  </a:solidFill>
                  <a:sym typeface="Arial" panose="020B0604020202020204" pitchFamily="34" charset="0"/>
                </a:rPr>
                <a:t>B</a:t>
              </a:r>
              <a:endParaRPr lang="zh-CN" altLang="en-US" sz="1350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0"/>
              </p:custDataLst>
            </p:nvPr>
          </p:nvSpPr>
          <p:spPr>
            <a:xfrm rot="20378355">
              <a:off x="1797660" y="2531977"/>
              <a:ext cx="226695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p>
              <a:pPr algn="r"/>
              <a:r>
                <a:rPr lang="zh-CN" altLang="en-US" sz="1800" dirty="0">
                  <a:sym typeface="Arial" panose="020B0604020202020204" pitchFamily="34" charset="0"/>
                </a:rPr>
                <a:t>参考文献</a:t>
              </a:r>
              <a:endParaRPr lang="zh-CN" altLang="en-US" sz="18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11"/>
            </p:custDataLst>
          </p:nvPr>
        </p:nvGrpSpPr>
        <p:grpSpPr>
          <a:xfrm>
            <a:off x="5296864" y="3062209"/>
            <a:ext cx="3958587" cy="1380173"/>
            <a:chOff x="2975419" y="2976888"/>
            <a:chExt cx="3024286" cy="1054425"/>
          </a:xfrm>
        </p:grpSpPr>
        <p:sp>
          <p:nvSpPr>
            <p:cNvPr id="11" name="任意多边形 10"/>
            <p:cNvSpPr/>
            <p:nvPr>
              <p:custDataLst>
                <p:tags r:id="rId12"/>
              </p:custDataLst>
            </p:nvPr>
          </p:nvSpPr>
          <p:spPr>
            <a:xfrm rot="14988520" flipH="1">
              <a:off x="3283489" y="2860296"/>
              <a:ext cx="862946" cy="1479087"/>
            </a:xfrm>
            <a:custGeom>
              <a:avLst/>
              <a:gdLst>
                <a:gd name="connsiteX0" fmla="*/ 1420316 w 1420316"/>
                <a:gd name="connsiteY0" fmla="*/ 1608204 h 2434416"/>
                <a:gd name="connsiteX1" fmla="*/ 1102447 w 1420316"/>
                <a:gd name="connsiteY1" fmla="*/ 1610790 h 2434416"/>
                <a:gd name="connsiteX2" fmla="*/ 1102447 w 1420316"/>
                <a:gd name="connsiteY2" fmla="*/ 684863 h 2434416"/>
                <a:gd name="connsiteX3" fmla="*/ 735452 w 1420316"/>
                <a:gd name="connsiteY3" fmla="*/ 317868 h 2434416"/>
                <a:gd name="connsiteX4" fmla="*/ 684863 w 1420316"/>
                <a:gd name="connsiteY4" fmla="*/ 317868 h 2434416"/>
                <a:gd name="connsiteX5" fmla="*/ 317868 w 1420316"/>
                <a:gd name="connsiteY5" fmla="*/ 684863 h 2434416"/>
                <a:gd name="connsiteX6" fmla="*/ 317868 w 1420316"/>
                <a:gd name="connsiteY6" fmla="*/ 2434416 h 2434416"/>
                <a:gd name="connsiteX7" fmla="*/ 0 w 1420316"/>
                <a:gd name="connsiteY7" fmla="*/ 2434416 h 2434416"/>
                <a:gd name="connsiteX8" fmla="*/ 0 w 1420316"/>
                <a:gd name="connsiteY8" fmla="*/ 684863 h 2434416"/>
                <a:gd name="connsiteX9" fmla="*/ 684863 w 1420316"/>
                <a:gd name="connsiteY9" fmla="*/ 0 h 2434416"/>
                <a:gd name="connsiteX10" fmla="*/ 735453 w 1420316"/>
                <a:gd name="connsiteY10" fmla="*/ 0 h 2434416"/>
                <a:gd name="connsiteX11" fmla="*/ 1420316 w 1420316"/>
                <a:gd name="connsiteY11" fmla="*/ 684863 h 243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0316" h="2434416">
                  <a:moveTo>
                    <a:pt x="1420316" y="1608204"/>
                  </a:moveTo>
                  <a:lnTo>
                    <a:pt x="1102447" y="1610790"/>
                  </a:lnTo>
                  <a:lnTo>
                    <a:pt x="1102447" y="684863"/>
                  </a:lnTo>
                  <a:cubicBezTo>
                    <a:pt x="1102447" y="482177"/>
                    <a:pt x="938138" y="317868"/>
                    <a:pt x="735452" y="317868"/>
                  </a:cubicBezTo>
                  <a:lnTo>
                    <a:pt x="684863" y="317868"/>
                  </a:lnTo>
                  <a:cubicBezTo>
                    <a:pt x="482177" y="317868"/>
                    <a:pt x="317868" y="482177"/>
                    <a:pt x="317868" y="684863"/>
                  </a:cubicBezTo>
                  <a:lnTo>
                    <a:pt x="317868" y="2434416"/>
                  </a:lnTo>
                  <a:lnTo>
                    <a:pt x="0" y="2434416"/>
                  </a:lnTo>
                  <a:lnTo>
                    <a:pt x="0" y="684863"/>
                  </a:lnTo>
                  <a:cubicBezTo>
                    <a:pt x="0" y="306624"/>
                    <a:pt x="306624" y="0"/>
                    <a:pt x="684863" y="0"/>
                  </a:cubicBezTo>
                  <a:lnTo>
                    <a:pt x="735453" y="0"/>
                  </a:lnTo>
                  <a:cubicBezTo>
                    <a:pt x="1113692" y="0"/>
                    <a:pt x="1420316" y="306624"/>
                    <a:pt x="1420316" y="684863"/>
                  </a:cubicBezTo>
                  <a:close/>
                </a:path>
              </a:pathLst>
            </a:custGeom>
            <a:solidFill>
              <a:srgbClr val="4398FF">
                <a:alpha val="91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endParaRPr lang="zh-CN" altLang="en-US" sz="1350">
                <a:solidFill>
                  <a:sysClr val="windowText" lastClr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13"/>
              </p:custDataLst>
            </p:nvPr>
          </p:nvSpPr>
          <p:spPr>
            <a:xfrm rot="20557937">
              <a:off x="3237868" y="3506701"/>
              <a:ext cx="398493" cy="398493"/>
            </a:xfrm>
            <a:prstGeom prst="ellipse">
              <a:avLst/>
            </a:prstGeom>
            <a:solidFill>
              <a:srgbClr val="4398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r>
                <a:rPr lang="en-US" altLang="zh-CN" sz="1350" dirty="0">
                  <a:solidFill>
                    <a:sysClr val="window" lastClr="FFFFFF"/>
                  </a:solidFill>
                  <a:sym typeface="Arial" panose="020B0604020202020204" pitchFamily="34" charset="0"/>
                </a:rPr>
                <a:t>C</a:t>
              </a:r>
              <a:endParaRPr lang="zh-CN" altLang="en-US" sz="1350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4"/>
              </p:custDataLst>
            </p:nvPr>
          </p:nvSpPr>
          <p:spPr>
            <a:xfrm rot="20378355">
              <a:off x="3732755" y="2976888"/>
              <a:ext cx="226695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p>
              <a:r>
                <a:rPr lang="zh-CN" altLang="en-US" sz="1800" dirty="0">
                  <a:sym typeface="Arial" panose="020B0604020202020204" pitchFamily="34" charset="0"/>
                </a:rPr>
                <a:t>输出</a:t>
              </a:r>
              <a:endParaRPr lang="zh-CN" altLang="en-US" sz="1800" dirty="0">
                <a:sym typeface="Arial" panose="020B0604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420485" y="64770"/>
            <a:ext cx="17132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2006年4月，加州大学伯克利分校H.Kazerooni带领团队进行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BLEEX项目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IEEE/ASMETransactions on Mechatronics上发表相关文献。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727450" y="2476500"/>
            <a:ext cx="1783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Biomechanical design of the Berkeley lower extremity exoskeleton (BLEEX)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7211060" y="3108960"/>
            <a:ext cx="16554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ts val="15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提供一定的有效载荷能力，提高腿部力量；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5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BLEEX实现在粗糙，非结构化和不确定的地形上承受重载荷；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5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承受自重，到重入地；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288"/>
            <a:ext cx="3168650" cy="706755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模型运用</a:t>
            </a: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endParaRPr kumimoji="0" lang="en-US" altLang="zh-CN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H. Kazerooni教授团队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pic>
        <p:nvPicPr>
          <p:cNvPr id="3" name="图片 2" descr="1618670-fig-1-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1350645"/>
            <a:ext cx="3492500" cy="2768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2255" y="1351915"/>
            <a:ext cx="28295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两条动力人造腿，</a:t>
            </a:r>
            <a:endParaRPr lang="zh-CN" altLang="en-US"/>
          </a:p>
          <a:p>
            <a:r>
              <a:rPr lang="zh-CN" altLang="en-US"/>
              <a:t>一个电源和一个背包式负载架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每条腿七个自由度，所有自由度均是纯旋转接头，且有四个自由度是由线性液压执行器制动。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5" name="图片 14" descr="髋关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360" y="240030"/>
            <a:ext cx="4088130" cy="2148205"/>
          </a:xfrm>
          <a:prstGeom prst="rect">
            <a:avLst/>
          </a:prstGeom>
        </p:spPr>
      </p:pic>
      <p:pic>
        <p:nvPicPr>
          <p:cNvPr id="22" name="图片 21" descr="踝关节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360" y="2388235"/>
            <a:ext cx="4128135" cy="2379345"/>
          </a:xfrm>
          <a:prstGeom prst="rect">
            <a:avLst/>
          </a:prstGeom>
        </p:spPr>
      </p:pic>
      <p:pic>
        <p:nvPicPr>
          <p:cNvPr id="28" name="图片 27" descr="1618670-fig-25-smal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" y="1132840"/>
            <a:ext cx="3492500" cy="3022600"/>
          </a:xfrm>
          <a:prstGeom prst="rect">
            <a:avLst/>
          </a:prstGeom>
        </p:spPr>
      </p:pic>
      <p:pic>
        <p:nvPicPr>
          <p:cNvPr id="33" name="图片 32" descr="整体详细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630" y="936625"/>
            <a:ext cx="3492500" cy="3270250"/>
          </a:xfrm>
          <a:prstGeom prst="rect">
            <a:avLst/>
          </a:prstGeom>
        </p:spPr>
      </p:pic>
      <p:pic>
        <p:nvPicPr>
          <p:cNvPr id="34" name="图片 33" descr="1618670-fig-16-small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9440" y="942975"/>
            <a:ext cx="4371975" cy="340296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89535" y="1849755"/>
            <a:ext cx="2555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过程：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66395" y="4476115"/>
            <a:ext cx="366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输入：</a:t>
            </a:r>
            <a:r>
              <a:rPr lang="zh-CN" altLang="en-US" sz="1400"/>
              <a:t>机械装置（材料刚性，制作复杂），控制器，电源，液压制动器；</a:t>
            </a:r>
            <a:endParaRPr lang="zh-CN" altLang="en-US" sz="1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288"/>
            <a:ext cx="3168650" cy="706755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模型运用</a:t>
            </a: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endParaRPr kumimoji="0" lang="en-US" altLang="zh-CN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Luke M Mooney教授团队</a:t>
            </a:r>
            <a:endParaRPr kumimoji="0" lang="en-US" altLang="zh-CN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8250" y="4462780"/>
            <a:ext cx="2634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b="1"/>
              <a:t>刚性局部型行走增强模块</a:t>
            </a:r>
            <a:endParaRPr sz="1400" b="1"/>
          </a:p>
        </p:txBody>
      </p:sp>
      <p:sp>
        <p:nvSpPr>
          <p:cNvPr id="8" name="文本框 7"/>
          <p:cNvSpPr txBox="1"/>
          <p:nvPr/>
        </p:nvSpPr>
        <p:spPr>
          <a:xfrm>
            <a:off x="5715" y="4808220"/>
            <a:ext cx="9132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本小节图片来源：Mooney, L. M., Rouse, E. J., &amp; Herr, H. M. (2014). Autonomous exoskeleton reduces metabolic cost of human walking during load carriage. Journal of NeuroEngineering and Rehabilitation, 11(1), 80. doi:10.1186/1743-0003-11-80</a:t>
            </a:r>
            <a:endParaRPr lang="zh-CN" altLang="en-US" sz="1000"/>
          </a:p>
        </p:txBody>
      </p:sp>
      <p:pic>
        <p:nvPicPr>
          <p:cNvPr id="11" name="videodb_5501_53500_7600204_hp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265" y="1142365"/>
            <a:ext cx="3962400" cy="2971800"/>
          </a:xfrm>
          <a:prstGeom prst="rect">
            <a:avLst/>
          </a:prstGeom>
        </p:spPr>
      </p:pic>
      <p:sp>
        <p:nvSpPr>
          <p:cNvPr id="4" name="六边形 3"/>
          <p:cNvSpPr/>
          <p:nvPr>
            <p:custDataLst>
              <p:tags r:id="rId5"/>
            </p:custDataLst>
          </p:nvPr>
        </p:nvSpPr>
        <p:spPr>
          <a:xfrm>
            <a:off x="5637823" y="2029617"/>
            <a:ext cx="926279" cy="798516"/>
          </a:xfrm>
          <a:prstGeom prst="hexagon">
            <a:avLst/>
          </a:prstGeom>
          <a:gradFill>
            <a:gsLst>
              <a:gs pos="0">
                <a:srgbClr val="48D0B9">
                  <a:lumMod val="60000"/>
                  <a:lumOff val="40000"/>
                </a:srgbClr>
              </a:gs>
              <a:gs pos="64000">
                <a:srgbClr val="48D0B9"/>
              </a:gs>
            </a:gsLst>
            <a:lin ang="3600000" scaled="0"/>
          </a:gra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127000" dist="38100" dir="4020000" sx="98000" sy="98000" algn="ctr" rotWithShape="0">
              <a:srgbClr val="3A3A3A">
                <a:alpha val="93000"/>
              </a:srgbClr>
            </a:outerShdw>
          </a:effectLst>
        </p:spPr>
        <p:txBody>
          <a:bodyPr rtlCol="0" anchor="ctr">
            <a:normAutofit/>
          </a:bodyPr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15" name="六边形 14"/>
          <p:cNvSpPr/>
          <p:nvPr>
            <p:custDataLst>
              <p:tags r:id="rId6"/>
            </p:custDataLst>
          </p:nvPr>
        </p:nvSpPr>
        <p:spPr>
          <a:xfrm>
            <a:off x="6435126" y="1525913"/>
            <a:ext cx="926279" cy="798516"/>
          </a:xfrm>
          <a:prstGeom prst="hexagon">
            <a:avLst/>
          </a:prstGeom>
          <a:gradFill>
            <a:gsLst>
              <a:gs pos="0">
                <a:srgbClr val="2DBCEF">
                  <a:lumMod val="60000"/>
                  <a:lumOff val="40000"/>
                </a:srgbClr>
              </a:gs>
              <a:gs pos="64000">
                <a:srgbClr val="2DBCEF"/>
              </a:gs>
            </a:gsLst>
            <a:lin ang="3600000" scaled="0"/>
          </a:gra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127000" dist="38100" dir="4020000" sx="98000" sy="98000" algn="ctr" rotWithShape="0">
              <a:srgbClr val="3A3A3A">
                <a:alpha val="93000"/>
              </a:srgbClr>
            </a:outerShdw>
          </a:effectLst>
        </p:spPr>
        <p:txBody>
          <a:bodyPr rtlCol="0" anchor="ctr">
            <a:normAutofit/>
          </a:bodyPr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17" name="六边形 16"/>
          <p:cNvSpPr/>
          <p:nvPr>
            <p:custDataLst>
              <p:tags r:id="rId7"/>
            </p:custDataLst>
          </p:nvPr>
        </p:nvSpPr>
        <p:spPr>
          <a:xfrm>
            <a:off x="7226941" y="2029617"/>
            <a:ext cx="926279" cy="798516"/>
          </a:xfrm>
          <a:prstGeom prst="hexagon">
            <a:avLst/>
          </a:prstGeom>
          <a:gradFill>
            <a:gsLst>
              <a:gs pos="0">
                <a:srgbClr val="6D82D1">
                  <a:lumMod val="60000"/>
                  <a:lumOff val="40000"/>
                </a:srgbClr>
              </a:gs>
              <a:gs pos="64000">
                <a:srgbClr val="6D82D1"/>
              </a:gs>
            </a:gsLst>
            <a:lin ang="3600000" scaled="0"/>
          </a:gra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127000" dist="38100" dir="4020000" sx="98000" sy="98000" algn="ctr" rotWithShape="0">
              <a:srgbClr val="3A3A3A">
                <a:alpha val="93000"/>
              </a:srgbClr>
            </a:outerShdw>
          </a:effectLst>
        </p:spPr>
        <p:txBody>
          <a:bodyPr rtlCol="0" anchor="ctr">
            <a:normAutofit/>
          </a:bodyPr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23" name="KSO_Shape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766166" y="2567449"/>
            <a:ext cx="264712" cy="260741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</p:spPr>
        <p:txBody>
          <a:bodyPr anchor="ctr" anchorCtr="1">
            <a:normAutofit fontScale="80000"/>
          </a:bodyPr>
          <a:p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7598687" y="2905590"/>
            <a:ext cx="184055" cy="184055"/>
          </a:xfrm>
          <a:prstGeom prst="ellipse">
            <a:avLst/>
          </a:prstGeom>
          <a:solidFill>
            <a:srgbClr val="6D82D1"/>
          </a:solidFill>
          <a:ln w="12700" cap="flat" cmpd="sng" algn="ctr">
            <a:noFill/>
            <a:prstDash val="solid"/>
            <a:miter lim="800000"/>
          </a:ln>
          <a:effectLst>
            <a:outerShdw blurRad="127000" dist="38100" dir="4020000" sx="98000" sy="98000" algn="ctr" rotWithShape="0">
              <a:srgbClr val="474747">
                <a:alpha val="92941"/>
              </a:srgbClr>
            </a:outerShdw>
          </a:effectLst>
          <a:scene3d>
            <a:camera prst="orthographicFront"/>
            <a:lightRig rig="threePt" dir="t"/>
          </a:scene3d>
          <a:sp3d>
            <a:bevelT h="0"/>
          </a:sp3d>
        </p:spPr>
        <p:txBody>
          <a:bodyPr rtlCol="0" anchor="ctr">
            <a:normAutofit fontScale="32500" lnSpcReduction="20000"/>
          </a:bodyPr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0"/>
            </p:custDataLst>
          </p:nvPr>
        </p:nvCxnSpPr>
        <p:spPr>
          <a:xfrm>
            <a:off x="7690714" y="3185341"/>
            <a:ext cx="0" cy="662866"/>
          </a:xfrm>
          <a:prstGeom prst="line">
            <a:avLst/>
          </a:prstGeom>
          <a:gradFill>
            <a:gsLst>
              <a:gs pos="0">
                <a:srgbClr val="6D82D1">
                  <a:lumMod val="60000"/>
                  <a:lumOff val="40000"/>
                </a:srgbClr>
              </a:gs>
              <a:gs pos="64000">
                <a:srgbClr val="6D82D1"/>
              </a:gs>
            </a:gsLst>
            <a:lin ang="3600000" scaled="0"/>
          </a:gradFill>
          <a:ln w="19050" cap="flat" cmpd="sng" algn="ctr">
            <a:solidFill>
              <a:srgbClr val="6D82D1"/>
            </a:solidFill>
            <a:prstDash val="solid"/>
            <a:miter lim="800000"/>
          </a:ln>
          <a:effectLst>
            <a:outerShdw blurRad="127000" dist="38100" dir="4020000" sx="98000" sy="98000" algn="ctr" rotWithShape="0">
              <a:srgbClr val="474747">
                <a:alpha val="93000"/>
              </a:srgbClr>
            </a:outerShdw>
          </a:effectLst>
        </p:spPr>
      </p:cxn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6045286" y="2905590"/>
            <a:ext cx="184055" cy="184055"/>
          </a:xfrm>
          <a:prstGeom prst="ellipse">
            <a:avLst/>
          </a:prstGeom>
          <a:solidFill>
            <a:srgbClr val="48D0B9"/>
          </a:solidFill>
          <a:ln w="12700" cap="flat" cmpd="sng" algn="ctr">
            <a:noFill/>
            <a:prstDash val="solid"/>
            <a:miter lim="800000"/>
          </a:ln>
          <a:effectLst>
            <a:outerShdw blurRad="127000" dist="38100" dir="4020000" sx="98000" sy="98000" algn="ctr" rotWithShape="0">
              <a:srgbClr val="474747">
                <a:alpha val="92941"/>
              </a:srgbClr>
            </a:outerShdw>
          </a:effectLst>
          <a:scene3d>
            <a:camera prst="orthographicFront"/>
            <a:lightRig rig="threePt" dir="t"/>
          </a:scene3d>
          <a:sp3d>
            <a:bevelT h="0"/>
          </a:sp3d>
        </p:spPr>
        <p:txBody>
          <a:bodyPr rtlCol="0" anchor="ctr">
            <a:normAutofit fontScale="32500" lnSpcReduction="20000"/>
          </a:bodyPr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12"/>
            </p:custDataLst>
          </p:nvPr>
        </p:nvCxnSpPr>
        <p:spPr>
          <a:xfrm>
            <a:off x="6137313" y="3185341"/>
            <a:ext cx="0" cy="662866"/>
          </a:xfrm>
          <a:prstGeom prst="line">
            <a:avLst/>
          </a:prstGeom>
          <a:gradFill>
            <a:gsLst>
              <a:gs pos="0">
                <a:srgbClr val="6D82D1">
                  <a:lumMod val="60000"/>
                  <a:lumOff val="40000"/>
                </a:srgbClr>
              </a:gs>
              <a:gs pos="64000">
                <a:srgbClr val="6D82D1"/>
              </a:gs>
            </a:gsLst>
            <a:lin ang="3600000" scaled="0"/>
          </a:gradFill>
          <a:ln w="19050" cap="flat" cmpd="sng" algn="ctr">
            <a:solidFill>
              <a:srgbClr val="48D0B9"/>
            </a:solidFill>
            <a:prstDash val="solid"/>
            <a:miter lim="800000"/>
          </a:ln>
          <a:effectLst>
            <a:outerShdw blurRad="127000" dist="38100" dir="4020000" sx="98000" sy="98000" algn="ctr" rotWithShape="0">
              <a:srgbClr val="474747">
                <a:alpha val="93000"/>
              </a:srgbClr>
            </a:outerShdw>
          </a:effectLst>
        </p:spPr>
      </p:cxn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 flipV="1">
            <a:off x="6765909" y="1254911"/>
            <a:ext cx="184055" cy="184055"/>
          </a:xfrm>
          <a:prstGeom prst="ellipse">
            <a:avLst/>
          </a:prstGeom>
          <a:solidFill>
            <a:srgbClr val="2DBCEF"/>
          </a:solidFill>
          <a:ln w="12700" cap="flat" cmpd="sng" algn="ctr">
            <a:noFill/>
            <a:prstDash val="solid"/>
            <a:miter lim="800000"/>
          </a:ln>
          <a:effectLst>
            <a:outerShdw blurRad="127000" dist="38100" dir="4020000" sx="98000" sy="98000" algn="ctr" rotWithShape="0">
              <a:srgbClr val="474747">
                <a:alpha val="92941"/>
              </a:srgbClr>
            </a:outerShdw>
          </a:effectLst>
          <a:scene3d>
            <a:camera prst="orthographicFront"/>
            <a:lightRig rig="threePt" dir="t"/>
          </a:scene3d>
          <a:sp3d>
            <a:bevelT h="0"/>
          </a:sp3d>
        </p:spPr>
        <p:txBody>
          <a:bodyPr rtlCol="0" anchor="ctr">
            <a:normAutofit fontScale="32500" lnSpcReduction="20000"/>
          </a:bodyPr>
          <a:p>
            <a:pPr algn="ctr"/>
            <a:endParaRPr lang="zh-CN" altLang="en-US" sz="1350">
              <a:sym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14"/>
            </p:custDataLst>
          </p:nvPr>
        </p:nvCxnSpPr>
        <p:spPr>
          <a:xfrm flipV="1">
            <a:off x="6857937" y="496349"/>
            <a:ext cx="0" cy="662866"/>
          </a:xfrm>
          <a:prstGeom prst="line">
            <a:avLst/>
          </a:prstGeom>
          <a:gradFill>
            <a:gsLst>
              <a:gs pos="0">
                <a:srgbClr val="6D82D1">
                  <a:lumMod val="60000"/>
                  <a:lumOff val="40000"/>
                </a:srgbClr>
              </a:gs>
              <a:gs pos="64000">
                <a:srgbClr val="6D82D1"/>
              </a:gs>
            </a:gsLst>
            <a:lin ang="3600000" scaled="0"/>
          </a:gradFill>
          <a:ln w="19050" cap="flat" cmpd="sng" algn="ctr">
            <a:solidFill>
              <a:srgbClr val="2DBCEF"/>
            </a:solidFill>
            <a:prstDash val="solid"/>
            <a:miter lim="800000"/>
          </a:ln>
          <a:effectLst>
            <a:outerShdw blurRad="127000" dist="38100" dir="4020000" sx="98000" sy="98000" algn="ctr" rotWithShape="0">
              <a:srgbClr val="474747">
                <a:alpha val="93000"/>
              </a:srgbClr>
            </a:outerShdw>
          </a:effectLst>
        </p:spPr>
      </p:cxn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4291330" y="3428365"/>
            <a:ext cx="1804670" cy="8426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Autonomous exoskeleton reduces metabolic cost of human walking during load carriage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000" dirty="0"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6"/>
            </p:custDataLst>
          </p:nvPr>
        </p:nvSpPr>
        <p:spPr>
          <a:xfrm>
            <a:off x="4673742" y="3167323"/>
            <a:ext cx="142215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zh-CN" altLang="en-US" sz="1600" dirty="0" smtClean="0">
                <a:solidFill>
                  <a:srgbClr val="48D0B9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参考文献</a:t>
            </a:r>
            <a:endParaRPr lang="zh-CN" altLang="en-US" sz="1600" dirty="0" smtClean="0">
              <a:solidFill>
                <a:srgbClr val="48D0B9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7"/>
            </p:custDataLst>
          </p:nvPr>
        </p:nvSpPr>
        <p:spPr>
          <a:xfrm>
            <a:off x="7625080" y="3428365"/>
            <a:ext cx="1488440" cy="171704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just">
              <a:lnSpc>
                <a:spcPts val="15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1.自动减少行走的能量成本，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ts val="15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向脚踝提供大量积极地机械动力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5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2.集成为一个局部行走增强模块。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7690714" y="3167323"/>
            <a:ext cx="142215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dirty="0" smtClean="0">
                <a:solidFill>
                  <a:srgbClr val="6D82D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输出</a:t>
            </a:r>
            <a:endParaRPr lang="zh-CN" altLang="en-US" sz="1600" dirty="0" smtClean="0">
              <a:solidFill>
                <a:srgbClr val="6D82D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>
            <p:custDataLst>
              <p:tags r:id="rId19"/>
            </p:custDataLst>
          </p:nvPr>
        </p:nvGrpSpPr>
        <p:grpSpPr>
          <a:xfrm>
            <a:off x="5426358" y="1315961"/>
            <a:ext cx="1206035" cy="78150"/>
            <a:chOff x="7649180" y="2500346"/>
            <a:chExt cx="1608046" cy="104200"/>
          </a:xfrm>
          <a:solidFill>
            <a:sysClr val="window" lastClr="FFFFFF">
              <a:lumMod val="75000"/>
            </a:sysClr>
          </a:solidFill>
        </p:grpSpPr>
        <p:sp>
          <p:nvSpPr>
            <p:cNvPr id="37" name="椭圆 36"/>
            <p:cNvSpPr/>
            <p:nvPr>
              <p:custDataLst>
                <p:tags r:id="rId20"/>
              </p:custDataLst>
            </p:nvPr>
          </p:nvSpPr>
          <p:spPr>
            <a:xfrm>
              <a:off x="7649180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>
              <p:custDataLst>
                <p:tags r:id="rId21"/>
              </p:custDataLst>
            </p:nvPr>
          </p:nvSpPr>
          <p:spPr>
            <a:xfrm>
              <a:off x="8025142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>
              <p:custDataLst>
                <p:tags r:id="rId22"/>
              </p:custDataLst>
            </p:nvPr>
          </p:nvSpPr>
          <p:spPr>
            <a:xfrm>
              <a:off x="8401104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23"/>
              </p:custDataLst>
            </p:nvPr>
          </p:nvSpPr>
          <p:spPr>
            <a:xfrm>
              <a:off x="8777066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24"/>
              </p:custDataLst>
            </p:nvPr>
          </p:nvSpPr>
          <p:spPr>
            <a:xfrm>
              <a:off x="9153026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25"/>
            </p:custDataLst>
          </p:nvPr>
        </p:nvGrpSpPr>
        <p:grpSpPr>
          <a:xfrm>
            <a:off x="4749979" y="2970863"/>
            <a:ext cx="1206035" cy="78150"/>
            <a:chOff x="3447195" y="2500346"/>
            <a:chExt cx="1608046" cy="104200"/>
          </a:xfrm>
          <a:solidFill>
            <a:sysClr val="window" lastClr="FFFFFF">
              <a:lumMod val="75000"/>
            </a:sysClr>
          </a:solidFill>
        </p:grpSpPr>
        <p:sp>
          <p:nvSpPr>
            <p:cNvPr id="43" name="椭圆 42"/>
            <p:cNvSpPr/>
            <p:nvPr>
              <p:custDataLst>
                <p:tags r:id="rId26"/>
              </p:custDataLst>
            </p:nvPr>
          </p:nvSpPr>
          <p:spPr>
            <a:xfrm>
              <a:off x="3447195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27"/>
              </p:custDataLst>
            </p:nvPr>
          </p:nvSpPr>
          <p:spPr>
            <a:xfrm>
              <a:off x="3823157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28"/>
              </p:custDataLst>
            </p:nvPr>
          </p:nvSpPr>
          <p:spPr>
            <a:xfrm>
              <a:off x="4199119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29"/>
              </p:custDataLst>
            </p:nvPr>
          </p:nvSpPr>
          <p:spPr>
            <a:xfrm>
              <a:off x="4575081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47" name="椭圆 46"/>
            <p:cNvSpPr/>
            <p:nvPr>
              <p:custDataLst>
                <p:tags r:id="rId30"/>
              </p:custDataLst>
            </p:nvPr>
          </p:nvSpPr>
          <p:spPr>
            <a:xfrm>
              <a:off x="4951041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1"/>
            </p:custDataLst>
          </p:nvPr>
        </p:nvGrpSpPr>
        <p:grpSpPr>
          <a:xfrm>
            <a:off x="6311346" y="2970863"/>
            <a:ext cx="1206035" cy="78150"/>
            <a:chOff x="3447195" y="2500346"/>
            <a:chExt cx="1608046" cy="104200"/>
          </a:xfrm>
          <a:solidFill>
            <a:sysClr val="window" lastClr="FFFFFF">
              <a:lumMod val="75000"/>
            </a:sysClr>
          </a:solidFill>
        </p:grpSpPr>
        <p:sp>
          <p:nvSpPr>
            <p:cNvPr id="49" name="椭圆 48"/>
            <p:cNvSpPr/>
            <p:nvPr>
              <p:custDataLst>
                <p:tags r:id="rId32"/>
              </p:custDataLst>
            </p:nvPr>
          </p:nvSpPr>
          <p:spPr>
            <a:xfrm>
              <a:off x="3447195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50" name="椭圆 49"/>
            <p:cNvSpPr/>
            <p:nvPr>
              <p:custDataLst>
                <p:tags r:id="rId33"/>
              </p:custDataLst>
            </p:nvPr>
          </p:nvSpPr>
          <p:spPr>
            <a:xfrm>
              <a:off x="3823157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51" name="椭圆 50"/>
            <p:cNvSpPr/>
            <p:nvPr>
              <p:custDataLst>
                <p:tags r:id="rId34"/>
              </p:custDataLst>
            </p:nvPr>
          </p:nvSpPr>
          <p:spPr>
            <a:xfrm>
              <a:off x="4199119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52" name="椭圆 51"/>
            <p:cNvSpPr/>
            <p:nvPr>
              <p:custDataLst>
                <p:tags r:id="rId35"/>
              </p:custDataLst>
            </p:nvPr>
          </p:nvSpPr>
          <p:spPr>
            <a:xfrm>
              <a:off x="4575081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  <p:sp>
          <p:nvSpPr>
            <p:cNvPr id="53" name="椭圆 52"/>
            <p:cNvSpPr/>
            <p:nvPr>
              <p:custDataLst>
                <p:tags r:id="rId36"/>
              </p:custDataLst>
            </p:nvPr>
          </p:nvSpPr>
          <p:spPr>
            <a:xfrm>
              <a:off x="4951041" y="2500346"/>
              <a:ext cx="104200" cy="1042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ym typeface="Arial" panose="020B0604020202020204" pitchFamily="34" charset="0"/>
              </a:endParaRPr>
            </a:p>
          </p:txBody>
        </p:sp>
      </p:grpSp>
      <p:sp>
        <p:nvSpPr>
          <p:cNvPr id="54" name="文本框 53"/>
          <p:cNvSpPr txBox="1"/>
          <p:nvPr>
            <p:custDataLst>
              <p:tags r:id="rId37"/>
            </p:custDataLst>
          </p:nvPr>
        </p:nvSpPr>
        <p:spPr>
          <a:xfrm>
            <a:off x="4187190" y="715010"/>
            <a:ext cx="2555875" cy="1072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2014年5月，麻省理工学院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Luke M Mooney教授团队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Journal of NeuroEngineering and Rehabilitation发表论文。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文本框 54"/>
          <p:cNvSpPr txBox="1"/>
          <p:nvPr>
            <p:custDataLst>
              <p:tags r:id="rId38"/>
            </p:custDataLst>
          </p:nvPr>
        </p:nvSpPr>
        <p:spPr>
          <a:xfrm>
            <a:off x="5426238" y="438183"/>
            <a:ext cx="142215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zh-CN" altLang="en-US" sz="1800" dirty="0" smtClean="0">
                <a:solidFill>
                  <a:srgbClr val="2DBCE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综述</a:t>
            </a:r>
            <a:endParaRPr lang="zh-CN" altLang="en-US" sz="1800" dirty="0" smtClean="0">
              <a:solidFill>
                <a:srgbClr val="2DBCE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0250" y="239713"/>
            <a:ext cx="4594225" cy="503238"/>
          </a:xfrm>
          <a:custGeom>
            <a:avLst/>
            <a:gdLst/>
            <a:ahLst/>
            <a:cxnLst/>
            <a:rect l="l" t="t" r="r" b="b"/>
            <a:pathLst>
              <a:path w="3841431" h="503040">
                <a:moveTo>
                  <a:pt x="30667" y="0"/>
                </a:moveTo>
                <a:lnTo>
                  <a:pt x="3841431" y="0"/>
                </a:lnTo>
                <a:lnTo>
                  <a:pt x="3841431" y="503040"/>
                </a:lnTo>
                <a:lnTo>
                  <a:pt x="0" y="503040"/>
                </a:lnTo>
                <a:lnTo>
                  <a:pt x="0" y="491513"/>
                </a:lnTo>
                <a:cubicBezTo>
                  <a:pt x="109554" y="461027"/>
                  <a:pt x="189388" y="360253"/>
                  <a:pt x="189388" y="240831"/>
                </a:cubicBezTo>
                <a:cubicBezTo>
                  <a:pt x="189388" y="132792"/>
                  <a:pt x="124047" y="40014"/>
                  <a:pt x="30667" y="0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5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71550" y="268288"/>
            <a:ext cx="3168650" cy="706755"/>
          </a:xfrm>
          <a:prstGeom prst="rect">
            <a:avLst/>
          </a:prstGeom>
          <a:noFill/>
          <a:ln>
            <a:noFill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模型运用</a:t>
            </a: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endParaRPr kumimoji="0" lang="en-US" altLang="zh-CN" sz="2000" i="0" u="none" strike="noStrike" kern="1200" cap="none" spc="0" normalizeH="0" baseline="0" noProof="0" dirty="0"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Luke M Mooney教授团队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558"/>
            <a:ext cx="454045" cy="452635"/>
          </a:xfrm>
          <a:prstGeom prst="rect">
            <a:avLst/>
          </a:prstGeom>
        </p:spPr>
      </p:pic>
      <p:pic>
        <p:nvPicPr>
          <p:cNvPr id="4" name="图片 3" descr="脚踝行走模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80" y="125730"/>
            <a:ext cx="3961765" cy="4892675"/>
          </a:xfrm>
          <a:prstGeom prst="rect">
            <a:avLst/>
          </a:prstGeom>
        </p:spPr>
      </p:pic>
      <p:sp>
        <p:nvSpPr>
          <p:cNvPr id="37" name="任意多边形 36"/>
          <p:cNvSpPr/>
          <p:nvPr>
            <p:custDataLst>
              <p:tags r:id="rId3"/>
            </p:custDataLst>
          </p:nvPr>
        </p:nvSpPr>
        <p:spPr>
          <a:xfrm>
            <a:off x="2451596" y="1367427"/>
            <a:ext cx="338774" cy="677546"/>
          </a:xfrm>
          <a:custGeom>
            <a:avLst/>
            <a:gdLst>
              <a:gd name="connsiteX0" fmla="*/ 0 w 3247743"/>
              <a:gd name="connsiteY0" fmla="*/ 0 h 6495486"/>
              <a:gd name="connsiteX1" fmla="*/ 3247743 w 3247743"/>
              <a:gd name="connsiteY1" fmla="*/ 3247744 h 6495486"/>
              <a:gd name="connsiteX2" fmla="*/ 332062 w 3247743"/>
              <a:gd name="connsiteY2" fmla="*/ 6478719 h 6495486"/>
              <a:gd name="connsiteX3" fmla="*/ 21 w 3247743"/>
              <a:gd name="connsiteY3" fmla="*/ 6495486 h 6495486"/>
              <a:gd name="connsiteX4" fmla="*/ 103076 w 3247743"/>
              <a:gd name="connsiteY4" fmla="*/ 6485097 h 6495486"/>
              <a:gd name="connsiteX5" fmla="*/ 511456 w 3247743"/>
              <a:gd name="connsiteY5" fmla="*/ 5984032 h 6495486"/>
              <a:gd name="connsiteX6" fmla="*/ 103076 w 3247743"/>
              <a:gd name="connsiteY6" fmla="*/ 5482967 h 6495486"/>
              <a:gd name="connsiteX7" fmla="*/ 56337 w 3247743"/>
              <a:gd name="connsiteY7" fmla="*/ 5478255 h 6495486"/>
              <a:gd name="connsiteX8" fmla="*/ 228348 w 3247743"/>
              <a:gd name="connsiteY8" fmla="*/ 5469570 h 6495486"/>
              <a:gd name="connsiteX9" fmla="*/ 2233356 w 3247743"/>
              <a:gd name="connsiteY9" fmla="*/ 3247744 h 6495486"/>
              <a:gd name="connsiteX10" fmla="*/ 228348 w 3247743"/>
              <a:gd name="connsiteY10" fmla="*/ 1025918 h 6495486"/>
              <a:gd name="connsiteX11" fmla="*/ 56343 w 3247743"/>
              <a:gd name="connsiteY11" fmla="*/ 1017232 h 6495486"/>
              <a:gd name="connsiteX12" fmla="*/ 103076 w 3247743"/>
              <a:gd name="connsiteY12" fmla="*/ 1012521 h 6495486"/>
              <a:gd name="connsiteX13" fmla="*/ 511456 w 3247743"/>
              <a:gd name="connsiteY13" fmla="*/ 511456 h 6495486"/>
              <a:gd name="connsiteX14" fmla="*/ 0 w 3247743"/>
              <a:gd name="connsiteY14" fmla="*/ 0 h 649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43" h="6495486">
                <a:moveTo>
                  <a:pt x="0" y="0"/>
                </a:moveTo>
                <a:cubicBezTo>
                  <a:pt x="1793675" y="0"/>
                  <a:pt x="3247743" y="1454069"/>
                  <a:pt x="3247743" y="3247744"/>
                </a:cubicBezTo>
                <a:cubicBezTo>
                  <a:pt x="3247743" y="4929314"/>
                  <a:pt x="1969754" y="6312402"/>
                  <a:pt x="332062" y="6478719"/>
                </a:cubicBezTo>
                <a:lnTo>
                  <a:pt x="21" y="6495486"/>
                </a:lnTo>
                <a:lnTo>
                  <a:pt x="103076" y="6485097"/>
                </a:lnTo>
                <a:cubicBezTo>
                  <a:pt x="336138" y="6437406"/>
                  <a:pt x="511456" y="6231193"/>
                  <a:pt x="511456" y="5984032"/>
                </a:cubicBezTo>
                <a:cubicBezTo>
                  <a:pt x="511456" y="5736872"/>
                  <a:pt x="336138" y="5530659"/>
                  <a:pt x="103076" y="5482967"/>
                </a:cubicBezTo>
                <a:lnTo>
                  <a:pt x="56337" y="5478255"/>
                </a:lnTo>
                <a:lnTo>
                  <a:pt x="228348" y="5469570"/>
                </a:lnTo>
                <a:cubicBezTo>
                  <a:pt x="1354534" y="5355200"/>
                  <a:pt x="2233356" y="4404104"/>
                  <a:pt x="2233356" y="3247744"/>
                </a:cubicBezTo>
                <a:cubicBezTo>
                  <a:pt x="2233356" y="2091383"/>
                  <a:pt x="1354534" y="1140288"/>
                  <a:pt x="228348" y="1025918"/>
                </a:cubicBezTo>
                <a:lnTo>
                  <a:pt x="56343" y="1017232"/>
                </a:lnTo>
                <a:lnTo>
                  <a:pt x="103076" y="1012521"/>
                </a:lnTo>
                <a:cubicBezTo>
                  <a:pt x="336138" y="964830"/>
                  <a:pt x="511456" y="758617"/>
                  <a:pt x="511456" y="511456"/>
                </a:cubicBezTo>
                <a:cubicBezTo>
                  <a:pt x="511456" y="228987"/>
                  <a:pt x="282469" y="0"/>
                  <a:pt x="0" y="0"/>
                </a:cubicBezTo>
                <a:close/>
              </a:path>
            </a:pathLst>
          </a:custGeom>
          <a:solidFill>
            <a:srgbClr val="DEAB81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>
            <p:custDataLst>
              <p:tags r:id="rId4"/>
            </p:custDataLst>
          </p:nvPr>
        </p:nvSpPr>
        <p:spPr>
          <a:xfrm>
            <a:off x="2415691" y="1225622"/>
            <a:ext cx="71808" cy="390309"/>
          </a:xfrm>
          <a:prstGeom prst="ellipse">
            <a:avLst/>
          </a:prstGeom>
          <a:solidFill>
            <a:srgbClr val="DEAB81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spAutoFit/>
          </a:bodyPr>
          <a:p>
            <a:pPr algn="ctr"/>
            <a:endParaRPr lang="zh-CN" altLang="en-US" sz="1350" kern="0" dirty="0">
              <a:sym typeface="Arial" panose="020B0604020202020204" pitchFamily="34" charset="0"/>
            </a:endParaRPr>
          </a:p>
        </p:txBody>
      </p:sp>
      <p:sp>
        <p:nvSpPr>
          <p:cNvPr id="34" name="椭圆 33"/>
          <p:cNvSpPr/>
          <p:nvPr>
            <p:custDataLst>
              <p:tags r:id="rId5"/>
            </p:custDataLst>
          </p:nvPr>
        </p:nvSpPr>
        <p:spPr>
          <a:xfrm>
            <a:off x="2415691" y="1796469"/>
            <a:ext cx="71808" cy="390309"/>
          </a:xfrm>
          <a:prstGeom prst="ellipse">
            <a:avLst/>
          </a:prstGeom>
          <a:solidFill>
            <a:srgbClr val="869ACD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spAutoFit/>
          </a:bodyPr>
          <a:p>
            <a:pPr algn="ctr"/>
            <a:endParaRPr lang="zh-CN" altLang="en-US" sz="1350" kern="0" dirty="0">
              <a:sym typeface="Arial" panose="020B0604020202020204" pitchFamily="34" charset="0"/>
            </a:endParaRPr>
          </a:p>
        </p:txBody>
      </p:sp>
      <p:sp>
        <p:nvSpPr>
          <p:cNvPr id="39" name="椭圆 38"/>
          <p:cNvSpPr/>
          <p:nvPr>
            <p:custDataLst>
              <p:tags r:id="rId6"/>
            </p:custDataLst>
          </p:nvPr>
        </p:nvSpPr>
        <p:spPr>
          <a:xfrm>
            <a:off x="2275430" y="1519560"/>
            <a:ext cx="373278" cy="373278"/>
          </a:xfrm>
          <a:prstGeom prst="ellipse">
            <a:avLst/>
          </a:prstGeom>
          <a:solidFill>
            <a:srgbClr val="D9D9D9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350" b="1" kern="0" dirty="0">
                <a:solidFill>
                  <a:srgbClr val="DEAB81"/>
                </a:solidFill>
                <a:sym typeface="Arial" panose="020B0604020202020204" pitchFamily="34" charset="0"/>
              </a:rPr>
              <a:t>01</a:t>
            </a:r>
            <a:endParaRPr lang="zh-CN" altLang="en-US" sz="1350" b="1" kern="0" dirty="0">
              <a:solidFill>
                <a:srgbClr val="DEAB81"/>
              </a:solidFill>
              <a:sym typeface="Arial" panose="020B0604020202020204" pitchFamily="34" charset="0"/>
            </a:endParaRPr>
          </a:p>
        </p:txBody>
      </p:sp>
      <p:sp>
        <p:nvSpPr>
          <p:cNvPr id="43" name="椭圆 42"/>
          <p:cNvSpPr/>
          <p:nvPr>
            <p:custDataLst>
              <p:tags r:id="rId7"/>
            </p:custDataLst>
          </p:nvPr>
        </p:nvSpPr>
        <p:spPr>
          <a:xfrm>
            <a:off x="2415691" y="2367365"/>
            <a:ext cx="71808" cy="390309"/>
          </a:xfrm>
          <a:prstGeom prst="ellipse">
            <a:avLst/>
          </a:prstGeom>
          <a:solidFill>
            <a:srgbClr val="D26078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spAutoFit/>
          </a:bodyPr>
          <a:p>
            <a:pPr algn="ctr"/>
            <a:endParaRPr lang="zh-CN" altLang="en-US" sz="1350" kern="0" dirty="0">
              <a:sym typeface="Arial" panose="020B0604020202020204" pitchFamily="34" charset="0"/>
            </a:endParaRPr>
          </a:p>
        </p:txBody>
      </p:sp>
      <p:sp>
        <p:nvSpPr>
          <p:cNvPr id="45" name="任意多边形 44"/>
          <p:cNvSpPr/>
          <p:nvPr>
            <p:custDataLst>
              <p:tags r:id="rId8"/>
            </p:custDataLst>
          </p:nvPr>
        </p:nvSpPr>
        <p:spPr>
          <a:xfrm>
            <a:off x="2451596" y="2507650"/>
            <a:ext cx="338774" cy="677546"/>
          </a:xfrm>
          <a:custGeom>
            <a:avLst/>
            <a:gdLst>
              <a:gd name="connsiteX0" fmla="*/ 0 w 3247743"/>
              <a:gd name="connsiteY0" fmla="*/ 0 h 6495486"/>
              <a:gd name="connsiteX1" fmla="*/ 3247743 w 3247743"/>
              <a:gd name="connsiteY1" fmla="*/ 3247744 h 6495486"/>
              <a:gd name="connsiteX2" fmla="*/ 332062 w 3247743"/>
              <a:gd name="connsiteY2" fmla="*/ 6478719 h 6495486"/>
              <a:gd name="connsiteX3" fmla="*/ 21 w 3247743"/>
              <a:gd name="connsiteY3" fmla="*/ 6495486 h 6495486"/>
              <a:gd name="connsiteX4" fmla="*/ 103076 w 3247743"/>
              <a:gd name="connsiteY4" fmla="*/ 6485097 h 6495486"/>
              <a:gd name="connsiteX5" fmla="*/ 511456 w 3247743"/>
              <a:gd name="connsiteY5" fmla="*/ 5984032 h 6495486"/>
              <a:gd name="connsiteX6" fmla="*/ 103076 w 3247743"/>
              <a:gd name="connsiteY6" fmla="*/ 5482967 h 6495486"/>
              <a:gd name="connsiteX7" fmla="*/ 56337 w 3247743"/>
              <a:gd name="connsiteY7" fmla="*/ 5478255 h 6495486"/>
              <a:gd name="connsiteX8" fmla="*/ 228348 w 3247743"/>
              <a:gd name="connsiteY8" fmla="*/ 5469570 h 6495486"/>
              <a:gd name="connsiteX9" fmla="*/ 2233356 w 3247743"/>
              <a:gd name="connsiteY9" fmla="*/ 3247744 h 6495486"/>
              <a:gd name="connsiteX10" fmla="*/ 228348 w 3247743"/>
              <a:gd name="connsiteY10" fmla="*/ 1025918 h 6495486"/>
              <a:gd name="connsiteX11" fmla="*/ 56343 w 3247743"/>
              <a:gd name="connsiteY11" fmla="*/ 1017232 h 6495486"/>
              <a:gd name="connsiteX12" fmla="*/ 103076 w 3247743"/>
              <a:gd name="connsiteY12" fmla="*/ 1012521 h 6495486"/>
              <a:gd name="connsiteX13" fmla="*/ 511456 w 3247743"/>
              <a:gd name="connsiteY13" fmla="*/ 511456 h 6495486"/>
              <a:gd name="connsiteX14" fmla="*/ 0 w 3247743"/>
              <a:gd name="connsiteY14" fmla="*/ 0 h 649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43" h="6495486">
                <a:moveTo>
                  <a:pt x="0" y="0"/>
                </a:moveTo>
                <a:cubicBezTo>
                  <a:pt x="1793675" y="0"/>
                  <a:pt x="3247743" y="1454069"/>
                  <a:pt x="3247743" y="3247744"/>
                </a:cubicBezTo>
                <a:cubicBezTo>
                  <a:pt x="3247743" y="4929314"/>
                  <a:pt x="1969754" y="6312402"/>
                  <a:pt x="332062" y="6478719"/>
                </a:cubicBezTo>
                <a:lnTo>
                  <a:pt x="21" y="6495486"/>
                </a:lnTo>
                <a:lnTo>
                  <a:pt x="103076" y="6485097"/>
                </a:lnTo>
                <a:cubicBezTo>
                  <a:pt x="336138" y="6437406"/>
                  <a:pt x="511456" y="6231193"/>
                  <a:pt x="511456" y="5984032"/>
                </a:cubicBezTo>
                <a:cubicBezTo>
                  <a:pt x="511456" y="5736872"/>
                  <a:pt x="336138" y="5530659"/>
                  <a:pt x="103076" y="5482967"/>
                </a:cubicBezTo>
                <a:lnTo>
                  <a:pt x="56337" y="5478255"/>
                </a:lnTo>
                <a:lnTo>
                  <a:pt x="228348" y="5469570"/>
                </a:lnTo>
                <a:cubicBezTo>
                  <a:pt x="1354534" y="5355200"/>
                  <a:pt x="2233356" y="4404104"/>
                  <a:pt x="2233356" y="3247744"/>
                </a:cubicBezTo>
                <a:cubicBezTo>
                  <a:pt x="2233356" y="2091383"/>
                  <a:pt x="1354534" y="1140288"/>
                  <a:pt x="228348" y="1025918"/>
                </a:cubicBezTo>
                <a:lnTo>
                  <a:pt x="56343" y="1017232"/>
                </a:lnTo>
                <a:lnTo>
                  <a:pt x="103076" y="1012521"/>
                </a:lnTo>
                <a:cubicBezTo>
                  <a:pt x="336138" y="964830"/>
                  <a:pt x="511456" y="758617"/>
                  <a:pt x="511456" y="511456"/>
                </a:cubicBezTo>
                <a:cubicBezTo>
                  <a:pt x="511456" y="228987"/>
                  <a:pt x="282469" y="0"/>
                  <a:pt x="0" y="0"/>
                </a:cubicBezTo>
                <a:close/>
              </a:path>
            </a:pathLst>
          </a:custGeom>
          <a:solidFill>
            <a:srgbClr val="D26078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ym typeface="Arial" panose="020B0604020202020204" pitchFamily="34" charset="0"/>
            </a:endParaRPr>
          </a:p>
        </p:txBody>
      </p:sp>
      <p:sp>
        <p:nvSpPr>
          <p:cNvPr id="47" name="椭圆 46"/>
          <p:cNvSpPr/>
          <p:nvPr>
            <p:custDataLst>
              <p:tags r:id="rId9"/>
            </p:custDataLst>
          </p:nvPr>
        </p:nvSpPr>
        <p:spPr>
          <a:xfrm>
            <a:off x="2415691" y="2936692"/>
            <a:ext cx="71808" cy="390309"/>
          </a:xfrm>
          <a:prstGeom prst="ellipse">
            <a:avLst/>
          </a:prstGeom>
          <a:solidFill>
            <a:srgbClr val="EDC51B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spAutoFit/>
          </a:bodyPr>
          <a:p>
            <a:pPr algn="ctr"/>
            <a:endParaRPr lang="zh-CN" altLang="en-US" sz="1350" kern="0" dirty="0">
              <a:sym typeface="Arial" panose="020B0604020202020204" pitchFamily="34" charset="0"/>
            </a:endParaRPr>
          </a:p>
        </p:txBody>
      </p:sp>
      <p:sp>
        <p:nvSpPr>
          <p:cNvPr id="53" name="任意多边形 52"/>
          <p:cNvSpPr/>
          <p:nvPr>
            <p:custDataLst>
              <p:tags r:id="rId10"/>
            </p:custDataLst>
          </p:nvPr>
        </p:nvSpPr>
        <p:spPr>
          <a:xfrm>
            <a:off x="2451596" y="3648301"/>
            <a:ext cx="338774" cy="677546"/>
          </a:xfrm>
          <a:custGeom>
            <a:avLst/>
            <a:gdLst>
              <a:gd name="connsiteX0" fmla="*/ 0 w 3247743"/>
              <a:gd name="connsiteY0" fmla="*/ 0 h 6495486"/>
              <a:gd name="connsiteX1" fmla="*/ 3247743 w 3247743"/>
              <a:gd name="connsiteY1" fmla="*/ 3247744 h 6495486"/>
              <a:gd name="connsiteX2" fmla="*/ 332062 w 3247743"/>
              <a:gd name="connsiteY2" fmla="*/ 6478719 h 6495486"/>
              <a:gd name="connsiteX3" fmla="*/ 21 w 3247743"/>
              <a:gd name="connsiteY3" fmla="*/ 6495486 h 6495486"/>
              <a:gd name="connsiteX4" fmla="*/ 103076 w 3247743"/>
              <a:gd name="connsiteY4" fmla="*/ 6485097 h 6495486"/>
              <a:gd name="connsiteX5" fmla="*/ 511456 w 3247743"/>
              <a:gd name="connsiteY5" fmla="*/ 5984032 h 6495486"/>
              <a:gd name="connsiteX6" fmla="*/ 103076 w 3247743"/>
              <a:gd name="connsiteY6" fmla="*/ 5482967 h 6495486"/>
              <a:gd name="connsiteX7" fmla="*/ 56337 w 3247743"/>
              <a:gd name="connsiteY7" fmla="*/ 5478255 h 6495486"/>
              <a:gd name="connsiteX8" fmla="*/ 228348 w 3247743"/>
              <a:gd name="connsiteY8" fmla="*/ 5469570 h 6495486"/>
              <a:gd name="connsiteX9" fmla="*/ 2233356 w 3247743"/>
              <a:gd name="connsiteY9" fmla="*/ 3247744 h 6495486"/>
              <a:gd name="connsiteX10" fmla="*/ 228348 w 3247743"/>
              <a:gd name="connsiteY10" fmla="*/ 1025918 h 6495486"/>
              <a:gd name="connsiteX11" fmla="*/ 56343 w 3247743"/>
              <a:gd name="connsiteY11" fmla="*/ 1017232 h 6495486"/>
              <a:gd name="connsiteX12" fmla="*/ 103076 w 3247743"/>
              <a:gd name="connsiteY12" fmla="*/ 1012521 h 6495486"/>
              <a:gd name="connsiteX13" fmla="*/ 511456 w 3247743"/>
              <a:gd name="connsiteY13" fmla="*/ 511456 h 6495486"/>
              <a:gd name="connsiteX14" fmla="*/ 0 w 3247743"/>
              <a:gd name="connsiteY14" fmla="*/ 0 h 649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43" h="6495486">
                <a:moveTo>
                  <a:pt x="0" y="0"/>
                </a:moveTo>
                <a:cubicBezTo>
                  <a:pt x="1793675" y="0"/>
                  <a:pt x="3247743" y="1454069"/>
                  <a:pt x="3247743" y="3247744"/>
                </a:cubicBezTo>
                <a:cubicBezTo>
                  <a:pt x="3247743" y="4929314"/>
                  <a:pt x="1969754" y="6312402"/>
                  <a:pt x="332062" y="6478719"/>
                </a:cubicBezTo>
                <a:lnTo>
                  <a:pt x="21" y="6495486"/>
                </a:lnTo>
                <a:lnTo>
                  <a:pt x="103076" y="6485097"/>
                </a:lnTo>
                <a:cubicBezTo>
                  <a:pt x="336138" y="6437406"/>
                  <a:pt x="511456" y="6231193"/>
                  <a:pt x="511456" y="5984032"/>
                </a:cubicBezTo>
                <a:cubicBezTo>
                  <a:pt x="511456" y="5736872"/>
                  <a:pt x="336138" y="5530659"/>
                  <a:pt x="103076" y="5482967"/>
                </a:cubicBezTo>
                <a:lnTo>
                  <a:pt x="56337" y="5478255"/>
                </a:lnTo>
                <a:lnTo>
                  <a:pt x="228348" y="5469570"/>
                </a:lnTo>
                <a:cubicBezTo>
                  <a:pt x="1354534" y="5355200"/>
                  <a:pt x="2233356" y="4404104"/>
                  <a:pt x="2233356" y="3247744"/>
                </a:cubicBezTo>
                <a:cubicBezTo>
                  <a:pt x="2233356" y="2091383"/>
                  <a:pt x="1354534" y="1140288"/>
                  <a:pt x="228348" y="1025918"/>
                </a:cubicBezTo>
                <a:lnTo>
                  <a:pt x="56343" y="1017232"/>
                </a:lnTo>
                <a:lnTo>
                  <a:pt x="103076" y="1012521"/>
                </a:lnTo>
                <a:cubicBezTo>
                  <a:pt x="336138" y="964830"/>
                  <a:pt x="511456" y="758617"/>
                  <a:pt x="511456" y="511456"/>
                </a:cubicBezTo>
                <a:cubicBezTo>
                  <a:pt x="511456" y="228987"/>
                  <a:pt x="282469" y="0"/>
                  <a:pt x="0" y="0"/>
                </a:cubicBezTo>
                <a:close/>
              </a:path>
            </a:pathLst>
          </a:custGeom>
          <a:solidFill>
            <a:srgbClr val="9DCB6B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ym typeface="Arial" panose="020B0604020202020204" pitchFamily="34" charset="0"/>
            </a:endParaRPr>
          </a:p>
        </p:txBody>
      </p:sp>
      <p:sp>
        <p:nvSpPr>
          <p:cNvPr id="54" name="椭圆 53"/>
          <p:cNvSpPr/>
          <p:nvPr>
            <p:custDataLst>
              <p:tags r:id="rId11"/>
            </p:custDataLst>
          </p:nvPr>
        </p:nvSpPr>
        <p:spPr>
          <a:xfrm>
            <a:off x="2415691" y="3506497"/>
            <a:ext cx="71808" cy="390309"/>
          </a:xfrm>
          <a:prstGeom prst="ellipse">
            <a:avLst/>
          </a:prstGeom>
          <a:solidFill>
            <a:srgbClr val="9DCB6B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spAutoFit/>
          </a:bodyPr>
          <a:p>
            <a:pPr algn="ctr"/>
            <a:endParaRPr lang="zh-CN" altLang="en-US" sz="1350" kern="0" dirty="0">
              <a:sym typeface="Arial" panose="020B0604020202020204" pitchFamily="34" charset="0"/>
            </a:endParaRPr>
          </a:p>
        </p:txBody>
      </p:sp>
      <p:sp>
        <p:nvSpPr>
          <p:cNvPr id="55" name="椭圆 54"/>
          <p:cNvSpPr/>
          <p:nvPr>
            <p:custDataLst>
              <p:tags r:id="rId12"/>
            </p:custDataLst>
          </p:nvPr>
        </p:nvSpPr>
        <p:spPr>
          <a:xfrm>
            <a:off x="2415691" y="4077344"/>
            <a:ext cx="71808" cy="390309"/>
          </a:xfrm>
          <a:prstGeom prst="ellipse">
            <a:avLst/>
          </a:prstGeom>
          <a:solidFill>
            <a:srgbClr val="DEAB81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spAutoFit/>
          </a:bodyPr>
          <a:p>
            <a:pPr algn="ctr"/>
            <a:endParaRPr lang="zh-CN" altLang="en-US" sz="1350" kern="0" dirty="0">
              <a:sym typeface="Arial" panose="020B0604020202020204" pitchFamily="34" charset="0"/>
            </a:endParaRPr>
          </a:p>
        </p:txBody>
      </p:sp>
      <p:sp>
        <p:nvSpPr>
          <p:cNvPr id="41" name="任意多边形 40"/>
          <p:cNvSpPr/>
          <p:nvPr>
            <p:custDataLst>
              <p:tags r:id="rId13"/>
            </p:custDataLst>
          </p:nvPr>
        </p:nvSpPr>
        <p:spPr>
          <a:xfrm flipH="1">
            <a:off x="2113101" y="1938322"/>
            <a:ext cx="338774" cy="677546"/>
          </a:xfrm>
          <a:custGeom>
            <a:avLst/>
            <a:gdLst>
              <a:gd name="connsiteX0" fmla="*/ 0 w 3247743"/>
              <a:gd name="connsiteY0" fmla="*/ 0 h 6495486"/>
              <a:gd name="connsiteX1" fmla="*/ 3247743 w 3247743"/>
              <a:gd name="connsiteY1" fmla="*/ 3247744 h 6495486"/>
              <a:gd name="connsiteX2" fmla="*/ 332062 w 3247743"/>
              <a:gd name="connsiteY2" fmla="*/ 6478719 h 6495486"/>
              <a:gd name="connsiteX3" fmla="*/ 21 w 3247743"/>
              <a:gd name="connsiteY3" fmla="*/ 6495486 h 6495486"/>
              <a:gd name="connsiteX4" fmla="*/ 103076 w 3247743"/>
              <a:gd name="connsiteY4" fmla="*/ 6485097 h 6495486"/>
              <a:gd name="connsiteX5" fmla="*/ 511456 w 3247743"/>
              <a:gd name="connsiteY5" fmla="*/ 5984032 h 6495486"/>
              <a:gd name="connsiteX6" fmla="*/ 103076 w 3247743"/>
              <a:gd name="connsiteY6" fmla="*/ 5482967 h 6495486"/>
              <a:gd name="connsiteX7" fmla="*/ 56337 w 3247743"/>
              <a:gd name="connsiteY7" fmla="*/ 5478255 h 6495486"/>
              <a:gd name="connsiteX8" fmla="*/ 228348 w 3247743"/>
              <a:gd name="connsiteY8" fmla="*/ 5469570 h 6495486"/>
              <a:gd name="connsiteX9" fmla="*/ 2233356 w 3247743"/>
              <a:gd name="connsiteY9" fmla="*/ 3247744 h 6495486"/>
              <a:gd name="connsiteX10" fmla="*/ 228348 w 3247743"/>
              <a:gd name="connsiteY10" fmla="*/ 1025918 h 6495486"/>
              <a:gd name="connsiteX11" fmla="*/ 56343 w 3247743"/>
              <a:gd name="connsiteY11" fmla="*/ 1017232 h 6495486"/>
              <a:gd name="connsiteX12" fmla="*/ 103076 w 3247743"/>
              <a:gd name="connsiteY12" fmla="*/ 1012521 h 6495486"/>
              <a:gd name="connsiteX13" fmla="*/ 511456 w 3247743"/>
              <a:gd name="connsiteY13" fmla="*/ 511456 h 6495486"/>
              <a:gd name="connsiteX14" fmla="*/ 0 w 3247743"/>
              <a:gd name="connsiteY14" fmla="*/ 0 h 649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43" h="6495486">
                <a:moveTo>
                  <a:pt x="0" y="0"/>
                </a:moveTo>
                <a:cubicBezTo>
                  <a:pt x="1793675" y="0"/>
                  <a:pt x="3247743" y="1454069"/>
                  <a:pt x="3247743" y="3247744"/>
                </a:cubicBezTo>
                <a:cubicBezTo>
                  <a:pt x="3247743" y="4929314"/>
                  <a:pt x="1969754" y="6312402"/>
                  <a:pt x="332062" y="6478719"/>
                </a:cubicBezTo>
                <a:lnTo>
                  <a:pt x="21" y="6495486"/>
                </a:lnTo>
                <a:lnTo>
                  <a:pt x="103076" y="6485097"/>
                </a:lnTo>
                <a:cubicBezTo>
                  <a:pt x="336138" y="6437406"/>
                  <a:pt x="511456" y="6231193"/>
                  <a:pt x="511456" y="5984032"/>
                </a:cubicBezTo>
                <a:cubicBezTo>
                  <a:pt x="511456" y="5736872"/>
                  <a:pt x="336138" y="5530659"/>
                  <a:pt x="103076" y="5482967"/>
                </a:cubicBezTo>
                <a:lnTo>
                  <a:pt x="56337" y="5478255"/>
                </a:lnTo>
                <a:lnTo>
                  <a:pt x="228348" y="5469570"/>
                </a:lnTo>
                <a:cubicBezTo>
                  <a:pt x="1354534" y="5355200"/>
                  <a:pt x="2233356" y="4404104"/>
                  <a:pt x="2233356" y="3247744"/>
                </a:cubicBezTo>
                <a:cubicBezTo>
                  <a:pt x="2233356" y="2091383"/>
                  <a:pt x="1354534" y="1140288"/>
                  <a:pt x="228348" y="1025918"/>
                </a:cubicBezTo>
                <a:lnTo>
                  <a:pt x="56343" y="1017232"/>
                </a:lnTo>
                <a:lnTo>
                  <a:pt x="103076" y="1012521"/>
                </a:lnTo>
                <a:cubicBezTo>
                  <a:pt x="336138" y="964830"/>
                  <a:pt x="511456" y="758617"/>
                  <a:pt x="511456" y="511456"/>
                </a:cubicBezTo>
                <a:cubicBezTo>
                  <a:pt x="511456" y="228987"/>
                  <a:pt x="282469" y="0"/>
                  <a:pt x="0" y="0"/>
                </a:cubicBezTo>
                <a:close/>
              </a:path>
            </a:pathLst>
          </a:custGeom>
          <a:solidFill>
            <a:srgbClr val="869ACD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ym typeface="Arial" panose="020B0604020202020204" pitchFamily="34" charset="0"/>
            </a:endParaRPr>
          </a:p>
        </p:txBody>
      </p:sp>
      <p:sp>
        <p:nvSpPr>
          <p:cNvPr id="66" name="椭圆 65"/>
          <p:cNvSpPr/>
          <p:nvPr>
            <p:custDataLst>
              <p:tags r:id="rId14"/>
            </p:custDataLst>
          </p:nvPr>
        </p:nvSpPr>
        <p:spPr>
          <a:xfrm flipH="1">
            <a:off x="2254762" y="2090457"/>
            <a:ext cx="373278" cy="373278"/>
          </a:xfrm>
          <a:prstGeom prst="ellipse">
            <a:avLst/>
          </a:prstGeom>
          <a:solidFill>
            <a:srgbClr val="D9D9D9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350" b="1" kern="0" dirty="0">
                <a:solidFill>
                  <a:srgbClr val="869ACD"/>
                </a:solidFill>
                <a:sym typeface="Arial" panose="020B0604020202020204" pitchFamily="34" charset="0"/>
              </a:rPr>
              <a:t>02</a:t>
            </a:r>
            <a:endParaRPr lang="zh-CN" altLang="en-US" sz="1350" b="1" kern="0" dirty="0">
              <a:solidFill>
                <a:srgbClr val="869ACD"/>
              </a:solidFill>
              <a:sym typeface="Arial" panose="020B0604020202020204" pitchFamily="34" charset="0"/>
            </a:endParaRPr>
          </a:p>
        </p:txBody>
      </p:sp>
      <p:sp>
        <p:nvSpPr>
          <p:cNvPr id="67" name="椭圆 66"/>
          <p:cNvSpPr/>
          <p:nvPr>
            <p:custDataLst>
              <p:tags r:id="rId15"/>
            </p:custDataLst>
          </p:nvPr>
        </p:nvSpPr>
        <p:spPr>
          <a:xfrm>
            <a:off x="2275430" y="2659784"/>
            <a:ext cx="373278" cy="373278"/>
          </a:xfrm>
          <a:prstGeom prst="ellipse">
            <a:avLst/>
          </a:prstGeom>
          <a:solidFill>
            <a:srgbClr val="D9D9D9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350" b="1" kern="0" dirty="0">
                <a:solidFill>
                  <a:srgbClr val="D26078"/>
                </a:solidFill>
                <a:sym typeface="Arial" panose="020B0604020202020204" pitchFamily="34" charset="0"/>
              </a:rPr>
              <a:t>03</a:t>
            </a:r>
            <a:endParaRPr lang="zh-CN" altLang="en-US" sz="1350" b="1" kern="0" dirty="0">
              <a:solidFill>
                <a:srgbClr val="D26078"/>
              </a:solidFill>
              <a:sym typeface="Arial" panose="020B0604020202020204" pitchFamily="34" charset="0"/>
            </a:endParaRPr>
          </a:p>
        </p:txBody>
      </p:sp>
      <p:sp>
        <p:nvSpPr>
          <p:cNvPr id="49" name="任意多边形 48"/>
          <p:cNvSpPr/>
          <p:nvPr>
            <p:custDataLst>
              <p:tags r:id="rId16"/>
            </p:custDataLst>
          </p:nvPr>
        </p:nvSpPr>
        <p:spPr>
          <a:xfrm flipH="1">
            <a:off x="2113101" y="3078190"/>
            <a:ext cx="338774" cy="677546"/>
          </a:xfrm>
          <a:custGeom>
            <a:avLst/>
            <a:gdLst>
              <a:gd name="connsiteX0" fmla="*/ 0 w 3247743"/>
              <a:gd name="connsiteY0" fmla="*/ 0 h 6495486"/>
              <a:gd name="connsiteX1" fmla="*/ 3247743 w 3247743"/>
              <a:gd name="connsiteY1" fmla="*/ 3247744 h 6495486"/>
              <a:gd name="connsiteX2" fmla="*/ 332062 w 3247743"/>
              <a:gd name="connsiteY2" fmla="*/ 6478719 h 6495486"/>
              <a:gd name="connsiteX3" fmla="*/ 21 w 3247743"/>
              <a:gd name="connsiteY3" fmla="*/ 6495486 h 6495486"/>
              <a:gd name="connsiteX4" fmla="*/ 103076 w 3247743"/>
              <a:gd name="connsiteY4" fmla="*/ 6485097 h 6495486"/>
              <a:gd name="connsiteX5" fmla="*/ 511456 w 3247743"/>
              <a:gd name="connsiteY5" fmla="*/ 5984032 h 6495486"/>
              <a:gd name="connsiteX6" fmla="*/ 103076 w 3247743"/>
              <a:gd name="connsiteY6" fmla="*/ 5482967 h 6495486"/>
              <a:gd name="connsiteX7" fmla="*/ 56337 w 3247743"/>
              <a:gd name="connsiteY7" fmla="*/ 5478255 h 6495486"/>
              <a:gd name="connsiteX8" fmla="*/ 228348 w 3247743"/>
              <a:gd name="connsiteY8" fmla="*/ 5469570 h 6495486"/>
              <a:gd name="connsiteX9" fmla="*/ 2233356 w 3247743"/>
              <a:gd name="connsiteY9" fmla="*/ 3247744 h 6495486"/>
              <a:gd name="connsiteX10" fmla="*/ 228348 w 3247743"/>
              <a:gd name="connsiteY10" fmla="*/ 1025918 h 6495486"/>
              <a:gd name="connsiteX11" fmla="*/ 56343 w 3247743"/>
              <a:gd name="connsiteY11" fmla="*/ 1017232 h 6495486"/>
              <a:gd name="connsiteX12" fmla="*/ 103076 w 3247743"/>
              <a:gd name="connsiteY12" fmla="*/ 1012521 h 6495486"/>
              <a:gd name="connsiteX13" fmla="*/ 511456 w 3247743"/>
              <a:gd name="connsiteY13" fmla="*/ 511456 h 6495486"/>
              <a:gd name="connsiteX14" fmla="*/ 0 w 3247743"/>
              <a:gd name="connsiteY14" fmla="*/ 0 h 649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43" h="6495486">
                <a:moveTo>
                  <a:pt x="0" y="0"/>
                </a:moveTo>
                <a:cubicBezTo>
                  <a:pt x="1793675" y="0"/>
                  <a:pt x="3247743" y="1454069"/>
                  <a:pt x="3247743" y="3247744"/>
                </a:cubicBezTo>
                <a:cubicBezTo>
                  <a:pt x="3247743" y="4929314"/>
                  <a:pt x="1969754" y="6312402"/>
                  <a:pt x="332062" y="6478719"/>
                </a:cubicBezTo>
                <a:lnTo>
                  <a:pt x="21" y="6495486"/>
                </a:lnTo>
                <a:lnTo>
                  <a:pt x="103076" y="6485097"/>
                </a:lnTo>
                <a:cubicBezTo>
                  <a:pt x="336138" y="6437406"/>
                  <a:pt x="511456" y="6231193"/>
                  <a:pt x="511456" y="5984032"/>
                </a:cubicBezTo>
                <a:cubicBezTo>
                  <a:pt x="511456" y="5736872"/>
                  <a:pt x="336138" y="5530659"/>
                  <a:pt x="103076" y="5482967"/>
                </a:cubicBezTo>
                <a:lnTo>
                  <a:pt x="56337" y="5478255"/>
                </a:lnTo>
                <a:lnTo>
                  <a:pt x="228348" y="5469570"/>
                </a:lnTo>
                <a:cubicBezTo>
                  <a:pt x="1354534" y="5355200"/>
                  <a:pt x="2233356" y="4404104"/>
                  <a:pt x="2233356" y="3247744"/>
                </a:cubicBezTo>
                <a:cubicBezTo>
                  <a:pt x="2233356" y="2091383"/>
                  <a:pt x="1354534" y="1140288"/>
                  <a:pt x="228348" y="1025918"/>
                </a:cubicBezTo>
                <a:lnTo>
                  <a:pt x="56343" y="1017232"/>
                </a:lnTo>
                <a:lnTo>
                  <a:pt x="103076" y="1012521"/>
                </a:lnTo>
                <a:cubicBezTo>
                  <a:pt x="336138" y="964830"/>
                  <a:pt x="511456" y="758617"/>
                  <a:pt x="511456" y="511456"/>
                </a:cubicBezTo>
                <a:cubicBezTo>
                  <a:pt x="511456" y="228987"/>
                  <a:pt x="282469" y="0"/>
                  <a:pt x="0" y="0"/>
                </a:cubicBezTo>
                <a:close/>
              </a:path>
            </a:pathLst>
          </a:custGeom>
          <a:solidFill>
            <a:srgbClr val="EDC51B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ym typeface="Arial" panose="020B0604020202020204" pitchFamily="34" charset="0"/>
            </a:endParaRPr>
          </a:p>
        </p:txBody>
      </p:sp>
      <p:sp>
        <p:nvSpPr>
          <p:cNvPr id="68" name="椭圆 67"/>
          <p:cNvSpPr/>
          <p:nvPr>
            <p:custDataLst>
              <p:tags r:id="rId17"/>
            </p:custDataLst>
          </p:nvPr>
        </p:nvSpPr>
        <p:spPr>
          <a:xfrm flipH="1">
            <a:off x="2254762" y="3230324"/>
            <a:ext cx="373278" cy="373278"/>
          </a:xfrm>
          <a:prstGeom prst="ellipse">
            <a:avLst/>
          </a:prstGeom>
          <a:solidFill>
            <a:srgbClr val="D9D9D9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350" b="1" kern="0" dirty="0">
                <a:solidFill>
                  <a:srgbClr val="EDC51B"/>
                </a:solidFill>
                <a:sym typeface="Arial" panose="020B0604020202020204" pitchFamily="34" charset="0"/>
              </a:rPr>
              <a:t>04</a:t>
            </a:r>
            <a:endParaRPr lang="zh-CN" altLang="en-US" sz="1350" b="1" kern="0" dirty="0">
              <a:solidFill>
                <a:srgbClr val="EDC51B"/>
              </a:solidFill>
              <a:sym typeface="Arial" panose="020B0604020202020204" pitchFamily="34" charset="0"/>
            </a:endParaRPr>
          </a:p>
        </p:txBody>
      </p:sp>
      <p:sp>
        <p:nvSpPr>
          <p:cNvPr id="69" name="椭圆 68"/>
          <p:cNvSpPr/>
          <p:nvPr>
            <p:custDataLst>
              <p:tags r:id="rId18"/>
            </p:custDataLst>
          </p:nvPr>
        </p:nvSpPr>
        <p:spPr>
          <a:xfrm>
            <a:off x="2275430" y="3800436"/>
            <a:ext cx="373278" cy="373278"/>
          </a:xfrm>
          <a:prstGeom prst="ellipse">
            <a:avLst/>
          </a:prstGeom>
          <a:solidFill>
            <a:srgbClr val="D9D9D9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1350" b="1" kern="0" dirty="0">
                <a:solidFill>
                  <a:srgbClr val="9DCB6B"/>
                </a:solidFill>
                <a:sym typeface="Arial" panose="020B0604020202020204" pitchFamily="34" charset="0"/>
              </a:rPr>
              <a:t>05</a:t>
            </a:r>
            <a:endParaRPr lang="zh-CN" altLang="en-US" sz="1350" b="1" kern="0" dirty="0">
              <a:solidFill>
                <a:srgbClr val="9DCB6B"/>
              </a:solidFill>
              <a:sym typeface="Arial" panose="020B0604020202020204" pitchFamily="34" charset="0"/>
            </a:endParaRPr>
          </a:p>
        </p:txBody>
      </p:sp>
      <p:sp>
        <p:nvSpPr>
          <p:cNvPr id="75" name="矩形 74"/>
          <p:cNvSpPr/>
          <p:nvPr>
            <p:custDataLst>
              <p:tags r:id="rId19"/>
            </p:custDataLst>
          </p:nvPr>
        </p:nvSpPr>
        <p:spPr>
          <a:xfrm>
            <a:off x="393700" y="1005840"/>
            <a:ext cx="1719580" cy="1181100"/>
          </a:xfrm>
          <a:prstGeom prst="rect">
            <a:avLst/>
          </a:prstGeom>
        </p:spPr>
        <p:txBody>
          <a:bodyPr wrap="square" anchor="ctr" anchorCtr="0">
            <a:normAutofit lnSpcReduction="20000"/>
          </a:bodyPr>
          <a:p>
            <a:pPr algn="just">
              <a:lnSpc>
                <a:spcPct val="120000"/>
              </a:lnSpc>
            </a:pPr>
            <a:r>
              <a:rPr lang="en-US" altLang="zh-CN" sz="1350">
                <a:sym typeface="+mn-ea"/>
              </a:rPr>
              <a:t>一对玻璃纤维支柱</a:t>
            </a:r>
            <a:endParaRPr lang="en-US" altLang="zh-CN" sz="135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350">
                <a:sym typeface="+mn-ea"/>
              </a:rPr>
              <a:t>+单向制动</a:t>
            </a:r>
            <a:r>
              <a:rPr lang="zh-CN" altLang="en-US" sz="1350">
                <a:sym typeface="+mn-ea"/>
              </a:rPr>
              <a:t>器</a:t>
            </a:r>
            <a:endParaRPr lang="zh-CN" altLang="en-US" sz="135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350">
                <a:sym typeface="+mn-ea"/>
              </a:rPr>
              <a:t>+腰部的电池</a:t>
            </a:r>
            <a:endParaRPr lang="en-US" altLang="zh-CN" sz="135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350">
                <a:sym typeface="+mn-ea"/>
              </a:rPr>
              <a:t>+控制器</a:t>
            </a:r>
            <a:endParaRPr lang="zh-CN" altLang="en-US" sz="1350" dirty="0">
              <a:sym typeface="Arial" panose="020B0604020202020204" pitchFamily="34" charset="0"/>
            </a:endParaRPr>
          </a:p>
        </p:txBody>
      </p:sp>
      <p:sp>
        <p:nvSpPr>
          <p:cNvPr id="77" name="矩形 76"/>
          <p:cNvSpPr/>
          <p:nvPr>
            <p:custDataLst>
              <p:tags r:id="rId20"/>
            </p:custDataLst>
          </p:nvPr>
        </p:nvSpPr>
        <p:spPr>
          <a:xfrm>
            <a:off x="254000" y="2045335"/>
            <a:ext cx="1719580" cy="1461135"/>
          </a:xfrm>
          <a:prstGeom prst="rect">
            <a:avLst/>
          </a:prstGeom>
        </p:spPr>
        <p:txBody>
          <a:bodyPr wrap="square" anchor="ctr" anchorCtr="0">
            <a:normAutofit fontScale="90000"/>
          </a:bodyPr>
          <a:p>
            <a:pPr algn="just">
              <a:lnSpc>
                <a:spcPct val="120000"/>
              </a:lnSpc>
            </a:pPr>
            <a:r>
              <a:rPr lang="en-US" altLang="zh-CN" sz="1350">
                <a:sym typeface="+mn-ea"/>
              </a:rPr>
              <a:t>登地前进时，</a:t>
            </a:r>
            <a:r>
              <a:rPr lang="en-US" altLang="zh-CN" sz="1350" b="1">
                <a:sym typeface="+mn-ea"/>
              </a:rPr>
              <a:t>单向制动器中的电机驱动乙烯线收缩，从而向脚底提供一个辅助器卷曲的扭矩。</a:t>
            </a:r>
            <a:endParaRPr lang="en-US" altLang="zh-CN" sz="1350" b="1"/>
          </a:p>
          <a:p>
            <a:pPr algn="just">
              <a:lnSpc>
                <a:spcPct val="120000"/>
              </a:lnSpc>
            </a:pPr>
            <a:r>
              <a:rPr lang="en-US" altLang="zh-CN" sz="1350" b="1">
                <a:sym typeface="+mn-ea"/>
              </a:rPr>
              <a:t>其他时间</a:t>
            </a:r>
            <a:r>
              <a:rPr lang="zh-CN" altLang="en-US" sz="1350" b="1">
                <a:sym typeface="+mn-ea"/>
              </a:rPr>
              <a:t>，</a:t>
            </a:r>
            <a:r>
              <a:rPr lang="en-US" altLang="zh-CN" sz="1350" b="1">
                <a:sym typeface="+mn-ea"/>
              </a:rPr>
              <a:t>线自由松弛。</a:t>
            </a:r>
            <a:endParaRPr lang="zh-CN" altLang="en-US" sz="1350" dirty="0">
              <a:sym typeface="Arial" panose="020B0604020202020204" pitchFamily="34" charset="0"/>
            </a:endParaRPr>
          </a:p>
        </p:txBody>
      </p:sp>
      <p:sp>
        <p:nvSpPr>
          <p:cNvPr id="78" name="矩形 77"/>
          <p:cNvSpPr/>
          <p:nvPr>
            <p:custDataLst>
              <p:tags r:id="rId21"/>
            </p:custDataLst>
          </p:nvPr>
        </p:nvSpPr>
        <p:spPr>
          <a:xfrm>
            <a:off x="335280" y="3689350"/>
            <a:ext cx="1778000" cy="1254125"/>
          </a:xfrm>
          <a:prstGeom prst="rect">
            <a:avLst/>
          </a:prstGeom>
        </p:spPr>
        <p:txBody>
          <a:bodyPr wrap="square" anchor="ctr" anchorCtr="0">
            <a:normAutofit fontScale="90000"/>
          </a:bodyPr>
          <a:p>
            <a:pPr algn="just">
              <a:lnSpc>
                <a:spcPct val="120000"/>
              </a:lnSpc>
            </a:pPr>
            <a:r>
              <a:rPr lang="en-US" altLang="zh-CN" sz="1350">
                <a:sym typeface="+mn-ea"/>
              </a:rPr>
              <a:t>传感器：</a:t>
            </a:r>
            <a:endParaRPr lang="en-US" altLang="zh-CN" sz="135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350">
                <a:sym typeface="+mn-ea"/>
              </a:rPr>
              <a:t>可检测脚底与地面的正压力的鞋垫（FSW，B＆L Engineering，Santa Ana，CA）</a:t>
            </a:r>
            <a:endParaRPr lang="zh-CN" altLang="en-US" sz="1350" dirty="0">
              <a:sym typeface="Arial" panose="020B0604020202020204" pitchFamily="34" charset="0"/>
            </a:endParaRPr>
          </a:p>
        </p:txBody>
      </p:sp>
      <p:sp>
        <p:nvSpPr>
          <p:cNvPr id="79" name="矩形 78"/>
          <p:cNvSpPr/>
          <p:nvPr>
            <p:custDataLst>
              <p:tags r:id="rId22"/>
            </p:custDataLst>
          </p:nvPr>
        </p:nvSpPr>
        <p:spPr>
          <a:xfrm>
            <a:off x="2727325" y="1796415"/>
            <a:ext cx="2597150" cy="1281430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支柱前端与脚踝固定，另一端连接有1mm直径的超高分子聚乙烯线（Dyneema，Stanley，NC），线输入制动器内部，由一卷卷轴收复。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1200" dirty="0">
              <a:sym typeface="Arial" panose="020B0604020202020204" pitchFamily="34" charset="0"/>
            </a:endParaRPr>
          </a:p>
        </p:txBody>
      </p:sp>
      <p:sp>
        <p:nvSpPr>
          <p:cNvPr id="80" name="矩形 79"/>
          <p:cNvSpPr/>
          <p:nvPr>
            <p:custDataLst>
              <p:tags r:id="rId23"/>
            </p:custDataLst>
          </p:nvPr>
        </p:nvSpPr>
        <p:spPr>
          <a:xfrm>
            <a:off x="2628265" y="3068320"/>
            <a:ext cx="2787650" cy="1009015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algn="just">
              <a:lnSpc>
                <a:spcPct val="120000"/>
              </a:lnSpc>
            </a:pPr>
            <a:r>
              <a:rPr lang="en-US" altLang="zh-CN" sz="1350">
                <a:sym typeface="+mn-ea"/>
              </a:rPr>
              <a:t>施力时间：</a:t>
            </a:r>
            <a:endParaRPr lang="en-US" altLang="zh-CN" sz="135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350">
                <a:sym typeface="+mn-ea"/>
              </a:rPr>
              <a:t>以受试者个人步态周期时间的43％启动推杆辅助</a:t>
            </a:r>
            <a:endParaRPr lang="zh-CN" altLang="en-US" sz="1350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78"/>
  <p:tag name="KSO_WM_UNIT_TYPE" val="m_h_a"/>
  <p:tag name="KSO_WM_UNIT_INDEX" val="1_4_1"/>
  <p:tag name="KSO_WM_UNIT_ID" val="diagram678_2*m_h_a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78"/>
  <p:tag name="KSO_WM_UNIT_TYPE" val="m_h_f"/>
  <p:tag name="KSO_WM_UNIT_INDEX" val="1_4_1"/>
  <p:tag name="KSO_WM_UNIT_ID" val="diagram678_2*m_h_f*1_4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TAG_VERSION" val="1.0"/>
  <p:tag name="KSO_WM_TEMPLATE_CATEGORY" val="diagram"/>
  <p:tag name="KSO_WM_TEMPLATE_INDEX" val="160298"/>
  <p:tag name="KSO_WM_UNIT_TYPE" val="l_i"/>
  <p:tag name="KSO_WM_UNIT_INDEX" val="1_1"/>
  <p:tag name="KSO_WM_UNIT_ID" val="259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1.xml><?xml version="1.0" encoding="utf-8"?>
<p:tagLst xmlns:p="http://schemas.openxmlformats.org/presentationml/2006/main">
  <p:tag name="KSO_WM_TAG_VERSION" val="1.0"/>
  <p:tag name="KSO_WM_TEMPLATE_CATEGORY" val="diagram"/>
  <p:tag name="KSO_WM_TEMPLATE_INDEX" val="160298"/>
  <p:tag name="KSO_WM_UNIT_TYPE" val="l_h_f"/>
  <p:tag name="KSO_WM_UNIT_INDEX" val="1_1_1"/>
  <p:tag name="KSO_WM_UNIT_ID" val="259*l_h_f*1_1_1"/>
  <p:tag name="KSO_WM_UNIT_CLEAR" val="1"/>
  <p:tag name="KSO_WM_UNIT_LAYERLEVEL" val="1_1_1"/>
  <p:tag name="KSO_WM_UNIT_VALUE" val="17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TAG_VERSION" val="1.0"/>
  <p:tag name="KSO_WM_TEMPLATE_CATEGORY" val="diagram"/>
  <p:tag name="KSO_WM_TEMPLATE_INDEX" val="160298"/>
  <p:tag name="KSO_WM_UNIT_TYPE" val="l_h_a"/>
  <p:tag name="KSO_WM_UNIT_INDEX" val="1_1_1"/>
  <p:tag name="KSO_WM_UNIT_ID" val="259*l_h_a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" val="LOREM IPSUM"/>
  <p:tag name="KSO_WM_BEAUTIFY_FLAG" val="#wm#"/>
  <p:tag name="KSO_WM_DIAGRAM_GROUP_CODE" val="l1-1"/>
  <p:tag name="KSO_WM_UNIT_TEXT_FILL_FORE_SCHEMECOLOR_INDEX" val="5"/>
  <p:tag name="KSO_WM_UNIT_TEXT_FILL_TYPE" val="1"/>
</p:tagLst>
</file>

<file path=ppt/tags/tag103.xml><?xml version="1.0" encoding="utf-8"?>
<p:tagLst xmlns:p="http://schemas.openxmlformats.org/presentationml/2006/main">
  <p:tag name="KSO_WM_TAG_VERSION" val="1.0"/>
  <p:tag name="KSO_WM_TEMPLATE_CATEGORY" val="diagram"/>
  <p:tag name="KSO_WM_TEMPLATE_INDEX" val="160298"/>
  <p:tag name="KSO_WM_UNIT_TYPE" val="l_i"/>
  <p:tag name="KSO_WM_UNIT_INDEX" val="1_2"/>
  <p:tag name="KSO_WM_UNIT_ID" val="259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4.xml><?xml version="1.0" encoding="utf-8"?>
<p:tagLst xmlns:p="http://schemas.openxmlformats.org/presentationml/2006/main">
  <p:tag name="KSO_WM_TAG_VERSION" val="1.0"/>
  <p:tag name="KSO_WM_TEMPLATE_CATEGORY" val="diagram"/>
  <p:tag name="KSO_WM_TEMPLATE_INDEX" val="160298"/>
  <p:tag name="KSO_WM_UNIT_TYPE" val="l_i"/>
  <p:tag name="KSO_WM_UNIT_INDEX" val="1_3"/>
  <p:tag name="KSO_WM_UNIT_ID" val="259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05.xml><?xml version="1.0" encoding="utf-8"?>
<p:tagLst xmlns:p="http://schemas.openxmlformats.org/presentationml/2006/main">
  <p:tag name="KSO_WM_TAG_VERSION" val="1.0"/>
  <p:tag name="KSO_WM_TEMPLATE_CATEGORY" val="diagram"/>
  <p:tag name="KSO_WM_TEMPLATE_INDEX" val="160298"/>
  <p:tag name="KSO_WM_UNIT_TYPE" val="l_h_f"/>
  <p:tag name="KSO_WM_UNIT_INDEX" val="1_2_1"/>
  <p:tag name="KSO_WM_UNIT_ID" val="259*l_h_f*1_2_1"/>
  <p:tag name="KSO_WM_UNIT_CLEAR" val="1"/>
  <p:tag name="KSO_WM_UNIT_LAYERLEVEL" val="1_1_1"/>
  <p:tag name="KSO_WM_UNIT_VALUE" val="17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TAG_VERSION" val="1.0"/>
  <p:tag name="KSO_WM_TEMPLATE_CATEGORY" val="diagram"/>
  <p:tag name="KSO_WM_TEMPLATE_INDEX" val="160298"/>
  <p:tag name="KSO_WM_UNIT_TYPE" val="l_h_a"/>
  <p:tag name="KSO_WM_UNIT_INDEX" val="1_2_1"/>
  <p:tag name="KSO_WM_UNIT_ID" val="259*l_h_a*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" val="LOREM IPSUM"/>
  <p:tag name="KSO_WM_BEAUTIFY_FLAG" val="#wm#"/>
  <p:tag name="KSO_WM_DIAGRAM_GROUP_CODE" val="l1-1"/>
  <p:tag name="KSO_WM_UNIT_TEXT_FILL_FORE_SCHEMECOLOR_INDEX" val="6"/>
  <p:tag name="KSO_WM_UNIT_TEXT_FILL_TYPE" val="1"/>
</p:tagLst>
</file>

<file path=ppt/tags/tag107.xml><?xml version="1.0" encoding="utf-8"?>
<p:tagLst xmlns:p="http://schemas.openxmlformats.org/presentationml/2006/main">
  <p:tag name="KSO_WM_TAG_VERSION" val="1.0"/>
  <p:tag name="KSO_WM_TEMPLATE_CATEGORY" val="diagram"/>
  <p:tag name="KSO_WM_TEMPLATE_INDEX" val="160298"/>
  <p:tag name="KSO_WM_UNIT_TYPE" val="l_i"/>
  <p:tag name="KSO_WM_UNIT_INDEX" val="1_4"/>
  <p:tag name="KSO_WM_UNIT_ID" val="259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</p:tagLst>
</file>

<file path=ppt/tags/tag108.xml><?xml version="1.0" encoding="utf-8"?>
<p:tagLst xmlns:p="http://schemas.openxmlformats.org/presentationml/2006/main">
  <p:tag name="KSO_WM_TAG_VERSION" val="1.0"/>
  <p:tag name="KSO_WM_TEMPLATE_CATEGORY" val="diagram"/>
  <p:tag name="KSO_WM_TEMPLATE_INDEX" val="160298"/>
  <p:tag name="KSO_WM_UNIT_TYPE" val="l_i"/>
  <p:tag name="KSO_WM_UNIT_INDEX" val="1_5"/>
  <p:tag name="KSO_WM_UNIT_ID" val="259*l_i*1_5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09.xml><?xml version="1.0" encoding="utf-8"?>
<p:tagLst xmlns:p="http://schemas.openxmlformats.org/presentationml/2006/main">
  <p:tag name="KSO_WM_TAG_VERSION" val="1.0"/>
  <p:tag name="KSO_WM_TEMPLATE_CATEGORY" val="diagram"/>
  <p:tag name="KSO_WM_TEMPLATE_INDEX" val="160298"/>
  <p:tag name="KSO_WM_UNIT_TYPE" val="l_h_f"/>
  <p:tag name="KSO_WM_UNIT_INDEX" val="1_3_1"/>
  <p:tag name="KSO_WM_UNIT_ID" val="259*l_h_f*1_3_1"/>
  <p:tag name="KSO_WM_UNIT_CLEAR" val="1"/>
  <p:tag name="KSO_WM_UNIT_LAYERLEVEL" val="1_1_1"/>
  <p:tag name="KSO_WM_UNIT_VALUE" val="17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i"/>
  <p:tag name="KSO_WM_UNIT_INDEX" val="1_2_1"/>
  <p:tag name="KSO_WM_UNIT_ID" val="diagram20176623_3*l_h_i*1_2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TAG_VERSION" val="1.0"/>
  <p:tag name="KSO_WM_TEMPLATE_CATEGORY" val="diagram"/>
  <p:tag name="KSO_WM_TEMPLATE_INDEX" val="160298"/>
  <p:tag name="KSO_WM_UNIT_TYPE" val="l_h_a"/>
  <p:tag name="KSO_WM_UNIT_INDEX" val="1_3_1"/>
  <p:tag name="KSO_WM_UNIT_ID" val="259*l_h_a*1_3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" val="LOREM IPSUM"/>
  <p:tag name="KSO_WM_BEAUTIFY_FLAG" val="#wm#"/>
  <p:tag name="KSO_WM_DIAGRAM_GROUP_CODE" val="l1-1"/>
  <p:tag name="KSO_WM_UNIT_TEXT_FILL_FORE_SCHEMECOLOR_INDEX" val="7"/>
  <p:tag name="KSO_WM_UNIT_TEXT_FILL_TYPE" val="1"/>
</p:tagLst>
</file>

<file path=ppt/tags/tag111.xml><?xml version="1.0" encoding="utf-8"?>
<p:tagLst xmlns:p="http://schemas.openxmlformats.org/presentationml/2006/main">
  <p:tag name="KSO_WM_TAG_VERSION" val="1.0"/>
  <p:tag name="KSO_WM_TEMPLATE_CATEGORY" val="diagram"/>
  <p:tag name="KSO_WM_TEMPLATE_INDEX" val="160298"/>
  <p:tag name="KSO_WM_UNIT_TYPE" val="l_i"/>
  <p:tag name="KSO_WM_UNIT_INDEX" val="1_6"/>
  <p:tag name="KSO_WM_UNIT_ID" val="259*l_i*1_6"/>
  <p:tag name="KSO_WM_UNIT_CLEAR" val="1"/>
  <p:tag name="KSO_WM_UNIT_LAYERLEVEL" val="1_1"/>
  <p:tag name="KSO_WM_BEAUTIFY_FLAG" val="#wm#"/>
  <p:tag name="KSO_WM_DIAGRAM_GROUP_CODE" val="l1-1"/>
  <p:tag name="KSO_WM_UNIT_LINE_FORE_SCHEMECOLOR_INDEX" val="7"/>
  <p:tag name="KSO_WM_UNIT_LINE_FILL_TYPE" val="2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03_2*i*0"/>
  <p:tag name="KSO_WM_TEMPLATE_CATEGORY" val="diagram"/>
  <p:tag name="KSO_WM_TEMPLATE_INDEX" val="160303"/>
  <p:tag name="KSO_WM_UNIT_INDEX" val="0"/>
</p:tagLst>
</file>

<file path=ppt/tags/tag113.xml><?xml version="1.0" encoding="utf-8"?>
<p:tagLst xmlns:p="http://schemas.openxmlformats.org/presentationml/2006/main">
  <p:tag name="KSO_WM_TAG_VERSION" val="1.0"/>
  <p:tag name="KSO_WM_TEMPLATE_CATEGORY" val="diagram"/>
  <p:tag name="KSO_WM_TEMPLATE_INDEX" val="160303"/>
  <p:tag name="KSO_WM_UNIT_TYPE" val="l_h_f"/>
  <p:tag name="KSO_WM_UNIT_INDEX" val="1_1_1"/>
  <p:tag name="KSO_WM_UNIT_ID" val="diagram160303_2*l_h_f*1_1_1"/>
  <p:tag name="KSO_WM_UNIT_CLEAR" val="1"/>
  <p:tag name="KSO_WM_UNIT_LAYERLEVEL" val="1_1_1"/>
  <p:tag name="KSO_WM_UNIT_VALUE" val="8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14.xml><?xml version="1.0" encoding="utf-8"?>
<p:tagLst xmlns:p="http://schemas.openxmlformats.org/presentationml/2006/main">
  <p:tag name="KSO_WM_TAG_VERSION" val="1.0"/>
  <p:tag name="KSO_WM_TEMPLATE_CATEGORY" val="diagram"/>
  <p:tag name="KSO_WM_TEMPLATE_INDEX" val="160303"/>
  <p:tag name="KSO_WM_UNIT_TYPE" val="l_i"/>
  <p:tag name="KSO_WM_UNIT_INDEX" val="1_1"/>
  <p:tag name="KSO_WM_UNIT_ID" val="diagram160303_2*l_i*1_1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TAG_VERSION" val="1.0"/>
  <p:tag name="KSO_WM_TEMPLATE_CATEGORY" val="diagram"/>
  <p:tag name="KSO_WM_TEMPLATE_INDEX" val="160303"/>
  <p:tag name="KSO_WM_UNIT_TYPE" val="l_i"/>
  <p:tag name="KSO_WM_UNIT_INDEX" val="1_2"/>
  <p:tag name="KSO_WM_UNIT_ID" val="diagram160303_2*l_i*1_2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03_2*i*7"/>
  <p:tag name="KSO_WM_TEMPLATE_CATEGORY" val="diagram"/>
  <p:tag name="KSO_WM_TEMPLATE_INDEX" val="160303"/>
  <p:tag name="KSO_WM_UNIT_INDEX" val="7"/>
</p:tagLst>
</file>

<file path=ppt/tags/tag117.xml><?xml version="1.0" encoding="utf-8"?>
<p:tagLst xmlns:p="http://schemas.openxmlformats.org/presentationml/2006/main">
  <p:tag name="KSO_WM_TAG_VERSION" val="1.0"/>
  <p:tag name="KSO_WM_TEMPLATE_CATEGORY" val="diagram"/>
  <p:tag name="KSO_WM_TEMPLATE_INDEX" val="160303"/>
  <p:tag name="KSO_WM_UNIT_TYPE" val="l_h_f"/>
  <p:tag name="KSO_WM_UNIT_INDEX" val="1_2_1"/>
  <p:tag name="KSO_WM_UNIT_ID" val="diagram160303_2*l_h_f*1_2_1"/>
  <p:tag name="KSO_WM_UNIT_CLEAR" val="1"/>
  <p:tag name="KSO_WM_UNIT_LAYERLEVEL" val="1_1_1"/>
  <p:tag name="KSO_WM_UNIT_VALUE" val="8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18.xml><?xml version="1.0" encoding="utf-8"?>
<p:tagLst xmlns:p="http://schemas.openxmlformats.org/presentationml/2006/main">
  <p:tag name="KSO_WM_TAG_VERSION" val="1.0"/>
  <p:tag name="KSO_WM_TEMPLATE_CATEGORY" val="diagram"/>
  <p:tag name="KSO_WM_TEMPLATE_INDEX" val="160303"/>
  <p:tag name="KSO_WM_UNIT_TYPE" val="l_i"/>
  <p:tag name="KSO_WM_UNIT_INDEX" val="1_3"/>
  <p:tag name="KSO_WM_UNIT_ID" val="diagram160303_2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TAG_VERSION" val="1.0"/>
  <p:tag name="KSO_WM_TEMPLATE_CATEGORY" val="diagram"/>
  <p:tag name="KSO_WM_TEMPLATE_INDEX" val="160303"/>
  <p:tag name="KSO_WM_UNIT_TYPE" val="l_i"/>
  <p:tag name="KSO_WM_UNIT_INDEX" val="1_4"/>
  <p:tag name="KSO_WM_UNIT_ID" val="diagram160303_2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i"/>
  <p:tag name="KSO_WM_UNIT_INDEX" val="1_3_1"/>
  <p:tag name="KSO_WM_UNIT_ID" val="diagram20176623_3*l_h_i*1_3_1"/>
  <p:tag name="KSO_WM_UNIT_LAYERLEVEL" val="1_1_1"/>
  <p:tag name="KSO_WM_DIAGRAM_GROUP_CODE" val="l1-1"/>
  <p:tag name="KSO_WM_UNIT_FILL_FORE_SCHEMECOLOR_INDEX" val="10"/>
  <p:tag name="KSO_WM_UNIT_FILL_TYPE" val="1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0_3*i*0"/>
  <p:tag name="KSO_WM_TEMPLATE_CATEGORY" val="diagram"/>
  <p:tag name="KSO_WM_TEMPLATE_INDEX" val="160050"/>
  <p:tag name="KSO_WM_UNIT_INDEX" val="0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1"/>
  <p:tag name="KSO_WM_UNIT_ID" val="diagram160050_3*l_i*1_1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2"/>
  <p:tag name="KSO_WM_UNIT_ID" val="diagram160050_3*l_i*1_2"/>
  <p:tag name="KSO_WM_UNIT_CLEAR" val="1"/>
  <p:tag name="KSO_WM_UNIT_LAYERLEVEL" val="1_1"/>
  <p:tag name="KSO_WM_DIAGRAM_GROUP_CODE" val="l1-1"/>
  <p:tag name="KSO_WM_UNIT_LINE_FORE_SCHEMECOLOR_INDEX" val="14"/>
  <p:tag name="KSO_WM_UNIT_LINE_FILL_TYPE" val="2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3"/>
  <p:tag name="KSO_WM_UNIT_ID" val="diagram160050_3*l_i*1_3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a"/>
  <p:tag name="KSO_WM_UNIT_INDEX" val="1_1_1"/>
  <p:tag name="KSO_WM_UNIT_ID" val="diagram160050_3*l_h_a*1_1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EIUSMOD TEMPOR"/>
  <p:tag name="KSO_WM_UNIT_TEXT_FILL_FORE_SCHEMECOLOR_INDEX" val="5"/>
  <p:tag name="KSO_WM_UNIT_TEXT_FILL_TYPE" val="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f"/>
  <p:tag name="KSO_WM_UNIT_INDEX" val="1_1_1"/>
  <p:tag name="KSO_WM_UNIT_ID" val="diagram160050_3*l_h_f*1_1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l1-1"/>
  <p:tag name="KSO_WM_UNIT_PRESET_TEXT" val="INCIDIDUNT LABORE ET DOLORE MAGNA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0_3*i*13"/>
  <p:tag name="KSO_WM_TEMPLATE_CATEGORY" val="diagram"/>
  <p:tag name="KSO_WM_TEMPLATE_INDEX" val="160050"/>
  <p:tag name="KSO_WM_UNIT_INDEX" val="13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5"/>
  <p:tag name="KSO_WM_UNIT_ID" val="diagram160050_3*l_i*1_5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6"/>
  <p:tag name="KSO_WM_UNIT_ID" val="diagram160050_3*l_i*1_6"/>
  <p:tag name="KSO_WM_UNIT_CLEAR" val="1"/>
  <p:tag name="KSO_WM_UNIT_LAYERLEVEL" val="1_1"/>
  <p:tag name="KSO_WM_DIAGRAM_GROUP_CODE" val="l1-1"/>
  <p:tag name="KSO_WM_UNIT_LINE_FORE_SCHEMECOLOR_INDEX" val="14"/>
  <p:tag name="KSO_WM_UNIT_LINE_FILL_TYPE" val="2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7"/>
  <p:tag name="KSO_WM_UNIT_ID" val="diagram160050_3*l_i*1_7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i"/>
  <p:tag name="KSO_WM_UNIT_INDEX" val="1_1_1"/>
  <p:tag name="KSO_WM_UNIT_ID" val="diagram20176623_3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a"/>
  <p:tag name="KSO_WM_UNIT_INDEX" val="1_2_1"/>
  <p:tag name="KSO_WM_UNIT_ID" val="diagram160050_3*l_h_a*1_2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EIUSMOD TEMPOR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f"/>
  <p:tag name="KSO_WM_UNIT_INDEX" val="1_2_1"/>
  <p:tag name="KSO_WM_UNIT_ID" val="diagram160050_3*l_h_f*1_2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l1-1"/>
  <p:tag name="KSO_WM_UNIT_PRESET_TEXT" val="INCIDIDUNT LABORE ET DOLORE MAGNA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9"/>
  <p:tag name="KSO_WM_UNIT_ID" val="diagram160050_3*l_i*1_9"/>
  <p:tag name="KSO_WM_UNIT_CLEAR" val="1"/>
  <p:tag name="KSO_WM_UNIT_LAYERLEVEL" val="1_1"/>
  <p:tag name="KSO_WM_DIAGRAM_GROUP_CODE" val="l1-1"/>
  <p:tag name="KSO_WM_UNIT_LINE_FORE_SCHEMECOLOR_INDEX" val="14"/>
  <p:tag name="KSO_WM_UNIT_LINE_FILL_TYPE" val="2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0_3*i*28"/>
  <p:tag name="KSO_WM_TEMPLATE_CATEGORY" val="diagram"/>
  <p:tag name="KSO_WM_TEMPLATE_INDEX" val="160050"/>
  <p:tag name="KSO_WM_UNIT_INDEX" val="28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10"/>
  <p:tag name="KSO_WM_UNIT_ID" val="diagram160050_3*l_i*1_10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11"/>
  <p:tag name="KSO_WM_UNIT_ID" val="diagram160050_3*l_i*1_11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a"/>
  <p:tag name="KSO_WM_UNIT_INDEX" val="1_3_1"/>
  <p:tag name="KSO_WM_UNIT_ID" val="diagram160050_3*l_h_a*1_3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EIUSMOD TEMPOR"/>
  <p:tag name="KSO_WM_UNIT_TEXT_FILL_FORE_SCHEMECOLOR_INDEX" val="5"/>
  <p:tag name="KSO_WM_UNIT_TEXT_FILL_TYPE" val="1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f"/>
  <p:tag name="KSO_WM_UNIT_INDEX" val="1_3_1"/>
  <p:tag name="KSO_WM_UNIT_ID" val="diagram160050_3*l_h_f*1_3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l1-1"/>
  <p:tag name="KSO_WM_UNIT_PRESET_TEXT" val="INCIDIDUNT LABORE ET DOLORE MAGNA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0_3*i*0"/>
  <p:tag name="KSO_WM_TEMPLATE_CATEGORY" val="diagram"/>
  <p:tag name="KSO_WM_TEMPLATE_INDEX" val="160050"/>
  <p:tag name="KSO_WM_UNIT_INDEX" val="0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1"/>
  <p:tag name="KSO_WM_UNIT_ID" val="diagram160050_3*l_i*1_1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i"/>
  <p:tag name="KSO_WM_UNIT_INDEX" val="1_4"/>
  <p:tag name="KSO_WM_UNIT_ID" val="diagram20176623_3*l_i*1_4"/>
  <p:tag name="KSO_WM_UNIT_LAYERLEVEL" val="1_1"/>
  <p:tag name="KSO_WM_DIAGRAM_GROUP_CODE" val="l1-1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2"/>
  <p:tag name="KSO_WM_UNIT_ID" val="diagram160050_3*l_i*1_2"/>
  <p:tag name="KSO_WM_UNIT_CLEAR" val="1"/>
  <p:tag name="KSO_WM_UNIT_LAYERLEVEL" val="1_1"/>
  <p:tag name="KSO_WM_DIAGRAM_GROUP_CODE" val="l1-1"/>
  <p:tag name="KSO_WM_UNIT_LINE_FORE_SCHEMECOLOR_INDEX" val="14"/>
  <p:tag name="KSO_WM_UNIT_LINE_FILL_TYPE" val="2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3"/>
  <p:tag name="KSO_WM_UNIT_ID" val="diagram160050_3*l_i*1_3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a"/>
  <p:tag name="KSO_WM_UNIT_INDEX" val="1_1_1"/>
  <p:tag name="KSO_WM_UNIT_ID" val="diagram160050_3*l_h_a*1_1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EIUSMOD TEMPOR"/>
  <p:tag name="KSO_WM_UNIT_TEXT_FILL_FORE_SCHEMECOLOR_INDEX" val="5"/>
  <p:tag name="KSO_WM_UNIT_TEXT_FILL_TYPE" val="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f"/>
  <p:tag name="KSO_WM_UNIT_INDEX" val="1_1_1"/>
  <p:tag name="KSO_WM_UNIT_ID" val="diagram160050_3*l_h_f*1_1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l1-1"/>
  <p:tag name="KSO_WM_UNIT_PRESET_TEXT" val="INCIDIDUNT LABORE ET DOLORE MAGNA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0_3*i*13"/>
  <p:tag name="KSO_WM_TEMPLATE_CATEGORY" val="diagram"/>
  <p:tag name="KSO_WM_TEMPLATE_INDEX" val="160050"/>
  <p:tag name="KSO_WM_UNIT_INDEX" val="13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5"/>
  <p:tag name="KSO_WM_UNIT_ID" val="diagram160050_3*l_i*1_5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6"/>
  <p:tag name="KSO_WM_UNIT_ID" val="diagram160050_3*l_i*1_6"/>
  <p:tag name="KSO_WM_UNIT_CLEAR" val="1"/>
  <p:tag name="KSO_WM_UNIT_LAYERLEVEL" val="1_1"/>
  <p:tag name="KSO_WM_DIAGRAM_GROUP_CODE" val="l1-1"/>
  <p:tag name="KSO_WM_UNIT_LINE_FORE_SCHEMECOLOR_INDEX" val="14"/>
  <p:tag name="KSO_WM_UNIT_LINE_FILL_TYPE" val="2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7"/>
  <p:tag name="KSO_WM_UNIT_ID" val="diagram160050_3*l_i*1_7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a"/>
  <p:tag name="KSO_WM_UNIT_INDEX" val="1_2_1"/>
  <p:tag name="KSO_WM_UNIT_ID" val="diagram160050_3*l_h_a*1_2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EIUSMOD TEMPOR"/>
  <p:tag name="KSO_WM_UNIT_TEXT_FILL_FORE_SCHEMECOLOR_INDEX" val="5"/>
  <p:tag name="KSO_WM_UNIT_TEXT_FILL_TYPE" val="1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f"/>
  <p:tag name="KSO_WM_UNIT_INDEX" val="1_2_1"/>
  <p:tag name="KSO_WM_UNIT_ID" val="diagram160050_3*l_h_f*1_2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l1-1"/>
  <p:tag name="KSO_WM_UNIT_PRESET_TEXT" val="INCIDIDUNT LABORE ET DOLORE MAGNA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i"/>
  <p:tag name="KSO_WM_UNIT_INDEX" val="1_1_2"/>
  <p:tag name="KSO_WM_UNIT_ID" val="diagram20176623_3*l_h_i*1_1_2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9"/>
  <p:tag name="KSO_WM_UNIT_ID" val="diagram160050_3*l_i*1_9"/>
  <p:tag name="KSO_WM_UNIT_CLEAR" val="1"/>
  <p:tag name="KSO_WM_UNIT_LAYERLEVEL" val="1_1"/>
  <p:tag name="KSO_WM_DIAGRAM_GROUP_CODE" val="l1-1"/>
  <p:tag name="KSO_WM_UNIT_LINE_FORE_SCHEMECOLOR_INDEX" val="14"/>
  <p:tag name="KSO_WM_UNIT_LINE_FILL_TYPE" val="2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0_3*i*28"/>
  <p:tag name="KSO_WM_TEMPLATE_CATEGORY" val="diagram"/>
  <p:tag name="KSO_WM_TEMPLATE_INDEX" val="160050"/>
  <p:tag name="KSO_WM_UNIT_INDEX" val="28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10"/>
  <p:tag name="KSO_WM_UNIT_ID" val="diagram160050_3*l_i*1_10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11"/>
  <p:tag name="KSO_WM_UNIT_ID" val="diagram160050_3*l_i*1_11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a"/>
  <p:tag name="KSO_WM_UNIT_INDEX" val="1_3_1"/>
  <p:tag name="KSO_WM_UNIT_ID" val="diagram160050_3*l_h_a*1_3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EIUSMOD TEMPOR"/>
  <p:tag name="KSO_WM_UNIT_TEXT_FILL_FORE_SCHEMECOLOR_INDEX" val="5"/>
  <p:tag name="KSO_WM_UNIT_TEXT_FILL_TYPE" val="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f"/>
  <p:tag name="KSO_WM_UNIT_INDEX" val="1_3_1"/>
  <p:tag name="KSO_WM_UNIT_ID" val="diagram160050_3*l_h_f*1_3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l1-1"/>
  <p:tag name="KSO_WM_UNIT_PRESET_TEXT" val="INCIDIDUNT LABORE ET DOLORE MAGNA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0_3*i*0"/>
  <p:tag name="KSO_WM_TEMPLATE_CATEGORY" val="diagram"/>
  <p:tag name="KSO_WM_TEMPLATE_INDEX" val="160050"/>
  <p:tag name="KSO_WM_UNIT_INDEX" val="0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1"/>
  <p:tag name="KSO_WM_UNIT_ID" val="diagram160050_3*l_i*1_1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2"/>
  <p:tag name="KSO_WM_UNIT_ID" val="diagram160050_3*l_i*1_2"/>
  <p:tag name="KSO_WM_UNIT_CLEAR" val="1"/>
  <p:tag name="KSO_WM_UNIT_LAYERLEVEL" val="1_1"/>
  <p:tag name="KSO_WM_DIAGRAM_GROUP_CODE" val="l1-1"/>
  <p:tag name="KSO_WM_UNIT_LINE_FORE_SCHEMECOLOR_INDEX" val="14"/>
  <p:tag name="KSO_WM_UNIT_LINE_FILL_TYPE" val="2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3"/>
  <p:tag name="KSO_WM_UNIT_ID" val="diagram160050_3*l_i*1_3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i"/>
  <p:tag name="KSO_WM_UNIT_INDEX" val="1_3_2"/>
  <p:tag name="KSO_WM_UNIT_ID" val="diagram20176623_3*l_h_i*1_3_2"/>
  <p:tag name="KSO_WM_UNIT_LAYERLEVEL" val="1_1_1"/>
  <p:tag name="KSO_WM_DIAGRAM_GROUP_CODE" val="l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a"/>
  <p:tag name="KSO_WM_UNIT_INDEX" val="1_1_1"/>
  <p:tag name="KSO_WM_UNIT_ID" val="diagram160050_3*l_h_a*1_1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EIUSMOD TEMPOR"/>
  <p:tag name="KSO_WM_UNIT_TEXT_FILL_FORE_SCHEMECOLOR_INDEX" val="5"/>
  <p:tag name="KSO_WM_UNIT_TEXT_FILL_TYPE" val="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f"/>
  <p:tag name="KSO_WM_UNIT_INDEX" val="1_1_1"/>
  <p:tag name="KSO_WM_UNIT_ID" val="diagram160050_3*l_h_f*1_1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l1-1"/>
  <p:tag name="KSO_WM_UNIT_PRESET_TEXT" val="INCIDIDUNT LABORE ET DOLORE MAGNA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0_3*i*13"/>
  <p:tag name="KSO_WM_TEMPLATE_CATEGORY" val="diagram"/>
  <p:tag name="KSO_WM_TEMPLATE_INDEX" val="160050"/>
  <p:tag name="KSO_WM_UNIT_INDEX" val="13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5"/>
  <p:tag name="KSO_WM_UNIT_ID" val="diagram160050_3*l_i*1_5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6"/>
  <p:tag name="KSO_WM_UNIT_ID" val="diagram160050_3*l_i*1_6"/>
  <p:tag name="KSO_WM_UNIT_CLEAR" val="1"/>
  <p:tag name="KSO_WM_UNIT_LAYERLEVEL" val="1_1"/>
  <p:tag name="KSO_WM_DIAGRAM_GROUP_CODE" val="l1-1"/>
  <p:tag name="KSO_WM_UNIT_LINE_FORE_SCHEMECOLOR_INDEX" val="14"/>
  <p:tag name="KSO_WM_UNIT_LINE_FILL_TYPE" val="2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7"/>
  <p:tag name="KSO_WM_UNIT_ID" val="diagram160050_3*l_i*1_7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a"/>
  <p:tag name="KSO_WM_UNIT_INDEX" val="1_2_1"/>
  <p:tag name="KSO_WM_UNIT_ID" val="diagram160050_3*l_h_a*1_2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EIUSMOD TEMPOR"/>
  <p:tag name="KSO_WM_UNIT_TEXT_FILL_FORE_SCHEMECOLOR_INDEX" val="5"/>
  <p:tag name="KSO_WM_UNIT_TEXT_FILL_TYPE" val="1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f"/>
  <p:tag name="KSO_WM_UNIT_INDEX" val="1_2_1"/>
  <p:tag name="KSO_WM_UNIT_ID" val="diagram160050_3*l_h_f*1_2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l1-1"/>
  <p:tag name="KSO_WM_UNIT_PRESET_TEXT" val="INCIDIDUNT LABORE ET DOLORE MAGNA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9"/>
  <p:tag name="KSO_WM_UNIT_ID" val="diagram160050_3*l_i*1_9"/>
  <p:tag name="KSO_WM_UNIT_CLEAR" val="1"/>
  <p:tag name="KSO_WM_UNIT_LAYERLEVEL" val="1_1"/>
  <p:tag name="KSO_WM_DIAGRAM_GROUP_CODE" val="l1-1"/>
  <p:tag name="KSO_WM_UNIT_LINE_FORE_SCHEMECOLOR_INDEX" val="14"/>
  <p:tag name="KSO_WM_UNIT_LINE_FILL_TYPE" val="2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0_3*i*28"/>
  <p:tag name="KSO_WM_TEMPLATE_CATEGORY" val="diagram"/>
  <p:tag name="KSO_WM_TEMPLATE_INDEX" val="160050"/>
  <p:tag name="KSO_WM_UNIT_INDEX" val="28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i"/>
  <p:tag name="KSO_WM_UNIT_INDEX" val="1_2_2"/>
  <p:tag name="KSO_WM_UNIT_ID" val="diagram20176623_3*l_h_i*1_2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10"/>
  <p:tag name="KSO_WM_UNIT_ID" val="diagram160050_3*l_i*1_10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11"/>
  <p:tag name="KSO_WM_UNIT_ID" val="diagram160050_3*l_i*1_11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a"/>
  <p:tag name="KSO_WM_UNIT_INDEX" val="1_3_1"/>
  <p:tag name="KSO_WM_UNIT_ID" val="diagram160050_3*l_h_a*1_3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EIUSMOD TEMPOR"/>
  <p:tag name="KSO_WM_UNIT_TEXT_FILL_FORE_SCHEMECOLOR_INDEX" val="5"/>
  <p:tag name="KSO_WM_UNIT_TEXT_FILL_TYPE" val="1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f"/>
  <p:tag name="KSO_WM_UNIT_INDEX" val="1_3_1"/>
  <p:tag name="KSO_WM_UNIT_ID" val="diagram160050_3*l_h_f*1_3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l1-1"/>
  <p:tag name="KSO_WM_UNIT_PRESET_TEXT" val="INCIDIDUNT LABORE ET DOLORE MAGNA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0_3*i*0"/>
  <p:tag name="KSO_WM_TEMPLATE_CATEGORY" val="diagram"/>
  <p:tag name="KSO_WM_TEMPLATE_INDEX" val="160050"/>
  <p:tag name="KSO_WM_UNIT_INDEX" val="0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1"/>
  <p:tag name="KSO_WM_UNIT_ID" val="diagram160050_3*l_i*1_1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2"/>
  <p:tag name="KSO_WM_UNIT_ID" val="diagram160050_3*l_i*1_2"/>
  <p:tag name="KSO_WM_UNIT_CLEAR" val="1"/>
  <p:tag name="KSO_WM_UNIT_LAYERLEVEL" val="1_1"/>
  <p:tag name="KSO_WM_DIAGRAM_GROUP_CODE" val="l1-1"/>
  <p:tag name="KSO_WM_UNIT_LINE_FORE_SCHEMECOLOR_INDEX" val="14"/>
  <p:tag name="KSO_WM_UNIT_LINE_FILL_TYPE" val="2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3"/>
  <p:tag name="KSO_WM_UNIT_ID" val="diagram160050_3*l_i*1_3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a"/>
  <p:tag name="KSO_WM_UNIT_INDEX" val="1_1_1"/>
  <p:tag name="KSO_WM_UNIT_ID" val="diagram160050_3*l_h_a*1_1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EIUSMOD TEMPOR"/>
  <p:tag name="KSO_WM_UNIT_TEXT_FILL_FORE_SCHEMECOLOR_INDEX" val="5"/>
  <p:tag name="KSO_WM_UNIT_TEXT_FILL_TYPE" val="1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f"/>
  <p:tag name="KSO_WM_UNIT_INDEX" val="1_1_1"/>
  <p:tag name="KSO_WM_UNIT_ID" val="diagram160050_3*l_h_f*1_1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l1-1"/>
  <p:tag name="KSO_WM_UNIT_PRESET_TEXT" val="INCIDIDUNT LABORE ET DOLORE MAGNA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a"/>
  <p:tag name="KSO_WM_UNIT_INDEX" val="1_1_1"/>
  <p:tag name="KSO_WM_UNIT_ID" val="diagram20176623_3*l_h_a*1_1_1"/>
  <p:tag name="KSO_WM_UNIT_LAYERLEVEL" val="1_1_1"/>
  <p:tag name="KSO_WM_UNIT_VALUE" val="7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0_3*i*13"/>
  <p:tag name="KSO_WM_TEMPLATE_CATEGORY" val="diagram"/>
  <p:tag name="KSO_WM_TEMPLATE_INDEX" val="160050"/>
  <p:tag name="KSO_WM_UNIT_INDEX" val="13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5"/>
  <p:tag name="KSO_WM_UNIT_ID" val="diagram160050_3*l_i*1_5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6"/>
  <p:tag name="KSO_WM_UNIT_ID" val="diagram160050_3*l_i*1_6"/>
  <p:tag name="KSO_WM_UNIT_CLEAR" val="1"/>
  <p:tag name="KSO_WM_UNIT_LAYERLEVEL" val="1_1"/>
  <p:tag name="KSO_WM_DIAGRAM_GROUP_CODE" val="l1-1"/>
  <p:tag name="KSO_WM_UNIT_LINE_FORE_SCHEMECOLOR_INDEX" val="14"/>
  <p:tag name="KSO_WM_UNIT_LINE_FILL_TYPE" val="2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7"/>
  <p:tag name="KSO_WM_UNIT_ID" val="diagram160050_3*l_i*1_7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a"/>
  <p:tag name="KSO_WM_UNIT_INDEX" val="1_2_1"/>
  <p:tag name="KSO_WM_UNIT_ID" val="diagram160050_3*l_h_a*1_2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EIUSMOD TEMPOR"/>
  <p:tag name="KSO_WM_UNIT_TEXT_FILL_FORE_SCHEMECOLOR_INDEX" val="5"/>
  <p:tag name="KSO_WM_UNIT_TEXT_FILL_TYPE" val="1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f"/>
  <p:tag name="KSO_WM_UNIT_INDEX" val="1_2_1"/>
  <p:tag name="KSO_WM_UNIT_ID" val="diagram160050_3*l_h_f*1_2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l1-1"/>
  <p:tag name="KSO_WM_UNIT_PRESET_TEXT" val="INCIDIDUNT LABORE ET DOLORE MAGNA"/>
  <p:tag name="KSO_WM_UNIT_TEXT_FILL_FORE_SCHEMECOLOR_INDEX" val="13"/>
  <p:tag name="KSO_WM_UNIT_TEXT_FILL_TYPE" val="1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9"/>
  <p:tag name="KSO_WM_UNIT_ID" val="diagram160050_3*l_i*1_9"/>
  <p:tag name="KSO_WM_UNIT_CLEAR" val="1"/>
  <p:tag name="KSO_WM_UNIT_LAYERLEVEL" val="1_1"/>
  <p:tag name="KSO_WM_DIAGRAM_GROUP_CODE" val="l1-1"/>
  <p:tag name="KSO_WM_UNIT_LINE_FORE_SCHEMECOLOR_INDEX" val="14"/>
  <p:tag name="KSO_WM_UNIT_LINE_FILL_TYPE" val="2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0_3*i*28"/>
  <p:tag name="KSO_WM_TEMPLATE_CATEGORY" val="diagram"/>
  <p:tag name="KSO_WM_TEMPLATE_INDEX" val="160050"/>
  <p:tag name="KSO_WM_UNIT_INDEX" val="28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10"/>
  <p:tag name="KSO_WM_UNIT_ID" val="diagram160050_3*l_i*1_10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11"/>
  <p:tag name="KSO_WM_UNIT_ID" val="diagram160050_3*l_i*1_11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f"/>
  <p:tag name="KSO_WM_UNIT_INDEX" val="1_1_1"/>
  <p:tag name="KSO_WM_UNIT_ID" val="diagram20176623_3*l_h_f*1_1_1"/>
  <p:tag name="KSO_WM_UNIT_LAYERLEVEL" val="1_1_1"/>
  <p:tag name="KSO_WM_UNIT_VALUE" val="27"/>
  <p:tag name="KSO_WM_UNIT_HIGHLIGHT" val="0"/>
  <p:tag name="KSO_WM_UNIT_COMPATIBLE" val="0"/>
  <p:tag name="KSO_WM_UNIT_CLEAR" val="0"/>
  <p:tag name="KSO_WM_UNIT_PRESET_TEXT_INDEX" val="4"/>
  <p:tag name="KSO_WM_UNIT_PRESET_TEXT_LEN" val="50"/>
  <p:tag name="KSO_WM_DIAGRAM_GROUP_CODE" val="l1-1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a"/>
  <p:tag name="KSO_WM_UNIT_INDEX" val="1_3_1"/>
  <p:tag name="KSO_WM_UNIT_ID" val="diagram160050_3*l_h_a*1_3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EIUSMOD TEMPOR"/>
  <p:tag name="KSO_WM_UNIT_TEXT_FILL_FORE_SCHEMECOLOR_INDEX" val="5"/>
  <p:tag name="KSO_WM_UNIT_TEXT_FILL_TYPE" val="1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f"/>
  <p:tag name="KSO_WM_UNIT_INDEX" val="1_3_1"/>
  <p:tag name="KSO_WM_UNIT_ID" val="diagram160050_3*l_h_f*1_3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l1-1"/>
  <p:tag name="KSO_WM_UNIT_PRESET_TEXT" val="INCIDIDUNT LABORE ET DOLORE MAGNA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0_2*i*0"/>
  <p:tag name="KSO_WM_TEMPLATE_CATEGORY" val="diagram"/>
  <p:tag name="KSO_WM_TEMPLATE_INDEX" val="160050"/>
  <p:tag name="KSO_WM_UNIT_INDEX" val="0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1"/>
  <p:tag name="KSO_WM_UNIT_ID" val="diagram160050_2*l_i*1_1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2"/>
  <p:tag name="KSO_WM_UNIT_ID" val="diagram160050_2*l_i*1_2"/>
  <p:tag name="KSO_WM_UNIT_CLEAR" val="1"/>
  <p:tag name="KSO_WM_UNIT_LAYERLEVEL" val="1_1"/>
  <p:tag name="KSO_WM_DIAGRAM_GROUP_CODE" val="l1-1"/>
  <p:tag name="KSO_WM_UNIT_LINE_FORE_SCHEMECOLOR_INDEX" val="14"/>
  <p:tag name="KSO_WM_UNIT_LINE_FILL_TYPE" val="2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3"/>
  <p:tag name="KSO_WM_UNIT_ID" val="diagram160050_2*l_i*1_3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a"/>
  <p:tag name="KSO_WM_UNIT_INDEX" val="1_1_1"/>
  <p:tag name="KSO_WM_UNIT_ID" val="diagram160050_2*l_h_a*1_1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EIUSMOD TEMPOR"/>
  <p:tag name="KSO_WM_UNIT_TEXT_FILL_FORE_SCHEMECOLOR_INDEX" val="5"/>
  <p:tag name="KSO_WM_UNIT_TEXT_FILL_TYPE" val="1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f"/>
  <p:tag name="KSO_WM_UNIT_INDEX" val="1_1_1"/>
  <p:tag name="KSO_WM_UNIT_ID" val="diagram160050_2*l_h_f*1_1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INCIDIDUNT LABORE ET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0_2*i*13"/>
  <p:tag name="KSO_WM_TEMPLATE_CATEGORY" val="diagram"/>
  <p:tag name="KSO_WM_TEMPLATE_INDEX" val="160050"/>
  <p:tag name="KSO_WM_UNIT_INDEX" val="13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5"/>
  <p:tag name="KSO_WM_UNIT_ID" val="diagram160050_2*l_i*1_5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78"/>
  <p:tag name="KSO_WM_UNIT_TYPE" val="m_h_a"/>
  <p:tag name="KSO_WM_UNIT_INDEX" val="1_1_1"/>
  <p:tag name="KSO_WM_UNIT_ID" val="diagram678_2*m_h_a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a"/>
  <p:tag name="KSO_WM_UNIT_INDEX" val="1_3_1"/>
  <p:tag name="KSO_WM_UNIT_ID" val="diagram20176623_3*l_h_a*1_3_1"/>
  <p:tag name="KSO_WM_UNIT_LAYERLEVEL" val="1_1_1"/>
  <p:tag name="KSO_WM_UNIT_VALUE" val="7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6"/>
  <p:tag name="KSO_WM_UNIT_ID" val="diagram160050_2*l_i*1_6"/>
  <p:tag name="KSO_WM_UNIT_CLEAR" val="1"/>
  <p:tag name="KSO_WM_UNIT_LAYERLEVEL" val="1_1"/>
  <p:tag name="KSO_WM_DIAGRAM_GROUP_CODE" val="l1-1"/>
  <p:tag name="KSO_WM_UNIT_LINE_FORE_SCHEMECOLOR_INDEX" val="14"/>
  <p:tag name="KSO_WM_UNIT_LINE_FILL_TYPE" val="2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i"/>
  <p:tag name="KSO_WM_UNIT_INDEX" val="1_7"/>
  <p:tag name="KSO_WM_UNIT_ID" val="diagram160050_2*l_i*1_7"/>
  <p:tag name="KSO_WM_UNIT_CLEAR" val="1"/>
  <p:tag name="KSO_WM_UNIT_LAYERLEVEL" val="1_1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a"/>
  <p:tag name="KSO_WM_UNIT_INDEX" val="1_2_1"/>
  <p:tag name="KSO_WM_UNIT_ID" val="diagram160050_2*l_h_a*1_2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EIUSMOD TEMPOR"/>
  <p:tag name="KSO_WM_UNIT_TEXT_FILL_FORE_SCHEMECOLOR_INDEX" val="5"/>
  <p:tag name="KSO_WM_UNIT_TEXT_FILL_TYPE" val="1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0"/>
  <p:tag name="KSO_WM_UNIT_TYPE" val="l_h_f"/>
  <p:tag name="KSO_WM_UNIT_INDEX" val="1_2_1"/>
  <p:tag name="KSO_WM_UNIT_ID" val="diagram160050_2*l_h_f*1_2_1"/>
  <p:tag name="KSO_WM_UNIT_CLEAR" val="1"/>
  <p:tag name="KSO_WM_UNIT_LAYERLEVEL" val="1_1_1"/>
  <p:tag name="KSO_WM_UNIT_VALUE" val="11"/>
  <p:tag name="KSO_WM_UNIT_HIGHLIGHT" val="0"/>
  <p:tag name="KSO_WM_UNIT_COMPATIBLE" val="0"/>
  <p:tag name="KSO_WM_DIAGRAM_GROUP_CODE" val="l1-1"/>
  <p:tag name="KSO_WM_UNIT_PRESET_TEXT" val="INCIDIDUNT LABORE ET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f"/>
  <p:tag name="KSO_WM_UNIT_INDEX" val="1_3_1"/>
  <p:tag name="KSO_WM_UNIT_ID" val="diagram20176623_3*l_h_f*1_3_1"/>
  <p:tag name="KSO_WM_UNIT_LAYERLEVEL" val="1_1_1"/>
  <p:tag name="KSO_WM_UNIT_VALUE" val="27"/>
  <p:tag name="KSO_WM_UNIT_HIGHLIGHT" val="0"/>
  <p:tag name="KSO_WM_UNIT_COMPATIBLE" val="0"/>
  <p:tag name="KSO_WM_UNIT_CLEAR" val="0"/>
  <p:tag name="KSO_WM_UNIT_PRESET_TEXT_INDEX" val="4"/>
  <p:tag name="KSO_WM_UNIT_PRESET_TEXT_LEN" val="50"/>
  <p:tag name="KSO_WM_DIAGRAM_GROUP_CODE" val="l1-1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a"/>
  <p:tag name="KSO_WM_UNIT_INDEX" val="1_2_1"/>
  <p:tag name="KSO_WM_UNIT_ID" val="diagram20176623_3*l_h_a*1_2_1"/>
  <p:tag name="KSO_WM_UNIT_LAYERLEVEL" val="1_1_1"/>
  <p:tag name="KSO_WM_UNIT_VALUE" val="7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f"/>
  <p:tag name="KSO_WM_UNIT_INDEX" val="1_2_1"/>
  <p:tag name="KSO_WM_UNIT_ID" val="diagram20176623_3*l_h_f*1_2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0"/>
  <p:tag name="KSO_WM_DIAGRAM_GROUP_CODE" val="l1-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i"/>
  <p:tag name="KSO_WM_UNIT_INDEX" val="1_2_3"/>
  <p:tag name="KSO_WM_UNIT_ID" val="diagram20176623_3*l_h_i*1_2_3"/>
  <p:tag name="KSO_WM_UNIT_LAYERLEVEL" val="1_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i"/>
  <p:tag name="KSO_WM_UNIT_INDEX" val="1_1_3"/>
  <p:tag name="KSO_WM_UNIT_ID" val="diagram20176623_3*l_h_i*1_1_3"/>
  <p:tag name="KSO_WM_UNIT_LAYERLEVEL" val="1_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623"/>
  <p:tag name="KSO_WM_UNIT_TYPE" val="l_h_i"/>
  <p:tag name="KSO_WM_UNIT_INDEX" val="1_3_3"/>
  <p:tag name="KSO_WM_UNIT_ID" val="diagram20176623_3*l_h_i*1_3_3"/>
  <p:tag name="KSO_WM_UNIT_LAYERLEVEL" val="1_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1_3*i*0"/>
  <p:tag name="KSO_WM_TEMPLATE_CATEGORY" val="diagram"/>
  <p:tag name="KSO_WM_TEMPLATE_INDEX" val="160271"/>
  <p:tag name="KSO_WM_UNIT_INDEX" val="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1"/>
  <p:tag name="KSO_WM_UNIT_TYPE" val="m_i"/>
  <p:tag name="KSO_WM_UNIT_INDEX" val="1_1"/>
  <p:tag name="KSO_WM_UNIT_ID" val="diagram160271_3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1"/>
  <p:tag name="KSO_WM_UNIT_TYPE" val="m_i"/>
  <p:tag name="KSO_WM_UNIT_INDEX" val="1_2"/>
  <p:tag name="KSO_WM_UNIT_ID" val="diagram160271_3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78"/>
  <p:tag name="KSO_WM_UNIT_TYPE" val="m_h_a"/>
  <p:tag name="KSO_WM_UNIT_INDEX" val="1_3_1"/>
  <p:tag name="KSO_WM_UNIT_ID" val="diagram678_2*m_h_a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FILL_FORE_SCHEMECOLOR_INDEX" val="7"/>
  <p:tag name="KSO_WM_UNIT_FILL_TYPE" val="1"/>
  <p:tag name="KSO_WM_UNIT_TEXT_FILL_FORE_SCHEMECOLOR_INDEX" val="7"/>
  <p:tag name="KSO_WM_UNIT_TEXT_FILL_TYPE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1"/>
  <p:tag name="KSO_WM_UNIT_TYPE" val="m_h_f"/>
  <p:tag name="KSO_WM_UNIT_INDEX" val="1_1_1"/>
  <p:tag name="KSO_WM_UNIT_ID" val="diagram160271_3*m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1_3*i*7"/>
  <p:tag name="KSO_WM_TEMPLATE_CATEGORY" val="diagram"/>
  <p:tag name="KSO_WM_TEMPLATE_INDEX" val="160271"/>
  <p:tag name="KSO_WM_UNIT_INDEX" val="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1"/>
  <p:tag name="KSO_WM_UNIT_TYPE" val="m_i"/>
  <p:tag name="KSO_WM_UNIT_INDEX" val="1_3"/>
  <p:tag name="KSO_WM_UNIT_ID" val="diagram160271_3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1"/>
  <p:tag name="KSO_WM_UNIT_TYPE" val="m_i"/>
  <p:tag name="KSO_WM_UNIT_INDEX" val="1_4"/>
  <p:tag name="KSO_WM_UNIT_ID" val="diagram160271_3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1"/>
  <p:tag name="KSO_WM_UNIT_TYPE" val="m_h_f"/>
  <p:tag name="KSO_WM_UNIT_INDEX" val="1_2_1"/>
  <p:tag name="KSO_WM_UNIT_ID" val="diagram160271_3*m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1_3*i*14"/>
  <p:tag name="KSO_WM_TEMPLATE_CATEGORY" val="diagram"/>
  <p:tag name="KSO_WM_TEMPLATE_INDEX" val="160271"/>
  <p:tag name="KSO_WM_UNIT_INDEX" val="1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1"/>
  <p:tag name="KSO_WM_UNIT_TYPE" val="m_i"/>
  <p:tag name="KSO_WM_UNIT_INDEX" val="1_5"/>
  <p:tag name="KSO_WM_UNIT_ID" val="diagram160271_3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1"/>
  <p:tag name="KSO_WM_UNIT_TYPE" val="m_i"/>
  <p:tag name="KSO_WM_UNIT_INDEX" val="1_6"/>
  <p:tag name="KSO_WM_UNIT_ID" val="diagram160271_3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1"/>
  <p:tag name="KSO_WM_UNIT_TYPE" val="m_h_f"/>
  <p:tag name="KSO_WM_UNIT_INDEX" val="1_3_1"/>
  <p:tag name="KSO_WM_UNIT_ID" val="diagram160271_3*m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"/>
  <p:tag name="KSO_WM_UNIT_ID" val="259*l_i*1_1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78"/>
  <p:tag name="KSO_WM_UNIT_TYPE" val="m_h_a"/>
  <p:tag name="KSO_WM_UNIT_INDEX" val="1_5_1"/>
  <p:tag name="KSO_WM_UNIT_ID" val="diagram678_2*m_h_a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3"/>
  <p:tag name="KSO_WM_UNIT_ID" val="259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5"/>
  <p:tag name="KSO_WM_UNIT_ID" val="259*l_i*1_5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7"/>
  <p:tag name="KSO_WM_UNIT_ID" val="259*l_i*1_7"/>
  <p:tag name="KSO_WM_UNIT_CLEAR" val="1"/>
  <p:tag name="KSO_WM_UNIT_LAYERLEVEL" val="1_1"/>
  <p:tag name="KSO_WM_BEAUTIFY_FLAG" val="#wm#"/>
  <p:tag name="KSO_WM_DIAGRAM_GROUP_CODE" val="l1-1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0"/>
  <p:tag name="KSO_WM_UNIT_ID" val="259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1"/>
  <p:tag name="KSO_WM_UNIT_ID" val="259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2"/>
  <p:tag name="KSO_WM_UNIT_ID" val="259*l_i*1_12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3"/>
  <p:tag name="KSO_WM_UNIT_ID" val="259*l_i*1_1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LINE_FORE_SCHEMECOLOR_INDEX" val="7"/>
  <p:tag name="KSO_WM_UNIT_LINE_FILL_TYPE" val="2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4"/>
  <p:tag name="KSO_WM_UNIT_ID" val="259*l_i*1_1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5"/>
  <p:tag name="KSO_WM_UNIT_ID" val="259*l_i*1_15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LINE_FORE_SCHEMECOLOR_INDEX" val="6"/>
  <p:tag name="KSO_WM_UNIT_LINE_FILL_TYPE" val="2"/>
</p:tagLst>
</file>

<file path=ppt/tags/tag49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h_f"/>
  <p:tag name="KSO_WM_UNIT_INDEX" val="1_2_1"/>
  <p:tag name="KSO_WM_UNIT_ID" val="259*l_h_f*1_2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UNIT_PRESET_TEXT_INDEX" val="4"/>
  <p:tag name="KSO_WM_UNIT_PRESET_TEXT_LEN" val="25"/>
  <p:tag name="KSO_WM_DIAGRAM_GROUP_CODE" val="l1-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78"/>
  <p:tag name="KSO_WM_UNIT_TYPE" val="m_h_a"/>
  <p:tag name="KSO_WM_UNIT_INDEX" val="1_2_1"/>
  <p:tag name="KSO_WM_UNIT_ID" val="diagram678_2*m_h_a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h_a"/>
  <p:tag name="KSO_WM_UNIT_INDEX" val="1_2_1"/>
  <p:tag name="KSO_WM_UNIT_ID" val="259*l_h_a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UNIT_TEXT_FILL_FORE_SCHEMECOLOR_INDEX" val="7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h_f"/>
  <p:tag name="KSO_WM_UNIT_INDEX" val="1_3_1"/>
  <p:tag name="KSO_WM_UNIT_ID" val="259*l_h_f*1_3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UNIT_PRESET_TEXT_INDEX" val="4"/>
  <p:tag name="KSO_WM_UNIT_PRESET_TEXT_LEN" val="25"/>
  <p:tag name="KSO_WM_DIAGRAM_GROUP_CODE" val="l1-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h_a"/>
  <p:tag name="KSO_WM_UNIT_INDEX" val="1_3_1"/>
  <p:tag name="KSO_WM_UNIT_ID" val="259*l_h_a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UNIT_TEXT_FILL_FORE_SCHEMECOLOR_INDEX" val="5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98_4*i*19"/>
  <p:tag name="KSO_WM_TEMPLATE_CATEGORY" val="diagram"/>
  <p:tag name="KSO_WM_TEMPLATE_INDEX" val="798"/>
  <p:tag name="KSO_WM_UNIT_INDEX" val="19"/>
</p:tagLst>
</file>

<file path=ppt/tags/tag54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6"/>
  <p:tag name="KSO_WM_UNIT_ID" val="259*l_i*1_16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7"/>
  <p:tag name="KSO_WM_UNIT_ID" val="259*l_i*1_17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8"/>
  <p:tag name="KSO_WM_UNIT_ID" val="259*l_i*1_18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9"/>
  <p:tag name="KSO_WM_UNIT_ID" val="259*l_i*1_19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0"/>
  <p:tag name="KSO_WM_UNIT_ID" val="259*l_i*1_20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98_4*i*30"/>
  <p:tag name="KSO_WM_TEMPLATE_CATEGORY" val="diagram"/>
  <p:tag name="KSO_WM_TEMPLATE_INDEX" val="798"/>
  <p:tag name="KSO_WM_UNIT_INDEX" val="3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78"/>
  <p:tag name="KSO_WM_UNIT_TYPE" val="m_h_f"/>
  <p:tag name="KSO_WM_UNIT_INDEX" val="1_1_1"/>
  <p:tag name="KSO_WM_UNIT_ID" val="diagram678_2*m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1"/>
  <p:tag name="KSO_WM_UNIT_ID" val="259*l_i*1_21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2"/>
  <p:tag name="KSO_WM_UNIT_ID" val="259*l_i*1_2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3"/>
  <p:tag name="KSO_WM_UNIT_ID" val="259*l_i*1_23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4"/>
  <p:tag name="KSO_WM_UNIT_ID" val="259*l_i*1_24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4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5"/>
  <p:tag name="KSO_WM_UNIT_ID" val="259*l_i*1_25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98_4*i*41"/>
  <p:tag name="KSO_WM_TEMPLATE_CATEGORY" val="diagram"/>
  <p:tag name="KSO_WM_TEMPLATE_INDEX" val="798"/>
  <p:tag name="KSO_WM_UNIT_INDEX" val="41"/>
</p:tagLst>
</file>

<file path=ppt/tags/tag66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6"/>
  <p:tag name="KSO_WM_UNIT_ID" val="259*l_i*1_26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7"/>
  <p:tag name="KSO_WM_UNIT_ID" val="259*l_i*1_27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8"/>
  <p:tag name="KSO_WM_UNIT_ID" val="259*l_i*1_28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9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9"/>
  <p:tag name="KSO_WM_UNIT_ID" val="259*l_i*1_29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78"/>
  <p:tag name="KSO_WM_UNIT_TYPE" val="m_h_f"/>
  <p:tag name="KSO_WM_UNIT_INDEX" val="1_3_1"/>
  <p:tag name="KSO_WM_UNIT_ID" val="diagram678_2*m_h_f*1_3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30"/>
  <p:tag name="KSO_WM_UNIT_ID" val="259*l_i*1_30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1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h_f"/>
  <p:tag name="KSO_WM_UNIT_INDEX" val="1_1_1"/>
  <p:tag name="KSO_WM_UNIT_ID" val="259*l_h_f*1_1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UNIT_PRESET_TEXT_INDEX" val="4"/>
  <p:tag name="KSO_WM_UNIT_PRESET_TEXT_LEN" val="25"/>
  <p:tag name="KSO_WM_DIAGRAM_GROUP_CODE" val="l1-1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h_a"/>
  <p:tag name="KSO_WM_UNIT_INDEX" val="1_1_1"/>
  <p:tag name="KSO_WM_UNIT_ID" val="259*l_h_a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UNIT_TEXT_FILL_FORE_SCHEMECOLOR_INDEX" val="6"/>
  <p:tag name="KSO_WM_UNIT_TEXT_FILL_TYPE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1"/>
  <p:tag name="KSO_WM_UNIT_ID" val="diagram160148_2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2"/>
  <p:tag name="KSO_WM_UNIT_ID" val="diagram160148_2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3"/>
  <p:tag name="KSO_WM_UNIT_ID" val="diagram160148_2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4"/>
  <p:tag name="KSO_WM_UNIT_ID" val="diagram160148_2*m_i*1_4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5"/>
  <p:tag name="KSO_WM_UNIT_ID" val="diagram160148_2*m_i*1_5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6"/>
  <p:tag name="KSO_WM_UNIT_ID" val="diagram160148_2*m_i*1_6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7"/>
  <p:tag name="KSO_WM_UNIT_ID" val="diagram160148_2*m_i*1_7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78"/>
  <p:tag name="KSO_WM_UNIT_TYPE" val="m_h_f"/>
  <p:tag name="KSO_WM_UNIT_INDEX" val="1_5_1"/>
  <p:tag name="KSO_WM_UNIT_ID" val="diagram678_2*m_h_f*1_5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8"/>
  <p:tag name="KSO_WM_UNIT_ID" val="diagram160148_2*m_i*1_8"/>
  <p:tag name="KSO_WM_UNIT_CLEAR" val="1"/>
  <p:tag name="KSO_WM_UNIT_LAYERLEVEL" val="1_1"/>
  <p:tag name="KSO_WM_DIAGRAM_GROUP_CODE" val="m1-1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9"/>
  <p:tag name="KSO_WM_UNIT_ID" val="diagram160148_2*m_i*1_9"/>
  <p:tag name="KSO_WM_UNIT_CLEAR" val="1"/>
  <p:tag name="KSO_WM_UNIT_LAYERLEVEL" val="1_1"/>
  <p:tag name="KSO_WM_DIAGRAM_GROUP_CODE" val="m1-1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10"/>
  <p:tag name="KSO_WM_UNIT_ID" val="diagram160148_2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11"/>
  <p:tag name="KSO_WM_UNIT_ID" val="diagram160148_2*m_i*1_1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12"/>
  <p:tag name="KSO_WM_UNIT_ID" val="diagram160148_2*m_i*1_12"/>
  <p:tag name="KSO_WM_UNIT_CLEAR" val="1"/>
  <p:tag name="KSO_WM_UNIT_LAYERLEVEL" val="1_1"/>
  <p:tag name="KSO_WM_DIAGRAM_GROUP_CODE" val="m1-1"/>
  <p:tag name="KSO_WM_UNIT_TEXT_FILL_FORE_SCHEMECOLOR_INDEX" val="6"/>
  <p:tag name="KSO_WM_UNIT_TEXT_FILL_TYPE" val="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13"/>
  <p:tag name="KSO_WM_UNIT_ID" val="diagram160148_2*m_i*1_13"/>
  <p:tag name="KSO_WM_UNIT_CLEAR" val="1"/>
  <p:tag name="KSO_WM_UNIT_LAYERLEVEL" val="1_1"/>
  <p:tag name="KSO_WM_DIAGRAM_GROUP_CODE" val="m1-1"/>
  <p:tag name="KSO_WM_UNIT_TEXT_FILL_FORE_SCHEMECOLOR_INDEX" val="7"/>
  <p:tag name="KSO_WM_UNIT_TEXT_FILL_TYPE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14"/>
  <p:tag name="KSO_WM_UNIT_ID" val="diagram160148_2*m_i*1_14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15"/>
  <p:tag name="KSO_WM_UNIT_ID" val="diagram160148_2*m_i*1_15"/>
  <p:tag name="KSO_WM_UNIT_CLEAR" val="1"/>
  <p:tag name="KSO_WM_UNIT_LAYERLEVEL" val="1_1"/>
  <p:tag name="KSO_WM_DIAGRAM_GROUP_CODE" val="m1-1"/>
  <p:tag name="KSO_WM_UNIT_TEXT_FILL_FORE_SCHEMECOLOR_INDEX" val="8"/>
  <p:tag name="KSO_WM_UNIT_TEXT_FILL_TYPE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i"/>
  <p:tag name="KSO_WM_UNIT_INDEX" val="1_16"/>
  <p:tag name="KSO_WM_UNIT_ID" val="diagram160148_2*m_i*1_16"/>
  <p:tag name="KSO_WM_UNIT_CLEAR" val="1"/>
  <p:tag name="KSO_WM_UNIT_LAYERLEVEL" val="1_1"/>
  <p:tag name="KSO_WM_DIAGRAM_GROUP_CODE" val="m1-1"/>
  <p:tag name="KSO_WM_UNIT_TEXT_FILL_FORE_SCHEMECOLOR_INDEX" val="9"/>
  <p:tag name="KSO_WM_UNIT_TEXT_FILL_TYPE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h_f"/>
  <p:tag name="KSO_WM_UNIT_INDEX" val="1_1_1"/>
  <p:tag name="KSO_WM_UNIT_ID" val="diagram160148_2*m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78"/>
  <p:tag name="KSO_WM_UNIT_TYPE" val="m_h_f"/>
  <p:tag name="KSO_WM_UNIT_INDEX" val="1_2_1"/>
  <p:tag name="KSO_WM_UNIT_ID" val="diagram678_2*m_h_f*1_2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h_f"/>
  <p:tag name="KSO_WM_UNIT_INDEX" val="1_3_1"/>
  <p:tag name="KSO_WM_UNIT_ID" val="diagram160148_2*m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h_f"/>
  <p:tag name="KSO_WM_UNIT_INDEX" val="1_5_1"/>
  <p:tag name="KSO_WM_UNIT_ID" val="diagram160148_2*m_h_f*1_5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h_f"/>
  <p:tag name="KSO_WM_UNIT_INDEX" val="1_2_1"/>
  <p:tag name="KSO_WM_UNIT_ID" val="diagram160148_2*m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8"/>
  <p:tag name="KSO_WM_UNIT_TYPE" val="m_h_f"/>
  <p:tag name="KSO_WM_UNIT_INDEX" val="1_4_1"/>
  <p:tag name="KSO_WM_UNIT_ID" val="diagram160148_2*m_h_f*1_4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22"/>
  <p:tag name="KSO_WM_UNIT_TYPE" val="m_h_a"/>
  <p:tag name="KSO_WM_UNIT_INDEX" val="1_1_1"/>
  <p:tag name="KSO_WM_UNIT_ID" val="diagram160022_3*m_h_a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22"/>
  <p:tag name="KSO_WM_UNIT_TYPE" val="m_h_a"/>
  <p:tag name="KSO_WM_UNIT_INDEX" val="1_2_1"/>
  <p:tag name="KSO_WM_UNIT_ID" val="diagram160022_3*m_h_a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22"/>
  <p:tag name="KSO_WM_UNIT_TYPE" val="m_h_a"/>
  <p:tag name="KSO_WM_UNIT_INDEX" val="1_3_1"/>
  <p:tag name="KSO_WM_UNIT_ID" val="diagram160022_3*m_h_a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22"/>
  <p:tag name="KSO_WM_UNIT_TYPE" val="m_h_f"/>
  <p:tag name="KSO_WM_UNIT_INDEX" val="1_3_1"/>
  <p:tag name="KSO_WM_UNIT_ID" val="diagram160022_3*m_h_f*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22"/>
  <p:tag name="KSO_WM_UNIT_TYPE" val="m_h_f"/>
  <p:tag name="KSO_WM_UNIT_INDEX" val="1_1_1"/>
  <p:tag name="KSO_WM_UNIT_ID" val="diagram160022_3*m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22"/>
  <p:tag name="KSO_WM_UNIT_TYPE" val="m_h_f"/>
  <p:tag name="KSO_WM_UNIT_INDEX" val="1_2_1"/>
  <p:tag name="KSO_WM_UNIT_ID" val="diagram160022_3*m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4778F"/>
      </a:dk2>
      <a:lt2>
        <a:srgbClr val="48B2D1"/>
      </a:lt2>
      <a:accent1>
        <a:srgbClr val="3B7177"/>
      </a:accent1>
      <a:accent2>
        <a:srgbClr val="4F979F"/>
      </a:accent2>
      <a:accent3>
        <a:srgbClr val="64961E"/>
      </a:accent3>
      <a:accent4>
        <a:srgbClr val="96E623"/>
      </a:accent4>
      <a:accent5>
        <a:srgbClr val="A5A5A5"/>
      </a:accent5>
      <a:accent6>
        <a:srgbClr val="F2F2F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7343</Words>
  <Application>WPS 演示</Application>
  <PresentationFormat/>
  <Paragraphs>610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Flareserif821 BT</vt:lpstr>
      <vt:lpstr>微软雅黑</vt:lpstr>
      <vt:lpstr>Aharoni</vt:lpstr>
      <vt:lpstr>Oswald Light</vt:lpstr>
      <vt:lpstr>Impact</vt:lpstr>
      <vt:lpstr>AMGDT</vt:lpstr>
      <vt:lpstr>Arial Unicode MS</vt:lpstr>
      <vt:lpstr>黑体</vt:lpstr>
      <vt:lpstr>华文中宋</vt:lpstr>
      <vt:lpstr>华文细黑</vt:lpstr>
      <vt:lpstr>华文琥珀</vt:lpstr>
      <vt:lpstr>Calibri Light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汤子汉</cp:lastModifiedBy>
  <cp:revision>463</cp:revision>
  <dcterms:created xsi:type="dcterms:W3CDTF">2013-02-20T08:47:00Z</dcterms:created>
  <dcterms:modified xsi:type="dcterms:W3CDTF">2017-11-02T13:51:13Z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