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865" r:id="rId3"/>
    <p:sldId id="2886" r:id="rId5"/>
    <p:sldId id="2885" r:id="rId6"/>
    <p:sldId id="2866" r:id="rId7"/>
    <p:sldId id="2895" r:id="rId8"/>
    <p:sldId id="2881" r:id="rId9"/>
    <p:sldId id="2916" r:id="rId10"/>
    <p:sldId id="2917" r:id="rId11"/>
    <p:sldId id="2883" r:id="rId12"/>
    <p:sldId id="2869" r:id="rId13"/>
    <p:sldId id="2914" r:id="rId14"/>
    <p:sldId id="2915" r:id="rId15"/>
    <p:sldId id="2918" r:id="rId16"/>
    <p:sldId id="2919" r:id="rId17"/>
    <p:sldId id="2896" r:id="rId18"/>
    <p:sldId id="2920" r:id="rId19"/>
    <p:sldId id="2921" r:id="rId20"/>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FFFFF"/>
    <a:srgbClr val="ECEBE8"/>
    <a:srgbClr val="F3F3F3"/>
    <a:srgbClr val="EFEFEE"/>
    <a:srgbClr val="D9D9D9"/>
    <a:srgbClr val="EFEEEC"/>
    <a:srgbClr val="A6A37E"/>
    <a:srgbClr val="BBB99D"/>
    <a:srgbClr val="EDA231"/>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2" autoAdjust="0"/>
    <p:restoredTop sz="92986" autoAdjust="0"/>
  </p:normalViewPr>
  <p:slideViewPr>
    <p:cSldViewPr>
      <p:cViewPr varScale="1">
        <p:scale>
          <a:sx n="61" d="100"/>
          <a:sy n="61" d="100"/>
        </p:scale>
        <p:origin x="-72" y="-1428"/>
      </p:cViewPr>
      <p:guideLst>
        <p:guide orient="horz" pos="352"/>
        <p:guide orient="horz" pos="4222"/>
        <p:guide pos="4050"/>
        <p:guide pos="483"/>
        <p:guide pos="753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Tm="0">
        <p14:flip dir="r"/>
      </p:transition>
    </mc:Choice>
    <mc:Fallback>
      <p:transition spd="slow" advTm="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re icons righ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643018" y="6704013"/>
            <a:ext cx="3000745" cy="385762"/>
          </a:xfrm>
          <a:prstGeom prst="rect">
            <a:avLst/>
          </a:prstGeom>
        </p:spPr>
        <p:txBody>
          <a:bodyPr/>
          <a:lstStyle>
            <a:lvl1pPr>
              <a:defRPr/>
            </a:lvl1pPr>
          </a:lstStyle>
          <a:p>
            <a:pPr>
              <a:defRPr/>
            </a:pPr>
            <a:fld id="{ECE45C20-9DC3-4C93-855F-0906F529D9E0}" type="datetimeFigureOut">
              <a:rPr lang="zh-CN" altLang="en-US"/>
            </a:fld>
            <a:endParaRPr lang="zh-CN" altLang="en-US"/>
          </a:p>
        </p:txBody>
      </p:sp>
      <p:sp>
        <p:nvSpPr>
          <p:cNvPr id="3" name="页脚占位符 4"/>
          <p:cNvSpPr>
            <a:spLocks noGrp="1"/>
          </p:cNvSpPr>
          <p:nvPr>
            <p:ph type="ftr" sz="quarter" idx="11"/>
          </p:nvPr>
        </p:nvSpPr>
        <p:spPr>
          <a:xfrm>
            <a:off x="4393156" y="6704013"/>
            <a:ext cx="4072440" cy="385762"/>
          </a:xfrm>
          <a:prstGeom prst="rect">
            <a:avLst/>
          </a:prstGeo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9214988" y="6704013"/>
            <a:ext cx="3000745" cy="385762"/>
          </a:xfrm>
          <a:prstGeom prst="rect">
            <a:avLst/>
          </a:prstGeom>
        </p:spPr>
        <p:txBody>
          <a:bodyPr/>
          <a:lstStyle>
            <a:lvl1pPr>
              <a:defRPr/>
            </a:lvl1pPr>
          </a:lstStyle>
          <a:p>
            <a:fld id="{438595A7-F137-4A1C-94F3-17BF434764D1}"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5" b="1" baseline="0">
                <a:solidFill>
                  <a:schemeClr val="bg1">
                    <a:lumMod val="75000"/>
                  </a:schemeClr>
                </a:solidFill>
              </a:defRPr>
            </a:lvl1pPr>
            <a:lvl2pPr marL="642620" indent="0">
              <a:buNone/>
              <a:defRPr sz="1685"/>
            </a:lvl2pPr>
            <a:lvl3pPr marL="1285875" indent="0">
              <a:buNone/>
              <a:defRPr sz="1405"/>
            </a:lvl3pPr>
            <a:lvl4pPr marL="1928495" indent="0">
              <a:buNone/>
              <a:defRPr sz="1265"/>
            </a:lvl4pPr>
            <a:lvl5pPr marL="2571750" indent="0">
              <a:buNone/>
              <a:defRPr sz="1265"/>
            </a:lvl5pPr>
            <a:lvl6pPr marL="3214370" indent="0">
              <a:buNone/>
              <a:defRPr sz="1265"/>
            </a:lvl6pPr>
            <a:lvl7pPr marL="3857625" indent="0">
              <a:buNone/>
              <a:defRPr sz="1265"/>
            </a:lvl7pPr>
            <a:lvl8pPr marL="4500245" indent="0">
              <a:buNone/>
              <a:defRPr sz="1265"/>
            </a:lvl8pPr>
            <a:lvl9pPr marL="5143500" indent="0">
              <a:buNone/>
              <a:defRPr sz="1265"/>
            </a:lvl9pPr>
          </a:lstStyle>
          <a:p>
            <a:pPr lvl="0"/>
            <a:r>
              <a:rPr lang="en-US" dirty="0" smtClean="0"/>
              <a:t>Subtext Goes Here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5" b="1" baseline="0">
                <a:solidFill>
                  <a:schemeClr val="bg1">
                    <a:lumMod val="75000"/>
                  </a:schemeClr>
                </a:solidFill>
              </a:defRPr>
            </a:lvl1pPr>
            <a:lvl2pPr marL="642620" indent="0">
              <a:buNone/>
              <a:defRPr sz="1685"/>
            </a:lvl2pPr>
            <a:lvl3pPr marL="1285875" indent="0">
              <a:buNone/>
              <a:defRPr sz="1405"/>
            </a:lvl3pPr>
            <a:lvl4pPr marL="1928495" indent="0">
              <a:buNone/>
              <a:defRPr sz="1265"/>
            </a:lvl4pPr>
            <a:lvl5pPr marL="2571750" indent="0">
              <a:buNone/>
              <a:defRPr sz="1265"/>
            </a:lvl5pPr>
            <a:lvl6pPr marL="3214370" indent="0">
              <a:buNone/>
              <a:defRPr sz="1265"/>
            </a:lvl6pPr>
            <a:lvl7pPr marL="3857625" indent="0">
              <a:buNone/>
              <a:defRPr sz="1265"/>
            </a:lvl7pPr>
            <a:lvl8pPr marL="4500245" indent="0">
              <a:buNone/>
              <a:defRPr sz="1265"/>
            </a:lvl8pPr>
            <a:lvl9pPr marL="5143500" indent="0">
              <a:buNone/>
              <a:defRPr sz="1265"/>
            </a:lvl9pPr>
          </a:lstStyle>
          <a:p>
            <a:pPr lvl="0"/>
            <a:r>
              <a:rPr lang="en-US" dirty="0" smtClean="0"/>
              <a:t>Subtext Goes Here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mock_up">
    <p:spTree>
      <p:nvGrpSpPr>
        <p:cNvPr id="1" name=""/>
        <p:cNvGrpSpPr/>
        <p:nvPr/>
      </p:nvGrpSpPr>
      <p:grpSpPr>
        <a:xfrm>
          <a:off x="0" y="0"/>
          <a:ext cx="0" cy="0"/>
          <a:chOff x="0" y="0"/>
          <a:chExt cx="0" cy="0"/>
        </a:xfrm>
      </p:grpSpPr>
      <p:pic>
        <p:nvPicPr>
          <p:cNvPr id="9" name="Picture 8" descr="iPhone-Mockup-PSD.png"/>
          <p:cNvPicPr>
            <a:picLocks noChangeAspect="1"/>
          </p:cNvPicPr>
          <p:nvPr userDrawn="1"/>
        </p:nvPicPr>
        <p:blipFill>
          <a:blip r:embed="rId2" cstate="screen"/>
          <a:stretch>
            <a:fillRect/>
          </a:stretch>
        </p:blipFill>
        <p:spPr>
          <a:xfrm>
            <a:off x="7642054" y="1094753"/>
            <a:ext cx="5216697" cy="6137897"/>
          </a:xfrm>
          <a:prstGeom prst="rect">
            <a:avLst/>
          </a:prstGeom>
        </p:spPr>
      </p:pic>
      <p:sp>
        <p:nvSpPr>
          <p:cNvPr id="8" name="Picture Placeholder 7"/>
          <p:cNvSpPr>
            <a:spLocks noGrp="1"/>
          </p:cNvSpPr>
          <p:nvPr>
            <p:ph type="pic" sz="quarter" idx="44" hasCustomPrompt="1"/>
          </p:nvPr>
        </p:nvSpPr>
        <p:spPr>
          <a:xfrm rot="20354325">
            <a:off x="8515054" y="1947671"/>
            <a:ext cx="2031683" cy="3587394"/>
          </a:xfrm>
          <a:prstGeom prst="rect">
            <a:avLst/>
          </a:prstGeom>
          <a:ln w="3175">
            <a:noFill/>
          </a:ln>
        </p:spPr>
        <p:txBody>
          <a:bodyPr wrap="none" tIns="0" bIns="640080" anchor="b"/>
          <a:lstStyle>
            <a:lvl1pPr algn="ctr" rtl="0">
              <a:buNone/>
              <a:defRPr sz="1545" b="1">
                <a:solidFill>
                  <a:schemeClr val="bg1"/>
                </a:solidFill>
              </a:defRPr>
            </a:lvl1pPr>
          </a:lstStyle>
          <a:p>
            <a:r>
              <a:rPr lang="en-US" dirty="0" smtClean="0"/>
              <a:t>Click Icon To Add Image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2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12858750" cy="7232650"/>
          </a:xfrm>
          <a:prstGeom prst="rect">
            <a:avLst/>
          </a:prstGeom>
          <a:blipFill dpi="0" rotWithShape="1">
            <a:blip r:embed="rId17"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8.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13"/>
          <p:cNvSpPr txBox="1">
            <a:spLocks noChangeArrowheads="1"/>
          </p:cNvSpPr>
          <p:nvPr/>
        </p:nvSpPr>
        <p:spPr bwMode="auto">
          <a:xfrm>
            <a:off x="3937638" y="4981105"/>
            <a:ext cx="4983480"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buNone/>
            </a:pPr>
            <a:r>
              <a:rPr lang="zh-CN" altLang="en-US" sz="5400" b="1" dirty="0" smtClean="0">
                <a:solidFill>
                  <a:schemeClr val="bg1"/>
                </a:solidFill>
                <a:latin typeface="+mj-ea"/>
                <a:ea typeface="+mj-ea"/>
                <a:cs typeface="Arial" panose="020B0604020202020204" pitchFamily="34" charset="0"/>
              </a:rPr>
              <a:t>第九周学习报告</a:t>
            </a:r>
            <a:endParaRPr lang="zh-CN" altLang="en-US" sz="5400" b="1" dirty="0" smtClean="0">
              <a:solidFill>
                <a:schemeClr val="bg1"/>
              </a:solidFill>
              <a:latin typeface="+mj-ea"/>
              <a:ea typeface="+mj-ea"/>
              <a:cs typeface="Arial" panose="020B0604020202020204" pitchFamily="34" charset="0"/>
            </a:endParaRPr>
          </a:p>
        </p:txBody>
      </p:sp>
      <p:sp>
        <p:nvSpPr>
          <p:cNvPr id="61" name="任意多边形 60"/>
          <p:cNvSpPr/>
          <p:nvPr/>
        </p:nvSpPr>
        <p:spPr>
          <a:xfrm>
            <a:off x="2792971" y="6278950"/>
            <a:ext cx="7272808" cy="105348"/>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0">
              <a:solidFill>
                <a:schemeClr val="bg1"/>
              </a:solidFill>
            </a:endParaRPr>
          </a:p>
        </p:txBody>
      </p:sp>
      <p:sp>
        <p:nvSpPr>
          <p:cNvPr id="67" name="任意多边形 66"/>
          <p:cNvSpPr/>
          <p:nvPr/>
        </p:nvSpPr>
        <p:spPr>
          <a:xfrm flipV="1">
            <a:off x="2792971" y="4499740"/>
            <a:ext cx="7272808" cy="360041"/>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0">
              <a:solidFill>
                <a:schemeClr val="bg1"/>
              </a:solidFill>
            </a:endParaRPr>
          </a:p>
        </p:txBody>
      </p:sp>
      <p:grpSp>
        <p:nvGrpSpPr>
          <p:cNvPr id="5" name="组合 4"/>
          <p:cNvGrpSpPr/>
          <p:nvPr/>
        </p:nvGrpSpPr>
        <p:grpSpPr>
          <a:xfrm>
            <a:off x="4463809" y="1221492"/>
            <a:ext cx="343181" cy="325466"/>
            <a:chOff x="2221060" y="3048287"/>
            <a:chExt cx="224323" cy="193745"/>
          </a:xfrm>
        </p:grpSpPr>
        <p:sp>
          <p:nvSpPr>
            <p:cNvPr id="31" name="椭圆 30"/>
            <p:cNvSpPr/>
            <p:nvPr/>
          </p:nvSpPr>
          <p:spPr>
            <a:xfrm>
              <a:off x="2252911" y="3048287"/>
              <a:ext cx="192472" cy="192472"/>
            </a:xfrm>
            <a:prstGeom prst="ellipse">
              <a:avLst/>
            </a:prstGeom>
            <a:solidFill>
              <a:schemeClr val="bg1"/>
            </a:soli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21060" y="3049560"/>
              <a:ext cx="192472" cy="192472"/>
            </a:xfrm>
            <a:prstGeom prst="ellipse">
              <a:avLst/>
            </a:prstGeom>
            <a:gradFill>
              <a:gsLst>
                <a:gs pos="43000">
                  <a:schemeClr val="accent1">
                    <a:lumMod val="5000"/>
                    <a:lumOff val="95000"/>
                  </a:schemeClr>
                </a:gs>
                <a:gs pos="0">
                  <a:srgbClr val="ECEBE8"/>
                </a:gs>
              </a:gsLst>
              <a:lin ang="5400000" scaled="1"/>
            </a:gra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5700326" y="3159397"/>
            <a:ext cx="343181" cy="325466"/>
            <a:chOff x="2221060" y="3048287"/>
            <a:chExt cx="224323" cy="193745"/>
          </a:xfrm>
        </p:grpSpPr>
        <p:sp>
          <p:nvSpPr>
            <p:cNvPr id="34" name="椭圆 33"/>
            <p:cNvSpPr/>
            <p:nvPr/>
          </p:nvSpPr>
          <p:spPr>
            <a:xfrm>
              <a:off x="2252911" y="3048287"/>
              <a:ext cx="192472" cy="192472"/>
            </a:xfrm>
            <a:prstGeom prst="ellipse">
              <a:avLst/>
            </a:prstGeom>
            <a:solidFill>
              <a:schemeClr val="bg1"/>
            </a:soli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221060" y="3049560"/>
              <a:ext cx="192472" cy="192472"/>
            </a:xfrm>
            <a:prstGeom prst="ellipse">
              <a:avLst/>
            </a:prstGeom>
            <a:gradFill>
              <a:gsLst>
                <a:gs pos="43000">
                  <a:schemeClr val="accent1">
                    <a:lumMod val="5000"/>
                    <a:lumOff val="95000"/>
                  </a:schemeClr>
                </a:gs>
                <a:gs pos="0">
                  <a:srgbClr val="ECEBE8"/>
                </a:gs>
              </a:gsLst>
              <a:lin ang="5400000" scaled="1"/>
            </a:gra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5951018" y="3594553"/>
            <a:ext cx="184978" cy="175429"/>
            <a:chOff x="2221060" y="3048287"/>
            <a:chExt cx="224323" cy="193745"/>
          </a:xfrm>
        </p:grpSpPr>
        <p:sp>
          <p:nvSpPr>
            <p:cNvPr id="42" name="椭圆 41"/>
            <p:cNvSpPr/>
            <p:nvPr/>
          </p:nvSpPr>
          <p:spPr>
            <a:xfrm>
              <a:off x="2252911" y="3048287"/>
              <a:ext cx="192472" cy="192472"/>
            </a:xfrm>
            <a:prstGeom prst="ellipse">
              <a:avLst/>
            </a:prstGeom>
            <a:solidFill>
              <a:schemeClr val="bg1"/>
            </a:soli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221060" y="3049560"/>
              <a:ext cx="192472" cy="192472"/>
            </a:xfrm>
            <a:prstGeom prst="ellipse">
              <a:avLst/>
            </a:prstGeom>
            <a:gradFill>
              <a:gsLst>
                <a:gs pos="43000">
                  <a:schemeClr val="accent1">
                    <a:lumMod val="5000"/>
                    <a:lumOff val="95000"/>
                  </a:schemeClr>
                </a:gs>
                <a:gs pos="0">
                  <a:srgbClr val="ECEBE8"/>
                </a:gs>
              </a:gsLst>
              <a:lin ang="5400000" scaled="1"/>
            </a:gra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8114903" y="1397149"/>
            <a:ext cx="184978" cy="175429"/>
            <a:chOff x="2221060" y="3048287"/>
            <a:chExt cx="224323" cy="193745"/>
          </a:xfrm>
        </p:grpSpPr>
        <p:sp>
          <p:nvSpPr>
            <p:cNvPr id="45" name="椭圆 44"/>
            <p:cNvSpPr/>
            <p:nvPr/>
          </p:nvSpPr>
          <p:spPr>
            <a:xfrm>
              <a:off x="2252911" y="3048287"/>
              <a:ext cx="192472" cy="192472"/>
            </a:xfrm>
            <a:prstGeom prst="ellipse">
              <a:avLst/>
            </a:prstGeom>
            <a:solidFill>
              <a:schemeClr val="bg1"/>
            </a:soli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221060" y="3049560"/>
              <a:ext cx="192472" cy="192472"/>
            </a:xfrm>
            <a:prstGeom prst="ellipse">
              <a:avLst/>
            </a:prstGeom>
            <a:gradFill>
              <a:gsLst>
                <a:gs pos="43000">
                  <a:schemeClr val="accent1">
                    <a:lumMod val="5000"/>
                    <a:lumOff val="95000"/>
                  </a:schemeClr>
                </a:gs>
                <a:gs pos="0">
                  <a:srgbClr val="ECEBE8"/>
                </a:gs>
              </a:gsLst>
              <a:lin ang="5400000" scaled="1"/>
            </a:gra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8238728" y="3460977"/>
            <a:ext cx="245158" cy="232502"/>
            <a:chOff x="2221060" y="3048287"/>
            <a:chExt cx="224323" cy="193745"/>
          </a:xfrm>
        </p:grpSpPr>
        <p:sp>
          <p:nvSpPr>
            <p:cNvPr id="48" name="椭圆 47"/>
            <p:cNvSpPr/>
            <p:nvPr/>
          </p:nvSpPr>
          <p:spPr>
            <a:xfrm>
              <a:off x="2252911" y="3048287"/>
              <a:ext cx="192472" cy="192472"/>
            </a:xfrm>
            <a:prstGeom prst="ellipse">
              <a:avLst/>
            </a:prstGeom>
            <a:solidFill>
              <a:schemeClr val="bg1"/>
            </a:soli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221060" y="3049560"/>
              <a:ext cx="192472" cy="192472"/>
            </a:xfrm>
            <a:prstGeom prst="ellipse">
              <a:avLst/>
            </a:prstGeom>
            <a:gradFill>
              <a:gsLst>
                <a:gs pos="43000">
                  <a:schemeClr val="accent1">
                    <a:lumMod val="5000"/>
                    <a:lumOff val="95000"/>
                  </a:schemeClr>
                </a:gs>
                <a:gs pos="0">
                  <a:srgbClr val="ECEBE8"/>
                </a:gs>
              </a:gsLst>
              <a:lin ang="5400000" scaled="1"/>
            </a:gra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122218" y="1222828"/>
            <a:ext cx="184978" cy="175429"/>
            <a:chOff x="2221060" y="3048287"/>
            <a:chExt cx="224323" cy="193745"/>
          </a:xfrm>
        </p:grpSpPr>
        <p:sp>
          <p:nvSpPr>
            <p:cNvPr id="70" name="椭圆 69"/>
            <p:cNvSpPr/>
            <p:nvPr/>
          </p:nvSpPr>
          <p:spPr>
            <a:xfrm>
              <a:off x="2252911" y="3048287"/>
              <a:ext cx="192472" cy="192472"/>
            </a:xfrm>
            <a:prstGeom prst="ellipse">
              <a:avLst/>
            </a:prstGeom>
            <a:solidFill>
              <a:schemeClr val="bg1"/>
            </a:soli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2221060" y="3049560"/>
              <a:ext cx="192472" cy="192472"/>
            </a:xfrm>
            <a:prstGeom prst="ellipse">
              <a:avLst/>
            </a:prstGeom>
            <a:gradFill>
              <a:gsLst>
                <a:gs pos="43000">
                  <a:schemeClr val="accent1">
                    <a:lumMod val="5000"/>
                    <a:lumOff val="95000"/>
                  </a:schemeClr>
                </a:gs>
                <a:gs pos="0">
                  <a:srgbClr val="ECEBE8"/>
                </a:gs>
              </a:gsLst>
              <a:lin ang="5400000" scaled="1"/>
            </a:gradFill>
            <a:ln>
              <a:noFill/>
            </a:ln>
            <a:effectLst>
              <a:outerShdw blurRad="2413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4" name=" 184"/>
          <p:cNvSpPr/>
          <p:nvPr/>
        </p:nvSpPr>
        <p:spPr>
          <a:xfrm>
            <a:off x="3612515" y="1701165"/>
            <a:ext cx="2087880" cy="1781175"/>
          </a:xfrm>
          <a:prstGeom prst="ellipse">
            <a:avLst/>
          </a:prstGeom>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b="1">
                <a:solidFill>
                  <a:schemeClr val="tx1"/>
                </a:solidFill>
                <a:latin typeface="+mj-ea"/>
                <a:ea typeface="+mj-ea"/>
              </a:rPr>
              <a:t>第</a:t>
            </a:r>
            <a:endParaRPr lang="zh-CN" altLang="en-US" sz="5400" b="1">
              <a:solidFill>
                <a:schemeClr val="tx1"/>
              </a:solidFill>
              <a:latin typeface="+mj-ea"/>
              <a:ea typeface="+mj-ea"/>
            </a:endParaRPr>
          </a:p>
        </p:txBody>
      </p:sp>
      <p:sp>
        <p:nvSpPr>
          <p:cNvPr id="3" name=" 184"/>
          <p:cNvSpPr/>
          <p:nvPr/>
        </p:nvSpPr>
        <p:spPr>
          <a:xfrm>
            <a:off x="5525770" y="1398270"/>
            <a:ext cx="2087880" cy="1781175"/>
          </a:xfrm>
          <a:prstGeom prst="ellipse">
            <a:avLst/>
          </a:prstGeom>
        </p:spPr>
        <p:style>
          <a:lnRef idx="2">
            <a:schemeClr val="dk1"/>
          </a:lnRef>
          <a:fillRef idx="1">
            <a:schemeClr val="lt1"/>
          </a:fillRef>
          <a:effectRef idx="0">
            <a:schemeClr val="dk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b="1">
                <a:solidFill>
                  <a:schemeClr val="tx1"/>
                </a:solidFill>
                <a:effectLst>
                  <a:outerShdw blurRad="38100" dist="19050" dir="2700000" algn="tl" rotWithShape="0">
                    <a:schemeClr val="dk1">
                      <a:alpha val="40000"/>
                    </a:schemeClr>
                  </a:outerShdw>
                </a:effectLst>
                <a:latin typeface="+mj-ea"/>
                <a:ea typeface="+mj-ea"/>
              </a:rPr>
              <a:t>一</a:t>
            </a:r>
            <a:endParaRPr lang="zh-CN" altLang="en-US" sz="5400" b="1">
              <a:solidFill>
                <a:schemeClr val="tx1"/>
              </a:solidFill>
              <a:effectLst>
                <a:outerShdw blurRad="38100" dist="19050" dir="2700000" algn="tl" rotWithShape="0">
                  <a:schemeClr val="dk1">
                    <a:alpha val="40000"/>
                  </a:schemeClr>
                </a:outerShdw>
              </a:effectLst>
              <a:latin typeface="+mj-ea"/>
              <a:ea typeface="+mj-ea"/>
            </a:endParaRPr>
          </a:p>
        </p:txBody>
      </p:sp>
      <p:sp>
        <p:nvSpPr>
          <p:cNvPr id="6" name=" 184"/>
          <p:cNvSpPr/>
          <p:nvPr/>
        </p:nvSpPr>
        <p:spPr>
          <a:xfrm>
            <a:off x="7334885" y="1679575"/>
            <a:ext cx="2087880" cy="1781175"/>
          </a:xfrm>
          <a:prstGeom prst="ellipse">
            <a:avLst/>
          </a:prstGeom>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b="1">
                <a:solidFill>
                  <a:schemeClr val="tx1"/>
                </a:solidFill>
                <a:latin typeface="+mj-ea"/>
                <a:ea typeface="+mj-ea"/>
              </a:rPr>
              <a:t>组</a:t>
            </a:r>
            <a:endParaRPr lang="zh-CN" altLang="en-US" sz="5400" b="1">
              <a:solidFill>
                <a:schemeClr val="tx1"/>
              </a:solidFill>
              <a:latin typeface="+mj-ea"/>
              <a:ea typeface="+mj-ea"/>
            </a:endParaRPr>
          </a:p>
        </p:txBody>
      </p:sp>
      <p:sp>
        <p:nvSpPr>
          <p:cNvPr id="7" name="文本框 6"/>
          <p:cNvSpPr txBox="1"/>
          <p:nvPr/>
        </p:nvSpPr>
        <p:spPr>
          <a:xfrm>
            <a:off x="4256405" y="4280535"/>
            <a:ext cx="4626610" cy="579120"/>
          </a:xfrm>
          <a:prstGeom prst="rect">
            <a:avLst/>
          </a:prstGeom>
          <a:noFill/>
        </p:spPr>
        <p:txBody>
          <a:bodyPr wrap="square" rtlCol="0">
            <a:spAutoFit/>
          </a:bodyPr>
          <a:p>
            <a:pPr algn="ctr"/>
            <a:r>
              <a:rPr lang="zh-CN" altLang="en-US" sz="3200" b="1">
                <a:solidFill>
                  <a:schemeClr val="tx1"/>
                </a:solidFill>
                <a:effectLst>
                  <a:outerShdw blurRad="38100" dist="19050" dir="2700000" algn="tl" rotWithShape="0">
                    <a:schemeClr val="dk1">
                      <a:alpha val="40000"/>
                    </a:schemeClr>
                  </a:outerShdw>
                </a:effectLst>
              </a:rPr>
              <a:t>仿生扑翼飞行器</a:t>
            </a:r>
            <a:endParaRPr lang="zh-CN" altLang="en-US" sz="32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p:cTn id="12" dur="1000" fill="hold"/>
                                        <p:tgtEl>
                                          <p:spTgt spid="69"/>
                                        </p:tgtEl>
                                        <p:attrNameLst>
                                          <p:attrName>ppt_w</p:attrName>
                                        </p:attrNameLst>
                                      </p:cBhvr>
                                      <p:tavLst>
                                        <p:tav tm="0">
                                          <p:val>
                                            <p:fltVal val="0"/>
                                          </p:val>
                                        </p:tav>
                                        <p:tav tm="100000">
                                          <p:val>
                                            <p:strVal val="#ppt_w"/>
                                          </p:val>
                                        </p:tav>
                                      </p:tavLst>
                                    </p:anim>
                                    <p:anim calcmode="lin" valueType="num">
                                      <p:cBhvr>
                                        <p:cTn id="13" dur="1000" fill="hold"/>
                                        <p:tgtEl>
                                          <p:spTgt spid="69"/>
                                        </p:tgtEl>
                                        <p:attrNameLst>
                                          <p:attrName>ppt_h</p:attrName>
                                        </p:attrNameLst>
                                      </p:cBhvr>
                                      <p:tavLst>
                                        <p:tav tm="0">
                                          <p:val>
                                            <p:fltVal val="0"/>
                                          </p:val>
                                        </p:tav>
                                        <p:tav tm="100000">
                                          <p:val>
                                            <p:strVal val="#ppt_h"/>
                                          </p:val>
                                        </p:tav>
                                      </p:tavLst>
                                    </p:anim>
                                    <p:animEffect transition="in" filter="fade">
                                      <p:cBhvr>
                                        <p:cTn id="14" dur="1000"/>
                                        <p:tgtEl>
                                          <p:spTgt spid="69"/>
                                        </p:tgtEl>
                                      </p:cBhvr>
                                    </p:animEffect>
                                  </p:childTnLst>
                                </p:cTn>
                              </p:par>
                              <p:par>
                                <p:cTn id="15" presetID="53" presetClass="entr" presetSubtype="16"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1000" fill="hold"/>
                                        <p:tgtEl>
                                          <p:spTgt spid="36"/>
                                        </p:tgtEl>
                                        <p:attrNameLst>
                                          <p:attrName>ppt_w</p:attrName>
                                        </p:attrNameLst>
                                      </p:cBhvr>
                                      <p:tavLst>
                                        <p:tav tm="0">
                                          <p:val>
                                            <p:fltVal val="0"/>
                                          </p:val>
                                        </p:tav>
                                        <p:tav tm="100000">
                                          <p:val>
                                            <p:strVal val="#ppt_w"/>
                                          </p:val>
                                        </p:tav>
                                      </p:tavLst>
                                    </p:anim>
                                    <p:anim calcmode="lin" valueType="num">
                                      <p:cBhvr>
                                        <p:cTn id="18" dur="1000" fill="hold"/>
                                        <p:tgtEl>
                                          <p:spTgt spid="36"/>
                                        </p:tgtEl>
                                        <p:attrNameLst>
                                          <p:attrName>ppt_h</p:attrName>
                                        </p:attrNameLst>
                                      </p:cBhvr>
                                      <p:tavLst>
                                        <p:tav tm="0">
                                          <p:val>
                                            <p:fltVal val="0"/>
                                          </p:val>
                                        </p:tav>
                                        <p:tav tm="100000">
                                          <p:val>
                                            <p:strVal val="#ppt_h"/>
                                          </p:val>
                                        </p:tav>
                                      </p:tavLst>
                                    </p:anim>
                                    <p:animEffect transition="in" filter="fade">
                                      <p:cBhvr>
                                        <p:cTn id="19" dur="1000"/>
                                        <p:tgtEl>
                                          <p:spTgt spid="36"/>
                                        </p:tgtEl>
                                      </p:cBhvr>
                                    </p:animEffect>
                                  </p:childTnLst>
                                </p:cTn>
                              </p:par>
                              <p:par>
                                <p:cTn id="20" presetID="53" presetClass="entr" presetSubtype="16"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1000" fill="hold"/>
                                        <p:tgtEl>
                                          <p:spTgt spid="33"/>
                                        </p:tgtEl>
                                        <p:attrNameLst>
                                          <p:attrName>ppt_w</p:attrName>
                                        </p:attrNameLst>
                                      </p:cBhvr>
                                      <p:tavLst>
                                        <p:tav tm="0">
                                          <p:val>
                                            <p:fltVal val="0"/>
                                          </p:val>
                                        </p:tav>
                                        <p:tav tm="100000">
                                          <p:val>
                                            <p:strVal val="#ppt_w"/>
                                          </p:val>
                                        </p:tav>
                                      </p:tavLst>
                                    </p:anim>
                                    <p:anim calcmode="lin" valueType="num">
                                      <p:cBhvr>
                                        <p:cTn id="23" dur="1000" fill="hold"/>
                                        <p:tgtEl>
                                          <p:spTgt spid="33"/>
                                        </p:tgtEl>
                                        <p:attrNameLst>
                                          <p:attrName>ppt_h</p:attrName>
                                        </p:attrNameLst>
                                      </p:cBhvr>
                                      <p:tavLst>
                                        <p:tav tm="0">
                                          <p:val>
                                            <p:fltVal val="0"/>
                                          </p:val>
                                        </p:tav>
                                        <p:tav tm="100000">
                                          <p:val>
                                            <p:strVal val="#ppt_h"/>
                                          </p:val>
                                        </p:tav>
                                      </p:tavLst>
                                    </p:anim>
                                    <p:animEffect transition="in" filter="fade">
                                      <p:cBhvr>
                                        <p:cTn id="24" dur="1000"/>
                                        <p:tgtEl>
                                          <p:spTgt spid="33"/>
                                        </p:tgtEl>
                                      </p:cBhvr>
                                    </p:animEffect>
                                  </p:childTnLst>
                                </p:cTn>
                              </p:par>
                              <p:par>
                                <p:cTn id="25" presetID="53" presetClass="entr" presetSubtype="16"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1000" fill="hold"/>
                                        <p:tgtEl>
                                          <p:spTgt spid="44"/>
                                        </p:tgtEl>
                                        <p:attrNameLst>
                                          <p:attrName>ppt_w</p:attrName>
                                        </p:attrNameLst>
                                      </p:cBhvr>
                                      <p:tavLst>
                                        <p:tav tm="0">
                                          <p:val>
                                            <p:fltVal val="0"/>
                                          </p:val>
                                        </p:tav>
                                        <p:tav tm="100000">
                                          <p:val>
                                            <p:strVal val="#ppt_w"/>
                                          </p:val>
                                        </p:tav>
                                      </p:tavLst>
                                    </p:anim>
                                    <p:anim calcmode="lin" valueType="num">
                                      <p:cBhvr>
                                        <p:cTn id="28" dur="1000" fill="hold"/>
                                        <p:tgtEl>
                                          <p:spTgt spid="44"/>
                                        </p:tgtEl>
                                        <p:attrNameLst>
                                          <p:attrName>ppt_h</p:attrName>
                                        </p:attrNameLst>
                                      </p:cBhvr>
                                      <p:tavLst>
                                        <p:tav tm="0">
                                          <p:val>
                                            <p:fltVal val="0"/>
                                          </p:val>
                                        </p:tav>
                                        <p:tav tm="100000">
                                          <p:val>
                                            <p:strVal val="#ppt_h"/>
                                          </p:val>
                                        </p:tav>
                                      </p:tavLst>
                                    </p:anim>
                                    <p:animEffect transition="in" filter="fade">
                                      <p:cBhvr>
                                        <p:cTn id="29" dur="1000"/>
                                        <p:tgtEl>
                                          <p:spTgt spid="44"/>
                                        </p:tgtEl>
                                      </p:cBhvr>
                                    </p:animEffect>
                                  </p:childTnLst>
                                </p:cTn>
                              </p:par>
                              <p:par>
                                <p:cTn id="30" presetID="53" presetClass="entr" presetSubtype="16"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1000" fill="hold"/>
                                        <p:tgtEl>
                                          <p:spTgt spid="47"/>
                                        </p:tgtEl>
                                        <p:attrNameLst>
                                          <p:attrName>ppt_w</p:attrName>
                                        </p:attrNameLst>
                                      </p:cBhvr>
                                      <p:tavLst>
                                        <p:tav tm="0">
                                          <p:val>
                                            <p:fltVal val="0"/>
                                          </p:val>
                                        </p:tav>
                                        <p:tav tm="100000">
                                          <p:val>
                                            <p:strVal val="#ppt_w"/>
                                          </p:val>
                                        </p:tav>
                                      </p:tavLst>
                                    </p:anim>
                                    <p:anim calcmode="lin" valueType="num">
                                      <p:cBhvr>
                                        <p:cTn id="33" dur="1000" fill="hold"/>
                                        <p:tgtEl>
                                          <p:spTgt spid="47"/>
                                        </p:tgtEl>
                                        <p:attrNameLst>
                                          <p:attrName>ppt_h</p:attrName>
                                        </p:attrNameLst>
                                      </p:cBhvr>
                                      <p:tavLst>
                                        <p:tav tm="0">
                                          <p:val>
                                            <p:fltVal val="0"/>
                                          </p:val>
                                        </p:tav>
                                        <p:tav tm="100000">
                                          <p:val>
                                            <p:strVal val="#ppt_h"/>
                                          </p:val>
                                        </p:tav>
                                      </p:tavLst>
                                    </p:anim>
                                    <p:animEffect transition="in" filter="fade">
                                      <p:cBhvr>
                                        <p:cTn id="34" dur="1000"/>
                                        <p:tgtEl>
                                          <p:spTgt spid="47"/>
                                        </p:tgtEl>
                                      </p:cBhvr>
                                    </p:animEffect>
                                  </p:childTnLst>
                                </p:cTn>
                              </p:par>
                              <p:par>
                                <p:cTn id="35" presetID="2" presetClass="entr" presetSubtype="2"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750" fill="hold"/>
                                        <p:tgtEl>
                                          <p:spTgt spid="61"/>
                                        </p:tgtEl>
                                        <p:attrNameLst>
                                          <p:attrName>ppt_x</p:attrName>
                                        </p:attrNameLst>
                                      </p:cBhvr>
                                      <p:tavLst>
                                        <p:tav tm="0">
                                          <p:val>
                                            <p:strVal val="1+#ppt_w/2"/>
                                          </p:val>
                                        </p:tav>
                                        <p:tav tm="100000">
                                          <p:val>
                                            <p:strVal val="#ppt_x"/>
                                          </p:val>
                                        </p:tav>
                                      </p:tavLst>
                                    </p:anim>
                                    <p:anim calcmode="lin" valueType="num">
                                      <p:cBhvr additive="base">
                                        <p:cTn id="38" dur="750" fill="hold"/>
                                        <p:tgtEl>
                                          <p:spTgt spid="61"/>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anim calcmode="lin" valueType="num">
                                      <p:cBhvr additive="base">
                                        <p:cTn id="41" dur="750" fill="hold"/>
                                        <p:tgtEl>
                                          <p:spTgt spid="67"/>
                                        </p:tgtEl>
                                        <p:attrNameLst>
                                          <p:attrName>ppt_x</p:attrName>
                                        </p:attrNameLst>
                                      </p:cBhvr>
                                      <p:tavLst>
                                        <p:tav tm="0">
                                          <p:val>
                                            <p:strVal val="0-#ppt_w/2"/>
                                          </p:val>
                                        </p:tav>
                                        <p:tav tm="100000">
                                          <p:val>
                                            <p:strVal val="#ppt_x"/>
                                          </p:val>
                                        </p:tav>
                                      </p:tavLst>
                                    </p:anim>
                                    <p:anim calcmode="lin" valueType="num">
                                      <p:cBhvr additive="base">
                                        <p:cTn id="42" dur="750" fill="hold"/>
                                        <p:tgtEl>
                                          <p:spTgt spid="67"/>
                                        </p:tgtEl>
                                        <p:attrNameLst>
                                          <p:attrName>ppt_y</p:attrName>
                                        </p:attrNameLst>
                                      </p:cBhvr>
                                      <p:tavLst>
                                        <p:tav tm="0">
                                          <p:val>
                                            <p:strVal val="#ppt_y"/>
                                          </p:val>
                                        </p:tav>
                                        <p:tav tm="100000">
                                          <p:val>
                                            <p:strVal val="#ppt_y"/>
                                          </p:val>
                                        </p:tav>
                                      </p:tavLst>
                                    </p:anim>
                                  </p:childTnLst>
                                </p:cTn>
                              </p:par>
                              <p:par>
                                <p:cTn id="43" presetID="53" presetClass="entr" presetSubtype="16" fill="hold" grpId="0" nodeType="withEffect">
                                  <p:stCondLst>
                                    <p:cond delay="300"/>
                                  </p:stCondLst>
                                  <p:iterate type="lt">
                                    <p:tmPct val="10000"/>
                                  </p:iterate>
                                  <p:childTnLst>
                                    <p:set>
                                      <p:cBhvr>
                                        <p:cTn id="44" dur="1" fill="hold">
                                          <p:stCondLst>
                                            <p:cond delay="0"/>
                                          </p:stCondLst>
                                        </p:cTn>
                                        <p:tgtEl>
                                          <p:spTgt spid="60"/>
                                        </p:tgtEl>
                                        <p:attrNameLst>
                                          <p:attrName>style.visibility</p:attrName>
                                        </p:attrNameLst>
                                      </p:cBhvr>
                                      <p:to>
                                        <p:strVal val="visible"/>
                                      </p:to>
                                    </p:set>
                                    <p:anim calcmode="lin" valueType="num">
                                      <p:cBhvr>
                                        <p:cTn id="45" dur="1000" fill="hold"/>
                                        <p:tgtEl>
                                          <p:spTgt spid="60"/>
                                        </p:tgtEl>
                                        <p:attrNameLst>
                                          <p:attrName>ppt_w</p:attrName>
                                        </p:attrNameLst>
                                      </p:cBhvr>
                                      <p:tavLst>
                                        <p:tav tm="0">
                                          <p:val>
                                            <p:fltVal val="0"/>
                                          </p:val>
                                        </p:tav>
                                        <p:tav tm="100000">
                                          <p:val>
                                            <p:strVal val="#ppt_w"/>
                                          </p:val>
                                        </p:tav>
                                      </p:tavLst>
                                    </p:anim>
                                    <p:anim calcmode="lin" valueType="num">
                                      <p:cBhvr>
                                        <p:cTn id="46" dur="1000" fill="hold"/>
                                        <p:tgtEl>
                                          <p:spTgt spid="60"/>
                                        </p:tgtEl>
                                        <p:attrNameLst>
                                          <p:attrName>ppt_h</p:attrName>
                                        </p:attrNameLst>
                                      </p:cBhvr>
                                      <p:tavLst>
                                        <p:tav tm="0">
                                          <p:val>
                                            <p:fltVal val="0"/>
                                          </p:val>
                                        </p:tav>
                                        <p:tav tm="100000">
                                          <p:val>
                                            <p:strVal val="#ppt_h"/>
                                          </p:val>
                                        </p:tav>
                                      </p:tavLst>
                                    </p:anim>
                                    <p:animEffect transition="in" filter="fade">
                                      <p:cBhvr>
                                        <p:cTn id="4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7"/>
          <p:cNvSpPr txBox="1"/>
          <p:nvPr/>
        </p:nvSpPr>
        <p:spPr>
          <a:xfrm>
            <a:off x="8811262" y="876424"/>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技术分析</a:t>
            </a:r>
            <a:endParaRPr lang="zh-CN" altLang="en-US" sz="2400" u="sng" dirty="0">
              <a:solidFill>
                <a:schemeClr val="bg1"/>
              </a:solidFill>
              <a:ea typeface="微软雅黑" panose="020B0503020204020204" pitchFamily="34" charset="-122"/>
            </a:endParaRPr>
          </a:p>
        </p:txBody>
      </p:sp>
      <p:sp>
        <p:nvSpPr>
          <p:cNvPr id="48" name="Text Placeholder 2"/>
          <p:cNvSpPr txBox="1"/>
          <p:nvPr/>
        </p:nvSpPr>
        <p:spPr>
          <a:xfrm>
            <a:off x="8811262" y="1391444"/>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zh-CN" sz="1800" dirty="0">
                <a:solidFill>
                  <a:schemeClr val="bg1"/>
                </a:solidFill>
                <a:latin typeface="+mj-ea"/>
                <a:ea typeface="+mj-ea"/>
                <a:cs typeface="+mn-ea"/>
                <a:sym typeface="+mn-lt"/>
              </a:rPr>
              <a:t>轻型化结构设计</a:t>
            </a:r>
            <a:endParaRPr lang="en-GB" altLang="zh-CN"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躯干：</a:t>
            </a:r>
            <a:r>
              <a:rPr lang="en-GB" altLang="zh-CN" sz="1800" dirty="0">
                <a:solidFill>
                  <a:schemeClr val="bg1"/>
                </a:solidFill>
                <a:latin typeface="+mj-ea"/>
                <a:ea typeface="+mj-ea"/>
                <a:cs typeface="+mn-ea"/>
                <a:sym typeface="+mn-lt"/>
              </a:rPr>
              <a:t>激光烧结</a:t>
            </a:r>
            <a:endParaRPr lang="en-GB" altLang="zh-CN" sz="1800" dirty="0">
              <a:solidFill>
                <a:schemeClr val="bg1"/>
              </a:solidFill>
              <a:latin typeface="+mj-ea"/>
              <a:ea typeface="+mj-ea"/>
              <a:cs typeface="+mn-ea"/>
              <a:sym typeface="+mn-lt"/>
            </a:endParaRPr>
          </a:p>
          <a:p>
            <a:pPr>
              <a:buFont typeface="Arial" panose="020B0604020202020204" pitchFamily="34" charset="0"/>
            </a:pPr>
            <a:r>
              <a:rPr lang="en-GB" altLang="zh-CN" sz="1800" dirty="0">
                <a:solidFill>
                  <a:schemeClr val="bg1"/>
                </a:solidFill>
                <a:latin typeface="+mj-ea"/>
                <a:ea typeface="+mj-ea"/>
                <a:cs typeface="+mn-ea"/>
                <a:sym typeface="+mn-lt"/>
              </a:rPr>
              <a:t>机翼</a:t>
            </a:r>
            <a:r>
              <a:rPr lang="zh-CN" altLang="en-GB" sz="1800" dirty="0">
                <a:solidFill>
                  <a:schemeClr val="bg1"/>
                </a:solidFill>
                <a:latin typeface="+mj-ea"/>
                <a:ea typeface="+mj-ea"/>
                <a:cs typeface="+mn-ea"/>
                <a:sym typeface="+mn-lt"/>
              </a:rPr>
              <a:t>：</a:t>
            </a:r>
            <a:r>
              <a:rPr lang="en-GB" altLang="zh-CN" sz="1800" dirty="0">
                <a:solidFill>
                  <a:schemeClr val="bg1"/>
                </a:solidFill>
                <a:latin typeface="+mj-ea"/>
                <a:ea typeface="+mj-ea"/>
                <a:cs typeface="+mn-ea"/>
                <a:sym typeface="+mn-lt"/>
              </a:rPr>
              <a:t>碳纤维</a:t>
            </a:r>
            <a:r>
              <a:rPr lang="zh-CN" altLang="en-GB" sz="1800" dirty="0">
                <a:solidFill>
                  <a:schemeClr val="bg1"/>
                </a:solidFill>
                <a:latin typeface="+mj-ea"/>
                <a:ea typeface="+mj-ea"/>
                <a:cs typeface="+mn-ea"/>
                <a:sym typeface="+mn-lt"/>
              </a:rPr>
              <a:t>、</a:t>
            </a:r>
            <a:r>
              <a:rPr lang="en-GB" altLang="zh-CN" sz="1800" dirty="0">
                <a:solidFill>
                  <a:schemeClr val="bg1"/>
                </a:solidFill>
                <a:latin typeface="+mj-ea"/>
                <a:ea typeface="+mj-ea"/>
                <a:cs typeface="+mn-ea"/>
                <a:sym typeface="+mn-lt"/>
              </a:rPr>
              <a:t>薄的弹性   </a:t>
            </a:r>
            <a:r>
              <a:rPr lang="en-US" altLang="en-GB" sz="1800" dirty="0">
                <a:solidFill>
                  <a:schemeClr val="bg1"/>
                </a:solidFill>
                <a:latin typeface="+mj-ea"/>
                <a:ea typeface="+mj-ea"/>
                <a:cs typeface="+mn-ea"/>
                <a:sym typeface="+mn-lt"/>
              </a:rPr>
              <a:t>	</a:t>
            </a:r>
            <a:r>
              <a:rPr lang="en-GB" altLang="zh-CN" sz="1800" dirty="0">
                <a:solidFill>
                  <a:schemeClr val="bg1"/>
                </a:solidFill>
                <a:latin typeface="+mj-ea"/>
                <a:ea typeface="+mj-ea"/>
                <a:cs typeface="+mn-ea"/>
                <a:sym typeface="+mn-lt"/>
              </a:rPr>
              <a:t>电容</a:t>
            </a:r>
            <a:r>
              <a:rPr lang="zh-CN" altLang="en-GB" sz="1800" dirty="0">
                <a:solidFill>
                  <a:schemeClr val="bg1"/>
                </a:solidFill>
                <a:latin typeface="+mj-ea"/>
                <a:ea typeface="+mj-ea"/>
                <a:cs typeface="+mn-ea"/>
                <a:sym typeface="+mn-lt"/>
              </a:rPr>
              <a:t>膜</a:t>
            </a:r>
            <a:r>
              <a:rPr lang="en-GB" altLang="zh-CN" sz="1800" dirty="0">
                <a:solidFill>
                  <a:schemeClr val="bg1"/>
                </a:solidFill>
                <a:latin typeface="+mj-ea"/>
                <a:ea typeface="+mj-ea"/>
                <a:cs typeface="+mn-ea"/>
                <a:sym typeface="+mn-lt"/>
              </a:rPr>
              <a:t>	</a:t>
            </a:r>
            <a:endParaRPr lang="en-GB" altLang="zh-CN" sz="1800" dirty="0">
              <a:solidFill>
                <a:schemeClr val="bg1"/>
              </a:solidFill>
              <a:latin typeface="+mj-ea"/>
              <a:ea typeface="+mj-ea"/>
              <a:cs typeface="+mn-ea"/>
              <a:sym typeface="+mn-lt"/>
            </a:endParaRPr>
          </a:p>
          <a:p>
            <a:pPr>
              <a:buFont typeface="Arial" panose="020B0604020202020204" pitchFamily="34" charset="0"/>
            </a:pPr>
            <a:r>
              <a:rPr lang="en-GB" altLang="zh-CN" sz="1800" dirty="0">
                <a:solidFill>
                  <a:schemeClr val="bg1"/>
                </a:solidFill>
                <a:latin typeface="+mj-ea"/>
                <a:ea typeface="+mj-ea"/>
                <a:cs typeface="+mn-ea"/>
                <a:sym typeface="+mn-lt"/>
              </a:rPr>
              <a:t>重量</a:t>
            </a:r>
            <a:r>
              <a:rPr lang="zh-CN" altLang="en-GB" sz="1800" dirty="0">
                <a:solidFill>
                  <a:schemeClr val="bg1"/>
                </a:solidFill>
                <a:latin typeface="+mj-ea"/>
                <a:ea typeface="+mj-ea"/>
                <a:cs typeface="+mn-ea"/>
                <a:sym typeface="+mn-lt"/>
              </a:rPr>
              <a:t>：</a:t>
            </a:r>
            <a:r>
              <a:rPr lang="en-GB" altLang="zh-CN" sz="1800" dirty="0">
                <a:solidFill>
                  <a:schemeClr val="bg1"/>
                </a:solidFill>
                <a:latin typeface="+mj-ea"/>
                <a:ea typeface="+mj-ea"/>
                <a:cs typeface="+mn-ea"/>
                <a:sym typeface="+mn-lt"/>
              </a:rPr>
              <a:t>32g。</a:t>
            </a:r>
            <a:endParaRPr lang="en-GB" altLang="zh-CN" sz="1800" dirty="0">
              <a:solidFill>
                <a:schemeClr val="bg1"/>
              </a:solidFill>
              <a:latin typeface="+mj-ea"/>
              <a:ea typeface="+mj-ea"/>
              <a:cs typeface="+mn-ea"/>
              <a:sym typeface="+mn-lt"/>
            </a:endParaRPr>
          </a:p>
          <a:p>
            <a:pPr marL="342900" indent="-342900">
              <a:buFont typeface="Arial" panose="020B0604020202020204" pitchFamily="34" charset="0"/>
              <a:buChar char="•"/>
            </a:pPr>
            <a:r>
              <a:rPr lang="en-GB" altLang="zh-CN" sz="1800" dirty="0">
                <a:solidFill>
                  <a:schemeClr val="bg1"/>
                </a:solidFill>
                <a:latin typeface="+mj-ea"/>
                <a:ea typeface="+mj-ea"/>
                <a:cs typeface="+mn-ea"/>
                <a:sym typeface="+mn-lt"/>
              </a:rPr>
              <a:t>可精确定位</a:t>
            </a:r>
            <a:endParaRPr lang="en-GB" altLang="zh-CN" sz="1800" dirty="0">
              <a:solidFill>
                <a:schemeClr val="bg1"/>
              </a:solidFill>
              <a:latin typeface="+mj-ea"/>
              <a:ea typeface="+mj-ea"/>
              <a:cs typeface="+mn-ea"/>
              <a:sym typeface="+mn-lt"/>
            </a:endParaRPr>
          </a:p>
          <a:p>
            <a:pPr>
              <a:buFont typeface="Arial" panose="020B0604020202020204" pitchFamily="34" charset="0"/>
            </a:pPr>
            <a:r>
              <a:rPr lang="en-GB" altLang="zh-CN" sz="1800" dirty="0">
                <a:solidFill>
                  <a:schemeClr val="bg1"/>
                </a:solidFill>
                <a:latin typeface="+mj-ea"/>
                <a:ea typeface="+mj-ea"/>
                <a:cs typeface="+mn-ea"/>
                <a:sym typeface="+mn-lt"/>
              </a:rPr>
              <a:t>室内GPS定位系统（红外摄像系统）</a:t>
            </a:r>
            <a:r>
              <a:rPr lang="zh-CN" altLang="en-GB" sz="1800" dirty="0">
                <a:solidFill>
                  <a:schemeClr val="bg1"/>
                </a:solidFill>
                <a:latin typeface="+mj-ea"/>
                <a:ea typeface="+mj-ea"/>
                <a:cs typeface="+mn-ea"/>
                <a:sym typeface="+mn-lt"/>
              </a:rPr>
              <a:t>把</a:t>
            </a:r>
            <a:r>
              <a:rPr lang="en-GB" altLang="zh-CN" sz="1800" dirty="0">
                <a:solidFill>
                  <a:schemeClr val="bg1"/>
                </a:solidFill>
                <a:latin typeface="+mj-ea"/>
                <a:ea typeface="+mj-ea"/>
                <a:cs typeface="+mn-ea"/>
                <a:sym typeface="+mn-lt"/>
              </a:rPr>
              <a:t>蝴蝶身上的红外LED位置和方向传回主机，协调飞行轨迹。</a:t>
            </a:r>
            <a:endParaRPr lang="en-GB" altLang="zh-CN" sz="1800" dirty="0">
              <a:solidFill>
                <a:schemeClr val="bg1"/>
              </a:solidFill>
              <a:latin typeface="+mj-ea"/>
              <a:ea typeface="+mj-ea"/>
              <a:cs typeface="+mn-ea"/>
              <a:sym typeface="+mn-lt"/>
            </a:endParaRPr>
          </a:p>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自主飞行</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不存在直接通信交流，无线接收主机的飞行路线，防止碰撞。</a:t>
            </a:r>
            <a:endParaRPr lang="zh-CN" altLang="en-GB" sz="1800" dirty="0">
              <a:solidFill>
                <a:schemeClr val="bg1"/>
              </a:solidFill>
              <a:latin typeface="+mj-ea"/>
              <a:ea typeface="+mj-ea"/>
              <a:cs typeface="+mn-ea"/>
              <a:sym typeface="+mn-lt"/>
            </a:endParaRPr>
          </a:p>
        </p:txBody>
      </p:sp>
      <p:sp>
        <p:nvSpPr>
          <p:cNvPr id="51" name="Text Placeholder 7"/>
          <p:cNvSpPr txBox="1"/>
          <p:nvPr/>
        </p:nvSpPr>
        <p:spPr>
          <a:xfrm>
            <a:off x="889183" y="876538"/>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研发目的</a:t>
            </a:r>
            <a:endParaRPr lang="zh-CN" altLang="en-US" sz="2400" u="sng" dirty="0">
              <a:solidFill>
                <a:schemeClr val="bg1"/>
              </a:solidFill>
              <a:ea typeface="微软雅黑" panose="020B0503020204020204" pitchFamily="34" charset="-122"/>
            </a:endParaRPr>
          </a:p>
        </p:txBody>
      </p:sp>
      <p:sp>
        <p:nvSpPr>
          <p:cNvPr id="52" name="Text Placeholder 2"/>
          <p:cNvSpPr txBox="1"/>
          <p:nvPr/>
        </p:nvSpPr>
        <p:spPr>
          <a:xfrm>
            <a:off x="889183" y="1391557"/>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zh-CN" sz="1800" dirty="0">
                <a:solidFill>
                  <a:schemeClr val="bg1"/>
                </a:solidFill>
                <a:latin typeface="Arial" panose="020B0604020202020204" pitchFamily="34" charset="0"/>
                <a:ea typeface="微软雅黑" panose="020B0503020204020204" pitchFamily="34" charset="-122"/>
                <a:cs typeface="+mn-ea"/>
                <a:sym typeface="+mn-lt"/>
              </a:rPr>
              <a:t>探索微型化、轻型化</a:t>
            </a:r>
            <a:r>
              <a:rPr lang="zh-CN" altLang="en-GB" sz="1800" dirty="0">
                <a:solidFill>
                  <a:schemeClr val="bg1"/>
                </a:solidFill>
                <a:latin typeface="Arial" panose="020B0604020202020204" pitchFamily="34" charset="0"/>
                <a:ea typeface="微软雅黑" panose="020B0503020204020204" pitchFamily="34" charset="-122"/>
                <a:cs typeface="+mn-ea"/>
                <a:sym typeface="+mn-lt"/>
              </a:rPr>
              <a:t>、协调运动和智能联网在未来联网工厂中的应用</a:t>
            </a:r>
            <a:endParaRPr lang="zh-CN" altLang="en-GB" sz="18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59" name="Text Placeholder 7"/>
          <p:cNvSpPr txBox="1"/>
          <p:nvPr/>
        </p:nvSpPr>
        <p:spPr>
          <a:xfrm>
            <a:off x="888947" y="3471439"/>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未来工厂</a:t>
            </a:r>
            <a:r>
              <a:rPr lang="zh-CN" altLang="en-US" sz="2400" u="sng" dirty="0">
                <a:solidFill>
                  <a:schemeClr val="bg1"/>
                </a:solidFill>
                <a:ea typeface="微软雅黑" panose="020B0503020204020204" pitchFamily="34" charset="-122"/>
              </a:rPr>
              <a:t>应用前景</a:t>
            </a:r>
            <a:endParaRPr lang="zh-CN" altLang="en-US" sz="2400" u="sng" dirty="0">
              <a:solidFill>
                <a:schemeClr val="bg1"/>
              </a:solidFill>
              <a:ea typeface="微软雅黑" panose="020B0503020204020204" pitchFamily="34" charset="-122"/>
            </a:endParaRPr>
          </a:p>
        </p:txBody>
      </p:sp>
      <p:sp>
        <p:nvSpPr>
          <p:cNvPr id="60" name="Text Placeholder 2"/>
          <p:cNvSpPr txBox="1"/>
          <p:nvPr/>
        </p:nvSpPr>
        <p:spPr>
          <a:xfrm>
            <a:off x="888947" y="3998523"/>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285750" indent="-285750">
              <a:buFont typeface="Arial" panose="020B0604020202020204" pitchFamily="34" charset="0"/>
              <a:buChar char="•"/>
            </a:pPr>
            <a:r>
              <a:rPr lang="en-GB" altLang="zh-CN" sz="1800" dirty="0">
                <a:solidFill>
                  <a:schemeClr val="bg1"/>
                </a:solidFill>
                <a:latin typeface="Arial" panose="020B0604020202020204" pitchFamily="34" charset="0"/>
                <a:ea typeface="微软雅黑" panose="020B0503020204020204" pitchFamily="34" charset="-122"/>
                <a:cs typeface="+mn-ea"/>
                <a:sym typeface="+mn-lt"/>
              </a:rPr>
              <a:t>未来工厂潜在指导和检测系统</a:t>
            </a: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a:p>
            <a:pPr>
              <a:buFont typeface="Arial" panose="020B0604020202020204" pitchFamily="34" charset="0"/>
            </a:pPr>
            <a:r>
              <a:rPr lang="en-GB" altLang="zh-CN" sz="1800" dirty="0">
                <a:solidFill>
                  <a:schemeClr val="bg1"/>
                </a:solidFill>
                <a:latin typeface="Arial" panose="020B0604020202020204" pitchFamily="34" charset="0"/>
                <a:ea typeface="微软雅黑" panose="020B0503020204020204" pitchFamily="34" charset="-122"/>
                <a:cs typeface="+mn-ea"/>
                <a:sym typeface="+mn-lt"/>
              </a:rPr>
              <a:t>1）三维空间协调运动</a:t>
            </a: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a:p>
            <a:pPr>
              <a:buFont typeface="Arial" panose="020B0604020202020204" pitchFamily="34" charset="0"/>
            </a:pPr>
            <a:r>
              <a:rPr lang="zh-CN" altLang="en-GB" sz="1800" dirty="0">
                <a:solidFill>
                  <a:schemeClr val="bg1"/>
                </a:solidFill>
                <a:latin typeface="Arial" panose="020B0604020202020204" pitchFamily="34" charset="0"/>
                <a:ea typeface="微软雅黑" panose="020B0503020204020204" pitchFamily="34" charset="-122"/>
                <a:cs typeface="+mn-ea"/>
                <a:sym typeface="+mn-lt"/>
              </a:rPr>
              <a:t>主机</a:t>
            </a:r>
            <a:r>
              <a:rPr lang="en-GB" altLang="zh-CN" sz="1800" dirty="0">
                <a:solidFill>
                  <a:schemeClr val="bg1"/>
                </a:solidFill>
                <a:latin typeface="Arial" panose="020B0604020202020204" pitchFamily="34" charset="0"/>
                <a:ea typeface="微软雅黑" panose="020B0503020204020204" pitchFamily="34" charset="-122"/>
                <a:cs typeface="+mn-ea"/>
                <a:sym typeface="+mn-lt"/>
              </a:rPr>
              <a:t>控制通信，收集并处理信息，转发给参与者。</a:t>
            </a: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a:p>
            <a:pPr>
              <a:buFont typeface="Arial" panose="020B0604020202020204" pitchFamily="34" charset="0"/>
            </a:pPr>
            <a:r>
              <a:rPr lang="en-GB" altLang="zh-CN" sz="1800" dirty="0">
                <a:solidFill>
                  <a:schemeClr val="bg1"/>
                </a:solidFill>
                <a:latin typeface="Arial" panose="020B0604020202020204" pitchFamily="34" charset="0"/>
                <a:ea typeface="微软雅黑" panose="020B0503020204020204" pitchFamily="34" charset="-122"/>
                <a:cs typeface="+mn-ea"/>
                <a:sym typeface="+mn-lt"/>
              </a:rPr>
              <a:t>2）相机精确定位</a:t>
            </a:r>
            <a:r>
              <a:rPr lang="zh-CN" altLang="en-GB" sz="1800" dirty="0">
                <a:solidFill>
                  <a:schemeClr val="bg1"/>
                </a:solidFill>
                <a:latin typeface="Arial" panose="020B0604020202020204" pitchFamily="34" charset="0"/>
                <a:ea typeface="微软雅黑" panose="020B0503020204020204" pitchFamily="34" charset="-122"/>
                <a:cs typeface="+mn-ea"/>
                <a:sym typeface="+mn-lt"/>
              </a:rPr>
              <a:t>技术定位</a:t>
            </a:r>
            <a:r>
              <a:rPr lang="en-GB" altLang="zh-CN" sz="1800" dirty="0">
                <a:solidFill>
                  <a:schemeClr val="bg1"/>
                </a:solidFill>
                <a:latin typeface="Arial" panose="020B0604020202020204" pitchFamily="34" charset="0"/>
                <a:ea typeface="微软雅黑" panose="020B0503020204020204" pitchFamily="34" charset="-122"/>
                <a:cs typeface="+mn-ea"/>
                <a:sym typeface="+mn-lt"/>
              </a:rPr>
              <a:t>移动物体来实现大空间覆盖。</a:t>
            </a: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17" name="矩形 16"/>
          <p:cNvSpPr/>
          <p:nvPr/>
        </p:nvSpPr>
        <p:spPr>
          <a:xfrm>
            <a:off x="4847406" y="193884"/>
            <a:ext cx="2985135" cy="365760"/>
          </a:xfrm>
          <a:prstGeom prst="rect">
            <a:avLst/>
          </a:prstGeom>
          <a:effectLst/>
        </p:spPr>
        <p:txBody>
          <a:bodyPr vert="horz" wrap="none">
            <a:spAutoFit/>
          </a:bodyPr>
          <a:lstStyle/>
          <a:p>
            <a:pPr algn="r"/>
            <a:r>
              <a:rPr lang="en-US" altLang="zh-CN" b="1" dirty="0">
                <a:solidFill>
                  <a:schemeClr val="bg1"/>
                </a:solidFill>
                <a:latin typeface="+mj-lt"/>
                <a:ea typeface="微软雅黑" panose="020B0503020204020204" pitchFamily="34" charset="-122"/>
              </a:rPr>
              <a:t>FESTO eMotionbutterflies</a:t>
            </a:r>
            <a:endParaRPr lang="en-US" altLang="zh-CN" b="1" dirty="0">
              <a:solidFill>
                <a:schemeClr val="bg1"/>
              </a:solidFill>
              <a:latin typeface="+mj-lt"/>
              <a:ea typeface="微软雅黑" panose="020B0503020204020204" pitchFamily="34" charset="-122"/>
            </a:endParaRPr>
          </a:p>
        </p:txBody>
      </p:sp>
      <p:cxnSp>
        <p:nvCxnSpPr>
          <p:cNvPr id="18" name="直接连接符 17"/>
          <p:cNvCxnSpPr/>
          <p:nvPr/>
        </p:nvCxnSpPr>
        <p:spPr>
          <a:xfrm>
            <a:off x="5248602" y="559508"/>
            <a:ext cx="2361544" cy="0"/>
          </a:xfrm>
          <a:prstGeom prst="line">
            <a:avLst/>
          </a:prstGeom>
        </p:spPr>
        <p:style>
          <a:lnRef idx="2">
            <a:schemeClr val="accent3"/>
          </a:lnRef>
          <a:fillRef idx="0">
            <a:schemeClr val="accent3"/>
          </a:fillRef>
          <a:effectRef idx="1">
            <a:schemeClr val="accent3"/>
          </a:effectRef>
          <a:fontRef idx="minor">
            <a:schemeClr val="tx1"/>
          </a:fontRef>
        </p:style>
      </p:cxnSp>
      <p:sp>
        <p:nvSpPr>
          <p:cNvPr id="14338" name="Freeform 2" descr="0x786"/>
          <p:cNvSpPr/>
          <p:nvPr/>
        </p:nvSpPr>
        <p:spPr bwMode="auto">
          <a:xfrm>
            <a:off x="4853940" y="2197100"/>
            <a:ext cx="2992120" cy="2905760"/>
          </a:xfrm>
          <a:custGeom>
            <a:avLst/>
            <a:gdLst>
              <a:gd name="T0" fmla="*/ 371 w 741"/>
              <a:gd name="T1" fmla="*/ 0 h 741"/>
              <a:gd name="T2" fmla="*/ 0 w 741"/>
              <a:gd name="T3" fmla="*/ 371 h 741"/>
              <a:gd name="T4" fmla="*/ 371 w 741"/>
              <a:gd name="T5" fmla="*/ 741 h 741"/>
              <a:gd name="T6" fmla="*/ 741 w 741"/>
              <a:gd name="T7" fmla="*/ 371 h 741"/>
              <a:gd name="T8" fmla="*/ 741 w 741"/>
              <a:gd name="T9" fmla="*/ 0 h 741"/>
              <a:gd name="T10" fmla="*/ 371 w 741"/>
              <a:gd name="T11" fmla="*/ 0 h 741"/>
            </a:gdLst>
            <a:ahLst/>
            <a:cxnLst>
              <a:cxn ang="0">
                <a:pos x="T0" y="T1"/>
              </a:cxn>
              <a:cxn ang="0">
                <a:pos x="T2" y="T3"/>
              </a:cxn>
              <a:cxn ang="0">
                <a:pos x="T4" y="T5"/>
              </a:cxn>
              <a:cxn ang="0">
                <a:pos x="T6" y="T7"/>
              </a:cxn>
              <a:cxn ang="0">
                <a:pos x="T8" y="T9"/>
              </a:cxn>
              <a:cxn ang="0">
                <a:pos x="T10" y="T11"/>
              </a:cxn>
            </a:cxnLst>
            <a:rect l="0" t="0" r="r" b="b"/>
            <a:pathLst>
              <a:path w="741" h="741">
                <a:moveTo>
                  <a:pt x="371" y="0"/>
                </a:moveTo>
                <a:cubicBezTo>
                  <a:pt x="166" y="0"/>
                  <a:pt x="0" y="166"/>
                  <a:pt x="0" y="371"/>
                </a:cubicBezTo>
                <a:cubicBezTo>
                  <a:pt x="0" y="575"/>
                  <a:pt x="166" y="741"/>
                  <a:pt x="371" y="741"/>
                </a:cubicBezTo>
                <a:cubicBezTo>
                  <a:pt x="575" y="741"/>
                  <a:pt x="741" y="575"/>
                  <a:pt x="741" y="371"/>
                </a:cubicBezTo>
                <a:cubicBezTo>
                  <a:pt x="741" y="0"/>
                  <a:pt x="741" y="0"/>
                  <a:pt x="741" y="0"/>
                </a:cubicBezTo>
                <a:lnTo>
                  <a:pt x="371" y="0"/>
                </a:lnTo>
                <a:close/>
              </a:path>
            </a:pathLst>
          </a:custGeom>
          <a:blipFill dpi="0" rotWithShape="1">
            <a:blip r:embed="rId1" cstate="screen"/>
            <a:srcRect/>
            <a:stretch>
              <a:fillRect/>
            </a:stretch>
          </a:blipFill>
          <a:ln w="38100" cmpd="sng">
            <a:solidFill>
              <a:schemeClr val="tx1">
                <a:lumMod val="65000"/>
                <a:lumOff val="35000"/>
              </a:schemeClr>
            </a:solidFill>
            <a:round/>
          </a:ln>
        </p:spPr>
        <p:txBody>
          <a:bodyPr/>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895679" y="1037853"/>
            <a:ext cx="4353223"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pPr>
            <a:r>
              <a:rPr lang="en-GB" altLang="zh-CN" sz="1800" dirty="0">
                <a:solidFill>
                  <a:schemeClr val="bg1"/>
                </a:solidFill>
                <a:latin typeface="+mj-ea"/>
                <a:ea typeface="+mj-ea"/>
                <a:cs typeface="+mn-ea"/>
                <a:sym typeface="+mn-lt"/>
              </a:rPr>
              <a:t>研究单位：美国加州伯克利分校 （Biomimetic Millisystems Lab)</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机构概况：</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该研究所致力于研究动物的力学、控制、驱动和感知等系统，以提高微型机器人的能力。BMI现在的研究主要基于如何利用高能量密度、地形适应性和仿生学理论来设计能</a:t>
            </a:r>
            <a:r>
              <a:rPr lang="zh-CN" altLang="en-GB" sz="1800" dirty="0">
                <a:solidFill>
                  <a:schemeClr val="bg1"/>
                </a:solidFill>
                <a:latin typeface="+mj-ea"/>
                <a:ea typeface="+mj-ea"/>
                <a:cs typeface="+mn-ea"/>
                <a:sym typeface="+mn-lt"/>
              </a:rPr>
              <a:t>够</a:t>
            </a:r>
            <a:r>
              <a:rPr lang="en-GB" altLang="zh-CN" sz="1800" dirty="0">
                <a:solidFill>
                  <a:schemeClr val="bg1"/>
                </a:solidFill>
                <a:latin typeface="+mj-ea"/>
                <a:ea typeface="+mj-ea"/>
                <a:cs typeface="+mn-ea"/>
                <a:sym typeface="+mn-lt"/>
              </a:rPr>
              <a:t>适应所有地形的系统。</a:t>
            </a:r>
            <a:endParaRPr lang="en-GB" altLang="zh-CN" sz="1800" dirty="0">
              <a:solidFill>
                <a:schemeClr val="bg1"/>
              </a:solidFill>
              <a:latin typeface="+mj-ea"/>
              <a:ea typeface="+mj-ea"/>
              <a:cs typeface="+mn-ea"/>
              <a:sym typeface="+mn-lt"/>
            </a:endParaRPr>
          </a:p>
          <a:p>
            <a:pPr>
              <a:lnSpc>
                <a:spcPct val="150000"/>
              </a:lnSpc>
            </a:pP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资助单位：美国海军研究</a:t>
            </a:r>
            <a:r>
              <a:rPr lang="zh-CN" altLang="en-GB" sz="1800" dirty="0">
                <a:solidFill>
                  <a:schemeClr val="bg1"/>
                </a:solidFill>
                <a:latin typeface="+mj-ea"/>
                <a:ea typeface="+mj-ea"/>
                <a:cs typeface="+mn-ea"/>
                <a:sym typeface="+mn-lt"/>
              </a:rPr>
              <a:t>所</a:t>
            </a:r>
            <a:r>
              <a:rPr lang="en-GB" altLang="zh-CN" sz="1800" dirty="0">
                <a:solidFill>
                  <a:schemeClr val="bg1"/>
                </a:solidFill>
                <a:latin typeface="+mj-ea"/>
                <a:ea typeface="+mj-ea"/>
                <a:cs typeface="+mn-ea"/>
                <a:sym typeface="+mn-lt"/>
              </a:rPr>
              <a:t>和国防高级研究项目局</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项目</a:t>
            </a:r>
            <a:r>
              <a:rPr lang="en-US" altLang="en-GB" sz="1800" dirty="0">
                <a:solidFill>
                  <a:schemeClr val="bg1"/>
                </a:solidFill>
                <a:latin typeface="+mj-ea"/>
                <a:ea typeface="+mj-ea"/>
                <a:cs typeface="+mn-ea"/>
                <a:sym typeface="+mn-lt"/>
              </a:rPr>
              <a:t>1</a:t>
            </a:r>
            <a:r>
              <a:rPr lang="en-GB" altLang="zh-CN" sz="1800" dirty="0">
                <a:solidFill>
                  <a:schemeClr val="bg1"/>
                </a:solidFill>
                <a:latin typeface="+mj-ea"/>
                <a:ea typeface="+mj-ea"/>
                <a:cs typeface="+mn-ea"/>
                <a:sym typeface="+mn-lt"/>
              </a:rPr>
              <a:t>：DARPA生物系统计划(1998-2003)</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项目</a:t>
            </a:r>
            <a:r>
              <a:rPr lang="en-US" altLang="en-GB" sz="1800" dirty="0">
                <a:solidFill>
                  <a:schemeClr val="bg1"/>
                </a:solidFill>
                <a:latin typeface="+mj-ea"/>
                <a:ea typeface="+mj-ea"/>
                <a:cs typeface="+mn-ea"/>
                <a:sym typeface="+mn-lt"/>
              </a:rPr>
              <a:t>2</a:t>
            </a:r>
            <a:r>
              <a:rPr lang="en-GB" altLang="zh-CN" sz="1800" dirty="0">
                <a:solidFill>
                  <a:schemeClr val="bg1"/>
                </a:solidFill>
                <a:latin typeface="+mj-ea"/>
                <a:ea typeface="+mj-ea"/>
                <a:cs typeface="+mn-ea"/>
                <a:sym typeface="+mn-lt"/>
              </a:rPr>
              <a:t>：NSF“使用仿生传感器的机器人昆虫飞行稳定化”（2005-1/2009）</a:t>
            </a:r>
            <a:endParaRPr lang="en-GB" altLang="zh-CN" sz="1800" dirty="0">
              <a:solidFill>
                <a:schemeClr val="bg1"/>
              </a:solidFill>
              <a:latin typeface="+mj-ea"/>
              <a:ea typeface="+mj-ea"/>
              <a:cs typeface="+mn-ea"/>
              <a:sym typeface="+mn-lt"/>
            </a:endParaRPr>
          </a:p>
          <a:p>
            <a:pPr>
              <a:lnSpc>
                <a:spcPct val="150000"/>
              </a:lnSpc>
            </a:pPr>
            <a:endParaRPr lang="en-GB" altLang="zh-CN" sz="1800" dirty="0">
              <a:solidFill>
                <a:schemeClr val="bg1"/>
              </a:solidFill>
              <a:latin typeface="+mj-ea"/>
              <a:ea typeface="+mj-ea"/>
              <a:cs typeface="+mn-ea"/>
              <a:sym typeface="+mn-lt"/>
            </a:endParaRPr>
          </a:p>
        </p:txBody>
      </p:sp>
      <p:sp>
        <p:nvSpPr>
          <p:cNvPr id="13359" name="Line 47"/>
          <p:cNvSpPr>
            <a:spLocks noChangeShapeType="1"/>
          </p:cNvSpPr>
          <p:nvPr/>
        </p:nvSpPr>
        <p:spPr bwMode="auto">
          <a:xfrm>
            <a:off x="5719465" y="2300312"/>
            <a:ext cx="0" cy="3645546"/>
          </a:xfrm>
          <a:prstGeom prst="line">
            <a:avLst/>
          </a:prstGeom>
          <a:noFill/>
          <a:ln w="9525" cmpd="sng">
            <a:solidFill>
              <a:schemeClr val="tx1">
                <a:lumMod val="65000"/>
                <a:lumOff val="35000"/>
              </a:schemeClr>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44" name="矩形 43"/>
          <p:cNvSpPr/>
          <p:nvPr/>
        </p:nvSpPr>
        <p:spPr>
          <a:xfrm>
            <a:off x="1972761" y="73869"/>
            <a:ext cx="8914130" cy="678815"/>
          </a:xfrm>
          <a:prstGeom prst="rect">
            <a:avLst/>
          </a:prstGeom>
          <a:effectLst/>
        </p:spPr>
        <p:txBody>
          <a:bodyPr vert="horz" wrap="none">
            <a:spAutoFit/>
          </a:bodyPr>
          <a:lstStyle/>
          <a:p>
            <a:pPr algn="r"/>
            <a:r>
              <a:rPr lang="en-US" altLang="zh-CN" sz="3600" b="1" dirty="0">
                <a:solidFill>
                  <a:schemeClr val="bg1"/>
                </a:solidFill>
                <a:latin typeface="+mj-ea"/>
                <a:ea typeface="+mj-ea"/>
              </a:rPr>
              <a:t>Micromechanical Flying Insect</a:t>
            </a:r>
            <a:r>
              <a:rPr lang="zh-CN" altLang="en-US" sz="3600" b="1" dirty="0">
                <a:solidFill>
                  <a:schemeClr val="bg1"/>
                </a:solidFill>
                <a:latin typeface="+mj-ea"/>
                <a:ea typeface="+mj-ea"/>
              </a:rPr>
              <a:t>（</a:t>
            </a:r>
            <a:r>
              <a:rPr lang="en-US" altLang="zh-CN" sz="3600" b="1" dirty="0">
                <a:solidFill>
                  <a:schemeClr val="bg1"/>
                </a:solidFill>
                <a:latin typeface="+mj-ea"/>
                <a:ea typeface="+mj-ea"/>
              </a:rPr>
              <a:t>MFI</a:t>
            </a:r>
            <a:r>
              <a:rPr lang="zh-CN" altLang="en-US" sz="3600" b="1" dirty="0">
                <a:solidFill>
                  <a:schemeClr val="bg1"/>
                </a:solidFill>
                <a:latin typeface="+mj-ea"/>
                <a:ea typeface="+mj-ea"/>
              </a:rPr>
              <a:t>）</a:t>
            </a:r>
            <a:endParaRPr lang="zh-CN" altLang="en-US" sz="3600" b="1" dirty="0">
              <a:solidFill>
                <a:schemeClr val="bg1"/>
              </a:solidFill>
              <a:latin typeface="+mj-ea"/>
              <a:ea typeface="+mj-ea"/>
            </a:endParaRPr>
          </a:p>
        </p:txBody>
      </p:sp>
      <p:cxnSp>
        <p:nvCxnSpPr>
          <p:cNvPr id="45" name="直接连接符 44"/>
          <p:cNvCxnSpPr/>
          <p:nvPr/>
        </p:nvCxnSpPr>
        <p:spPr>
          <a:xfrm>
            <a:off x="5248602" y="752548"/>
            <a:ext cx="2361544" cy="0"/>
          </a:xfrm>
          <a:prstGeom prst="line">
            <a:avLst/>
          </a:prstGeom>
        </p:spPr>
        <p:style>
          <a:lnRef idx="2">
            <a:schemeClr val="accent3"/>
          </a:lnRef>
          <a:fillRef idx="0">
            <a:schemeClr val="accent3"/>
          </a:fillRef>
          <a:effectRef idx="1">
            <a:schemeClr val="accent3"/>
          </a:effectRef>
          <a:fontRef idx="minor">
            <a:schemeClr val="tx1"/>
          </a:fontRef>
        </p:style>
      </p:cxnSp>
      <p:pic>
        <p:nvPicPr>
          <p:cNvPr id="3" name="图片 2" descr="MFI"/>
          <p:cNvPicPr>
            <a:picLocks noChangeAspect="1"/>
          </p:cNvPicPr>
          <p:nvPr/>
        </p:nvPicPr>
        <p:blipFill>
          <a:blip r:embed="rId1"/>
          <a:stretch>
            <a:fillRect/>
          </a:stretch>
        </p:blipFill>
        <p:spPr>
          <a:xfrm>
            <a:off x="6447790" y="1956435"/>
            <a:ext cx="5781675" cy="3844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5000"/>
    </mc:Choice>
    <mc:Fallback>
      <p:transition spd="slow"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7"/>
          <p:cNvSpPr txBox="1"/>
          <p:nvPr/>
        </p:nvSpPr>
        <p:spPr>
          <a:xfrm>
            <a:off x="8811262" y="876424"/>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技术分析</a:t>
            </a:r>
            <a:endParaRPr lang="zh-CN" altLang="en-US" sz="2400" u="sng" dirty="0">
              <a:solidFill>
                <a:schemeClr val="bg1"/>
              </a:solidFill>
              <a:ea typeface="微软雅黑" panose="020B0503020204020204" pitchFamily="34" charset="-122"/>
            </a:endParaRPr>
          </a:p>
        </p:txBody>
      </p:sp>
      <p:sp>
        <p:nvSpPr>
          <p:cNvPr id="48" name="Text Placeholder 2"/>
          <p:cNvSpPr txBox="1"/>
          <p:nvPr/>
        </p:nvSpPr>
        <p:spPr>
          <a:xfrm>
            <a:off x="8422005" y="1391285"/>
            <a:ext cx="4167505" cy="805815"/>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GB" sz="1800" dirty="0">
                <a:solidFill>
                  <a:schemeClr val="bg1"/>
                </a:solidFill>
                <a:latin typeface="+mj-ea"/>
                <a:ea typeface="+mj-ea"/>
                <a:cs typeface="+mn-ea"/>
                <a:sym typeface="+mn-lt"/>
              </a:rPr>
              <a:t>仿生对象：丽蝇</a:t>
            </a:r>
            <a:endParaRPr lang="zh-CN" altLang="en-GB" sz="1800" dirty="0">
              <a:solidFill>
                <a:schemeClr val="bg1"/>
              </a:solidFill>
              <a:latin typeface="+mj-ea"/>
              <a:ea typeface="+mj-ea"/>
              <a:cs typeface="+mn-ea"/>
              <a:sym typeface="+mn-lt"/>
            </a:endParaRPr>
          </a:p>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能源：太阳能充电锂电池</a:t>
            </a:r>
            <a:endParaRPr lang="zh-CN" altLang="en-GB" sz="1800" dirty="0">
              <a:solidFill>
                <a:schemeClr val="bg1"/>
              </a:solidFill>
              <a:latin typeface="+mj-ea"/>
              <a:ea typeface="+mj-ea"/>
              <a:cs typeface="+mn-ea"/>
              <a:sym typeface="+mn-lt"/>
            </a:endParaRPr>
          </a:p>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动力系统: 单晶压电驱动器（</a:t>
            </a:r>
            <a:r>
              <a:rPr lang="en-US" altLang="zh-CN" sz="1800" dirty="0">
                <a:solidFill>
                  <a:schemeClr val="bg1"/>
                </a:solidFill>
                <a:latin typeface="+mj-ea"/>
                <a:ea typeface="+mj-ea"/>
                <a:cs typeface="+mn-ea"/>
                <a:sym typeface="+mn-lt"/>
              </a:rPr>
              <a:t>10mg)</a:t>
            </a:r>
            <a:endParaRPr lang="en-US" altLang="zh-CN"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高能量密度</a:t>
            </a:r>
            <a:r>
              <a:rPr lang="en-US" altLang="zh-CN" sz="1800" dirty="0">
                <a:solidFill>
                  <a:schemeClr val="bg1"/>
                </a:solidFill>
                <a:latin typeface="+mj-ea"/>
                <a:ea typeface="+mj-ea"/>
                <a:cs typeface="+mn-ea"/>
                <a:sym typeface="+mn-lt"/>
              </a:rPr>
              <a:t>-</a:t>
            </a:r>
            <a:r>
              <a:rPr lang="zh-CN" altLang="en-GB" sz="1800" dirty="0">
                <a:solidFill>
                  <a:schemeClr val="bg1"/>
                </a:solidFill>
                <a:latin typeface="+mj-ea"/>
                <a:ea typeface="+mj-ea"/>
                <a:cs typeface="+mn-ea"/>
                <a:sym typeface="+mn-lt"/>
              </a:rPr>
              <a:t>输出功率&gt;450W/kg、而当时（2007）最小的电机（70mg）输出功率</a:t>
            </a:r>
            <a:r>
              <a:rPr lang="en-US" altLang="zh-CN" sz="1800" dirty="0">
                <a:solidFill>
                  <a:schemeClr val="bg1"/>
                </a:solidFill>
                <a:latin typeface="+mj-ea"/>
                <a:ea typeface="+mj-ea"/>
                <a:cs typeface="+mn-ea"/>
                <a:sym typeface="+mn-lt"/>
              </a:rPr>
              <a:t>&lt;</a:t>
            </a:r>
            <a:r>
              <a:rPr lang="zh-CN" altLang="en-GB" sz="1800" dirty="0">
                <a:solidFill>
                  <a:schemeClr val="bg1"/>
                </a:solidFill>
                <a:latin typeface="+mj-ea"/>
                <a:ea typeface="+mj-ea"/>
                <a:cs typeface="+mn-ea"/>
                <a:sym typeface="+mn-lt"/>
              </a:rPr>
              <a:t>100W/kg</a:t>
            </a:r>
            <a:endParaRPr lang="zh-CN" altLang="en-GB" sz="1800" dirty="0">
              <a:solidFill>
                <a:schemeClr val="bg1"/>
              </a:solidFill>
              <a:latin typeface="+mj-ea"/>
              <a:ea typeface="+mj-ea"/>
              <a:cs typeface="+mn-ea"/>
              <a:sym typeface="+mn-lt"/>
            </a:endParaRPr>
          </a:p>
          <a:p>
            <a:pPr marL="342900" indent="-342900">
              <a:buFont typeface="Arial" panose="020B0604020202020204" pitchFamily="34" charset="0"/>
              <a:buChar char="•"/>
            </a:pPr>
            <a:r>
              <a:rPr lang="zh-CN" altLang="en-GB" sz="1800" dirty="0">
                <a:solidFill>
                  <a:schemeClr val="bg1"/>
                </a:solidFill>
                <a:latin typeface="+mj-ea"/>
                <a:ea typeface="+mj-ea"/>
                <a:cs typeface="+mn-ea"/>
                <a:sym typeface="+mn-lt"/>
              </a:rPr>
              <a:t>实现高效飞行所需的振动、旋转和高频拍动：提供500uN-1400uN的升力，是100mg 的MFI 用来盘旋</a:t>
            </a:r>
            <a:r>
              <a:rPr lang="zh-CN" altLang="en-GB" sz="1800" dirty="0">
                <a:solidFill>
                  <a:schemeClr val="bg1"/>
                </a:solidFill>
                <a:latin typeface="+mj-ea"/>
                <a:ea typeface="+mj-ea"/>
                <a:cs typeface="+mn-ea"/>
                <a:sym typeface="+mn-lt"/>
              </a:rPr>
              <a:t>两倍以上的升力</a:t>
            </a:r>
            <a:endParaRPr lang="zh-CN" altLang="en-GB" sz="1800" dirty="0">
              <a:solidFill>
                <a:schemeClr val="bg1"/>
              </a:solidFill>
              <a:latin typeface="+mj-ea"/>
              <a:ea typeface="+mj-ea"/>
              <a:cs typeface="+mn-ea"/>
              <a:sym typeface="+mn-lt"/>
            </a:endParaRPr>
          </a:p>
          <a:p>
            <a:pPr marL="342900" indent="-342900">
              <a:buFont typeface="Arial" panose="020B0604020202020204" pitchFamily="34" charset="0"/>
              <a:buChar char="•"/>
            </a:pPr>
            <a:r>
              <a:rPr lang="zh-CN" altLang="en-GB" sz="1800" dirty="0">
                <a:solidFill>
                  <a:schemeClr val="bg1"/>
                </a:solidFill>
                <a:latin typeface="+mj-ea"/>
                <a:ea typeface="+mj-ea"/>
                <a:cs typeface="+mn-ea"/>
                <a:sym typeface="+mn-lt"/>
              </a:rPr>
              <a:t>轻型化材料：碳纤维材料、聚酰亚胺低惯性翼，总重量100mg</a:t>
            </a:r>
            <a:endParaRPr lang="zh-CN" altLang="en-GB" sz="1800" dirty="0">
              <a:solidFill>
                <a:schemeClr val="bg1"/>
              </a:solidFill>
              <a:latin typeface="+mj-ea"/>
              <a:ea typeface="+mj-ea"/>
              <a:cs typeface="+mn-ea"/>
              <a:sym typeface="+mn-lt"/>
            </a:endParaRPr>
          </a:p>
        </p:txBody>
      </p:sp>
      <p:sp>
        <p:nvSpPr>
          <p:cNvPr id="51" name="Text Placeholder 7"/>
          <p:cNvSpPr txBox="1"/>
          <p:nvPr/>
        </p:nvSpPr>
        <p:spPr>
          <a:xfrm>
            <a:off x="889183" y="876538"/>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研发目的</a:t>
            </a:r>
            <a:endParaRPr lang="zh-CN" altLang="en-US" sz="2400" u="sng" dirty="0">
              <a:solidFill>
                <a:schemeClr val="bg1"/>
              </a:solidFill>
              <a:ea typeface="微软雅黑" panose="020B0503020204020204" pitchFamily="34" charset="-122"/>
            </a:endParaRPr>
          </a:p>
        </p:txBody>
      </p:sp>
      <p:sp>
        <p:nvSpPr>
          <p:cNvPr id="52" name="Text Placeholder 2"/>
          <p:cNvSpPr txBox="1"/>
          <p:nvPr/>
        </p:nvSpPr>
        <p:spPr>
          <a:xfrm>
            <a:off x="889183" y="1391557"/>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Arial" panose="020B0604020202020204" pitchFamily="34" charset="0"/>
              <a:buChar char="•"/>
            </a:pPr>
            <a:r>
              <a:rPr sz="1800" dirty="0">
                <a:solidFill>
                  <a:schemeClr val="bg1"/>
                </a:solidFill>
                <a:latin typeface="Arial" panose="020B0604020202020204" pitchFamily="34" charset="0"/>
                <a:ea typeface="微软雅黑" panose="020B0503020204020204" pitchFamily="34" charset="-122"/>
                <a:cs typeface="+mn-ea"/>
                <a:sym typeface="+mn-lt"/>
              </a:rPr>
              <a:t>为了研发一个25mm</a:t>
            </a:r>
            <a:r>
              <a:rPr lang="zh-CN" sz="1800" dirty="0">
                <a:solidFill>
                  <a:schemeClr val="bg1"/>
                </a:solidFill>
                <a:latin typeface="Arial" panose="020B0604020202020204" pitchFamily="34" charset="0"/>
                <a:ea typeface="微软雅黑" panose="020B0503020204020204" pitchFamily="34" charset="-122"/>
                <a:cs typeface="+mn-ea"/>
                <a:sym typeface="+mn-lt"/>
              </a:rPr>
              <a:t>大小</a:t>
            </a:r>
            <a:r>
              <a:rPr sz="1800" dirty="0">
                <a:solidFill>
                  <a:schemeClr val="bg1"/>
                </a:solidFill>
                <a:latin typeface="Arial" panose="020B0604020202020204" pitchFamily="34" charset="0"/>
                <a:ea typeface="微软雅黑" panose="020B0503020204020204" pitchFamily="34" charset="-122"/>
                <a:cs typeface="+mn-ea"/>
                <a:sym typeface="+mn-lt"/>
              </a:rPr>
              <a:t>的自动飞行器。</a:t>
            </a:r>
            <a:endParaRPr sz="1800" dirty="0">
              <a:solidFill>
                <a:schemeClr val="bg1"/>
              </a:solidFill>
              <a:latin typeface="Arial" panose="020B0604020202020204" pitchFamily="34" charset="0"/>
              <a:ea typeface="微软雅黑" panose="020B0503020204020204" pitchFamily="34" charset="-122"/>
              <a:cs typeface="+mn-ea"/>
              <a:sym typeface="+mn-lt"/>
            </a:endParaRPr>
          </a:p>
          <a:p>
            <a:pPr marL="342900" indent="-342900">
              <a:buFont typeface="Arial" panose="020B0604020202020204" pitchFamily="34" charset="0"/>
              <a:buChar char="•"/>
            </a:pPr>
            <a:r>
              <a:rPr sz="1800" dirty="0">
                <a:solidFill>
                  <a:schemeClr val="bg1"/>
                </a:solidFill>
                <a:latin typeface="Arial" panose="020B0604020202020204" pitchFamily="34" charset="0"/>
                <a:ea typeface="微软雅黑" panose="020B0503020204020204" pitchFamily="34" charset="-122"/>
                <a:cs typeface="+mn-ea"/>
                <a:sym typeface="+mn-lt"/>
              </a:rPr>
              <a:t>用于军事侦察、空间探索、搜救</a:t>
            </a:r>
            <a:endParaRPr sz="18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59" name="Text Placeholder 7"/>
          <p:cNvSpPr txBox="1"/>
          <p:nvPr/>
        </p:nvSpPr>
        <p:spPr>
          <a:xfrm>
            <a:off x="888947" y="3471439"/>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研发时遇到的问题</a:t>
            </a:r>
            <a:endParaRPr lang="zh-CN" altLang="en-US" sz="2400" u="sng" dirty="0">
              <a:solidFill>
                <a:schemeClr val="bg1"/>
              </a:solidFill>
              <a:ea typeface="微软雅黑" panose="020B0503020204020204" pitchFamily="34" charset="-122"/>
            </a:endParaRPr>
          </a:p>
        </p:txBody>
      </p:sp>
      <p:sp>
        <p:nvSpPr>
          <p:cNvPr id="60" name="Text Placeholder 2"/>
          <p:cNvSpPr txBox="1"/>
          <p:nvPr/>
        </p:nvSpPr>
        <p:spPr>
          <a:xfrm>
            <a:off x="888947" y="3998523"/>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285750" indent="-285750">
              <a:buFont typeface="Arial" panose="020B0604020202020204" pitchFamily="34" charset="0"/>
              <a:buChar char="•"/>
            </a:pPr>
            <a:r>
              <a:rPr lang="en-GB" altLang="zh-CN" sz="1800" dirty="0">
                <a:solidFill>
                  <a:schemeClr val="bg1"/>
                </a:solidFill>
                <a:latin typeface="Arial" panose="020B0604020202020204" pitchFamily="34" charset="0"/>
                <a:ea typeface="微软雅黑" panose="020B0503020204020204" pitchFamily="34" charset="-122"/>
                <a:cs typeface="+mn-ea"/>
                <a:sym typeface="+mn-lt"/>
              </a:rPr>
              <a:t>视觉输入有大量的噪音导致翅膀输出不精准</a:t>
            </a: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a:p>
            <a:pPr marL="285750" indent="-285750">
              <a:buFont typeface="Arial" panose="020B0604020202020204" pitchFamily="34" charset="0"/>
              <a:buChar char="•"/>
            </a:pPr>
            <a:r>
              <a:rPr lang="en-GB" altLang="zh-CN" sz="1800" dirty="0">
                <a:solidFill>
                  <a:schemeClr val="bg1"/>
                </a:solidFill>
                <a:latin typeface="Arial" panose="020B0604020202020204" pitchFamily="34" charset="0"/>
                <a:ea typeface="微软雅黑" panose="020B0503020204020204" pitchFamily="34" charset="-122"/>
                <a:cs typeface="+mn-ea"/>
                <a:sym typeface="+mn-lt"/>
              </a:rPr>
              <a:t>对丽蝇的飞行的研究不够深入导致MFI 无法在三维空间中产生足够的升力和保持平衡来</a:t>
            </a:r>
            <a:r>
              <a:rPr lang="zh-CN" altLang="en-GB" sz="1800" dirty="0">
                <a:solidFill>
                  <a:schemeClr val="bg1"/>
                </a:solidFill>
                <a:latin typeface="Arial" panose="020B0604020202020204" pitchFamily="34" charset="0"/>
                <a:ea typeface="微软雅黑" panose="020B0503020204020204" pitchFamily="34" charset="-122"/>
                <a:cs typeface="+mn-ea"/>
                <a:sym typeface="+mn-lt"/>
              </a:rPr>
              <a:t>实现</a:t>
            </a:r>
            <a:r>
              <a:rPr lang="en-GB" altLang="zh-CN" sz="1800" dirty="0">
                <a:solidFill>
                  <a:schemeClr val="bg1"/>
                </a:solidFill>
                <a:latin typeface="Arial" panose="020B0604020202020204" pitchFamily="34" charset="0"/>
                <a:ea typeface="微软雅黑" panose="020B0503020204020204" pitchFamily="34" charset="-122"/>
                <a:cs typeface="+mn-ea"/>
                <a:sym typeface="+mn-lt"/>
              </a:rPr>
              <a:t>盘旋</a:t>
            </a: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a:p>
            <a:pPr marL="285750" indent="-285750">
              <a:buFont typeface="Arial" panose="020B0604020202020204" pitchFamily="34" charset="0"/>
              <a:buChar char="•"/>
            </a:pP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17" name="矩形 16"/>
          <p:cNvSpPr/>
          <p:nvPr/>
        </p:nvSpPr>
        <p:spPr>
          <a:xfrm>
            <a:off x="4154621" y="174834"/>
            <a:ext cx="4550410" cy="384810"/>
          </a:xfrm>
          <a:prstGeom prst="rect">
            <a:avLst/>
          </a:prstGeom>
          <a:effectLst/>
        </p:spPr>
        <p:txBody>
          <a:bodyPr vert="horz" wrap="none">
            <a:spAutoFit/>
          </a:bodyPr>
          <a:lstStyle/>
          <a:p>
            <a:pPr algn="r"/>
            <a:r>
              <a:rPr lang="en-US" altLang="zh-CN" b="1" dirty="0">
                <a:solidFill>
                  <a:schemeClr val="bg1"/>
                </a:solidFill>
                <a:latin typeface="+mj-ea"/>
                <a:ea typeface="+mj-ea"/>
                <a:sym typeface="+mn-ea"/>
              </a:rPr>
              <a:t>Micromechanical Flying Insect</a:t>
            </a:r>
            <a:r>
              <a:rPr lang="zh-CN" altLang="en-US" b="1" dirty="0">
                <a:solidFill>
                  <a:schemeClr val="bg1"/>
                </a:solidFill>
                <a:latin typeface="+mj-ea"/>
                <a:ea typeface="+mj-ea"/>
                <a:sym typeface="+mn-ea"/>
              </a:rPr>
              <a:t>（</a:t>
            </a:r>
            <a:r>
              <a:rPr lang="en-US" altLang="zh-CN" b="1" dirty="0">
                <a:solidFill>
                  <a:schemeClr val="bg1"/>
                </a:solidFill>
                <a:latin typeface="+mj-ea"/>
                <a:ea typeface="+mj-ea"/>
                <a:sym typeface="+mn-ea"/>
              </a:rPr>
              <a:t>MFI</a:t>
            </a:r>
            <a:r>
              <a:rPr lang="zh-CN" altLang="en-US" b="1" dirty="0">
                <a:solidFill>
                  <a:schemeClr val="bg1"/>
                </a:solidFill>
                <a:latin typeface="+mj-ea"/>
                <a:ea typeface="+mj-ea"/>
                <a:sym typeface="+mn-ea"/>
              </a:rPr>
              <a:t>）</a:t>
            </a:r>
            <a:endParaRPr lang="en-US" altLang="zh-CN" dirty="0">
              <a:solidFill>
                <a:schemeClr val="bg1"/>
              </a:solidFill>
              <a:latin typeface="+mj-lt"/>
              <a:ea typeface="微软雅黑" panose="020B0503020204020204" pitchFamily="34" charset="-122"/>
            </a:endParaRPr>
          </a:p>
        </p:txBody>
      </p:sp>
      <p:cxnSp>
        <p:nvCxnSpPr>
          <p:cNvPr id="18" name="直接连接符 17"/>
          <p:cNvCxnSpPr/>
          <p:nvPr/>
        </p:nvCxnSpPr>
        <p:spPr>
          <a:xfrm>
            <a:off x="5248602" y="559508"/>
            <a:ext cx="2361544" cy="0"/>
          </a:xfrm>
          <a:prstGeom prst="line">
            <a:avLst/>
          </a:prstGeom>
        </p:spPr>
        <p:style>
          <a:lnRef idx="2">
            <a:schemeClr val="accent3"/>
          </a:lnRef>
          <a:fillRef idx="0">
            <a:schemeClr val="accent3"/>
          </a:fillRef>
          <a:effectRef idx="1">
            <a:schemeClr val="accent3"/>
          </a:effectRef>
          <a:fontRef idx="minor">
            <a:schemeClr val="tx1"/>
          </a:fontRef>
        </p:style>
      </p:cxnSp>
      <p:pic>
        <p:nvPicPr>
          <p:cNvPr id="3" name="图片 2" descr="13hjkljj"/>
          <p:cNvPicPr>
            <a:picLocks noChangeAspect="1"/>
          </p:cNvPicPr>
          <p:nvPr/>
        </p:nvPicPr>
        <p:blipFill>
          <a:blip r:embed="rId1"/>
          <a:stretch>
            <a:fillRect/>
          </a:stretch>
        </p:blipFill>
        <p:spPr>
          <a:xfrm>
            <a:off x="3988435" y="2197100"/>
            <a:ext cx="4297680" cy="3223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27050" y="1353185"/>
            <a:ext cx="4822825"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en-GB" altLang="zh-CN" sz="1800" dirty="0">
                <a:solidFill>
                  <a:schemeClr val="bg1"/>
                </a:solidFill>
                <a:latin typeface="+mj-ea"/>
                <a:ea typeface="+mj-ea"/>
                <a:cs typeface="+mn-ea"/>
                <a:sym typeface="+mn-lt"/>
              </a:rPr>
              <a:t>哈佛微型机器人实验室</a:t>
            </a:r>
            <a:r>
              <a:rPr lang="zh-CN" altLang="en-GB" sz="1800" dirty="0">
                <a:solidFill>
                  <a:schemeClr val="bg1"/>
                </a:solidFill>
                <a:latin typeface="+mj-ea"/>
                <a:ea typeface="+mj-ea"/>
                <a:cs typeface="+mn-ea"/>
                <a:sym typeface="+mn-lt"/>
              </a:rPr>
              <a:t>创立人：</a:t>
            </a:r>
            <a:r>
              <a:rPr lang="en-GB" altLang="zh-CN" sz="1800" dirty="0">
                <a:solidFill>
                  <a:schemeClr val="bg1"/>
                </a:solidFill>
                <a:latin typeface="+mj-ea"/>
                <a:ea typeface="+mj-ea"/>
                <a:cs typeface="+mn-ea"/>
                <a:sym typeface="+mn-lt"/>
              </a:rPr>
              <a:t>Robert Wood公司概况：</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该机构隶属于Harvard John A. Paulson School of Engineering and Applied Sciences，由创立。该实验室与Wyss Institute for Biologically Inspired Engineering</a:t>
            </a:r>
            <a:r>
              <a:rPr lang="zh-CN" altLang="en-GB" sz="1800" dirty="0">
                <a:solidFill>
                  <a:schemeClr val="bg1"/>
                </a:solidFill>
                <a:latin typeface="+mj-ea"/>
                <a:ea typeface="+mj-ea"/>
                <a:cs typeface="+mn-ea"/>
                <a:sym typeface="+mn-lt"/>
              </a:rPr>
              <a:t>（</a:t>
            </a:r>
            <a:r>
              <a:rPr lang="en-GB" altLang="zh-CN" sz="1800" dirty="0">
                <a:solidFill>
                  <a:schemeClr val="bg1"/>
                </a:solidFill>
                <a:latin typeface="+mj-ea"/>
                <a:ea typeface="+mj-ea"/>
                <a:cs typeface="+mn-ea"/>
                <a:sym typeface="+mn-lt"/>
              </a:rPr>
              <a:t>伍德教授创立</a:t>
            </a:r>
            <a:r>
              <a:rPr lang="zh-CN" altLang="en-GB" sz="1800" dirty="0">
                <a:solidFill>
                  <a:schemeClr val="bg1"/>
                </a:solidFill>
                <a:latin typeface="+mj-ea"/>
                <a:ea typeface="+mj-ea"/>
                <a:cs typeface="+mn-ea"/>
                <a:sym typeface="+mn-lt"/>
              </a:rPr>
              <a:t>）</a:t>
            </a:r>
            <a:r>
              <a:rPr lang="en-GB" altLang="zh-CN" sz="1800" dirty="0">
                <a:solidFill>
                  <a:schemeClr val="bg1"/>
                </a:solidFill>
                <a:latin typeface="+mj-ea"/>
                <a:ea typeface="+mj-ea"/>
                <a:cs typeface="+mn-ea"/>
                <a:sym typeface="+mn-lt"/>
              </a:rPr>
              <a:t>有密切联系，该实验室主要研究某些特定机器人的材料，机械结构，设计和生产。他们所研究的特定机器人具体包括两类，一类是微型机器人，一类是柔性机器人。包括了他们的硬件制造成型技术和软件控制技术。</a:t>
            </a:r>
            <a:endParaRPr lang="en-GB" altLang="zh-CN" sz="1800" dirty="0">
              <a:solidFill>
                <a:schemeClr val="bg1"/>
              </a:solidFill>
              <a:latin typeface="+mj-ea"/>
              <a:ea typeface="+mj-ea"/>
              <a:cs typeface="+mn-ea"/>
              <a:sym typeface="+mn-lt"/>
            </a:endParaRPr>
          </a:p>
        </p:txBody>
      </p:sp>
      <p:sp>
        <p:nvSpPr>
          <p:cNvPr id="13359" name="Line 47"/>
          <p:cNvSpPr>
            <a:spLocks noChangeShapeType="1"/>
          </p:cNvSpPr>
          <p:nvPr/>
        </p:nvSpPr>
        <p:spPr bwMode="auto">
          <a:xfrm>
            <a:off x="5719465" y="2300312"/>
            <a:ext cx="0" cy="3645546"/>
          </a:xfrm>
          <a:prstGeom prst="line">
            <a:avLst/>
          </a:prstGeom>
          <a:noFill/>
          <a:ln w="9525" cmpd="sng">
            <a:solidFill>
              <a:schemeClr val="tx1">
                <a:lumMod val="65000"/>
                <a:lumOff val="35000"/>
              </a:schemeClr>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44" name="矩形 43"/>
          <p:cNvSpPr/>
          <p:nvPr/>
        </p:nvSpPr>
        <p:spPr>
          <a:xfrm>
            <a:off x="4312101" y="73869"/>
            <a:ext cx="4235450" cy="678815"/>
          </a:xfrm>
          <a:prstGeom prst="rect">
            <a:avLst/>
          </a:prstGeom>
          <a:effectLst/>
        </p:spPr>
        <p:txBody>
          <a:bodyPr vert="horz" wrap="none">
            <a:spAutoFit/>
          </a:bodyPr>
          <a:lstStyle/>
          <a:p>
            <a:pPr algn="r"/>
            <a:r>
              <a:rPr lang="en-US" altLang="zh-CN" sz="3600" b="1" dirty="0">
                <a:solidFill>
                  <a:schemeClr val="bg1"/>
                </a:solidFill>
                <a:latin typeface="+mj-ea"/>
                <a:ea typeface="+mj-ea"/>
              </a:rPr>
              <a:t>Harvard Robobee</a:t>
            </a:r>
            <a:endParaRPr lang="en-US" altLang="zh-CN" sz="3600" b="1" dirty="0">
              <a:solidFill>
                <a:schemeClr val="bg1"/>
              </a:solidFill>
              <a:latin typeface="+mj-ea"/>
              <a:ea typeface="+mj-ea"/>
            </a:endParaRPr>
          </a:p>
        </p:txBody>
      </p:sp>
      <p:cxnSp>
        <p:nvCxnSpPr>
          <p:cNvPr id="45" name="直接连接符 44"/>
          <p:cNvCxnSpPr/>
          <p:nvPr/>
        </p:nvCxnSpPr>
        <p:spPr>
          <a:xfrm>
            <a:off x="5248602" y="752548"/>
            <a:ext cx="2361544" cy="0"/>
          </a:xfrm>
          <a:prstGeom prst="line">
            <a:avLst/>
          </a:prstGeom>
        </p:spPr>
        <p:style>
          <a:lnRef idx="2">
            <a:schemeClr val="accent3"/>
          </a:lnRef>
          <a:fillRef idx="0">
            <a:schemeClr val="accent3"/>
          </a:fillRef>
          <a:effectRef idx="1">
            <a:schemeClr val="accent3"/>
          </a:effectRef>
          <a:fontRef idx="minor">
            <a:schemeClr val="tx1"/>
          </a:fontRef>
        </p:style>
      </p:cxnSp>
      <p:pic>
        <p:nvPicPr>
          <p:cNvPr id="2" name="图片 1" descr="robobee"/>
          <p:cNvPicPr>
            <a:picLocks noChangeAspect="1"/>
          </p:cNvPicPr>
          <p:nvPr/>
        </p:nvPicPr>
        <p:blipFill>
          <a:blip r:embed="rId1"/>
          <a:stretch>
            <a:fillRect/>
          </a:stretch>
        </p:blipFill>
        <p:spPr>
          <a:xfrm>
            <a:off x="6499225" y="1613535"/>
            <a:ext cx="5776595" cy="4332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5000"/>
    </mc:Choice>
    <mc:Fallback>
      <p:transition spd="slow"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7"/>
          <p:cNvSpPr txBox="1"/>
          <p:nvPr/>
        </p:nvSpPr>
        <p:spPr>
          <a:xfrm>
            <a:off x="8422007" y="876424"/>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技术分析</a:t>
            </a:r>
            <a:endParaRPr lang="zh-CN" altLang="en-US" sz="2400" u="sng" dirty="0">
              <a:solidFill>
                <a:schemeClr val="bg1"/>
              </a:solidFill>
              <a:ea typeface="微软雅黑" panose="020B0503020204020204" pitchFamily="34" charset="-122"/>
            </a:endParaRPr>
          </a:p>
        </p:txBody>
      </p:sp>
      <p:sp>
        <p:nvSpPr>
          <p:cNvPr id="48" name="Text Placeholder 2"/>
          <p:cNvSpPr txBox="1"/>
          <p:nvPr/>
        </p:nvSpPr>
        <p:spPr>
          <a:xfrm>
            <a:off x="8422005" y="1391285"/>
            <a:ext cx="4167505" cy="805815"/>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通过电解水的方式克服巨大的表面张力（自身重力的好几倍）</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在达到水面时产生氢气和氧气，点燃之后推动robobee飞入空中</a:t>
            </a:r>
            <a:endParaRPr lang="zh-CN" altLang="en-GB" sz="1800" dirty="0">
              <a:solidFill>
                <a:schemeClr val="bg1"/>
              </a:solidFill>
              <a:latin typeface="+mj-ea"/>
              <a:ea typeface="+mj-ea"/>
              <a:cs typeface="+mn-ea"/>
              <a:sym typeface="+mn-lt"/>
            </a:endParaRPr>
          </a:p>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由于悬停动作能耗高，</a:t>
            </a:r>
            <a:r>
              <a:rPr lang="zh-CN" altLang="en-GB" sz="1800" dirty="0">
                <a:solidFill>
                  <a:schemeClr val="bg1"/>
                </a:solidFill>
                <a:latin typeface="+mj-ea"/>
                <a:ea typeface="+mj-ea"/>
                <a:cs typeface="+mn-ea"/>
                <a:sym typeface="+mn-lt"/>
              </a:rPr>
              <a:t>静电吸附法实现树叶或墙上悬停</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通过身上的电极和减震泡沫实现，有助于解决体积小导致的电池容量小，续航时间短的问题</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短时间准确飞到树枝或敌人看不见的地方暗中观察</a:t>
            </a:r>
            <a:endParaRPr lang="zh-CN" altLang="en-GB" sz="1800" dirty="0">
              <a:solidFill>
                <a:schemeClr val="bg1"/>
              </a:solidFill>
              <a:latin typeface="+mj-ea"/>
              <a:ea typeface="+mj-ea"/>
              <a:cs typeface="+mn-ea"/>
              <a:sym typeface="+mn-lt"/>
            </a:endParaRPr>
          </a:p>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人工肌肉纤维</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电流刺激使它们带动翅膀颤动，可达到120HZ的频率</a:t>
            </a:r>
            <a:endParaRPr lang="zh-CN" altLang="en-GB" sz="1800" dirty="0">
              <a:solidFill>
                <a:schemeClr val="bg1"/>
              </a:solidFill>
              <a:latin typeface="+mj-ea"/>
              <a:ea typeface="+mj-ea"/>
              <a:cs typeface="+mn-ea"/>
              <a:sym typeface="+mn-lt"/>
            </a:endParaRPr>
          </a:p>
        </p:txBody>
      </p:sp>
      <p:sp>
        <p:nvSpPr>
          <p:cNvPr id="51" name="Text Placeholder 7"/>
          <p:cNvSpPr txBox="1"/>
          <p:nvPr/>
        </p:nvSpPr>
        <p:spPr>
          <a:xfrm>
            <a:off x="889183" y="876538"/>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研发目的</a:t>
            </a:r>
            <a:endParaRPr lang="zh-CN" altLang="en-US" sz="2400" u="sng" dirty="0">
              <a:solidFill>
                <a:schemeClr val="bg1"/>
              </a:solidFill>
              <a:ea typeface="微软雅黑" panose="020B0503020204020204" pitchFamily="34" charset="-122"/>
            </a:endParaRPr>
          </a:p>
        </p:txBody>
      </p:sp>
      <p:sp>
        <p:nvSpPr>
          <p:cNvPr id="52" name="Text Placeholder 2"/>
          <p:cNvSpPr txBox="1"/>
          <p:nvPr/>
        </p:nvSpPr>
        <p:spPr>
          <a:xfrm>
            <a:off x="664393" y="1233442"/>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Arial" panose="020B0604020202020204" pitchFamily="34" charset="0"/>
              <a:buChar char="•"/>
            </a:pPr>
            <a:r>
              <a:rPr sz="1800" dirty="0">
                <a:solidFill>
                  <a:schemeClr val="bg1"/>
                </a:solidFill>
                <a:latin typeface="Arial" panose="020B0604020202020204" pitchFamily="34" charset="0"/>
                <a:ea typeface="微软雅黑" panose="020B0503020204020204" pitchFamily="34" charset="-122"/>
                <a:cs typeface="+mn-ea"/>
                <a:sym typeface="+mn-lt"/>
              </a:rPr>
              <a:t>体积小，重量轻</a:t>
            </a:r>
            <a:r>
              <a:rPr lang="zh-CN" sz="1800" dirty="0">
                <a:solidFill>
                  <a:schemeClr val="bg1"/>
                </a:solidFill>
                <a:latin typeface="Arial" panose="020B0604020202020204" pitchFamily="34" charset="0"/>
                <a:ea typeface="微软雅黑" panose="020B0503020204020204" pitchFamily="34" charset="-122"/>
                <a:cs typeface="+mn-ea"/>
                <a:sym typeface="+mn-lt"/>
              </a:rPr>
              <a:t>（</a:t>
            </a:r>
            <a:r>
              <a:rPr lang="en-US" altLang="zh-CN" sz="1800" dirty="0">
                <a:solidFill>
                  <a:schemeClr val="bg1"/>
                </a:solidFill>
                <a:latin typeface="Arial" panose="020B0604020202020204" pitchFamily="34" charset="0"/>
                <a:ea typeface="微软雅黑" panose="020B0503020204020204" pitchFamily="34" charset="-122"/>
                <a:cs typeface="+mn-ea"/>
                <a:sym typeface="+mn-lt"/>
              </a:rPr>
              <a:t>86g)</a:t>
            </a:r>
            <a:r>
              <a:rPr sz="1800" dirty="0">
                <a:solidFill>
                  <a:schemeClr val="bg1"/>
                </a:solidFill>
                <a:latin typeface="Arial" panose="020B0604020202020204" pitchFamily="34" charset="0"/>
                <a:ea typeface="微软雅黑" panose="020B0503020204020204" pitchFamily="34" charset="-122"/>
                <a:cs typeface="+mn-ea"/>
                <a:sym typeface="+mn-lt"/>
              </a:rPr>
              <a:t>，隐蔽性高，机动性强的特点可应用于复杂地形中的侦察，搜索和救援工作</a:t>
            </a:r>
            <a:endParaRPr sz="18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59" name="Text Placeholder 7"/>
          <p:cNvSpPr txBox="1"/>
          <p:nvPr/>
        </p:nvSpPr>
        <p:spPr>
          <a:xfrm>
            <a:off x="766392" y="3063134"/>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目前难点及未来发展</a:t>
            </a:r>
            <a:endParaRPr lang="zh-CN" altLang="en-US" sz="2400" u="sng" dirty="0">
              <a:solidFill>
                <a:schemeClr val="bg1"/>
              </a:solidFill>
              <a:ea typeface="微软雅黑" panose="020B0503020204020204" pitchFamily="34" charset="-122"/>
            </a:endParaRPr>
          </a:p>
        </p:txBody>
      </p:sp>
      <p:sp>
        <p:nvSpPr>
          <p:cNvPr id="60" name="Text Placeholder 2"/>
          <p:cNvSpPr txBox="1"/>
          <p:nvPr/>
        </p:nvSpPr>
        <p:spPr>
          <a:xfrm>
            <a:off x="766392" y="3420038"/>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285750" indent="-285750">
              <a:buFont typeface="Arial" panose="020B0604020202020204" pitchFamily="34" charset="0"/>
              <a:buChar char="•"/>
            </a:pPr>
            <a:r>
              <a:rPr lang="en-GB" altLang="zh-CN" sz="1800" dirty="0">
                <a:solidFill>
                  <a:schemeClr val="bg1"/>
                </a:solidFill>
                <a:latin typeface="Arial" panose="020B0604020202020204" pitchFamily="34" charset="0"/>
                <a:ea typeface="微软雅黑" panose="020B0503020204020204" pitchFamily="34" charset="-122"/>
                <a:cs typeface="+mn-ea"/>
                <a:sym typeface="+mn-lt"/>
              </a:rPr>
              <a:t>缺少传感器</a:t>
            </a:r>
            <a:r>
              <a:rPr lang="zh-CN" altLang="en-GB" sz="1800" dirty="0">
                <a:solidFill>
                  <a:schemeClr val="bg1"/>
                </a:solidFill>
                <a:latin typeface="Arial" panose="020B0604020202020204" pitchFamily="34" charset="0"/>
                <a:ea typeface="微软雅黑" panose="020B0503020204020204" pitchFamily="34" charset="-122"/>
                <a:cs typeface="+mn-ea"/>
                <a:sym typeface="+mn-lt"/>
              </a:rPr>
              <a:t>、还需外接电源和控制线。技术的突破只是时间问题。</a:t>
            </a:r>
            <a:endParaRPr lang="zh-CN" altLang="en-GB" sz="1800" dirty="0">
              <a:solidFill>
                <a:schemeClr val="bg1"/>
              </a:solidFill>
              <a:latin typeface="Arial" panose="020B0604020202020204" pitchFamily="34" charset="0"/>
              <a:ea typeface="微软雅黑" panose="020B0503020204020204" pitchFamily="34" charset="-122"/>
              <a:cs typeface="+mn-ea"/>
              <a:sym typeface="+mn-lt"/>
            </a:endParaRPr>
          </a:p>
          <a:p>
            <a:pPr marL="285750" indent="-285750">
              <a:buFont typeface="Arial" panose="020B0604020202020204" pitchFamily="34" charset="0"/>
              <a:buChar char="•"/>
            </a:pPr>
            <a:r>
              <a:rPr lang="zh-CN" altLang="en-GB" sz="1800" dirty="0">
                <a:solidFill>
                  <a:schemeClr val="bg1"/>
                </a:solidFill>
                <a:latin typeface="Arial" panose="020B0604020202020204" pitchFamily="34" charset="0"/>
                <a:ea typeface="微软雅黑" panose="020B0503020204020204" pitchFamily="34" charset="-122"/>
                <a:cs typeface="+mn-ea"/>
                <a:sym typeface="+mn-lt"/>
              </a:rPr>
              <a:t>该团队已为目前的研究申请了多项专利，正在致力于规模化和商业化生产。</a:t>
            </a:r>
            <a:endParaRPr lang="zh-CN" altLang="en-GB" sz="18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17" name="矩形 16"/>
          <p:cNvSpPr/>
          <p:nvPr/>
        </p:nvSpPr>
        <p:spPr>
          <a:xfrm>
            <a:off x="5385251" y="193884"/>
            <a:ext cx="2087880" cy="365760"/>
          </a:xfrm>
          <a:prstGeom prst="rect">
            <a:avLst/>
          </a:prstGeom>
          <a:effectLst/>
        </p:spPr>
        <p:txBody>
          <a:bodyPr vert="horz" wrap="none">
            <a:spAutoFit/>
          </a:bodyPr>
          <a:lstStyle/>
          <a:p>
            <a:pPr algn="r"/>
            <a:r>
              <a:rPr lang="en-US" altLang="zh-CN" b="1" dirty="0">
                <a:solidFill>
                  <a:schemeClr val="bg1"/>
                </a:solidFill>
                <a:latin typeface="+mj-lt"/>
                <a:ea typeface="微软雅黑" panose="020B0503020204020204" pitchFamily="34" charset="-122"/>
              </a:rPr>
              <a:t>Harvard Robobee</a:t>
            </a:r>
            <a:endParaRPr lang="en-US" altLang="zh-CN" b="1" dirty="0">
              <a:solidFill>
                <a:schemeClr val="bg1"/>
              </a:solidFill>
              <a:latin typeface="+mj-lt"/>
              <a:ea typeface="微软雅黑" panose="020B0503020204020204" pitchFamily="34" charset="-122"/>
            </a:endParaRPr>
          </a:p>
        </p:txBody>
      </p:sp>
      <p:cxnSp>
        <p:nvCxnSpPr>
          <p:cNvPr id="18" name="直接连接符 17"/>
          <p:cNvCxnSpPr/>
          <p:nvPr/>
        </p:nvCxnSpPr>
        <p:spPr>
          <a:xfrm>
            <a:off x="5248602" y="559508"/>
            <a:ext cx="2361544" cy="0"/>
          </a:xfrm>
          <a:prstGeom prst="line">
            <a:avLst/>
          </a:prstGeom>
        </p:spPr>
        <p:style>
          <a:lnRef idx="2">
            <a:schemeClr val="accent3"/>
          </a:lnRef>
          <a:fillRef idx="0">
            <a:schemeClr val="accent3"/>
          </a:fillRef>
          <a:effectRef idx="1">
            <a:schemeClr val="accent3"/>
          </a:effectRef>
          <a:fontRef idx="minor">
            <a:schemeClr val="tx1"/>
          </a:fontRef>
        </p:style>
      </p:cxnSp>
      <p:pic>
        <p:nvPicPr>
          <p:cNvPr id="2" name="图片 1" descr="robobee"/>
          <p:cNvPicPr>
            <a:picLocks noChangeAspect="1"/>
          </p:cNvPicPr>
          <p:nvPr/>
        </p:nvPicPr>
        <p:blipFill>
          <a:blip r:embed="rId1"/>
          <a:stretch>
            <a:fillRect/>
          </a:stretch>
        </p:blipFill>
        <p:spPr>
          <a:xfrm>
            <a:off x="4154805" y="956945"/>
            <a:ext cx="3919855" cy="2668905"/>
          </a:xfrm>
          <a:prstGeom prst="rect">
            <a:avLst/>
          </a:prstGeom>
        </p:spPr>
      </p:pic>
      <p:pic>
        <p:nvPicPr>
          <p:cNvPr id="3" name="图片 2" descr="robobee2"/>
          <p:cNvPicPr>
            <a:picLocks noChangeAspect="1"/>
          </p:cNvPicPr>
          <p:nvPr/>
        </p:nvPicPr>
        <p:blipFill>
          <a:blip r:embed="rId2"/>
          <a:stretch>
            <a:fillRect/>
          </a:stretch>
        </p:blipFill>
        <p:spPr>
          <a:xfrm>
            <a:off x="4154805" y="3786505"/>
            <a:ext cx="3919855" cy="2810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858750" cy="3688333"/>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117036" y="2090404"/>
            <a:ext cx="2624678" cy="2624678"/>
          </a:xfrm>
          <a:prstGeom prst="ellipse">
            <a:avLst/>
          </a:prstGeom>
          <a:gradFill flip="none" rotWithShape="1">
            <a:gsLst>
              <a:gs pos="0">
                <a:schemeClr val="bg1"/>
              </a:gs>
              <a:gs pos="100000">
                <a:srgbClr val="C8C8C8"/>
              </a:gs>
            </a:gsLst>
            <a:lin ang="19800000" scaled="0"/>
            <a:tileRect/>
          </a:gradFill>
          <a:ln w="12700">
            <a:gradFill flip="none" rotWithShape="1">
              <a:gsLst>
                <a:gs pos="53000">
                  <a:schemeClr val="bg1">
                    <a:alpha val="90000"/>
                  </a:schemeClr>
                </a:gs>
                <a:gs pos="100000">
                  <a:schemeClr val="tx1">
                    <a:lumMod val="50000"/>
                    <a:lumOff val="50000"/>
                  </a:schemeClr>
                </a:gs>
              </a:gsLst>
              <a:lin ang="7200000" scaled="0"/>
              <a:tileRect/>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eaLnBrk="0" fontAlgn="base" hangingPunct="0">
              <a:spcBef>
                <a:spcPct val="0"/>
              </a:spcBef>
              <a:spcAft>
                <a:spcPct val="0"/>
              </a:spcAft>
              <a:buFont typeface="Arial" panose="020B0604020202020204" pitchFamily="34" charset="0"/>
            </a:pPr>
            <a:r>
              <a:rPr lang="en-US" altLang="zh-CN" sz="13800" b="1" dirty="0" smtClean="0">
                <a:solidFill>
                  <a:schemeClr val="tx1">
                    <a:lumMod val="65000"/>
                    <a:lumOff val="35000"/>
                  </a:schemeClr>
                </a:solidFill>
                <a:latin typeface="Agency FB" panose="020B0503020202020204" pitchFamily="34" charset="0"/>
                <a:ea typeface="微软雅黑" panose="020B0503020204020204" pitchFamily="34" charset="-122"/>
              </a:rPr>
              <a:t>03</a:t>
            </a:r>
            <a:endParaRPr lang="zh-CN" altLang="en-US" sz="138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54" name="矩形 53"/>
          <p:cNvSpPr/>
          <p:nvPr/>
        </p:nvSpPr>
        <p:spPr>
          <a:xfrm>
            <a:off x="5829122" y="5227579"/>
            <a:ext cx="1198880" cy="1005840"/>
          </a:xfrm>
          <a:prstGeom prst="rect">
            <a:avLst/>
          </a:prstGeom>
        </p:spPr>
        <p:txBody>
          <a:bodyPr wrap="none">
            <a:spAutoFit/>
          </a:bodyPr>
          <a:lstStyle/>
          <a:p>
            <a:pPr>
              <a:lnSpc>
                <a:spcPct val="150000"/>
              </a:lnSpc>
            </a:pPr>
            <a:r>
              <a:rPr lang="zh-CN" altLang="en-US" sz="4000" dirty="0">
                <a:solidFill>
                  <a:schemeClr val="bg1"/>
                </a:solidFill>
                <a:ea typeface="微软雅黑" panose="020B0503020204020204" pitchFamily="34" charset="-122"/>
              </a:rPr>
              <a:t>总结</a:t>
            </a:r>
            <a:endParaRPr lang="zh-CN" altLang="en-US" sz="4000" dirty="0">
              <a:solidFill>
                <a:schemeClr val="bg1"/>
              </a:solidFill>
              <a:ea typeface="微软雅黑" panose="020B0503020204020204" pitchFamily="34" charset="-122"/>
            </a:endParaRPr>
          </a:p>
        </p:txBody>
      </p:sp>
      <p:sp>
        <p:nvSpPr>
          <p:cNvPr id="6" name="矩形 5"/>
          <p:cNvSpPr/>
          <p:nvPr/>
        </p:nvSpPr>
        <p:spPr>
          <a:xfrm>
            <a:off x="196464" y="127210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a:t>
            </a:r>
            <a:r>
              <a:rPr kumimoji="0" lang="en-US" altLang="zh-CN" sz="100" b="0" i="0" u="none" strike="noStrike" kern="0" cap="none" spc="0" normalizeH="0" baseline="0" noProof="0" dirty="0" smtClean="0">
                <a:ln>
                  <a:noFill/>
                </a:ln>
                <a:solidFill>
                  <a:sysClr val="windowText" lastClr="000000"/>
                </a:solidFill>
                <a:effectLst/>
                <a:uLnTx/>
                <a:uFillTx/>
              </a:rPr>
              <a:t>      PPT</a:t>
            </a:r>
            <a:r>
              <a:rPr kumimoji="0" lang="zh-CN" altLang="en-US" sz="100" b="0" i="0" u="none" strike="noStrike" kern="0" cap="none" spc="0" normalizeH="0" baseline="0" noProof="0" dirty="0" smtClean="0">
                <a:ln>
                  <a:noFill/>
                </a:ln>
                <a:solidFill>
                  <a:sysClr val="windowText" lastClr="000000"/>
                </a:solidFill>
                <a:effectLst/>
                <a:uLnTx/>
                <a:uFillTx/>
              </a:rPr>
              <a:t>论坛：</a:t>
            </a:r>
            <a:r>
              <a:rPr kumimoji="0" lang="en-US" altLang="zh-CN" sz="100" b="0" i="0" u="none" strike="noStrike" kern="0" cap="none" spc="0" normalizeH="0" baseline="0" noProof="0" dirty="0" smtClean="0">
                <a:ln>
                  <a:noFill/>
                </a:ln>
                <a:solidFill>
                  <a:sysClr val="windowText" lastClr="000000"/>
                </a:solidFill>
                <a:effectLst/>
                <a:uLnTx/>
                <a:uFillTx/>
              </a:rPr>
              <a:t>www.1ppt.cn</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60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72845" y="1550670"/>
            <a:ext cx="10952480" cy="3078480"/>
          </a:xfrm>
          <a:prstGeom prst="rect">
            <a:avLst/>
          </a:prstGeom>
          <a:noFill/>
          <a:ln>
            <a:noFill/>
          </a:ln>
        </p:spPr>
        <p:txBody>
          <a:bodyPr wrap="square" rtlCol="0">
            <a:spAutoFit/>
          </a:bodyPr>
          <a:p>
            <a:r>
              <a:rPr lang="zh-CN" altLang="en-US" sz="2800">
                <a:solidFill>
                  <a:schemeClr val="bg1"/>
                </a:solidFill>
              </a:rPr>
              <a:t>仿生扑翼飞行器领域目前还处于初始阶段，许多潜在的应用领域还没有被挖掘出来，而在一些方面现有的技术还达不到让仿生扑翼飞行器超越市面上的技术成熟的旋翼机以及固定翼无人机的阶段。另一方面，仿生扑翼的研发投入成本高，目前的回收效益低，这导致了大多数企业不愿意去做这方面的研究。不过，技术的突破只是时间问题，一旦能够达到显示应用需求，扑翼机所决定的优异的性能将开拓一个全新的市场。</a:t>
            </a:r>
            <a:endParaRPr lang="zh-CN" altLang="en-US" sz="28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3265" y="344805"/>
            <a:ext cx="5641975" cy="7423785"/>
          </a:xfrm>
          <a:prstGeom prst="rect">
            <a:avLst/>
          </a:prstGeom>
          <a:noFill/>
        </p:spPr>
        <p:txBody>
          <a:bodyPr wrap="square" rtlCol="0">
            <a:spAutoFit/>
          </a:bodyPr>
          <a:p>
            <a:r>
              <a:rPr lang="zh-CN" altLang="en-US" sz="1600">
                <a:solidFill>
                  <a:schemeClr val="bg1"/>
                </a:solidFill>
                <a:latin typeface="+mj-ea"/>
                <a:ea typeface="+mj-ea"/>
              </a:rPr>
              <a:t>参考资料</a:t>
            </a:r>
            <a:endParaRPr lang="zh-CN" altLang="en-US" sz="1600">
              <a:solidFill>
                <a:schemeClr val="bg1"/>
              </a:solidFill>
              <a:latin typeface="+mj-ea"/>
              <a:ea typeface="+mj-ea"/>
            </a:endParaRPr>
          </a:p>
          <a:p>
            <a:r>
              <a:rPr lang="zh-CN" altLang="en-US" sz="1600">
                <a:solidFill>
                  <a:schemeClr val="bg1"/>
                </a:solidFill>
                <a:latin typeface="+mj-ea"/>
                <a:ea typeface="+mj-ea"/>
              </a:rPr>
              <a:t>[1]https://www.festo.com.cn/group/zh/cms/10216.htm</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[2]https://www.festo.com/PDF_Flip/corp/Festo_eMotionButterflies/en/#8/z</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[3]https://en.wikipedia.org/wiki/Micromechanical_Flying_Insect </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[4]https://robotics.eecs.berkeley.edu/~ronf/mfi.html/ </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[5]https://robotics.eecs.berkeley.edu/~ronf/mfi.html/mfi-history.html </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[6]http://www.berkeley.edu/news/media/releases/2002/06/fearing/story2.html </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[7]http://micro.seas.harvard.edu/outreach.html</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[8]https://robobees.seas.harvard.edu/</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[9]https://en.wikipedia.org/wiki/AeroVironment </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[10]http://www.360doc.com/content/12/0619/05/21412_219111492.shtml </a:t>
            </a:r>
            <a:endParaRPr lang="zh-CN" altLang="en-US" sz="1600">
              <a:solidFill>
                <a:schemeClr val="bg1"/>
              </a:solidFill>
              <a:latin typeface="+mj-ea"/>
              <a:ea typeface="+mj-ea"/>
            </a:endParaRPr>
          </a:p>
          <a:p>
            <a:endParaRPr lang="zh-CN" altLang="en-US" sz="1600">
              <a:solidFill>
                <a:schemeClr val="bg1"/>
              </a:solidFill>
              <a:latin typeface="+mj-ea"/>
              <a:ea typeface="+mj-ea"/>
            </a:endParaRPr>
          </a:p>
          <a:p>
            <a:r>
              <a:rPr lang="zh-CN" altLang="en-US" sz="1600">
                <a:solidFill>
                  <a:schemeClr val="bg1"/>
                </a:solidFill>
                <a:latin typeface="+mj-ea"/>
                <a:ea typeface="+mj-ea"/>
              </a:rPr>
              <a:t>[11]http://news.163.com/11/0219/02/6T7ME2BV00014AED.html </a:t>
            </a:r>
            <a:endParaRPr lang="zh-CN" altLang="en-US" sz="1600">
              <a:solidFill>
                <a:schemeClr val="bg1"/>
              </a:solidFill>
              <a:latin typeface="+mj-ea"/>
              <a:ea typeface="+mj-ea"/>
            </a:endParaRPr>
          </a:p>
          <a:p>
            <a:endParaRPr lang="zh-CN" altLang="en-US" sz="1600">
              <a:solidFill>
                <a:schemeClr val="bg1"/>
              </a:solidFill>
              <a:latin typeface="+mj-ea"/>
              <a:ea typeface="+mj-ea"/>
            </a:endParaRPr>
          </a:p>
          <a:p>
            <a:endParaRPr lang="zh-CN" altLang="en-US" sz="1600">
              <a:solidFill>
                <a:schemeClr val="bg1"/>
              </a:solidFill>
              <a:latin typeface="+mj-ea"/>
              <a:ea typeface="+mj-ea"/>
            </a:endParaRPr>
          </a:p>
        </p:txBody>
      </p:sp>
      <p:sp>
        <p:nvSpPr>
          <p:cNvPr id="3" name="文本框 2"/>
          <p:cNvSpPr txBox="1"/>
          <p:nvPr/>
        </p:nvSpPr>
        <p:spPr>
          <a:xfrm>
            <a:off x="6365240" y="629285"/>
            <a:ext cx="6421120" cy="3402330"/>
          </a:xfrm>
          <a:prstGeom prst="rect">
            <a:avLst/>
          </a:prstGeom>
          <a:noFill/>
        </p:spPr>
        <p:txBody>
          <a:bodyPr wrap="square" rtlCol="0">
            <a:spAutoFit/>
          </a:bodyPr>
          <a:p>
            <a:r>
              <a:rPr lang="zh-CN" altLang="en-US">
                <a:solidFill>
                  <a:schemeClr val="bg1"/>
                </a:solidFill>
                <a:latin typeface="+mj-ea"/>
                <a:ea typeface="+mj-ea"/>
                <a:sym typeface="+mn-ea"/>
              </a:rPr>
              <a:t>[12]https://search.proquest.com/docview/1609169344?accountid=14426&amp;rfr_id=info%3Axri%2Fsid%3Aprimo </a:t>
            </a:r>
            <a:endParaRPr lang="zh-CN" altLang="en-US">
              <a:solidFill>
                <a:schemeClr val="bg1"/>
              </a:solidFill>
              <a:latin typeface="+mj-ea"/>
              <a:ea typeface="+mj-ea"/>
              <a:sym typeface="+mn-ea"/>
            </a:endParaRPr>
          </a:p>
          <a:p>
            <a:endParaRPr lang="zh-CN" altLang="en-US">
              <a:solidFill>
                <a:schemeClr val="bg1"/>
              </a:solidFill>
              <a:latin typeface="+mj-ea"/>
              <a:ea typeface="+mj-ea"/>
              <a:sym typeface="+mn-ea"/>
            </a:endParaRPr>
          </a:p>
          <a:p>
            <a:r>
              <a:rPr lang="zh-CN" altLang="en-US">
                <a:solidFill>
                  <a:schemeClr val="bg1"/>
                </a:solidFill>
                <a:latin typeface="+mj-ea"/>
                <a:ea typeface="+mj-ea"/>
                <a:sym typeface="+mn-ea"/>
              </a:rPr>
              <a:t>[13]http://www.xzbu.com/8/view-4168452.htm </a:t>
            </a:r>
            <a:endParaRPr lang="zh-CN" altLang="en-US">
              <a:solidFill>
                <a:schemeClr val="bg1"/>
              </a:solidFill>
              <a:latin typeface="+mj-ea"/>
              <a:ea typeface="+mj-ea"/>
              <a:sym typeface="+mn-ea"/>
            </a:endParaRPr>
          </a:p>
          <a:p>
            <a:endParaRPr lang="zh-CN" altLang="en-US">
              <a:solidFill>
                <a:schemeClr val="bg1"/>
              </a:solidFill>
              <a:latin typeface="+mj-ea"/>
              <a:ea typeface="+mj-ea"/>
              <a:sym typeface="+mn-ea"/>
            </a:endParaRPr>
          </a:p>
          <a:p>
            <a:r>
              <a:rPr lang="zh-CN" altLang="en-US">
                <a:solidFill>
                  <a:schemeClr val="bg1"/>
                </a:solidFill>
                <a:latin typeface="+mj-ea"/>
                <a:ea typeface="+mj-ea"/>
                <a:sym typeface="+mn-ea"/>
              </a:rPr>
              <a:t>[14]陈文元. (2010). 微型扑翼式仿生飞行器. 上海: 上海交通大学出版社. </a:t>
            </a:r>
            <a:endParaRPr lang="zh-CN" altLang="en-US">
              <a:solidFill>
                <a:schemeClr val="bg1"/>
              </a:solidFill>
              <a:latin typeface="+mj-ea"/>
              <a:ea typeface="+mj-ea"/>
              <a:sym typeface="+mn-ea"/>
            </a:endParaRPr>
          </a:p>
          <a:p>
            <a:endParaRPr lang="zh-CN" altLang="en-US">
              <a:solidFill>
                <a:schemeClr val="bg1"/>
              </a:solidFill>
              <a:latin typeface="+mj-ea"/>
              <a:ea typeface="+mj-ea"/>
              <a:sym typeface="+mn-ea"/>
            </a:endParaRPr>
          </a:p>
          <a:p>
            <a:r>
              <a:rPr lang="zh-CN" altLang="en-US">
                <a:solidFill>
                  <a:schemeClr val="bg1"/>
                </a:solidFill>
                <a:latin typeface="+mj-ea"/>
                <a:ea typeface="+mj-ea"/>
                <a:sym typeface="+mn-ea"/>
              </a:rPr>
              <a:t>[15]http://www.doc88.com/p-6971874495963.html </a:t>
            </a:r>
            <a:endParaRPr lang="zh-CN" altLang="en-US">
              <a:solidFill>
                <a:schemeClr val="bg1"/>
              </a:solidFill>
              <a:latin typeface="+mj-ea"/>
              <a:ea typeface="+mj-ea"/>
              <a:sym typeface="+mn-ea"/>
            </a:endParaRPr>
          </a:p>
          <a:p>
            <a:endParaRPr lang="zh-CN" altLang="en-US">
              <a:solidFill>
                <a:schemeClr val="bg1"/>
              </a:solidFill>
              <a:latin typeface="+mj-ea"/>
              <a:ea typeface="+mj-ea"/>
              <a:sym typeface="+mn-ea"/>
            </a:endParaRPr>
          </a:p>
          <a:p>
            <a:r>
              <a:rPr lang="zh-CN" altLang="en-US">
                <a:solidFill>
                  <a:schemeClr val="bg1"/>
                </a:solidFill>
                <a:latin typeface="+mj-ea"/>
                <a:ea typeface="+mj-ea"/>
                <a:sym typeface="+mn-ea"/>
              </a:rPr>
              <a:t>[16]http://www.sohu.com/a/202185322_175233</a:t>
            </a:r>
            <a:endParaRPr lang="zh-CN" altLang="en-US">
              <a:solidFill>
                <a:schemeClr val="bg1"/>
              </a:solidFill>
              <a:latin typeface="+mj-ea"/>
              <a:ea typeface="+mj-ea"/>
              <a:sym typeface="+mn-ea"/>
            </a:endParaRPr>
          </a:p>
          <a:p>
            <a:endParaRPr lang="zh-CN" altLang="en-US">
              <a:solidFill>
                <a:schemeClr val="bg1"/>
              </a:solidFill>
              <a:latin typeface="+mj-ea"/>
              <a:ea typeface="+mj-ea"/>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60312" y="603908"/>
            <a:ext cx="3172727" cy="69856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bg1"/>
                </a:solidFill>
                <a:latin typeface="微软雅黑" panose="020B0503020204020204" pitchFamily="34" charset="-122"/>
                <a:ea typeface="微软雅黑" panose="020B0503020204020204" pitchFamily="34" charset="-122"/>
              </a:rPr>
              <a:t>目录</a:t>
            </a:r>
            <a:r>
              <a:rPr lang="en-US" altLang="zh-CN" sz="4500" b="1" dirty="0">
                <a:solidFill>
                  <a:schemeClr val="bg1"/>
                </a:solidFill>
                <a:latin typeface="微软雅黑" panose="020B0503020204020204" pitchFamily="34" charset="-122"/>
                <a:ea typeface="微软雅黑" panose="020B0503020204020204" pitchFamily="34" charset="-122"/>
              </a:rPr>
              <a:t>/</a:t>
            </a:r>
            <a:r>
              <a:rPr lang="en-US" altLang="zh-CN" sz="2530" b="1" dirty="0">
                <a:solidFill>
                  <a:schemeClr val="bg1"/>
                </a:solidFill>
                <a:latin typeface="微软雅黑" panose="020B0503020204020204" pitchFamily="34" charset="-122"/>
                <a:ea typeface="微软雅黑" panose="020B0503020204020204" pitchFamily="34" charset="-122"/>
              </a:rPr>
              <a:t>Contents</a:t>
            </a:r>
            <a:endParaRPr lang="en-GB" sz="2530" b="1"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038913" y="1489955"/>
            <a:ext cx="107570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290450" y="2392189"/>
            <a:ext cx="1257483" cy="698204"/>
            <a:chOff x="2215144" y="927951"/>
            <a:chExt cx="1244730" cy="910317"/>
          </a:xfrm>
        </p:grpSpPr>
        <p:sp>
          <p:nvSpPr>
            <p:cNvPr id="46" name="平行四边形 45"/>
            <p:cNvSpPr/>
            <p:nvPr/>
          </p:nvSpPr>
          <p:spPr>
            <a:xfrm>
              <a:off x="2215144" y="982844"/>
              <a:ext cx="1120898" cy="842780"/>
            </a:xfrm>
            <a:prstGeom prst="parallelogram">
              <a:avLst>
                <a:gd name="adj" fmla="val 4820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Impact" panose="020B0806030902050204" pitchFamily="34" charset="0"/>
              </a:endParaRPr>
            </a:p>
          </p:txBody>
        </p:sp>
        <p:sp>
          <p:nvSpPr>
            <p:cNvPr id="47"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Impact" panose="020B0806030902050204" pitchFamily="34" charset="0"/>
                </a:rPr>
                <a:t>01</a:t>
              </a:r>
              <a:endParaRPr lang="zh-CN" altLang="en-US" sz="3935" dirty="0">
                <a:solidFill>
                  <a:schemeClr val="bg1"/>
                </a:solidFill>
                <a:latin typeface="Impact" panose="020B0806030902050204" pitchFamily="34" charset="0"/>
              </a:endParaRPr>
            </a:p>
          </p:txBody>
        </p:sp>
      </p:grpSp>
      <p:grpSp>
        <p:nvGrpSpPr>
          <p:cNvPr id="60" name="组合 59"/>
          <p:cNvGrpSpPr/>
          <p:nvPr/>
        </p:nvGrpSpPr>
        <p:grpSpPr>
          <a:xfrm>
            <a:off x="4245597" y="2410906"/>
            <a:ext cx="5423960" cy="646404"/>
            <a:chOff x="4315150" y="953426"/>
            <a:chExt cx="3857250" cy="540057"/>
          </a:xfrm>
        </p:grpSpPr>
        <p:sp>
          <p:nvSpPr>
            <p:cNvPr id="61" name="矩形 60"/>
            <p:cNvSpPr/>
            <p:nvPr/>
          </p:nvSpPr>
          <p:spPr>
            <a:xfrm>
              <a:off x="4841196" y="998624"/>
              <a:ext cx="2827147" cy="461560"/>
            </a:xfrm>
            <a:prstGeom prst="rect">
              <a:avLst/>
            </a:prstGeom>
            <a:ln w="15875">
              <a:noFill/>
            </a:ln>
          </p:spPr>
          <p:txBody>
            <a:bodyPr wrap="square" lIns="96435" tIns="48218" rIns="96435" bIns="48218">
              <a:spAutoFit/>
            </a:bodyPr>
            <a:lstStyle/>
            <a:p>
              <a:pPr>
                <a:buNone/>
              </a:pPr>
              <a:r>
                <a:rPr lang="zh-CN" altLang="en-US" sz="2800" dirty="0">
                  <a:solidFill>
                    <a:schemeClr val="bg1"/>
                  </a:solidFill>
                  <a:latin typeface="+mj-ea"/>
                  <a:ea typeface="+mj-ea"/>
                </a:rPr>
                <a:t>逻辑模型</a:t>
              </a:r>
              <a:endParaRPr lang="zh-CN" altLang="en-US" sz="2800" dirty="0">
                <a:solidFill>
                  <a:schemeClr val="bg1"/>
                </a:solidFill>
                <a:latin typeface="+mj-ea"/>
                <a:ea typeface="+mj-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endParaRPr lang="zh-CN" altLang="en-US" sz="2250" b="1">
                <a:solidFill>
                  <a:schemeClr val="bg1"/>
                </a:solidFill>
                <a:latin typeface="+mj-ea"/>
                <a:ea typeface="+mj-ea"/>
              </a:endParaRPr>
            </a:p>
          </p:txBody>
        </p:sp>
      </p:grpSp>
      <p:grpSp>
        <p:nvGrpSpPr>
          <p:cNvPr id="34" name="组合 33"/>
          <p:cNvGrpSpPr/>
          <p:nvPr/>
        </p:nvGrpSpPr>
        <p:grpSpPr>
          <a:xfrm>
            <a:off x="11188393" y="690196"/>
            <a:ext cx="607534" cy="608639"/>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tx1">
                <a:lumMod val="65000"/>
                <a:lumOff val="35000"/>
              </a:schemeClr>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8218" tIns="24109" rIns="48218" bIns="24109" anchor="ctr"/>
            <a:lstStyle/>
            <a:p>
              <a:endParaRPr lang="en-US">
                <a:latin typeface="Roboto Light"/>
              </a:endParaRPr>
            </a:p>
          </p:txBody>
        </p:sp>
      </p:grpSp>
      <p:grpSp>
        <p:nvGrpSpPr>
          <p:cNvPr id="37" name="组合 36"/>
          <p:cNvGrpSpPr/>
          <p:nvPr/>
        </p:nvGrpSpPr>
        <p:grpSpPr>
          <a:xfrm>
            <a:off x="9365790" y="690749"/>
            <a:ext cx="607534" cy="60753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chemeClr val="tx1">
                <a:lumMod val="65000"/>
                <a:lumOff val="35000"/>
              </a:schemeClr>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8218" tIns="24109" rIns="48218" bIns="24109" anchor="ctr"/>
            <a:lstStyle/>
            <a:p>
              <a:endParaRPr lang="en-US">
                <a:latin typeface="Roboto Light"/>
              </a:endParaRPr>
            </a:p>
          </p:txBody>
        </p:sp>
      </p:grpSp>
      <p:grpSp>
        <p:nvGrpSpPr>
          <p:cNvPr id="40" name="组合 39"/>
          <p:cNvGrpSpPr/>
          <p:nvPr/>
        </p:nvGrpSpPr>
        <p:grpSpPr>
          <a:xfrm>
            <a:off x="10277092" y="690196"/>
            <a:ext cx="608638" cy="608639"/>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8218" tIns="24109" rIns="48218" bIns="24109" anchor="ctr"/>
            <a:lstStyle/>
            <a:p>
              <a:endParaRPr lang="en-US">
                <a:latin typeface="Roboto Light"/>
              </a:endParaRPr>
            </a:p>
          </p:txBody>
        </p:sp>
      </p:grpSp>
      <p:grpSp>
        <p:nvGrpSpPr>
          <p:cNvPr id="44" name="组合 43"/>
          <p:cNvGrpSpPr/>
          <p:nvPr/>
        </p:nvGrpSpPr>
        <p:grpSpPr>
          <a:xfrm>
            <a:off x="7543188" y="690196"/>
            <a:ext cx="608638" cy="608639"/>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8218" tIns="24109" rIns="48218" bIns="24109" anchor="ctr"/>
            <a:lstStyle/>
            <a:p>
              <a:endParaRPr lang="en-US">
                <a:latin typeface="Roboto Light"/>
              </a:endParaRPr>
            </a:p>
          </p:txBody>
        </p:sp>
      </p:grpSp>
      <p:grpSp>
        <p:nvGrpSpPr>
          <p:cNvPr id="77" name="组合 76"/>
          <p:cNvGrpSpPr/>
          <p:nvPr/>
        </p:nvGrpSpPr>
        <p:grpSpPr>
          <a:xfrm>
            <a:off x="8454490" y="690196"/>
            <a:ext cx="608638" cy="608639"/>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chemeClr val="tx1">
                <a:lumMod val="65000"/>
                <a:lumOff val="35000"/>
              </a:schemeClr>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8218" tIns="24109" rIns="48218" bIns="24109" anchor="ctr"/>
            <a:lstStyle/>
            <a:p>
              <a:endParaRPr lang="en-US">
                <a:latin typeface="Roboto Light"/>
              </a:endParaRPr>
            </a:p>
          </p:txBody>
        </p:sp>
      </p:grpSp>
      <p:grpSp>
        <p:nvGrpSpPr>
          <p:cNvPr id="80" name="组合 79"/>
          <p:cNvGrpSpPr/>
          <p:nvPr/>
        </p:nvGrpSpPr>
        <p:grpSpPr>
          <a:xfrm>
            <a:off x="3290450" y="3413593"/>
            <a:ext cx="1257483" cy="698204"/>
            <a:chOff x="2215144" y="927951"/>
            <a:chExt cx="1244730" cy="910317"/>
          </a:xfrm>
        </p:grpSpPr>
        <p:sp>
          <p:nvSpPr>
            <p:cNvPr id="81" name="平行四边形 80"/>
            <p:cNvSpPr/>
            <p:nvPr/>
          </p:nvSpPr>
          <p:spPr>
            <a:xfrm>
              <a:off x="2215144" y="982844"/>
              <a:ext cx="1120898" cy="842780"/>
            </a:xfrm>
            <a:prstGeom prst="parallelogram">
              <a:avLst>
                <a:gd name="adj" fmla="val 4820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Impact" panose="020B0806030902050204" pitchFamily="34" charset="0"/>
              </a:endParaRPr>
            </a:p>
          </p:txBody>
        </p:sp>
        <p:sp>
          <p:nvSpPr>
            <p:cNvPr id="82" name="文本框 9"/>
            <p:cNvSpPr txBox="1"/>
            <p:nvPr/>
          </p:nvSpPr>
          <p:spPr>
            <a:xfrm>
              <a:off x="2393075" y="927951"/>
              <a:ext cx="1066799" cy="910317"/>
            </a:xfrm>
            <a:prstGeom prst="rect">
              <a:avLst/>
            </a:prstGeom>
            <a:noFill/>
          </p:spPr>
          <p:txBody>
            <a:bodyPr wrap="square" rtlCol="0">
              <a:spAutoFit/>
            </a:bodyPr>
            <a:lstStyle/>
            <a:p>
              <a:r>
                <a:rPr lang="en-US" altLang="zh-CN" sz="3935" dirty="0" smtClean="0">
                  <a:solidFill>
                    <a:schemeClr val="bg1"/>
                  </a:solidFill>
                  <a:latin typeface="Impact" panose="020B0806030902050204" pitchFamily="34" charset="0"/>
                </a:rPr>
                <a:t>02</a:t>
              </a:r>
              <a:endParaRPr lang="zh-CN" altLang="en-US" sz="3935" dirty="0">
                <a:solidFill>
                  <a:schemeClr val="bg1"/>
                </a:solidFill>
                <a:latin typeface="Impact" panose="020B0806030902050204" pitchFamily="34" charset="0"/>
              </a:endParaRPr>
            </a:p>
          </p:txBody>
        </p:sp>
      </p:grpSp>
      <p:grpSp>
        <p:nvGrpSpPr>
          <p:cNvPr id="83" name="组合 82"/>
          <p:cNvGrpSpPr/>
          <p:nvPr/>
        </p:nvGrpSpPr>
        <p:grpSpPr>
          <a:xfrm>
            <a:off x="4245597" y="3432310"/>
            <a:ext cx="5423960" cy="646404"/>
            <a:chOff x="4315150" y="953426"/>
            <a:chExt cx="3857250" cy="540057"/>
          </a:xfrm>
        </p:grpSpPr>
        <p:sp>
          <p:nvSpPr>
            <p:cNvPr id="84" name="矩形 83"/>
            <p:cNvSpPr/>
            <p:nvPr/>
          </p:nvSpPr>
          <p:spPr>
            <a:xfrm>
              <a:off x="4829906" y="1012418"/>
              <a:ext cx="2827147" cy="461560"/>
            </a:xfrm>
            <a:prstGeom prst="rect">
              <a:avLst/>
            </a:prstGeom>
            <a:ln w="15875">
              <a:noFill/>
            </a:ln>
          </p:spPr>
          <p:txBody>
            <a:bodyPr wrap="square" lIns="96435" tIns="48218" rIns="96435" bIns="48218">
              <a:spAutoFit/>
            </a:bodyPr>
            <a:lstStyle/>
            <a:p>
              <a:pPr>
                <a:buNone/>
              </a:pPr>
              <a:r>
                <a:rPr lang="zh-CN" altLang="en-US" sz="2800" dirty="0">
                  <a:solidFill>
                    <a:schemeClr val="bg1"/>
                  </a:solidFill>
                  <a:latin typeface="+mj-ea"/>
                  <a:ea typeface="+mj-ea"/>
                  <a:cs typeface="+mn-ea"/>
                  <a:sym typeface="+mn-lt"/>
                </a:rPr>
                <a:t>案例分析</a:t>
              </a:r>
              <a:endParaRPr lang="zh-CN" altLang="en-US" sz="2800" dirty="0">
                <a:solidFill>
                  <a:schemeClr val="bg1"/>
                </a:solidFill>
                <a:latin typeface="+mj-ea"/>
                <a:ea typeface="+mj-ea"/>
                <a:cs typeface="+mn-ea"/>
                <a:sym typeface="+mn-lt"/>
              </a:endParaRPr>
            </a:p>
          </p:txBody>
        </p:sp>
        <p:sp>
          <p:nvSpPr>
            <p:cNvPr id="85" name="平行四边形 84"/>
            <p:cNvSpPr/>
            <p:nvPr/>
          </p:nvSpPr>
          <p:spPr>
            <a:xfrm>
              <a:off x="4315150" y="953426"/>
              <a:ext cx="3857250" cy="540057"/>
            </a:xfrm>
            <a:prstGeom prst="parallelogram">
              <a:avLst>
                <a:gd name="adj" fmla="val 48207"/>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endParaRPr lang="zh-CN" altLang="en-US" sz="2250" b="1">
                <a:solidFill>
                  <a:schemeClr val="bg1"/>
                </a:solidFill>
                <a:latin typeface="+mj-ea"/>
                <a:ea typeface="+mj-ea"/>
              </a:endParaRPr>
            </a:p>
          </p:txBody>
        </p:sp>
      </p:grpSp>
      <p:grpSp>
        <p:nvGrpSpPr>
          <p:cNvPr id="86" name="组合 85"/>
          <p:cNvGrpSpPr/>
          <p:nvPr/>
        </p:nvGrpSpPr>
        <p:grpSpPr>
          <a:xfrm>
            <a:off x="3290450" y="4493363"/>
            <a:ext cx="1257483" cy="698204"/>
            <a:chOff x="2215144" y="927951"/>
            <a:chExt cx="1244730" cy="910317"/>
          </a:xfrm>
        </p:grpSpPr>
        <p:sp>
          <p:nvSpPr>
            <p:cNvPr id="87" name="平行四边形 86"/>
            <p:cNvSpPr/>
            <p:nvPr/>
          </p:nvSpPr>
          <p:spPr>
            <a:xfrm>
              <a:off x="2215144" y="982844"/>
              <a:ext cx="1120898" cy="842780"/>
            </a:xfrm>
            <a:prstGeom prst="parallelogram">
              <a:avLst>
                <a:gd name="adj" fmla="val 4820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Impact" panose="020B0806030902050204" pitchFamily="34" charset="0"/>
              </a:endParaRPr>
            </a:p>
          </p:txBody>
        </p:sp>
        <p:sp>
          <p:nvSpPr>
            <p:cNvPr id="88" name="文本框 9"/>
            <p:cNvSpPr txBox="1"/>
            <p:nvPr/>
          </p:nvSpPr>
          <p:spPr>
            <a:xfrm>
              <a:off x="2393075" y="927951"/>
              <a:ext cx="1066799" cy="910317"/>
            </a:xfrm>
            <a:prstGeom prst="rect">
              <a:avLst/>
            </a:prstGeom>
            <a:noFill/>
          </p:spPr>
          <p:txBody>
            <a:bodyPr wrap="square" rtlCol="0">
              <a:spAutoFit/>
            </a:bodyPr>
            <a:lstStyle/>
            <a:p>
              <a:r>
                <a:rPr lang="en-US" altLang="zh-CN" sz="3935" dirty="0" smtClean="0">
                  <a:solidFill>
                    <a:schemeClr val="bg1"/>
                  </a:solidFill>
                  <a:latin typeface="Impact" panose="020B0806030902050204" pitchFamily="34" charset="0"/>
                </a:rPr>
                <a:t>03</a:t>
              </a:r>
              <a:endParaRPr lang="zh-CN" altLang="en-US" sz="3935" dirty="0">
                <a:solidFill>
                  <a:schemeClr val="bg1"/>
                </a:solidFill>
                <a:latin typeface="Impact" panose="020B0806030902050204" pitchFamily="34" charset="0"/>
              </a:endParaRPr>
            </a:p>
          </p:txBody>
        </p:sp>
      </p:grpSp>
      <p:grpSp>
        <p:nvGrpSpPr>
          <p:cNvPr id="89" name="组合 88"/>
          <p:cNvGrpSpPr/>
          <p:nvPr/>
        </p:nvGrpSpPr>
        <p:grpSpPr>
          <a:xfrm>
            <a:off x="4245597" y="4512080"/>
            <a:ext cx="5423960" cy="646552"/>
            <a:chOff x="4315150" y="953426"/>
            <a:chExt cx="3857250" cy="540181"/>
          </a:xfrm>
        </p:grpSpPr>
        <p:sp>
          <p:nvSpPr>
            <p:cNvPr id="90" name="矩形 89"/>
            <p:cNvSpPr/>
            <p:nvPr/>
          </p:nvSpPr>
          <p:spPr>
            <a:xfrm>
              <a:off x="4841196" y="1032047"/>
              <a:ext cx="2827147" cy="461560"/>
            </a:xfrm>
            <a:prstGeom prst="rect">
              <a:avLst/>
            </a:prstGeom>
            <a:ln w="15875">
              <a:noFill/>
            </a:ln>
          </p:spPr>
          <p:txBody>
            <a:bodyPr wrap="square" lIns="96435" tIns="48218" rIns="96435" bIns="48218">
              <a:spAutoFit/>
            </a:bodyPr>
            <a:lstStyle/>
            <a:p>
              <a:pPr>
                <a:buNone/>
              </a:pPr>
              <a:r>
                <a:rPr lang="zh-CN" altLang="en-US" sz="2800" dirty="0">
                  <a:solidFill>
                    <a:schemeClr val="bg1"/>
                  </a:solidFill>
                  <a:latin typeface="+mj-ea"/>
                  <a:ea typeface="+mj-ea"/>
                  <a:cs typeface="+mn-ea"/>
                  <a:sym typeface="+mn-lt"/>
                </a:rPr>
                <a:t>总结</a:t>
              </a:r>
              <a:endParaRPr lang="zh-CN" altLang="en-US" sz="2800" dirty="0">
                <a:solidFill>
                  <a:schemeClr val="bg1"/>
                </a:solidFill>
                <a:latin typeface="+mj-ea"/>
                <a:ea typeface="+mj-ea"/>
                <a:cs typeface="+mn-ea"/>
                <a:sym typeface="+mn-lt"/>
              </a:endParaRPr>
            </a:p>
          </p:txBody>
        </p:sp>
        <p:sp>
          <p:nvSpPr>
            <p:cNvPr id="91" name="平行四边形 90"/>
            <p:cNvSpPr/>
            <p:nvPr/>
          </p:nvSpPr>
          <p:spPr>
            <a:xfrm>
              <a:off x="4315150" y="953426"/>
              <a:ext cx="3857250" cy="540057"/>
            </a:xfrm>
            <a:prstGeom prst="parallelogram">
              <a:avLst>
                <a:gd name="adj" fmla="val 48207"/>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endParaRPr lang="zh-CN" altLang="en-US" sz="2250" b="1">
                <a:solidFill>
                  <a:schemeClr val="bg1"/>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858750" cy="3688333"/>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117036" y="2090404"/>
            <a:ext cx="2624678" cy="2624678"/>
          </a:xfrm>
          <a:prstGeom prst="ellipse">
            <a:avLst/>
          </a:prstGeom>
          <a:gradFill flip="none" rotWithShape="1">
            <a:gsLst>
              <a:gs pos="0">
                <a:schemeClr val="bg1"/>
              </a:gs>
              <a:gs pos="100000">
                <a:srgbClr val="C8C8C8"/>
              </a:gs>
            </a:gsLst>
            <a:lin ang="19800000" scaled="0"/>
            <a:tileRect/>
          </a:gradFill>
          <a:ln w="12700">
            <a:gradFill flip="none" rotWithShape="1">
              <a:gsLst>
                <a:gs pos="53000">
                  <a:schemeClr val="bg1">
                    <a:alpha val="90000"/>
                  </a:schemeClr>
                </a:gs>
                <a:gs pos="100000">
                  <a:schemeClr val="tx1">
                    <a:lumMod val="50000"/>
                    <a:lumOff val="50000"/>
                  </a:schemeClr>
                </a:gs>
              </a:gsLst>
              <a:lin ang="7200000" scaled="0"/>
              <a:tileRect/>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eaLnBrk="0" fontAlgn="base" hangingPunct="0">
              <a:spcBef>
                <a:spcPct val="0"/>
              </a:spcBef>
              <a:spcAft>
                <a:spcPct val="0"/>
              </a:spcAft>
              <a:buFont typeface="Arial" panose="020B0604020202020204" pitchFamily="34" charset="0"/>
            </a:pPr>
            <a:r>
              <a:rPr lang="en-US" altLang="zh-CN" sz="13800" b="1" dirty="0" smtClean="0">
                <a:solidFill>
                  <a:schemeClr val="tx1">
                    <a:lumMod val="65000"/>
                    <a:lumOff val="35000"/>
                  </a:schemeClr>
                </a:solidFill>
                <a:latin typeface="Agency FB" panose="020B0503020202020204" pitchFamily="34" charset="0"/>
                <a:ea typeface="微软雅黑" panose="020B0503020204020204" pitchFamily="34" charset="-122"/>
              </a:rPr>
              <a:t>01</a:t>
            </a:r>
            <a:endParaRPr lang="zh-CN" altLang="en-US" sz="138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54" name="矩形 53"/>
          <p:cNvSpPr/>
          <p:nvPr/>
        </p:nvSpPr>
        <p:spPr>
          <a:xfrm>
            <a:off x="5321757" y="5212339"/>
            <a:ext cx="2214880" cy="1005840"/>
          </a:xfrm>
          <a:prstGeom prst="rect">
            <a:avLst/>
          </a:prstGeom>
        </p:spPr>
        <p:txBody>
          <a:bodyPr wrap="none">
            <a:spAutoFit/>
          </a:bodyPr>
          <a:lstStyle/>
          <a:p>
            <a:pPr>
              <a:lnSpc>
                <a:spcPct val="150000"/>
              </a:lnSpc>
            </a:pPr>
            <a:r>
              <a:rPr lang="zh-CN" altLang="en-US" sz="4000" dirty="0">
                <a:solidFill>
                  <a:schemeClr val="bg1"/>
                </a:solidFill>
                <a:ea typeface="微软雅黑" panose="020B0503020204020204" pitchFamily="34" charset="-122"/>
              </a:rPr>
              <a:t>逻辑模型</a:t>
            </a:r>
            <a:endParaRPr lang="zh-CN" altLang="en-US" sz="4000" dirty="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ent Arrow 53"/>
          <p:cNvSpPr/>
          <p:nvPr/>
        </p:nvSpPr>
        <p:spPr>
          <a:xfrm rot="5400000" flipH="1">
            <a:off x="7342505" y="1085215"/>
            <a:ext cx="1877060" cy="3816350"/>
          </a:xfrm>
          <a:prstGeom prst="bentArrow">
            <a:avLst>
              <a:gd name="adj1" fmla="val 8879"/>
              <a:gd name="adj2" fmla="val 9038"/>
              <a:gd name="adj3" fmla="val 15734"/>
              <a:gd name="adj4" fmla="val 1945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solidFill>
                <a:schemeClr val="bg1"/>
              </a:solidFill>
            </a:endParaRPr>
          </a:p>
        </p:txBody>
      </p:sp>
      <p:sp>
        <p:nvSpPr>
          <p:cNvPr id="3" name="Bent Arrow 65"/>
          <p:cNvSpPr/>
          <p:nvPr/>
        </p:nvSpPr>
        <p:spPr>
          <a:xfrm rot="5400000">
            <a:off x="6863715" y="3063240"/>
            <a:ext cx="1858645" cy="3295650"/>
          </a:xfrm>
          <a:prstGeom prst="bentArrow">
            <a:avLst>
              <a:gd name="adj1" fmla="val 8879"/>
              <a:gd name="adj2" fmla="val 9038"/>
              <a:gd name="adj3" fmla="val 15734"/>
              <a:gd name="adj4" fmla="val 1945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solidFill>
                <a:schemeClr val="bg1"/>
              </a:solidFill>
            </a:endParaRPr>
          </a:p>
        </p:txBody>
      </p:sp>
      <p:sp>
        <p:nvSpPr>
          <p:cNvPr id="51" name="Bent Arrow 50"/>
          <p:cNvSpPr/>
          <p:nvPr/>
        </p:nvSpPr>
        <p:spPr>
          <a:xfrm rot="5400000">
            <a:off x="3773805" y="3006090"/>
            <a:ext cx="1903095" cy="3295015"/>
          </a:xfrm>
          <a:prstGeom prst="bentArrow">
            <a:avLst>
              <a:gd name="adj1" fmla="val 10194"/>
              <a:gd name="adj2" fmla="val 9038"/>
              <a:gd name="adj3" fmla="val 14263"/>
              <a:gd name="adj4" fmla="val 24932"/>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Bent Arrow 56"/>
          <p:cNvSpPr/>
          <p:nvPr/>
        </p:nvSpPr>
        <p:spPr>
          <a:xfrm rot="5400000" flipH="1">
            <a:off x="3966845" y="1166495"/>
            <a:ext cx="1877060" cy="3653790"/>
          </a:xfrm>
          <a:prstGeom prst="bentArrow">
            <a:avLst>
              <a:gd name="adj1" fmla="val 13458"/>
              <a:gd name="adj2" fmla="val 12349"/>
              <a:gd name="adj3" fmla="val 17061"/>
              <a:gd name="adj4" fmla="val 3006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Bent Arrow 65"/>
          <p:cNvSpPr/>
          <p:nvPr/>
        </p:nvSpPr>
        <p:spPr>
          <a:xfrm rot="5400000">
            <a:off x="612775" y="3005455"/>
            <a:ext cx="2061845" cy="3295650"/>
          </a:xfrm>
          <a:prstGeom prst="bentArrow">
            <a:avLst>
              <a:gd name="adj1" fmla="val 8879"/>
              <a:gd name="adj2" fmla="val 9038"/>
              <a:gd name="adj3" fmla="val 15734"/>
              <a:gd name="adj4" fmla="val 1945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Bent Arrow 53"/>
          <p:cNvSpPr/>
          <p:nvPr/>
        </p:nvSpPr>
        <p:spPr>
          <a:xfrm rot="5400000" flipH="1">
            <a:off x="1047750" y="1002665"/>
            <a:ext cx="1727200" cy="3830955"/>
          </a:xfrm>
          <a:prstGeom prst="bentArrow">
            <a:avLst>
              <a:gd name="adj1" fmla="val 8879"/>
              <a:gd name="adj2" fmla="val 9038"/>
              <a:gd name="adj3" fmla="val 15734"/>
              <a:gd name="adj4" fmla="val 1945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TextBox 66"/>
          <p:cNvSpPr txBox="1"/>
          <p:nvPr/>
        </p:nvSpPr>
        <p:spPr>
          <a:xfrm>
            <a:off x="1451610" y="5459095"/>
            <a:ext cx="2470150" cy="1619250"/>
          </a:xfrm>
          <a:prstGeom prst="rect">
            <a:avLst/>
          </a:prstGeom>
          <a:noFill/>
        </p:spPr>
        <p:txBody>
          <a:bodyPr wrap="square" rtlCol="0">
            <a:spAutoFit/>
          </a:bodyPr>
          <a:lstStyle/>
          <a:p>
            <a:pPr algn="l"/>
            <a:r>
              <a:rPr lang="zh-CN" altLang="en-US" sz="1800" b="1" u="sng" dirty="0">
                <a:solidFill>
                  <a:schemeClr val="bg1"/>
                </a:solidFill>
                <a:latin typeface="+mj-ea"/>
                <a:ea typeface="+mj-ea"/>
              </a:rPr>
              <a:t>输出</a:t>
            </a:r>
            <a:endParaRPr lang="zh-CN" altLang="en-US" sz="1800" b="1" u="sng" dirty="0">
              <a:solidFill>
                <a:schemeClr val="bg1"/>
              </a:solidFill>
              <a:latin typeface="+mj-ea"/>
              <a:ea typeface="+mj-ea"/>
            </a:endParaRPr>
          </a:p>
          <a:p>
            <a:pPr algn="l">
              <a:lnSpc>
                <a:spcPct val="150000"/>
              </a:lnSpc>
            </a:pPr>
            <a:r>
              <a:rPr lang="zh-CN" altLang="en-GB" sz="1800" dirty="0">
                <a:solidFill>
                  <a:schemeClr val="bg1"/>
                </a:solidFill>
                <a:latin typeface="+mj-ea"/>
                <a:ea typeface="+mj-ea"/>
                <a:cs typeface="+mn-ea"/>
                <a:sym typeface="+mn-lt"/>
              </a:rPr>
              <a:t>产业分析报告案例分析部分及第八周小组学习报告</a:t>
            </a:r>
            <a:endParaRPr lang="zh-CN" altLang="en-GB" sz="1800" dirty="0">
              <a:solidFill>
                <a:schemeClr val="bg1"/>
              </a:solidFill>
              <a:latin typeface="+mj-ea"/>
              <a:ea typeface="+mj-ea"/>
              <a:cs typeface="+mn-ea"/>
              <a:sym typeface="+mn-lt"/>
            </a:endParaRPr>
          </a:p>
        </p:txBody>
      </p:sp>
      <p:sp>
        <p:nvSpPr>
          <p:cNvPr id="69" name="TextBox 68"/>
          <p:cNvSpPr txBox="1"/>
          <p:nvPr/>
        </p:nvSpPr>
        <p:spPr>
          <a:xfrm>
            <a:off x="1451610" y="121285"/>
            <a:ext cx="2901950" cy="1737360"/>
          </a:xfrm>
          <a:prstGeom prst="rect">
            <a:avLst/>
          </a:prstGeom>
          <a:noFill/>
        </p:spPr>
        <p:txBody>
          <a:bodyPr wrap="square" rtlCol="0">
            <a:spAutoFit/>
          </a:bodyPr>
          <a:lstStyle/>
          <a:p>
            <a:pPr algn="l">
              <a:lnSpc>
                <a:spcPct val="150000"/>
              </a:lnSpc>
            </a:pPr>
            <a:r>
              <a:rPr lang="zh-CN" altLang="en-US" sz="1800" b="1" u="sng" dirty="0">
                <a:solidFill>
                  <a:schemeClr val="bg1"/>
                </a:solidFill>
                <a:latin typeface="+mj-ea"/>
                <a:ea typeface="+mj-ea"/>
              </a:rPr>
              <a:t>背景</a:t>
            </a:r>
            <a:endParaRPr lang="zh-CN" altLang="en-US" sz="1800" b="1" u="sng" dirty="0">
              <a:solidFill>
                <a:schemeClr val="bg1"/>
              </a:solidFill>
              <a:latin typeface="+mj-ea"/>
              <a:ea typeface="+mj-ea"/>
            </a:endParaRPr>
          </a:p>
          <a:p>
            <a:pPr algn="l">
              <a:lnSpc>
                <a:spcPct val="150000"/>
              </a:lnSpc>
            </a:pPr>
            <a:r>
              <a:rPr lang="zh-CN" altLang="en-GB" sz="1800" dirty="0">
                <a:solidFill>
                  <a:schemeClr val="bg1"/>
                </a:solidFill>
                <a:latin typeface="+mj-ea"/>
                <a:ea typeface="+mj-ea"/>
                <a:cs typeface="+mn-ea"/>
                <a:sym typeface="+mn-lt"/>
              </a:rPr>
              <a:t>想了解仿生扑翼无人机在市场上的现状</a:t>
            </a:r>
            <a:r>
              <a:rPr lang="en-US" altLang="zh-CN" sz="1800" dirty="0">
                <a:solidFill>
                  <a:schemeClr val="bg1"/>
                </a:solidFill>
                <a:latin typeface="+mj-ea"/>
                <a:ea typeface="+mj-ea"/>
                <a:cs typeface="+mn-ea"/>
                <a:sym typeface="+mn-lt"/>
              </a:rPr>
              <a:t>-</a:t>
            </a:r>
            <a:r>
              <a:rPr lang="zh-CN" altLang="en-US" sz="1800" dirty="0">
                <a:solidFill>
                  <a:schemeClr val="bg1"/>
                </a:solidFill>
                <a:latin typeface="+mj-ea"/>
                <a:ea typeface="+mj-ea"/>
                <a:cs typeface="+mn-ea"/>
                <a:sym typeface="+mn-lt"/>
              </a:rPr>
              <a:t>具体公司或机构和他们的创新技术。</a:t>
            </a:r>
            <a:endParaRPr lang="zh-CN" altLang="en-US" sz="1800" dirty="0">
              <a:solidFill>
                <a:schemeClr val="bg1"/>
              </a:solidFill>
              <a:latin typeface="+mj-ea"/>
              <a:ea typeface="+mj-ea"/>
              <a:cs typeface="+mn-ea"/>
              <a:sym typeface="+mn-lt"/>
            </a:endParaRPr>
          </a:p>
        </p:txBody>
      </p:sp>
      <p:sp>
        <p:nvSpPr>
          <p:cNvPr id="70" name="TextBox 69"/>
          <p:cNvSpPr txBox="1"/>
          <p:nvPr/>
        </p:nvSpPr>
        <p:spPr>
          <a:xfrm>
            <a:off x="5507656" y="5459109"/>
            <a:ext cx="2390794" cy="796290"/>
          </a:xfrm>
          <a:prstGeom prst="rect">
            <a:avLst/>
          </a:prstGeom>
          <a:noFill/>
        </p:spPr>
        <p:txBody>
          <a:bodyPr wrap="square" rtlCol="0">
            <a:spAutoFit/>
          </a:bodyPr>
          <a:lstStyle/>
          <a:p>
            <a:r>
              <a:rPr lang="zh-CN" altLang="en-US" sz="1800" b="1" u="sng" dirty="0">
                <a:solidFill>
                  <a:schemeClr val="bg1"/>
                </a:solidFill>
                <a:latin typeface="+mj-ea"/>
                <a:ea typeface="+mj-ea"/>
              </a:rPr>
              <a:t>过程</a:t>
            </a:r>
            <a:endParaRPr lang="zh-CN" altLang="en-US" sz="1800" b="1" u="sng" dirty="0">
              <a:solidFill>
                <a:schemeClr val="bg1"/>
              </a:solidFill>
              <a:latin typeface="+mj-ea"/>
              <a:ea typeface="+mj-ea"/>
            </a:endParaRPr>
          </a:p>
          <a:p>
            <a:pPr>
              <a:lnSpc>
                <a:spcPct val="150000"/>
              </a:lnSpc>
            </a:pPr>
            <a:r>
              <a:rPr lang="zh-CN" altLang="en-GB" sz="1800" dirty="0">
                <a:solidFill>
                  <a:schemeClr val="bg1"/>
                </a:solidFill>
                <a:latin typeface="+mj-ea"/>
                <a:ea typeface="+mj-ea"/>
                <a:cs typeface="+mn-ea"/>
                <a:sym typeface="+mn-lt"/>
              </a:rPr>
              <a:t>网上搜索文献</a:t>
            </a:r>
            <a:endParaRPr lang="zh-CN" altLang="en-GB" sz="1800" dirty="0">
              <a:solidFill>
                <a:schemeClr val="bg1"/>
              </a:solidFill>
              <a:latin typeface="+mj-ea"/>
              <a:ea typeface="+mj-ea"/>
              <a:cs typeface="+mn-ea"/>
              <a:sym typeface="+mn-lt"/>
            </a:endParaRPr>
          </a:p>
        </p:txBody>
      </p:sp>
      <p:sp>
        <p:nvSpPr>
          <p:cNvPr id="72" name="TextBox 71"/>
          <p:cNvSpPr txBox="1"/>
          <p:nvPr/>
        </p:nvSpPr>
        <p:spPr>
          <a:xfrm>
            <a:off x="4960620" y="121285"/>
            <a:ext cx="2937510" cy="2560320"/>
          </a:xfrm>
          <a:prstGeom prst="rect">
            <a:avLst/>
          </a:prstGeom>
          <a:noFill/>
        </p:spPr>
        <p:txBody>
          <a:bodyPr wrap="square" rtlCol="0">
            <a:spAutoFit/>
          </a:bodyPr>
          <a:lstStyle/>
          <a:p>
            <a:pPr>
              <a:lnSpc>
                <a:spcPct val="150000"/>
              </a:lnSpc>
            </a:pPr>
            <a:r>
              <a:rPr lang="zh-CN" altLang="en-US" sz="1800" b="1" u="sng" dirty="0">
                <a:solidFill>
                  <a:schemeClr val="bg1"/>
                </a:solidFill>
                <a:latin typeface="+mj-ea"/>
                <a:ea typeface="+mj-ea"/>
              </a:rPr>
              <a:t>目标</a:t>
            </a:r>
            <a:endParaRPr lang="zh-CN" altLang="en-US" sz="1800" b="1" u="sng" dirty="0">
              <a:solidFill>
                <a:schemeClr val="bg1"/>
              </a:solidFill>
              <a:latin typeface="+mj-ea"/>
              <a:ea typeface="+mj-ea"/>
            </a:endParaRPr>
          </a:p>
          <a:p>
            <a:pPr>
              <a:lnSpc>
                <a:spcPct val="150000"/>
              </a:lnSpc>
            </a:pPr>
            <a:r>
              <a:rPr lang="zh-CN" altLang="en-US" sz="1800" dirty="0">
                <a:solidFill>
                  <a:schemeClr val="bg1"/>
                </a:solidFill>
                <a:latin typeface="+mj-ea"/>
                <a:ea typeface="+mj-ea"/>
              </a:rPr>
              <a:t>对现有的仿生扑翼无人机的市场进行分析调研，搜集相关资料来帮助分析现状和前景应用。</a:t>
            </a:r>
            <a:endParaRPr lang="zh-CN" altLang="en-US" sz="1800" dirty="0">
              <a:solidFill>
                <a:schemeClr val="bg1"/>
              </a:solidFill>
              <a:latin typeface="+mj-ea"/>
              <a:ea typeface="+mj-ea"/>
            </a:endParaRPr>
          </a:p>
          <a:p>
            <a:pPr>
              <a:lnSpc>
                <a:spcPct val="150000"/>
              </a:lnSpc>
            </a:pPr>
            <a:endParaRPr lang="en-GB" altLang="zh-CN" sz="1800" dirty="0">
              <a:solidFill>
                <a:schemeClr val="bg1"/>
              </a:solidFill>
              <a:latin typeface="+mj-ea"/>
              <a:ea typeface="+mj-ea"/>
              <a:cs typeface="+mn-ea"/>
              <a:sym typeface="+mn-lt"/>
            </a:endParaRPr>
          </a:p>
        </p:txBody>
      </p:sp>
      <p:sp>
        <p:nvSpPr>
          <p:cNvPr id="6" name="TextBox 69"/>
          <p:cNvSpPr txBox="1"/>
          <p:nvPr/>
        </p:nvSpPr>
        <p:spPr>
          <a:xfrm>
            <a:off x="8632825" y="121285"/>
            <a:ext cx="2969260" cy="2148840"/>
          </a:xfrm>
          <a:prstGeom prst="rect">
            <a:avLst/>
          </a:prstGeom>
          <a:noFill/>
        </p:spPr>
        <p:txBody>
          <a:bodyPr wrap="square" rtlCol="0">
            <a:spAutoFit/>
          </a:bodyPr>
          <a:p>
            <a:pPr>
              <a:lnSpc>
                <a:spcPct val="150000"/>
              </a:lnSpc>
            </a:pPr>
            <a:r>
              <a:rPr lang="zh-CN" altLang="en-US" sz="1800" b="1" u="sng" dirty="0">
                <a:solidFill>
                  <a:schemeClr val="bg1"/>
                </a:solidFill>
                <a:latin typeface="+mj-ea"/>
                <a:ea typeface="+mj-ea"/>
              </a:rPr>
              <a:t>效果</a:t>
            </a:r>
            <a:br>
              <a:rPr lang="en-US" altLang="zh-CN" sz="1800" b="1" dirty="0">
                <a:solidFill>
                  <a:schemeClr val="bg1"/>
                </a:solidFill>
                <a:latin typeface="+mj-ea"/>
                <a:ea typeface="+mj-ea"/>
              </a:rPr>
            </a:br>
            <a:r>
              <a:rPr lang="zh-CN" altLang="en-GB" sz="1800" dirty="0">
                <a:solidFill>
                  <a:schemeClr val="bg1"/>
                </a:solidFill>
                <a:latin typeface="+mj-ea"/>
                <a:ea typeface="+mj-ea"/>
                <a:cs typeface="+mn-ea"/>
                <a:sym typeface="+mn-lt"/>
              </a:rPr>
              <a:t>找到仿生扑翼无人机的具体研发成果和现状并有效地分析其研发目的、技术及未来前景应用。</a:t>
            </a:r>
            <a:endParaRPr lang="zh-CN" altLang="en-GB" sz="1800" dirty="0">
              <a:solidFill>
                <a:schemeClr val="bg1"/>
              </a:solidFill>
              <a:latin typeface="+mj-ea"/>
              <a:ea typeface="+mj-ea"/>
              <a:cs typeface="+mn-ea"/>
              <a:sym typeface="+mn-lt"/>
            </a:endParaRPr>
          </a:p>
        </p:txBody>
      </p:sp>
      <p:sp>
        <p:nvSpPr>
          <p:cNvPr id="7" name="TextBox 69"/>
          <p:cNvSpPr txBox="1"/>
          <p:nvPr/>
        </p:nvSpPr>
        <p:spPr>
          <a:xfrm>
            <a:off x="8488981" y="5459109"/>
            <a:ext cx="2390794" cy="1207770"/>
          </a:xfrm>
          <a:prstGeom prst="rect">
            <a:avLst/>
          </a:prstGeom>
          <a:noFill/>
        </p:spPr>
        <p:txBody>
          <a:bodyPr wrap="square" rtlCol="0">
            <a:spAutoFit/>
          </a:bodyPr>
          <a:lstStyle/>
          <a:p>
            <a:r>
              <a:rPr lang="zh-CN" altLang="en-US" sz="1800" b="1" u="sng" dirty="0">
                <a:solidFill>
                  <a:schemeClr val="bg1"/>
                </a:solidFill>
                <a:latin typeface="+mj-ea"/>
                <a:ea typeface="+mj-ea"/>
              </a:rPr>
              <a:t>输入</a:t>
            </a:r>
            <a:endParaRPr lang="zh-CN" altLang="en-US" sz="1800" b="1" u="sng" dirty="0">
              <a:solidFill>
                <a:schemeClr val="bg1"/>
              </a:solidFill>
              <a:latin typeface="+mj-ea"/>
              <a:ea typeface="+mj-ea"/>
            </a:endParaRPr>
          </a:p>
          <a:p>
            <a:r>
              <a:rPr lang="zh-CN" altLang="en-US" sz="1800" dirty="0">
                <a:solidFill>
                  <a:schemeClr val="bg1"/>
                </a:solidFill>
                <a:latin typeface="+mj-ea"/>
                <a:ea typeface="+mj-ea"/>
              </a:rPr>
              <a:t>国内外文献及网站</a:t>
            </a:r>
            <a:endParaRPr lang="zh-CN" altLang="en-US" sz="1800" dirty="0">
              <a:solidFill>
                <a:schemeClr val="bg1"/>
              </a:solidFill>
              <a:latin typeface="+mj-ea"/>
              <a:ea typeface="+mj-ea"/>
            </a:endParaRPr>
          </a:p>
          <a:p>
            <a:r>
              <a:rPr lang="zh-CN" altLang="en-US" sz="1800" dirty="0">
                <a:solidFill>
                  <a:schemeClr val="bg1"/>
                </a:solidFill>
                <a:latin typeface="+mj-ea"/>
                <a:ea typeface="+mj-ea"/>
              </a:rPr>
              <a:t>新闻报道</a:t>
            </a:r>
            <a:endParaRPr lang="zh-CN" altLang="en-US" sz="1800" dirty="0">
              <a:solidFill>
                <a:schemeClr val="bg1"/>
              </a:solidFill>
              <a:latin typeface="+mj-ea"/>
              <a:ea typeface="+mj-ea"/>
            </a:endParaRPr>
          </a:p>
          <a:p>
            <a:endParaRPr lang="en-GB" altLang="zh-CN" sz="1800" dirty="0">
              <a:solidFill>
                <a:schemeClr val="bg1"/>
              </a:solidFill>
              <a:latin typeface="+mj-ea"/>
              <a:ea typeface="+mj-ea"/>
              <a:cs typeface="+mn-ea"/>
              <a:sym typeface="+mn-lt"/>
            </a:endParaRPr>
          </a:p>
        </p:txBody>
      </p:sp>
      <p:sp>
        <p:nvSpPr>
          <p:cNvPr id="4" name="文本框 3"/>
          <p:cNvSpPr txBox="1"/>
          <p:nvPr/>
        </p:nvSpPr>
        <p:spPr>
          <a:xfrm>
            <a:off x="10300970" y="3173730"/>
            <a:ext cx="2249170" cy="2148840"/>
          </a:xfrm>
          <a:prstGeom prst="rect">
            <a:avLst/>
          </a:prstGeom>
          <a:noFill/>
        </p:spPr>
        <p:txBody>
          <a:bodyPr wrap="square" rtlCol="0">
            <a:spAutoFit/>
          </a:bodyPr>
          <a:p>
            <a:pPr>
              <a:lnSpc>
                <a:spcPct val="150000"/>
              </a:lnSpc>
            </a:pPr>
            <a:r>
              <a:rPr lang="zh-CN" altLang="zh-CN" sz="1800" b="1" u="sng">
                <a:solidFill>
                  <a:schemeClr val="bg1"/>
                </a:solidFill>
                <a:latin typeface="+mj-ea"/>
                <a:ea typeface="+mj-ea"/>
              </a:rPr>
              <a:t>外部因素</a:t>
            </a:r>
            <a:endParaRPr lang="zh-CN" altLang="zh-CN" sz="1800" b="1" u="sng">
              <a:solidFill>
                <a:schemeClr val="bg1"/>
              </a:solidFill>
              <a:latin typeface="+mj-ea"/>
              <a:ea typeface="+mj-ea"/>
            </a:endParaRPr>
          </a:p>
          <a:p>
            <a:pPr>
              <a:lnSpc>
                <a:spcPct val="150000"/>
              </a:lnSpc>
            </a:pPr>
            <a:r>
              <a:rPr lang="zh-CN" altLang="zh-CN" sz="1800">
                <a:solidFill>
                  <a:schemeClr val="bg1"/>
                </a:solidFill>
                <a:latin typeface="+mj-ea"/>
                <a:ea typeface="+mj-ea"/>
              </a:rPr>
              <a:t>由于几乎所有的仿生扑翼飞行器都还没推出市场，所以成本方面的信息不易获取。</a:t>
            </a:r>
            <a:endParaRPr lang="zh-CN" altLang="zh-CN" sz="180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Tm="6000"/>
    </mc:Choice>
    <mc:Fallback>
      <p:transition spd="slow" advTm="6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858750" cy="3688333"/>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117036" y="2090404"/>
            <a:ext cx="2624678" cy="2624678"/>
          </a:xfrm>
          <a:prstGeom prst="ellipse">
            <a:avLst/>
          </a:prstGeom>
          <a:gradFill flip="none" rotWithShape="1">
            <a:gsLst>
              <a:gs pos="0">
                <a:schemeClr val="bg1"/>
              </a:gs>
              <a:gs pos="100000">
                <a:srgbClr val="C8C8C8"/>
              </a:gs>
            </a:gsLst>
            <a:lin ang="19800000" scaled="0"/>
            <a:tileRect/>
          </a:gradFill>
          <a:ln w="12700">
            <a:gradFill flip="none" rotWithShape="1">
              <a:gsLst>
                <a:gs pos="53000">
                  <a:schemeClr val="bg1">
                    <a:alpha val="90000"/>
                  </a:schemeClr>
                </a:gs>
                <a:gs pos="100000">
                  <a:schemeClr val="tx1">
                    <a:lumMod val="50000"/>
                    <a:lumOff val="50000"/>
                  </a:schemeClr>
                </a:gs>
              </a:gsLst>
              <a:lin ang="7200000" scaled="0"/>
              <a:tileRect/>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eaLnBrk="0" fontAlgn="base" hangingPunct="0">
              <a:spcBef>
                <a:spcPct val="0"/>
              </a:spcBef>
              <a:spcAft>
                <a:spcPct val="0"/>
              </a:spcAft>
              <a:buFont typeface="Arial" panose="020B0604020202020204" pitchFamily="34" charset="0"/>
            </a:pPr>
            <a:r>
              <a:rPr lang="en-US" altLang="zh-CN" sz="13800" b="1" dirty="0" smtClean="0">
                <a:solidFill>
                  <a:schemeClr val="tx1">
                    <a:lumMod val="65000"/>
                    <a:lumOff val="35000"/>
                  </a:schemeClr>
                </a:solidFill>
                <a:latin typeface="Agency FB" panose="020B0503020202020204" pitchFamily="34" charset="0"/>
                <a:ea typeface="微软雅黑" panose="020B0503020204020204" pitchFamily="34" charset="-122"/>
              </a:rPr>
              <a:t>02</a:t>
            </a:r>
            <a:endParaRPr lang="zh-CN" altLang="en-US" sz="138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54" name="矩形 53"/>
          <p:cNvSpPr/>
          <p:nvPr/>
        </p:nvSpPr>
        <p:spPr>
          <a:xfrm>
            <a:off x="5321757" y="5035174"/>
            <a:ext cx="2214880" cy="1005840"/>
          </a:xfrm>
          <a:prstGeom prst="rect">
            <a:avLst/>
          </a:prstGeom>
        </p:spPr>
        <p:txBody>
          <a:bodyPr wrap="none">
            <a:spAutoFit/>
          </a:bodyPr>
          <a:lstStyle/>
          <a:p>
            <a:pPr>
              <a:lnSpc>
                <a:spcPct val="150000"/>
              </a:lnSpc>
            </a:pPr>
            <a:r>
              <a:rPr lang="zh-CN" altLang="en-US" sz="4000" dirty="0">
                <a:solidFill>
                  <a:schemeClr val="bg1"/>
                </a:solidFill>
                <a:ea typeface="微软雅黑" panose="020B0503020204020204" pitchFamily="34" charset="-122"/>
              </a:rPr>
              <a:t>案例分析</a:t>
            </a:r>
            <a:endParaRPr lang="zh-CN" altLang="en-US" sz="4000" dirty="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2" descr="0x786"/>
          <p:cNvSpPr/>
          <p:nvPr/>
        </p:nvSpPr>
        <p:spPr bwMode="auto">
          <a:xfrm>
            <a:off x="814705" y="238760"/>
            <a:ext cx="2992120" cy="2905760"/>
          </a:xfrm>
          <a:custGeom>
            <a:avLst/>
            <a:gdLst>
              <a:gd name="T0" fmla="*/ 371 w 741"/>
              <a:gd name="T1" fmla="*/ 0 h 741"/>
              <a:gd name="T2" fmla="*/ 0 w 741"/>
              <a:gd name="T3" fmla="*/ 371 h 741"/>
              <a:gd name="T4" fmla="*/ 371 w 741"/>
              <a:gd name="T5" fmla="*/ 741 h 741"/>
              <a:gd name="T6" fmla="*/ 741 w 741"/>
              <a:gd name="T7" fmla="*/ 371 h 741"/>
              <a:gd name="T8" fmla="*/ 741 w 741"/>
              <a:gd name="T9" fmla="*/ 0 h 741"/>
              <a:gd name="T10" fmla="*/ 371 w 741"/>
              <a:gd name="T11" fmla="*/ 0 h 741"/>
            </a:gdLst>
            <a:ahLst/>
            <a:cxnLst>
              <a:cxn ang="0">
                <a:pos x="T0" y="T1"/>
              </a:cxn>
              <a:cxn ang="0">
                <a:pos x="T2" y="T3"/>
              </a:cxn>
              <a:cxn ang="0">
                <a:pos x="T4" y="T5"/>
              </a:cxn>
              <a:cxn ang="0">
                <a:pos x="T6" y="T7"/>
              </a:cxn>
              <a:cxn ang="0">
                <a:pos x="T8" y="T9"/>
              </a:cxn>
              <a:cxn ang="0">
                <a:pos x="T10" y="T11"/>
              </a:cxn>
            </a:cxnLst>
            <a:rect l="0" t="0" r="r" b="b"/>
            <a:pathLst>
              <a:path w="741" h="741">
                <a:moveTo>
                  <a:pt x="371" y="0"/>
                </a:moveTo>
                <a:cubicBezTo>
                  <a:pt x="166" y="0"/>
                  <a:pt x="0" y="166"/>
                  <a:pt x="0" y="371"/>
                </a:cubicBezTo>
                <a:cubicBezTo>
                  <a:pt x="0" y="575"/>
                  <a:pt x="166" y="741"/>
                  <a:pt x="371" y="741"/>
                </a:cubicBezTo>
                <a:cubicBezTo>
                  <a:pt x="575" y="741"/>
                  <a:pt x="741" y="575"/>
                  <a:pt x="741" y="371"/>
                </a:cubicBezTo>
                <a:cubicBezTo>
                  <a:pt x="741" y="0"/>
                  <a:pt x="741" y="0"/>
                  <a:pt x="741" y="0"/>
                </a:cubicBezTo>
                <a:lnTo>
                  <a:pt x="371" y="0"/>
                </a:lnTo>
                <a:close/>
              </a:path>
            </a:pathLst>
          </a:custGeom>
          <a:blipFill dpi="0" rotWithShape="1">
            <a:blip r:embed="rId1" cstate="screen"/>
            <a:srcRect/>
            <a:stretch>
              <a:fillRect/>
            </a:stretch>
          </a:blipFill>
          <a:ln w="38100" cmpd="sng">
            <a:solidFill>
              <a:schemeClr val="tx1">
                <a:lumMod val="65000"/>
                <a:lumOff val="35000"/>
              </a:schemeClr>
            </a:solidFill>
            <a:round/>
          </a:ln>
        </p:spPr>
        <p:txBody>
          <a:bodyPr/>
          <a:lstStyle/>
          <a:p>
            <a:endParaRPr lang="zh-CN" altLang="en-US">
              <a:solidFill>
                <a:schemeClr val="bg1"/>
              </a:solidFill>
            </a:endParaRPr>
          </a:p>
        </p:txBody>
      </p:sp>
      <p:sp>
        <p:nvSpPr>
          <p:cNvPr id="14339" name="Rectangle 3"/>
          <p:cNvSpPr>
            <a:spLocks noChangeArrowheads="1"/>
          </p:cNvSpPr>
          <p:nvPr/>
        </p:nvSpPr>
        <p:spPr bwMode="auto">
          <a:xfrm>
            <a:off x="814864" y="3161473"/>
            <a:ext cx="317754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chemeClr val="bg1"/>
                </a:solidFill>
                <a:ea typeface="微软雅黑" panose="020B0503020204020204" pitchFamily="34" charset="-122"/>
              </a:rPr>
              <a:t>FESTO eMotionbutterflies</a:t>
            </a:r>
            <a:endParaRPr lang="en-US" altLang="zh-CN" sz="2400" dirty="0">
              <a:solidFill>
                <a:schemeClr val="bg1"/>
              </a:solidFill>
              <a:ea typeface="微软雅黑" panose="020B0503020204020204" pitchFamily="34" charset="-122"/>
            </a:endParaRPr>
          </a:p>
        </p:txBody>
      </p:sp>
      <p:sp>
        <p:nvSpPr>
          <p:cNvPr id="14352" name="Rectangle 16"/>
          <p:cNvSpPr>
            <a:spLocks noChangeArrowheads="1"/>
          </p:cNvSpPr>
          <p:nvPr/>
        </p:nvSpPr>
        <p:spPr bwMode="auto">
          <a:xfrm>
            <a:off x="8338216" y="3161473"/>
            <a:ext cx="43815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chemeClr val="bg1"/>
                </a:solidFill>
                <a:ea typeface="微软雅黑" panose="020B0503020204020204" pitchFamily="34" charset="-122"/>
              </a:rPr>
              <a:t>AeroVironment Nano hummingbird</a:t>
            </a:r>
            <a:endParaRPr lang="en-US" altLang="zh-CN" sz="2400" dirty="0">
              <a:solidFill>
                <a:schemeClr val="bg1"/>
              </a:solidFill>
              <a:ea typeface="微软雅黑" panose="020B0503020204020204" pitchFamily="34" charset="-122"/>
            </a:endParaRPr>
          </a:p>
        </p:txBody>
      </p:sp>
      <p:sp>
        <p:nvSpPr>
          <p:cNvPr id="14364" name="Rectangle 28"/>
          <p:cNvSpPr>
            <a:spLocks noChangeArrowheads="1"/>
          </p:cNvSpPr>
          <p:nvPr/>
        </p:nvSpPr>
        <p:spPr bwMode="auto">
          <a:xfrm>
            <a:off x="543084" y="6636997"/>
            <a:ext cx="372173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400" dirty="0">
                <a:solidFill>
                  <a:schemeClr val="bg1"/>
                </a:solidFill>
                <a:ea typeface="微软雅黑" panose="020B0503020204020204" pitchFamily="34" charset="-122"/>
              </a:rPr>
              <a:t>Micromechanical Flying Insect</a:t>
            </a:r>
            <a:endParaRPr lang="en-US" altLang="zh-CN" sz="2400" dirty="0">
              <a:solidFill>
                <a:schemeClr val="bg1"/>
              </a:solidFill>
              <a:ea typeface="微软雅黑" panose="020B0503020204020204" pitchFamily="34" charset="-122"/>
            </a:endParaRPr>
          </a:p>
        </p:txBody>
      </p:sp>
      <p:sp>
        <p:nvSpPr>
          <p:cNvPr id="14375" name="Rectangle 39"/>
          <p:cNvSpPr>
            <a:spLocks noChangeArrowheads="1"/>
          </p:cNvSpPr>
          <p:nvPr/>
        </p:nvSpPr>
        <p:spPr bwMode="auto">
          <a:xfrm>
            <a:off x="9720611" y="6636997"/>
            <a:ext cx="215836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chemeClr val="bg1"/>
                </a:solidFill>
                <a:ea typeface="微软雅黑" panose="020B0503020204020204" pitchFamily="34" charset="-122"/>
              </a:rPr>
              <a:t>Harvard Robobee</a:t>
            </a:r>
            <a:endParaRPr lang="en-US" altLang="zh-CN" sz="2400" dirty="0">
              <a:solidFill>
                <a:schemeClr val="bg1"/>
              </a:solidFill>
              <a:ea typeface="微软雅黑" panose="020B0503020204020204" pitchFamily="34" charset="-122"/>
            </a:endParaRPr>
          </a:p>
        </p:txBody>
      </p:sp>
      <p:sp>
        <p:nvSpPr>
          <p:cNvPr id="67" name="矩形 66"/>
          <p:cNvSpPr/>
          <p:nvPr/>
        </p:nvSpPr>
        <p:spPr>
          <a:xfrm>
            <a:off x="5552256" y="3006934"/>
            <a:ext cx="2011680" cy="678815"/>
          </a:xfrm>
          <a:prstGeom prst="rect">
            <a:avLst/>
          </a:prstGeom>
          <a:effectLst/>
        </p:spPr>
        <p:txBody>
          <a:bodyPr vert="horz" wrap="none">
            <a:spAutoFit/>
          </a:bodyPr>
          <a:lstStyle/>
          <a:p>
            <a:pPr algn="r"/>
            <a:r>
              <a:rPr lang="zh-CN" altLang="en-US" sz="3600" dirty="0">
                <a:solidFill>
                  <a:schemeClr val="bg1"/>
                </a:solidFill>
                <a:latin typeface="+mj-lt"/>
                <a:ea typeface="微软雅黑" panose="020B0503020204020204" pitchFamily="34" charset="-122"/>
              </a:rPr>
              <a:t>案例分析</a:t>
            </a:r>
            <a:endParaRPr lang="zh-CN" altLang="en-US" sz="3600" dirty="0">
              <a:solidFill>
                <a:schemeClr val="bg1"/>
              </a:solidFill>
              <a:latin typeface="+mj-lt"/>
              <a:ea typeface="微软雅黑" panose="020B0503020204020204" pitchFamily="34" charset="-122"/>
            </a:endParaRPr>
          </a:p>
        </p:txBody>
      </p:sp>
      <p:cxnSp>
        <p:nvCxnSpPr>
          <p:cNvPr id="68" name="直接连接符 67"/>
          <p:cNvCxnSpPr/>
          <p:nvPr/>
        </p:nvCxnSpPr>
        <p:spPr>
          <a:xfrm>
            <a:off x="5377507" y="3616398"/>
            <a:ext cx="2361544" cy="0"/>
          </a:xfrm>
          <a:prstGeom prst="line">
            <a:avLst/>
          </a:prstGeom>
        </p:spPr>
        <p:style>
          <a:lnRef idx="2">
            <a:schemeClr val="accent3"/>
          </a:lnRef>
          <a:fillRef idx="0">
            <a:schemeClr val="accent3"/>
          </a:fillRef>
          <a:effectRef idx="1">
            <a:schemeClr val="accent3"/>
          </a:effectRef>
          <a:fontRef idx="minor">
            <a:schemeClr val="tx1"/>
          </a:fontRef>
        </p:style>
      </p:cxnSp>
      <p:sp>
        <p:nvSpPr>
          <p:cNvPr id="18" name="Freeform 2" descr="0x786"/>
          <p:cNvSpPr/>
          <p:nvPr/>
        </p:nvSpPr>
        <p:spPr bwMode="auto">
          <a:xfrm>
            <a:off x="814705" y="3731260"/>
            <a:ext cx="2992120" cy="2905760"/>
          </a:xfrm>
          <a:custGeom>
            <a:avLst/>
            <a:gdLst>
              <a:gd name="T0" fmla="*/ 371 w 741"/>
              <a:gd name="T1" fmla="*/ 0 h 741"/>
              <a:gd name="T2" fmla="*/ 0 w 741"/>
              <a:gd name="T3" fmla="*/ 371 h 741"/>
              <a:gd name="T4" fmla="*/ 371 w 741"/>
              <a:gd name="T5" fmla="*/ 741 h 741"/>
              <a:gd name="T6" fmla="*/ 741 w 741"/>
              <a:gd name="T7" fmla="*/ 371 h 741"/>
              <a:gd name="T8" fmla="*/ 741 w 741"/>
              <a:gd name="T9" fmla="*/ 0 h 741"/>
              <a:gd name="T10" fmla="*/ 371 w 741"/>
              <a:gd name="T11" fmla="*/ 0 h 741"/>
            </a:gdLst>
            <a:ahLst/>
            <a:cxnLst>
              <a:cxn ang="0">
                <a:pos x="T0" y="T1"/>
              </a:cxn>
              <a:cxn ang="0">
                <a:pos x="T2" y="T3"/>
              </a:cxn>
              <a:cxn ang="0">
                <a:pos x="T4" y="T5"/>
              </a:cxn>
              <a:cxn ang="0">
                <a:pos x="T6" y="T7"/>
              </a:cxn>
              <a:cxn ang="0">
                <a:pos x="T8" y="T9"/>
              </a:cxn>
              <a:cxn ang="0">
                <a:pos x="T10" y="T11"/>
              </a:cxn>
            </a:cxnLst>
            <a:rect l="0" t="0" r="r" b="b"/>
            <a:pathLst>
              <a:path w="741" h="741">
                <a:moveTo>
                  <a:pt x="371" y="0"/>
                </a:moveTo>
                <a:cubicBezTo>
                  <a:pt x="166" y="0"/>
                  <a:pt x="0" y="166"/>
                  <a:pt x="0" y="371"/>
                </a:cubicBezTo>
                <a:cubicBezTo>
                  <a:pt x="0" y="575"/>
                  <a:pt x="166" y="741"/>
                  <a:pt x="371" y="741"/>
                </a:cubicBezTo>
                <a:cubicBezTo>
                  <a:pt x="575" y="741"/>
                  <a:pt x="741" y="575"/>
                  <a:pt x="741" y="371"/>
                </a:cubicBezTo>
                <a:cubicBezTo>
                  <a:pt x="741" y="0"/>
                  <a:pt x="741" y="0"/>
                  <a:pt x="741" y="0"/>
                </a:cubicBezTo>
                <a:lnTo>
                  <a:pt x="371" y="0"/>
                </a:lnTo>
                <a:close/>
              </a:path>
            </a:pathLst>
          </a:custGeom>
          <a:blipFill dpi="0" rotWithShape="1">
            <a:blip r:embed="rId2" cstate="screen"/>
            <a:srcRect/>
            <a:stretch>
              <a:fillRect/>
            </a:stretch>
          </a:blipFill>
          <a:ln w="38100" cmpd="sng">
            <a:solidFill>
              <a:schemeClr val="tx1">
                <a:lumMod val="65000"/>
                <a:lumOff val="35000"/>
              </a:schemeClr>
            </a:solidFill>
            <a:round/>
          </a:ln>
        </p:spPr>
        <p:txBody>
          <a:bodyPr/>
          <a:p>
            <a:endParaRPr lang="zh-CN" altLang="en-US">
              <a:solidFill>
                <a:schemeClr val="bg1"/>
              </a:solidFill>
            </a:endParaRPr>
          </a:p>
        </p:txBody>
      </p:sp>
      <p:sp>
        <p:nvSpPr>
          <p:cNvPr id="19" name="Freeform 2" descr="0x786"/>
          <p:cNvSpPr/>
          <p:nvPr/>
        </p:nvSpPr>
        <p:spPr bwMode="auto">
          <a:xfrm>
            <a:off x="9303385" y="238760"/>
            <a:ext cx="2992120" cy="2905760"/>
          </a:xfrm>
          <a:custGeom>
            <a:avLst/>
            <a:gdLst>
              <a:gd name="T0" fmla="*/ 371 w 741"/>
              <a:gd name="T1" fmla="*/ 0 h 741"/>
              <a:gd name="T2" fmla="*/ 0 w 741"/>
              <a:gd name="T3" fmla="*/ 371 h 741"/>
              <a:gd name="T4" fmla="*/ 371 w 741"/>
              <a:gd name="T5" fmla="*/ 741 h 741"/>
              <a:gd name="T6" fmla="*/ 741 w 741"/>
              <a:gd name="T7" fmla="*/ 371 h 741"/>
              <a:gd name="T8" fmla="*/ 741 w 741"/>
              <a:gd name="T9" fmla="*/ 0 h 741"/>
              <a:gd name="T10" fmla="*/ 371 w 741"/>
              <a:gd name="T11" fmla="*/ 0 h 741"/>
            </a:gdLst>
            <a:ahLst/>
            <a:cxnLst>
              <a:cxn ang="0">
                <a:pos x="T0" y="T1"/>
              </a:cxn>
              <a:cxn ang="0">
                <a:pos x="T2" y="T3"/>
              </a:cxn>
              <a:cxn ang="0">
                <a:pos x="T4" y="T5"/>
              </a:cxn>
              <a:cxn ang="0">
                <a:pos x="T6" y="T7"/>
              </a:cxn>
              <a:cxn ang="0">
                <a:pos x="T8" y="T9"/>
              </a:cxn>
              <a:cxn ang="0">
                <a:pos x="T10" y="T11"/>
              </a:cxn>
            </a:cxnLst>
            <a:rect l="0" t="0" r="r" b="b"/>
            <a:pathLst>
              <a:path w="741" h="741">
                <a:moveTo>
                  <a:pt x="371" y="0"/>
                </a:moveTo>
                <a:cubicBezTo>
                  <a:pt x="166" y="0"/>
                  <a:pt x="0" y="166"/>
                  <a:pt x="0" y="371"/>
                </a:cubicBezTo>
                <a:cubicBezTo>
                  <a:pt x="0" y="575"/>
                  <a:pt x="166" y="741"/>
                  <a:pt x="371" y="741"/>
                </a:cubicBezTo>
                <a:cubicBezTo>
                  <a:pt x="575" y="741"/>
                  <a:pt x="741" y="575"/>
                  <a:pt x="741" y="371"/>
                </a:cubicBezTo>
                <a:cubicBezTo>
                  <a:pt x="741" y="0"/>
                  <a:pt x="741" y="0"/>
                  <a:pt x="741" y="0"/>
                </a:cubicBezTo>
                <a:lnTo>
                  <a:pt x="371" y="0"/>
                </a:lnTo>
                <a:close/>
              </a:path>
            </a:pathLst>
          </a:custGeom>
          <a:blipFill dpi="0" rotWithShape="1">
            <a:blip r:embed="rId3" cstate="screen"/>
            <a:srcRect/>
            <a:stretch>
              <a:fillRect/>
            </a:stretch>
          </a:blipFill>
          <a:ln w="38100" cmpd="sng">
            <a:solidFill>
              <a:schemeClr val="tx1">
                <a:lumMod val="65000"/>
                <a:lumOff val="35000"/>
              </a:schemeClr>
            </a:solidFill>
            <a:round/>
          </a:ln>
        </p:spPr>
        <p:txBody>
          <a:bodyPr/>
          <a:lstStyle/>
          <a:p>
            <a:endParaRPr lang="zh-CN" altLang="en-US">
              <a:solidFill>
                <a:schemeClr val="bg1"/>
              </a:solidFill>
            </a:endParaRPr>
          </a:p>
        </p:txBody>
      </p:sp>
      <p:sp>
        <p:nvSpPr>
          <p:cNvPr id="20" name="Freeform 2" descr="0x786"/>
          <p:cNvSpPr/>
          <p:nvPr/>
        </p:nvSpPr>
        <p:spPr bwMode="auto">
          <a:xfrm>
            <a:off x="9303385" y="3731260"/>
            <a:ext cx="2992120" cy="2905760"/>
          </a:xfrm>
          <a:custGeom>
            <a:avLst/>
            <a:gdLst>
              <a:gd name="T0" fmla="*/ 371 w 741"/>
              <a:gd name="T1" fmla="*/ 0 h 741"/>
              <a:gd name="T2" fmla="*/ 0 w 741"/>
              <a:gd name="T3" fmla="*/ 371 h 741"/>
              <a:gd name="T4" fmla="*/ 371 w 741"/>
              <a:gd name="T5" fmla="*/ 741 h 741"/>
              <a:gd name="T6" fmla="*/ 741 w 741"/>
              <a:gd name="T7" fmla="*/ 371 h 741"/>
              <a:gd name="T8" fmla="*/ 741 w 741"/>
              <a:gd name="T9" fmla="*/ 0 h 741"/>
              <a:gd name="T10" fmla="*/ 371 w 741"/>
              <a:gd name="T11" fmla="*/ 0 h 741"/>
            </a:gdLst>
            <a:ahLst/>
            <a:cxnLst>
              <a:cxn ang="0">
                <a:pos x="T0" y="T1"/>
              </a:cxn>
              <a:cxn ang="0">
                <a:pos x="T2" y="T3"/>
              </a:cxn>
              <a:cxn ang="0">
                <a:pos x="T4" y="T5"/>
              </a:cxn>
              <a:cxn ang="0">
                <a:pos x="T6" y="T7"/>
              </a:cxn>
              <a:cxn ang="0">
                <a:pos x="T8" y="T9"/>
              </a:cxn>
              <a:cxn ang="0">
                <a:pos x="T10" y="T11"/>
              </a:cxn>
            </a:cxnLst>
            <a:rect l="0" t="0" r="r" b="b"/>
            <a:pathLst>
              <a:path w="741" h="741">
                <a:moveTo>
                  <a:pt x="371" y="0"/>
                </a:moveTo>
                <a:cubicBezTo>
                  <a:pt x="166" y="0"/>
                  <a:pt x="0" y="166"/>
                  <a:pt x="0" y="371"/>
                </a:cubicBezTo>
                <a:cubicBezTo>
                  <a:pt x="0" y="575"/>
                  <a:pt x="166" y="741"/>
                  <a:pt x="371" y="741"/>
                </a:cubicBezTo>
                <a:cubicBezTo>
                  <a:pt x="575" y="741"/>
                  <a:pt x="741" y="575"/>
                  <a:pt x="741" y="371"/>
                </a:cubicBezTo>
                <a:cubicBezTo>
                  <a:pt x="741" y="0"/>
                  <a:pt x="741" y="0"/>
                  <a:pt x="741" y="0"/>
                </a:cubicBezTo>
                <a:lnTo>
                  <a:pt x="371" y="0"/>
                </a:lnTo>
                <a:close/>
              </a:path>
            </a:pathLst>
          </a:custGeom>
          <a:blipFill dpi="0" rotWithShape="1">
            <a:blip r:embed="rId4" cstate="screen"/>
            <a:srcRect/>
            <a:stretch>
              <a:fillRect/>
            </a:stretch>
          </a:blipFill>
          <a:ln w="38100" cmpd="sng">
            <a:solidFill>
              <a:schemeClr val="tx1">
                <a:lumMod val="65000"/>
                <a:lumOff val="35000"/>
              </a:schemeClr>
            </a:solidFill>
            <a:round/>
          </a:ln>
        </p:spPr>
        <p:txBody>
          <a:bodyPr/>
          <a:lstStyle/>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5000"/>
    </mc:Choice>
    <mc:Fallback>
      <p:transition spd="slow"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895679" y="898788"/>
            <a:ext cx="4353223"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pPr>
            <a:r>
              <a:rPr lang="en-GB" altLang="zh-CN" sz="1800" dirty="0">
                <a:solidFill>
                  <a:schemeClr val="bg1"/>
                </a:solidFill>
                <a:latin typeface="+mj-ea"/>
                <a:ea typeface="+mj-ea"/>
                <a:cs typeface="+mn-ea"/>
                <a:sym typeface="+mn-lt"/>
              </a:rPr>
              <a:t>创办人：Paul B. MacCready, Jr.</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公司概况：</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AeroVironment公司，成立于1971年7月。该公司设立两个分部：</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无人飞机系统（UAS）</a:t>
            </a:r>
            <a:r>
              <a:rPr lang="zh-CN" altLang="en-GB" sz="1800" dirty="0">
                <a:solidFill>
                  <a:schemeClr val="bg1"/>
                </a:solidFill>
                <a:latin typeface="+mj-ea"/>
                <a:ea typeface="+mj-ea"/>
                <a:cs typeface="+mn-ea"/>
                <a:sym typeface="+mn-lt"/>
              </a:rPr>
              <a:t>集中于</a:t>
            </a:r>
            <a:r>
              <a:rPr lang="en-GB" altLang="zh-CN" sz="1800" dirty="0">
                <a:solidFill>
                  <a:schemeClr val="bg1"/>
                </a:solidFill>
                <a:latin typeface="+mj-ea"/>
                <a:ea typeface="+mj-ea"/>
                <a:cs typeface="+mn-ea"/>
                <a:sym typeface="+mn-lt"/>
              </a:rPr>
              <a:t>设计，开发，生产无人机系统任务</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高效能源系统（EES）集中于电动交通解决方案，满足不断增长的电力能源需求。</a:t>
            </a:r>
            <a:endParaRPr lang="en-GB" altLang="zh-CN" sz="1800" dirty="0">
              <a:solidFill>
                <a:schemeClr val="bg1"/>
              </a:solidFill>
              <a:latin typeface="+mj-ea"/>
              <a:ea typeface="+mj-ea"/>
              <a:cs typeface="+mn-ea"/>
              <a:sym typeface="+mn-lt"/>
            </a:endParaRPr>
          </a:p>
          <a:p>
            <a:pPr>
              <a:lnSpc>
                <a:spcPct val="150000"/>
              </a:lnSpc>
            </a:pP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NAV（微型飞行器）项目概况：</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对飞行器进行控制、用视频截图分析增稳控制的算法、</a:t>
            </a:r>
            <a:r>
              <a:rPr lang="zh-CN" altLang="en-GB" sz="1800" dirty="0">
                <a:solidFill>
                  <a:schemeClr val="bg1"/>
                </a:solidFill>
                <a:latin typeface="+mj-ea"/>
                <a:ea typeface="+mj-ea"/>
                <a:cs typeface="+mn-ea"/>
                <a:sym typeface="+mn-lt"/>
              </a:rPr>
              <a:t>解决</a:t>
            </a:r>
            <a:r>
              <a:rPr lang="en-GB" altLang="zh-CN" sz="1800" dirty="0">
                <a:solidFill>
                  <a:schemeClr val="bg1"/>
                </a:solidFill>
                <a:latin typeface="+mj-ea"/>
                <a:ea typeface="+mj-ea"/>
                <a:cs typeface="+mn-ea"/>
                <a:sym typeface="+mn-lt"/>
              </a:rPr>
              <a:t>低雷诺数空气动力分析方法。</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该公司的Nano hummingbird胜出、仅靠扑翼就能产生推力、升力并进行控制、能进行稳定盘旋飞行和快速前进。</a:t>
            </a:r>
            <a:endParaRPr lang="en-GB" altLang="zh-CN" sz="1800" dirty="0">
              <a:solidFill>
                <a:schemeClr val="bg1"/>
              </a:solidFill>
              <a:latin typeface="+mj-ea"/>
              <a:ea typeface="+mj-ea"/>
              <a:cs typeface="+mn-ea"/>
              <a:sym typeface="+mn-lt"/>
            </a:endParaRPr>
          </a:p>
        </p:txBody>
      </p:sp>
      <p:sp>
        <p:nvSpPr>
          <p:cNvPr id="13359" name="Line 47"/>
          <p:cNvSpPr>
            <a:spLocks noChangeShapeType="1"/>
          </p:cNvSpPr>
          <p:nvPr/>
        </p:nvSpPr>
        <p:spPr bwMode="auto">
          <a:xfrm>
            <a:off x="5719465" y="2300312"/>
            <a:ext cx="0" cy="3645546"/>
          </a:xfrm>
          <a:prstGeom prst="line">
            <a:avLst/>
          </a:prstGeom>
          <a:noFill/>
          <a:ln w="9525" cmpd="sng">
            <a:solidFill>
              <a:schemeClr val="tx1">
                <a:lumMod val="65000"/>
                <a:lumOff val="35000"/>
              </a:schemeClr>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44" name="矩形 43"/>
          <p:cNvSpPr/>
          <p:nvPr/>
        </p:nvSpPr>
        <p:spPr>
          <a:xfrm>
            <a:off x="4065721" y="73869"/>
            <a:ext cx="4727575" cy="678815"/>
          </a:xfrm>
          <a:prstGeom prst="rect">
            <a:avLst/>
          </a:prstGeom>
          <a:effectLst/>
        </p:spPr>
        <p:txBody>
          <a:bodyPr vert="horz" wrap="none">
            <a:spAutoFit/>
          </a:bodyPr>
          <a:lstStyle/>
          <a:p>
            <a:pPr algn="r"/>
            <a:r>
              <a:rPr lang="en-US" altLang="zh-CN" sz="3600" b="1" dirty="0">
                <a:solidFill>
                  <a:schemeClr val="bg1"/>
                </a:solidFill>
                <a:latin typeface="+mj-ea"/>
                <a:ea typeface="+mj-ea"/>
              </a:rPr>
              <a:t>Nano hummingbird</a:t>
            </a:r>
            <a:endParaRPr lang="en-US" altLang="zh-CN" sz="3600" b="1" dirty="0">
              <a:solidFill>
                <a:schemeClr val="bg1"/>
              </a:solidFill>
              <a:latin typeface="+mj-ea"/>
              <a:ea typeface="+mj-ea"/>
            </a:endParaRPr>
          </a:p>
        </p:txBody>
      </p:sp>
      <p:cxnSp>
        <p:nvCxnSpPr>
          <p:cNvPr id="45" name="直接连接符 44"/>
          <p:cNvCxnSpPr/>
          <p:nvPr/>
        </p:nvCxnSpPr>
        <p:spPr>
          <a:xfrm>
            <a:off x="5248602" y="752548"/>
            <a:ext cx="2361544" cy="0"/>
          </a:xfrm>
          <a:prstGeom prst="line">
            <a:avLst/>
          </a:prstGeom>
        </p:spPr>
        <p:style>
          <a:lnRef idx="2">
            <a:schemeClr val="accent3"/>
          </a:lnRef>
          <a:fillRef idx="0">
            <a:schemeClr val="accent3"/>
          </a:fillRef>
          <a:effectRef idx="1">
            <a:schemeClr val="accent3"/>
          </a:effectRef>
          <a:fontRef idx="minor">
            <a:schemeClr val="tx1"/>
          </a:fontRef>
        </p:style>
      </p:cxnSp>
      <p:pic>
        <p:nvPicPr>
          <p:cNvPr id="3" name="图片 2" descr="nano hum"/>
          <p:cNvPicPr>
            <a:picLocks noChangeAspect="1"/>
          </p:cNvPicPr>
          <p:nvPr/>
        </p:nvPicPr>
        <p:blipFill>
          <a:blip r:embed="rId1"/>
          <a:stretch>
            <a:fillRect/>
          </a:stretch>
        </p:blipFill>
        <p:spPr>
          <a:xfrm>
            <a:off x="6812915" y="2164715"/>
            <a:ext cx="5147945" cy="3428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5000"/>
    </mc:Choice>
    <mc:Fallback>
      <p:transition spd="slow"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7"/>
          <p:cNvSpPr txBox="1"/>
          <p:nvPr/>
        </p:nvSpPr>
        <p:spPr>
          <a:xfrm>
            <a:off x="8422007" y="876424"/>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技术难点分析</a:t>
            </a:r>
            <a:endParaRPr lang="zh-CN" altLang="en-US" sz="2400" u="sng" dirty="0">
              <a:solidFill>
                <a:schemeClr val="bg1"/>
              </a:solidFill>
              <a:ea typeface="微软雅黑" panose="020B0503020204020204" pitchFamily="34" charset="-122"/>
            </a:endParaRPr>
          </a:p>
        </p:txBody>
      </p:sp>
      <p:sp>
        <p:nvSpPr>
          <p:cNvPr id="48" name="Text Placeholder 2"/>
          <p:cNvSpPr txBox="1"/>
          <p:nvPr/>
        </p:nvSpPr>
        <p:spPr>
          <a:xfrm>
            <a:off x="8422005" y="1391285"/>
            <a:ext cx="4167505" cy="805815"/>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当无人机小型化，雷诺数降低，在低雷诺数下飞行，空气粘滞力很大，给升力和推力等</a:t>
            </a:r>
            <a:r>
              <a:rPr lang="zh-CN" altLang="en-GB" sz="1800" dirty="0">
                <a:solidFill>
                  <a:schemeClr val="bg1"/>
                </a:solidFill>
                <a:latin typeface="+mj-ea"/>
                <a:ea typeface="+mj-ea"/>
                <a:cs typeface="+mn-ea"/>
                <a:sym typeface="+mn-lt"/>
              </a:rPr>
              <a:t>带来很不利的影响。</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-升力和推进效率降低、阻力系数增加</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-机翼上气流更易分离，降低机动性</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-稳定性及其姿态的控制都难以实现。</a:t>
            </a:r>
            <a:endParaRPr lang="zh-CN" altLang="en-GB" sz="1800" dirty="0">
              <a:solidFill>
                <a:schemeClr val="bg1"/>
              </a:solidFill>
              <a:latin typeface="+mj-ea"/>
              <a:ea typeface="+mj-ea"/>
              <a:cs typeface="+mn-ea"/>
              <a:sym typeface="+mn-lt"/>
            </a:endParaRPr>
          </a:p>
          <a:p>
            <a:pPr>
              <a:buFont typeface="Arial" panose="020B0604020202020204" pitchFamily="34" charset="0"/>
            </a:pPr>
            <a:r>
              <a:rPr lang="zh-CN" altLang="en-GB" sz="1800" dirty="0">
                <a:solidFill>
                  <a:schemeClr val="bg1"/>
                </a:solidFill>
                <a:latin typeface="+mj-ea"/>
                <a:ea typeface="+mj-ea"/>
                <a:cs typeface="+mn-ea"/>
                <a:sym typeface="+mn-lt"/>
              </a:rPr>
              <a:t>比较：一般翼展在15cm左右，飞行速度在每小时20-60km的微飞行器，雷诺数在10</a:t>
            </a:r>
            <a:r>
              <a:rPr lang="zh-CN" altLang="en-GB" sz="1800" baseline="30000" dirty="0">
                <a:solidFill>
                  <a:schemeClr val="bg1"/>
                </a:solidFill>
                <a:latin typeface="+mj-ea"/>
                <a:ea typeface="+mj-ea"/>
                <a:cs typeface="+mn-ea"/>
                <a:sym typeface="+mn-lt"/>
              </a:rPr>
              <a:t>3</a:t>
            </a:r>
            <a:r>
              <a:rPr lang="zh-CN" altLang="en-GB" sz="1800" dirty="0">
                <a:solidFill>
                  <a:schemeClr val="bg1"/>
                </a:solidFill>
                <a:latin typeface="+mj-ea"/>
                <a:ea typeface="+mj-ea"/>
                <a:cs typeface="+mn-ea"/>
                <a:sym typeface="+mn-lt"/>
              </a:rPr>
              <a:t>-10</a:t>
            </a:r>
            <a:r>
              <a:rPr lang="zh-CN" altLang="en-GB" sz="1800" baseline="30000" dirty="0">
                <a:solidFill>
                  <a:schemeClr val="bg1"/>
                </a:solidFill>
                <a:latin typeface="+mj-ea"/>
                <a:ea typeface="+mj-ea"/>
                <a:cs typeface="+mn-ea"/>
                <a:sym typeface="+mn-lt"/>
              </a:rPr>
              <a:t>5</a:t>
            </a:r>
            <a:r>
              <a:rPr lang="zh-CN" altLang="en-GB" sz="1800" dirty="0">
                <a:solidFill>
                  <a:schemeClr val="bg1"/>
                </a:solidFill>
                <a:latin typeface="+mj-ea"/>
                <a:ea typeface="+mj-ea"/>
                <a:cs typeface="+mn-ea"/>
                <a:sym typeface="+mn-lt"/>
              </a:rPr>
              <a:t>左右，而常规飞行器-10</a:t>
            </a:r>
            <a:r>
              <a:rPr lang="zh-CN" altLang="en-GB" sz="1800" baseline="30000" dirty="0">
                <a:solidFill>
                  <a:schemeClr val="bg1"/>
                </a:solidFill>
                <a:latin typeface="+mj-ea"/>
                <a:ea typeface="+mj-ea"/>
                <a:cs typeface="+mn-ea"/>
                <a:sym typeface="+mn-lt"/>
              </a:rPr>
              <a:t>7</a:t>
            </a:r>
            <a:r>
              <a:rPr lang="zh-CN" altLang="en-GB" sz="1800" dirty="0">
                <a:solidFill>
                  <a:schemeClr val="bg1"/>
                </a:solidFill>
                <a:latin typeface="+mj-ea"/>
                <a:ea typeface="+mj-ea"/>
                <a:cs typeface="+mn-ea"/>
                <a:sym typeface="+mn-lt"/>
              </a:rPr>
              <a:t>，昆虫</a:t>
            </a:r>
            <a:r>
              <a:rPr lang="en-US" altLang="zh-CN" sz="1800" dirty="0">
                <a:solidFill>
                  <a:schemeClr val="bg1"/>
                </a:solidFill>
                <a:latin typeface="+mj-ea"/>
                <a:ea typeface="+mj-ea"/>
                <a:cs typeface="+mn-ea"/>
                <a:sym typeface="+mn-lt"/>
              </a:rPr>
              <a:t>100-10000</a:t>
            </a:r>
            <a:endParaRPr lang="en-US" altLang="zh-CN" sz="1800" dirty="0">
              <a:solidFill>
                <a:schemeClr val="bg1"/>
              </a:solidFill>
              <a:latin typeface="+mj-ea"/>
              <a:ea typeface="+mj-ea"/>
              <a:cs typeface="+mn-ea"/>
              <a:sym typeface="+mn-lt"/>
            </a:endParaRPr>
          </a:p>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复杂环境中导航、无线电穿墙通讯</a:t>
            </a:r>
            <a:endParaRPr lang="zh-CN" altLang="en-GB" sz="1800" dirty="0">
              <a:solidFill>
                <a:schemeClr val="bg1"/>
              </a:solidFill>
              <a:latin typeface="+mj-ea"/>
              <a:ea typeface="+mj-ea"/>
              <a:cs typeface="+mn-ea"/>
              <a:sym typeface="+mn-lt"/>
            </a:endParaRPr>
          </a:p>
          <a:p>
            <a:pPr marL="285750" indent="-285750">
              <a:buFont typeface="Arial" panose="020B0604020202020204" pitchFamily="34" charset="0"/>
              <a:buChar char="•"/>
            </a:pPr>
            <a:r>
              <a:rPr lang="zh-CN" altLang="en-GB" sz="1800" dirty="0">
                <a:solidFill>
                  <a:schemeClr val="bg1"/>
                </a:solidFill>
                <a:latin typeface="+mj-ea"/>
                <a:ea typeface="+mj-ea"/>
                <a:cs typeface="+mn-ea"/>
                <a:sym typeface="+mn-lt"/>
              </a:rPr>
              <a:t>尺寸、重量和动力-把所有部件紧凑结合一起，调整重心</a:t>
            </a:r>
            <a:endParaRPr lang="zh-CN" altLang="en-GB" sz="1800" dirty="0">
              <a:solidFill>
                <a:schemeClr val="bg1"/>
              </a:solidFill>
              <a:latin typeface="+mj-ea"/>
              <a:ea typeface="+mj-ea"/>
              <a:cs typeface="+mn-ea"/>
              <a:sym typeface="+mn-lt"/>
            </a:endParaRPr>
          </a:p>
        </p:txBody>
      </p:sp>
      <p:sp>
        <p:nvSpPr>
          <p:cNvPr id="51" name="Text Placeholder 7"/>
          <p:cNvSpPr txBox="1"/>
          <p:nvPr/>
        </p:nvSpPr>
        <p:spPr>
          <a:xfrm>
            <a:off x="889183" y="876538"/>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应用场景</a:t>
            </a:r>
            <a:endParaRPr lang="zh-CN" altLang="en-US" sz="2400" u="sng" dirty="0">
              <a:solidFill>
                <a:schemeClr val="bg1"/>
              </a:solidFill>
              <a:ea typeface="微软雅黑" panose="020B0503020204020204" pitchFamily="34" charset="-122"/>
            </a:endParaRPr>
          </a:p>
        </p:txBody>
      </p:sp>
      <p:sp>
        <p:nvSpPr>
          <p:cNvPr id="52" name="Text Placeholder 2"/>
          <p:cNvSpPr txBox="1"/>
          <p:nvPr/>
        </p:nvSpPr>
        <p:spPr>
          <a:xfrm>
            <a:off x="664393" y="1233442"/>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Arial" panose="020B0604020202020204" pitchFamily="34" charset="0"/>
              <a:buChar char="•"/>
            </a:pPr>
            <a:r>
              <a:rPr sz="1800" dirty="0">
                <a:solidFill>
                  <a:schemeClr val="bg1"/>
                </a:solidFill>
                <a:latin typeface="Arial" panose="020B0604020202020204" pitchFamily="34" charset="0"/>
                <a:ea typeface="微软雅黑" panose="020B0503020204020204" pitchFamily="34" charset="-122"/>
                <a:cs typeface="+mn-ea"/>
                <a:sym typeface="+mn-lt"/>
              </a:rPr>
              <a:t>在战区中侦察敌人的位置、</a:t>
            </a:r>
            <a:r>
              <a:rPr lang="zh-CN" sz="1800" dirty="0">
                <a:solidFill>
                  <a:schemeClr val="bg1"/>
                </a:solidFill>
                <a:latin typeface="Arial" panose="020B0604020202020204" pitchFamily="34" charset="0"/>
                <a:ea typeface="微软雅黑" panose="020B0503020204020204" pitchFamily="34" charset="-122"/>
                <a:cs typeface="+mn-ea"/>
                <a:sym typeface="+mn-lt"/>
              </a:rPr>
              <a:t>飞入</a:t>
            </a:r>
            <a:r>
              <a:rPr sz="1800" dirty="0">
                <a:solidFill>
                  <a:schemeClr val="bg1"/>
                </a:solidFill>
                <a:latin typeface="Arial" panose="020B0604020202020204" pitchFamily="34" charset="0"/>
                <a:ea typeface="微软雅黑" panose="020B0503020204020204" pitchFamily="34" charset="-122"/>
                <a:cs typeface="+mn-ea"/>
                <a:sym typeface="+mn-lt"/>
              </a:rPr>
              <a:t>建筑物内部帐篷进行侦察</a:t>
            </a:r>
            <a:endParaRPr sz="1800" dirty="0">
              <a:solidFill>
                <a:schemeClr val="bg1"/>
              </a:solidFill>
              <a:latin typeface="Arial" panose="020B0604020202020204" pitchFamily="34" charset="0"/>
              <a:ea typeface="微软雅黑" panose="020B0503020204020204" pitchFamily="34" charset="-122"/>
              <a:cs typeface="+mn-ea"/>
              <a:sym typeface="+mn-lt"/>
            </a:endParaRPr>
          </a:p>
          <a:p>
            <a:pPr marL="342900" indent="-342900">
              <a:buFont typeface="Arial" panose="020B0604020202020204" pitchFamily="34" charset="0"/>
              <a:buChar char="•"/>
            </a:pPr>
            <a:r>
              <a:rPr sz="1800" dirty="0">
                <a:solidFill>
                  <a:schemeClr val="bg1"/>
                </a:solidFill>
                <a:latin typeface="Arial" panose="020B0604020202020204" pitchFamily="34" charset="0"/>
                <a:ea typeface="微软雅黑" panose="020B0503020204020204" pitchFamily="34" charset="-122"/>
                <a:cs typeface="+mn-ea"/>
                <a:sym typeface="+mn-lt"/>
              </a:rPr>
              <a:t>投资单位：DARPA </a:t>
            </a:r>
            <a:r>
              <a:rPr lang="zh-CN" sz="1800" dirty="0">
                <a:solidFill>
                  <a:schemeClr val="bg1"/>
                </a:solidFill>
                <a:latin typeface="Arial" panose="020B0604020202020204" pitchFamily="34" charset="0"/>
                <a:ea typeface="微软雅黑" panose="020B0503020204020204" pitchFamily="34" charset="-122"/>
                <a:cs typeface="+mn-ea"/>
                <a:sym typeface="+mn-lt"/>
              </a:rPr>
              <a:t>（时长</a:t>
            </a:r>
            <a:r>
              <a:rPr lang="en-US" altLang="zh-CN" sz="1800" dirty="0">
                <a:solidFill>
                  <a:schemeClr val="bg1"/>
                </a:solidFill>
                <a:latin typeface="Arial" panose="020B0604020202020204" pitchFamily="34" charset="0"/>
                <a:ea typeface="微软雅黑" panose="020B0503020204020204" pitchFamily="34" charset="-122"/>
                <a:cs typeface="+mn-ea"/>
                <a:sym typeface="+mn-lt"/>
              </a:rPr>
              <a:t>5</a:t>
            </a:r>
            <a:r>
              <a:rPr lang="zh-CN" altLang="en-US" sz="1800" dirty="0">
                <a:solidFill>
                  <a:schemeClr val="bg1"/>
                </a:solidFill>
                <a:latin typeface="Arial" panose="020B0604020202020204" pitchFamily="34" charset="0"/>
                <a:ea typeface="微软雅黑" panose="020B0503020204020204" pitchFamily="34" charset="-122"/>
                <a:cs typeface="+mn-ea"/>
                <a:sym typeface="+mn-lt"/>
              </a:rPr>
              <a:t>年，耗资</a:t>
            </a:r>
            <a:r>
              <a:rPr lang="en-US" altLang="zh-CN" sz="1800" dirty="0">
                <a:solidFill>
                  <a:schemeClr val="bg1"/>
                </a:solidFill>
                <a:latin typeface="Arial" panose="020B0604020202020204" pitchFamily="34" charset="0"/>
                <a:ea typeface="微软雅黑" panose="020B0503020204020204" pitchFamily="34" charset="-122"/>
                <a:cs typeface="+mn-ea"/>
                <a:sym typeface="+mn-lt"/>
              </a:rPr>
              <a:t>400</a:t>
            </a:r>
            <a:r>
              <a:rPr lang="zh-CN" altLang="en-US" sz="1800" dirty="0">
                <a:solidFill>
                  <a:schemeClr val="bg1"/>
                </a:solidFill>
                <a:latin typeface="Arial" panose="020B0604020202020204" pitchFamily="34" charset="0"/>
                <a:ea typeface="微软雅黑" panose="020B0503020204020204" pitchFamily="34" charset="-122"/>
                <a:cs typeface="+mn-ea"/>
                <a:sym typeface="+mn-lt"/>
              </a:rPr>
              <a:t>万美金）</a:t>
            </a:r>
            <a:endParaRPr lang="zh-CN" altLang="en-US" sz="18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59" name="Text Placeholder 7"/>
          <p:cNvSpPr txBox="1"/>
          <p:nvPr/>
        </p:nvSpPr>
        <p:spPr>
          <a:xfrm>
            <a:off x="766392" y="3931179"/>
            <a:ext cx="3388132" cy="356843"/>
          </a:xfrm>
          <a:prstGeom prst="rect">
            <a:avLst/>
          </a:prstGeom>
        </p:spPr>
        <p:txBody>
          <a:bodyPr vert="horz" lIns="0" tIns="103866" rIns="0" bIns="103866" anchor="ctr"/>
          <a:lstStyle>
            <a:lvl1pPr marL="0" indent="0" algn="l"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sz="2400" u="sng" dirty="0">
                <a:solidFill>
                  <a:schemeClr val="bg1"/>
                </a:solidFill>
                <a:ea typeface="微软雅黑" panose="020B0503020204020204" pitchFamily="34" charset="-122"/>
              </a:rPr>
              <a:t>功能实现</a:t>
            </a:r>
            <a:endParaRPr lang="zh-CN" altLang="en-US" sz="2400" u="sng" dirty="0">
              <a:solidFill>
                <a:schemeClr val="bg1"/>
              </a:solidFill>
              <a:ea typeface="微软雅黑" panose="020B0503020204020204" pitchFamily="34" charset="-122"/>
            </a:endParaRPr>
          </a:p>
        </p:txBody>
      </p:sp>
      <p:sp>
        <p:nvSpPr>
          <p:cNvPr id="60" name="Text Placeholder 2"/>
          <p:cNvSpPr txBox="1"/>
          <p:nvPr/>
        </p:nvSpPr>
        <p:spPr>
          <a:xfrm>
            <a:off x="766392" y="4288083"/>
            <a:ext cx="2963630" cy="805693"/>
          </a:xfrm>
          <a:prstGeom prst="rect">
            <a:avLst/>
          </a:prstGeom>
        </p:spPr>
        <p:txBody>
          <a:bodyPr vert="horz" lIns="0" tIns="0" rIns="0" bIns="0"/>
          <a:lstStyle>
            <a:lvl1pPr marL="0" indent="0" algn="l"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285750" indent="-285750">
              <a:buFont typeface="Arial" panose="020B0604020202020204" pitchFamily="34" charset="0"/>
              <a:buChar char="•"/>
            </a:pPr>
            <a:r>
              <a:rPr lang="en-GB" altLang="zh-CN" sz="1800" dirty="0">
                <a:solidFill>
                  <a:schemeClr val="bg1"/>
                </a:solidFill>
                <a:latin typeface="Arial" panose="020B0604020202020204" pitchFamily="34" charset="0"/>
                <a:ea typeface="微软雅黑" panose="020B0503020204020204" pitchFamily="34" charset="-122"/>
                <a:cs typeface="+mn-ea"/>
                <a:sym typeface="+mn-lt"/>
              </a:rPr>
              <a:t>可实现垂直攀爬或下降、侧飞、前进和后退及盘旋</a:t>
            </a: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a:p>
            <a:pPr marL="285750" indent="-285750">
              <a:buFont typeface="Arial" panose="020B0604020202020204" pitchFamily="34" charset="0"/>
              <a:buChar char="•"/>
            </a:pPr>
            <a:r>
              <a:rPr lang="en-GB" altLang="zh-CN" sz="1800" dirty="0">
                <a:solidFill>
                  <a:schemeClr val="bg1"/>
                </a:solidFill>
                <a:latin typeface="Arial" panose="020B0604020202020204" pitchFamily="34" charset="0"/>
                <a:ea typeface="微软雅黑" panose="020B0503020204020204" pitchFamily="34" charset="-122"/>
                <a:cs typeface="+mn-ea"/>
                <a:sym typeface="+mn-lt"/>
              </a:rPr>
              <a:t>长度仅16厘米、质量（19g）</a:t>
            </a:r>
            <a:r>
              <a:rPr lang="en-US" altLang="en-GB" sz="1800" dirty="0">
                <a:solidFill>
                  <a:schemeClr val="bg1"/>
                </a:solidFill>
                <a:latin typeface="Arial" panose="020B0604020202020204" pitchFamily="34" charset="0"/>
                <a:ea typeface="微软雅黑" panose="020B0503020204020204" pitchFamily="34" charset="-122"/>
                <a:cs typeface="+mn-ea"/>
                <a:sym typeface="+mn-lt"/>
              </a:rPr>
              <a:t>&lt;A</a:t>
            </a:r>
            <a:r>
              <a:rPr lang="en-GB" altLang="zh-CN" sz="1800" dirty="0">
                <a:solidFill>
                  <a:schemeClr val="bg1"/>
                </a:solidFill>
                <a:latin typeface="Arial" panose="020B0604020202020204" pitchFamily="34" charset="0"/>
                <a:ea typeface="微软雅黑" panose="020B0503020204020204" pitchFamily="34" charset="-122"/>
                <a:cs typeface="+mn-ea"/>
                <a:sym typeface="+mn-lt"/>
              </a:rPr>
              <a:t>A电池、</a:t>
            </a:r>
            <a:r>
              <a:rPr lang="zh-CN" altLang="en-GB" sz="1800" dirty="0">
                <a:solidFill>
                  <a:schemeClr val="bg1"/>
                </a:solidFill>
                <a:latin typeface="Arial" panose="020B0604020202020204" pitchFamily="34" charset="0"/>
                <a:ea typeface="微软雅黑" panose="020B0503020204020204" pitchFamily="34" charset="-122"/>
                <a:cs typeface="+mn-ea"/>
                <a:sym typeface="+mn-lt"/>
              </a:rPr>
              <a:t>续航</a:t>
            </a:r>
            <a:r>
              <a:rPr lang="en-US" altLang="zh-CN" sz="1800" dirty="0">
                <a:solidFill>
                  <a:schemeClr val="bg1"/>
                </a:solidFill>
                <a:latin typeface="Arial" panose="020B0604020202020204" pitchFamily="34" charset="0"/>
                <a:ea typeface="微软雅黑" panose="020B0503020204020204" pitchFamily="34" charset="-122"/>
                <a:cs typeface="+mn-ea"/>
                <a:sym typeface="+mn-lt"/>
              </a:rPr>
              <a:t>1</a:t>
            </a:r>
            <a:r>
              <a:rPr lang="en-GB" altLang="zh-CN" sz="1800" dirty="0">
                <a:solidFill>
                  <a:schemeClr val="bg1"/>
                </a:solidFill>
                <a:latin typeface="Arial" panose="020B0604020202020204" pitchFamily="34" charset="0"/>
                <a:ea typeface="微软雅黑" panose="020B0503020204020204" pitchFamily="34" charset="-122"/>
                <a:cs typeface="+mn-ea"/>
                <a:sym typeface="+mn-lt"/>
              </a:rPr>
              <a:t>1分钟、飞速可达17.6公里每小时。（机翼旋转和机翼扭转实现控制）</a:t>
            </a:r>
            <a:endParaRPr lang="en-GB" altLang="zh-CN" sz="1800" dirty="0">
              <a:solidFill>
                <a:schemeClr val="bg1"/>
              </a:solidFill>
              <a:latin typeface="Arial" panose="020B0604020202020204" pitchFamily="34" charset="0"/>
              <a:ea typeface="微软雅黑" panose="020B0503020204020204" pitchFamily="34" charset="-122"/>
              <a:cs typeface="+mn-ea"/>
              <a:sym typeface="+mn-lt"/>
            </a:endParaRPr>
          </a:p>
        </p:txBody>
      </p:sp>
      <p:sp>
        <p:nvSpPr>
          <p:cNvPr id="17" name="矩形 16"/>
          <p:cNvSpPr/>
          <p:nvPr/>
        </p:nvSpPr>
        <p:spPr>
          <a:xfrm>
            <a:off x="5277301" y="193884"/>
            <a:ext cx="2303780" cy="365760"/>
          </a:xfrm>
          <a:prstGeom prst="rect">
            <a:avLst/>
          </a:prstGeom>
          <a:effectLst/>
        </p:spPr>
        <p:txBody>
          <a:bodyPr vert="horz" wrap="none">
            <a:spAutoFit/>
          </a:bodyPr>
          <a:lstStyle/>
          <a:p>
            <a:pPr algn="r"/>
            <a:r>
              <a:rPr lang="en-US" altLang="zh-CN" b="1" dirty="0">
                <a:solidFill>
                  <a:schemeClr val="bg1"/>
                </a:solidFill>
                <a:latin typeface="+mj-lt"/>
                <a:ea typeface="微软雅黑" panose="020B0503020204020204" pitchFamily="34" charset="-122"/>
              </a:rPr>
              <a:t>Nano Hummingbird</a:t>
            </a:r>
            <a:endParaRPr lang="en-US" altLang="zh-CN" b="1" dirty="0">
              <a:solidFill>
                <a:schemeClr val="bg1"/>
              </a:solidFill>
              <a:latin typeface="+mj-lt"/>
              <a:ea typeface="微软雅黑" panose="020B0503020204020204" pitchFamily="34" charset="-122"/>
            </a:endParaRPr>
          </a:p>
        </p:txBody>
      </p:sp>
      <p:cxnSp>
        <p:nvCxnSpPr>
          <p:cNvPr id="18" name="直接连接符 17"/>
          <p:cNvCxnSpPr/>
          <p:nvPr/>
        </p:nvCxnSpPr>
        <p:spPr>
          <a:xfrm>
            <a:off x="5248602" y="559508"/>
            <a:ext cx="2361544" cy="0"/>
          </a:xfrm>
          <a:prstGeom prst="line">
            <a:avLst/>
          </a:prstGeom>
        </p:spPr>
        <p:style>
          <a:lnRef idx="2">
            <a:schemeClr val="accent3"/>
          </a:lnRef>
          <a:fillRef idx="0">
            <a:schemeClr val="accent3"/>
          </a:fillRef>
          <a:effectRef idx="1">
            <a:schemeClr val="accent3"/>
          </a:effectRef>
          <a:fontRef idx="minor">
            <a:schemeClr val="tx1"/>
          </a:fontRef>
        </p:style>
      </p:cxnSp>
      <p:pic>
        <p:nvPicPr>
          <p:cNvPr id="4" name="图片 3" descr="reynold"/>
          <p:cNvPicPr>
            <a:picLocks noChangeAspect="1"/>
          </p:cNvPicPr>
          <p:nvPr/>
        </p:nvPicPr>
        <p:blipFill>
          <a:blip r:embed="rId1"/>
          <a:stretch>
            <a:fillRect/>
          </a:stretch>
        </p:blipFill>
        <p:spPr>
          <a:xfrm>
            <a:off x="3627755" y="1788795"/>
            <a:ext cx="4655185" cy="3204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895679" y="1409963"/>
            <a:ext cx="4353223"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50000"/>
              </a:lnSpc>
            </a:pPr>
            <a:r>
              <a:rPr lang="en-GB" altLang="zh-CN" sz="1800" dirty="0">
                <a:solidFill>
                  <a:schemeClr val="bg1"/>
                </a:solidFill>
                <a:latin typeface="+mj-ea"/>
                <a:ea typeface="+mj-ea"/>
                <a:cs typeface="+mn-ea"/>
                <a:sym typeface="+mn-lt"/>
              </a:rPr>
              <a:t>创始人：Gottlieb Stoll</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公司概况：</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总部位于德国Essligen、90多年历史跨国家族企业，销售网、物流中心和工厂遍布世界60多个国家。</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主要商业部门：</a:t>
            </a:r>
            <a:endParaRPr lang="en-GB" altLang="zh-CN" sz="1800"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自动化（提供气动、电气、气动技术）、工业教育（提供技术培训和咨询服务）</a:t>
            </a:r>
            <a:endParaRPr lang="en-GB" altLang="zh-CN" sz="1800" dirty="0">
              <a:solidFill>
                <a:schemeClr val="bg1"/>
              </a:solidFill>
              <a:latin typeface="+mj-ea"/>
              <a:ea typeface="+mj-ea"/>
              <a:cs typeface="+mn-ea"/>
              <a:sym typeface="+mn-lt"/>
            </a:endParaRPr>
          </a:p>
          <a:p>
            <a:pPr>
              <a:lnSpc>
                <a:spcPct val="150000"/>
              </a:lnSpc>
            </a:pPr>
            <a:endParaRPr lang="en-GB" altLang="zh-CN" sz="1800" b="1" u="sng" dirty="0">
              <a:solidFill>
                <a:schemeClr val="bg1"/>
              </a:solidFill>
              <a:latin typeface="+mj-ea"/>
              <a:ea typeface="+mj-ea"/>
              <a:cs typeface="+mn-ea"/>
              <a:sym typeface="+mn-lt"/>
            </a:endParaRPr>
          </a:p>
          <a:p>
            <a:pPr>
              <a:lnSpc>
                <a:spcPct val="150000"/>
              </a:lnSpc>
            </a:pPr>
            <a:r>
              <a:rPr lang="en-GB" altLang="zh-CN" sz="1800" b="1" u="sng" dirty="0">
                <a:solidFill>
                  <a:schemeClr val="bg1"/>
                </a:solidFill>
                <a:latin typeface="+mj-ea"/>
                <a:ea typeface="+mj-ea"/>
                <a:cs typeface="+mn-ea"/>
                <a:sym typeface="+mn-lt"/>
              </a:rPr>
              <a:t>FESTO仿生学习网络</a:t>
            </a:r>
            <a:endParaRPr lang="en-GB" altLang="zh-CN" sz="1800" b="1" u="sng" dirty="0">
              <a:solidFill>
                <a:schemeClr val="bg1"/>
              </a:solidFill>
              <a:latin typeface="+mj-ea"/>
              <a:ea typeface="+mj-ea"/>
              <a:cs typeface="+mn-ea"/>
              <a:sym typeface="+mn-lt"/>
            </a:endParaRPr>
          </a:p>
          <a:p>
            <a:pPr>
              <a:lnSpc>
                <a:spcPct val="150000"/>
              </a:lnSpc>
            </a:pPr>
            <a:r>
              <a:rPr lang="en-GB" altLang="zh-CN" sz="1800" dirty="0">
                <a:solidFill>
                  <a:schemeClr val="bg1"/>
                </a:solidFill>
                <a:latin typeface="+mj-ea"/>
                <a:ea typeface="+mj-ea"/>
                <a:cs typeface="+mn-ea"/>
                <a:sym typeface="+mn-lt"/>
              </a:rPr>
              <a:t>-开发技术、激励不同部门的人与FESTO发展他们的想法并开发新技术解决方案。</a:t>
            </a:r>
            <a:endParaRPr lang="en-GB" altLang="zh-CN" sz="1800" dirty="0">
              <a:solidFill>
                <a:schemeClr val="bg1"/>
              </a:solidFill>
              <a:latin typeface="+mj-ea"/>
              <a:ea typeface="+mj-ea"/>
              <a:cs typeface="+mn-ea"/>
              <a:sym typeface="+mn-lt"/>
            </a:endParaRPr>
          </a:p>
        </p:txBody>
      </p:sp>
      <p:sp>
        <p:nvSpPr>
          <p:cNvPr id="13359" name="Line 47"/>
          <p:cNvSpPr>
            <a:spLocks noChangeShapeType="1"/>
          </p:cNvSpPr>
          <p:nvPr/>
        </p:nvSpPr>
        <p:spPr bwMode="auto">
          <a:xfrm>
            <a:off x="5719465" y="2300312"/>
            <a:ext cx="0" cy="3645546"/>
          </a:xfrm>
          <a:prstGeom prst="line">
            <a:avLst/>
          </a:prstGeom>
          <a:noFill/>
          <a:ln w="9525" cmpd="sng">
            <a:solidFill>
              <a:schemeClr val="tx1">
                <a:lumMod val="65000"/>
                <a:lumOff val="35000"/>
              </a:schemeClr>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44" name="矩形 43"/>
          <p:cNvSpPr/>
          <p:nvPr/>
        </p:nvSpPr>
        <p:spPr>
          <a:xfrm>
            <a:off x="3376111" y="73869"/>
            <a:ext cx="6106795" cy="678815"/>
          </a:xfrm>
          <a:prstGeom prst="rect">
            <a:avLst/>
          </a:prstGeom>
          <a:effectLst/>
        </p:spPr>
        <p:txBody>
          <a:bodyPr vert="horz" wrap="none">
            <a:spAutoFit/>
          </a:bodyPr>
          <a:lstStyle/>
          <a:p>
            <a:pPr algn="r"/>
            <a:r>
              <a:rPr lang="en-US" altLang="zh-CN" sz="3600" b="1" dirty="0">
                <a:solidFill>
                  <a:schemeClr val="bg1"/>
                </a:solidFill>
                <a:latin typeface="+mj-ea"/>
                <a:ea typeface="+mj-ea"/>
              </a:rPr>
              <a:t>FESTO eMotionbutterflies</a:t>
            </a:r>
            <a:endParaRPr lang="en-US" altLang="zh-CN" sz="3600" b="1" dirty="0">
              <a:solidFill>
                <a:schemeClr val="bg1"/>
              </a:solidFill>
              <a:latin typeface="+mj-ea"/>
              <a:ea typeface="+mj-ea"/>
            </a:endParaRPr>
          </a:p>
        </p:txBody>
      </p:sp>
      <p:cxnSp>
        <p:nvCxnSpPr>
          <p:cNvPr id="45" name="直接连接符 44"/>
          <p:cNvCxnSpPr/>
          <p:nvPr/>
        </p:nvCxnSpPr>
        <p:spPr>
          <a:xfrm>
            <a:off x="5248602" y="752548"/>
            <a:ext cx="2361544" cy="0"/>
          </a:xfrm>
          <a:prstGeom prst="line">
            <a:avLst/>
          </a:prstGeom>
        </p:spPr>
        <p:style>
          <a:lnRef idx="2">
            <a:schemeClr val="accent3"/>
          </a:lnRef>
          <a:fillRef idx="0">
            <a:schemeClr val="accent3"/>
          </a:fillRef>
          <a:effectRef idx="1">
            <a:schemeClr val="accent3"/>
          </a:effectRef>
          <a:fontRef idx="minor">
            <a:schemeClr val="tx1"/>
          </a:fontRef>
        </p:style>
      </p:cxnSp>
      <p:pic>
        <p:nvPicPr>
          <p:cNvPr id="2" name="图片 1" descr="butterflies"/>
          <p:cNvPicPr>
            <a:picLocks noChangeAspect="1"/>
          </p:cNvPicPr>
          <p:nvPr/>
        </p:nvPicPr>
        <p:blipFill>
          <a:blip r:embed="rId1"/>
          <a:stretch>
            <a:fillRect/>
          </a:stretch>
        </p:blipFill>
        <p:spPr>
          <a:xfrm>
            <a:off x="6658610" y="2099945"/>
            <a:ext cx="5175885" cy="4046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5000"/>
    </mc:Choice>
    <mc:Fallback>
      <p:transition spd="slow" advTm="5000"/>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4248</Words>
  <Application>WPS 演示</Application>
  <PresentationFormat>自定义</PresentationFormat>
  <Paragraphs>245</Paragraphs>
  <Slides>17</Slides>
  <Notes>26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Calibri</vt:lpstr>
      <vt:lpstr>微软雅黑</vt:lpstr>
      <vt:lpstr>Impact</vt:lpstr>
      <vt:lpstr>Roboto Light</vt:lpstr>
      <vt:lpstr>Agency FB</vt:lpstr>
      <vt:lpstr>Lato Regular</vt:lpstr>
      <vt:lpstr>SWAstro</vt:lpstr>
      <vt:lpstr>Malgun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简洁黑色</dc:title>
  <dc:creator/>
  <cp:keywords>第一PPT www.1ppt.com</cp:keywords>
  <cp:lastModifiedBy>8Users</cp:lastModifiedBy>
  <cp:revision>13</cp:revision>
  <dcterms:created xsi:type="dcterms:W3CDTF">2016-08-05T14:49:00Z</dcterms:created>
  <dcterms:modified xsi:type="dcterms:W3CDTF">2017-11-17T04:06:31Z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