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8" r:id="rId3"/>
    <p:sldId id="259" r:id="rId4"/>
    <p:sldId id="279" r:id="rId5"/>
    <p:sldId id="291" r:id="rId6"/>
    <p:sldId id="262" r:id="rId7"/>
    <p:sldId id="288" r:id="rId8"/>
    <p:sldId id="264" r:id="rId9"/>
    <p:sldId id="296" r:id="rId10"/>
    <p:sldId id="289" r:id="rId11"/>
    <p:sldId id="295" r:id="rId12"/>
    <p:sldId id="298" r:id="rId13"/>
    <p:sldId id="269" r:id="rId14"/>
    <p:sldId id="292" r:id="rId15"/>
    <p:sldId id="294" r:id="rId16"/>
    <p:sldId id="265" r:id="rId17"/>
    <p:sldId id="293" r:id="rId18"/>
    <p:sldId id="261" r:id="rId19"/>
    <p:sldId id="283" r:id="rId20"/>
    <p:sldId id="297" r:id="rId21"/>
    <p:sldId id="285" r:id="rId22"/>
    <p:sldId id="263" r:id="rId23"/>
  </p:sldIdLst>
  <p:sldSz cx="12192000" cy="6858000"/>
  <p:notesSz cx="6858000" cy="9144000"/>
  <p:embeddedFontLst>
    <p:embeddedFont>
      <p:font typeface="微软雅黑" panose="020B0503020204020204" pitchFamily="34" charset="-122"/>
      <p:regular r:id="rId25"/>
      <p:bold r:id="rId26"/>
    </p:embeddedFont>
    <p:embeddedFont>
      <p:font typeface="Geometr415 Blk BT" panose="020B0802020204020303" pitchFamily="34" charset="0"/>
      <p:regular r:id="rId27"/>
    </p:embeddedFont>
    <p:embeddedFont>
      <p:font typeface="等线" panose="02010600030101010101" pitchFamily="2" charset="-122"/>
      <p:regular r:id="rId28"/>
      <p:bold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3" d="100"/>
          <a:sy n="63" d="100"/>
        </p:scale>
        <p:origin x="780" y="6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7AFB-DBB0-4C3A-8253-EF8103591973}" type="datetimeFigureOut">
              <a:rPr lang="zh-CN" altLang="en-US" smtClean="0"/>
              <a:t>2017/11/17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13D75-0971-46E2-972F-876BF1F02234}" type="slidenum">
              <a:rPr lang="zh-CN" altLang="en-US" smtClean="0"/>
              <a:t>‹#›</a:t>
            </a:fld>
            <a:endParaRPr lang="zh-CN" altLang="en-US"/>
          </a:p>
        </p:txBody>
      </p:sp>
    </p:spTree>
    <p:extLst>
      <p:ext uri="{BB962C8B-B14F-4D97-AF65-F5344CB8AC3E}">
        <p14:creationId xmlns:p14="http://schemas.microsoft.com/office/powerpoint/2010/main" val="154612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a:t>
            </a:fld>
            <a:endParaRPr lang="zh-CN" altLang="en-US"/>
          </a:p>
        </p:txBody>
      </p:sp>
    </p:spTree>
    <p:extLst>
      <p:ext uri="{BB962C8B-B14F-4D97-AF65-F5344CB8AC3E}">
        <p14:creationId xmlns:p14="http://schemas.microsoft.com/office/powerpoint/2010/main" val="280702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12</a:t>
            </a:fld>
            <a:endParaRPr lang="zh-CN" altLang="en-US"/>
          </a:p>
        </p:txBody>
      </p:sp>
    </p:spTree>
    <p:extLst>
      <p:ext uri="{BB962C8B-B14F-4D97-AF65-F5344CB8AC3E}">
        <p14:creationId xmlns:p14="http://schemas.microsoft.com/office/powerpoint/2010/main" val="1593782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13</a:t>
            </a:fld>
            <a:endParaRPr lang="zh-CN" altLang="en-US"/>
          </a:p>
        </p:txBody>
      </p:sp>
    </p:spTree>
    <p:extLst>
      <p:ext uri="{BB962C8B-B14F-4D97-AF65-F5344CB8AC3E}">
        <p14:creationId xmlns:p14="http://schemas.microsoft.com/office/powerpoint/2010/main" val="247167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14</a:t>
            </a:fld>
            <a:endParaRPr lang="zh-CN" altLang="en-US"/>
          </a:p>
        </p:txBody>
      </p:sp>
    </p:spTree>
    <p:extLst>
      <p:ext uri="{BB962C8B-B14F-4D97-AF65-F5344CB8AC3E}">
        <p14:creationId xmlns:p14="http://schemas.microsoft.com/office/powerpoint/2010/main" val="175457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15</a:t>
            </a:fld>
            <a:endParaRPr lang="zh-CN" altLang="en-US"/>
          </a:p>
        </p:txBody>
      </p:sp>
    </p:spTree>
    <p:extLst>
      <p:ext uri="{BB962C8B-B14F-4D97-AF65-F5344CB8AC3E}">
        <p14:creationId xmlns:p14="http://schemas.microsoft.com/office/powerpoint/2010/main" val="2118257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16</a:t>
            </a:fld>
            <a:endParaRPr lang="zh-CN" altLang="en-US"/>
          </a:p>
        </p:txBody>
      </p:sp>
    </p:spTree>
    <p:extLst>
      <p:ext uri="{BB962C8B-B14F-4D97-AF65-F5344CB8AC3E}">
        <p14:creationId xmlns:p14="http://schemas.microsoft.com/office/powerpoint/2010/main" val="349769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17</a:t>
            </a:fld>
            <a:endParaRPr lang="zh-CN" altLang="en-US"/>
          </a:p>
        </p:txBody>
      </p:sp>
    </p:spTree>
    <p:extLst>
      <p:ext uri="{BB962C8B-B14F-4D97-AF65-F5344CB8AC3E}">
        <p14:creationId xmlns:p14="http://schemas.microsoft.com/office/powerpoint/2010/main" val="904038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18</a:t>
            </a:fld>
            <a:endParaRPr lang="zh-CN" altLang="en-US"/>
          </a:p>
        </p:txBody>
      </p:sp>
    </p:spTree>
    <p:extLst>
      <p:ext uri="{BB962C8B-B14F-4D97-AF65-F5344CB8AC3E}">
        <p14:creationId xmlns:p14="http://schemas.microsoft.com/office/powerpoint/2010/main" val="352958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19</a:t>
            </a:fld>
            <a:endParaRPr lang="zh-CN" altLang="en-US"/>
          </a:p>
        </p:txBody>
      </p:sp>
    </p:spTree>
    <p:extLst>
      <p:ext uri="{BB962C8B-B14F-4D97-AF65-F5344CB8AC3E}">
        <p14:creationId xmlns:p14="http://schemas.microsoft.com/office/powerpoint/2010/main" val="2208061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21</a:t>
            </a:fld>
            <a:endParaRPr lang="zh-CN" altLang="en-US"/>
          </a:p>
        </p:txBody>
      </p:sp>
    </p:spTree>
    <p:extLst>
      <p:ext uri="{BB962C8B-B14F-4D97-AF65-F5344CB8AC3E}">
        <p14:creationId xmlns:p14="http://schemas.microsoft.com/office/powerpoint/2010/main" val="3265199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22</a:t>
            </a:fld>
            <a:endParaRPr lang="zh-CN" altLang="en-US"/>
          </a:p>
        </p:txBody>
      </p:sp>
    </p:spTree>
    <p:extLst>
      <p:ext uri="{BB962C8B-B14F-4D97-AF65-F5344CB8AC3E}">
        <p14:creationId xmlns:p14="http://schemas.microsoft.com/office/powerpoint/2010/main" val="29417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a:t>
            </a:fld>
            <a:endParaRPr lang="zh-CN" altLang="en-US"/>
          </a:p>
        </p:txBody>
      </p:sp>
    </p:spTree>
    <p:extLst>
      <p:ext uri="{BB962C8B-B14F-4D97-AF65-F5344CB8AC3E}">
        <p14:creationId xmlns:p14="http://schemas.microsoft.com/office/powerpoint/2010/main" val="171557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3</a:t>
            </a:fld>
            <a:endParaRPr lang="zh-CN" altLang="en-US"/>
          </a:p>
        </p:txBody>
      </p:sp>
    </p:spTree>
    <p:extLst>
      <p:ext uri="{BB962C8B-B14F-4D97-AF65-F5344CB8AC3E}">
        <p14:creationId xmlns:p14="http://schemas.microsoft.com/office/powerpoint/2010/main" val="296674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4</a:t>
            </a:fld>
            <a:endParaRPr lang="zh-CN" altLang="en-US"/>
          </a:p>
        </p:txBody>
      </p:sp>
    </p:spTree>
    <p:extLst>
      <p:ext uri="{BB962C8B-B14F-4D97-AF65-F5344CB8AC3E}">
        <p14:creationId xmlns:p14="http://schemas.microsoft.com/office/powerpoint/2010/main" val="113215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extLst>
      <p:ext uri="{BB962C8B-B14F-4D97-AF65-F5344CB8AC3E}">
        <p14:creationId xmlns:p14="http://schemas.microsoft.com/office/powerpoint/2010/main" val="282087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6</a:t>
            </a:fld>
            <a:endParaRPr lang="zh-CN" altLang="en-US"/>
          </a:p>
        </p:txBody>
      </p:sp>
    </p:spTree>
    <p:extLst>
      <p:ext uri="{BB962C8B-B14F-4D97-AF65-F5344CB8AC3E}">
        <p14:creationId xmlns:p14="http://schemas.microsoft.com/office/powerpoint/2010/main" val="128478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7</a:t>
            </a:fld>
            <a:endParaRPr lang="zh-CN" altLang="en-US"/>
          </a:p>
        </p:txBody>
      </p:sp>
    </p:spTree>
    <p:extLst>
      <p:ext uri="{BB962C8B-B14F-4D97-AF65-F5344CB8AC3E}">
        <p14:creationId xmlns:p14="http://schemas.microsoft.com/office/powerpoint/2010/main" val="195570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8</a:t>
            </a:fld>
            <a:endParaRPr lang="zh-CN" altLang="en-US"/>
          </a:p>
        </p:txBody>
      </p:sp>
    </p:spTree>
    <p:extLst>
      <p:ext uri="{BB962C8B-B14F-4D97-AF65-F5344CB8AC3E}">
        <p14:creationId xmlns:p14="http://schemas.microsoft.com/office/powerpoint/2010/main" val="58501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extLst>
      <p:ext uri="{BB962C8B-B14F-4D97-AF65-F5344CB8AC3E}">
        <p14:creationId xmlns:p14="http://schemas.microsoft.com/office/powerpoint/2010/main" val="916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539401" y="1955802"/>
            <a:ext cx="9128598" cy="3035300"/>
          </a:xfrm>
          <a:custGeom>
            <a:avLst/>
            <a:gdLst>
              <a:gd name="connsiteX0" fmla="*/ 4647286 w 9128598"/>
              <a:gd name="connsiteY0" fmla="*/ 666285 h 3035300"/>
              <a:gd name="connsiteX1" fmla="*/ 6804955 w 9128598"/>
              <a:gd name="connsiteY1" fmla="*/ 666285 h 3035300"/>
              <a:gd name="connsiteX2" fmla="*/ 6804955 w 9128598"/>
              <a:gd name="connsiteY2" fmla="*/ 3035300 h 3035300"/>
              <a:gd name="connsiteX3" fmla="*/ 4647286 w 9128598"/>
              <a:gd name="connsiteY3" fmla="*/ 3035300 h 3035300"/>
              <a:gd name="connsiteX4" fmla="*/ 6970929 w 9128598"/>
              <a:gd name="connsiteY4" fmla="*/ 0 h 3035300"/>
              <a:gd name="connsiteX5" fmla="*/ 9128598 w 9128598"/>
              <a:gd name="connsiteY5" fmla="*/ 0 h 3035300"/>
              <a:gd name="connsiteX6" fmla="*/ 9128598 w 9128598"/>
              <a:gd name="connsiteY6" fmla="*/ 3035300 h 3035300"/>
              <a:gd name="connsiteX7" fmla="*/ 6970929 w 9128598"/>
              <a:gd name="connsiteY7" fmla="*/ 3035300 h 3035300"/>
              <a:gd name="connsiteX8" fmla="*/ 2323643 w 9128598"/>
              <a:gd name="connsiteY8" fmla="*/ 0 h 3035300"/>
              <a:gd name="connsiteX9" fmla="*/ 4481312 w 9128598"/>
              <a:gd name="connsiteY9" fmla="*/ 0 h 3035300"/>
              <a:gd name="connsiteX10" fmla="*/ 4481312 w 9128598"/>
              <a:gd name="connsiteY10" fmla="*/ 2421894 h 3035300"/>
              <a:gd name="connsiteX11" fmla="*/ 2323643 w 9128598"/>
              <a:gd name="connsiteY11" fmla="*/ 2421894 h 3035300"/>
              <a:gd name="connsiteX12" fmla="*/ 0 w 9128598"/>
              <a:gd name="connsiteY12" fmla="*/ 0 h 3035300"/>
              <a:gd name="connsiteX13" fmla="*/ 2157669 w 9128598"/>
              <a:gd name="connsiteY13" fmla="*/ 0 h 3035300"/>
              <a:gd name="connsiteX14" fmla="*/ 2157669 w 9128598"/>
              <a:gd name="connsiteY14" fmla="*/ 3035300 h 3035300"/>
              <a:gd name="connsiteX15" fmla="*/ 0 w 9128598"/>
              <a:gd name="connsiteY15" fmla="*/ 3035300 h 303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28598" h="3035300">
                <a:moveTo>
                  <a:pt x="4647286" y="666285"/>
                </a:moveTo>
                <a:lnTo>
                  <a:pt x="6804955" y="666285"/>
                </a:lnTo>
                <a:lnTo>
                  <a:pt x="6804955" y="3035300"/>
                </a:lnTo>
                <a:lnTo>
                  <a:pt x="4647286" y="3035300"/>
                </a:lnTo>
                <a:close/>
                <a:moveTo>
                  <a:pt x="6970929" y="0"/>
                </a:moveTo>
                <a:lnTo>
                  <a:pt x="9128598" y="0"/>
                </a:lnTo>
                <a:lnTo>
                  <a:pt x="9128598" y="3035300"/>
                </a:lnTo>
                <a:lnTo>
                  <a:pt x="6970929" y="3035300"/>
                </a:lnTo>
                <a:close/>
                <a:moveTo>
                  <a:pt x="2323643" y="0"/>
                </a:moveTo>
                <a:lnTo>
                  <a:pt x="4481312" y="0"/>
                </a:lnTo>
                <a:lnTo>
                  <a:pt x="4481312" y="2421894"/>
                </a:lnTo>
                <a:lnTo>
                  <a:pt x="2323643" y="2421894"/>
                </a:lnTo>
                <a:close/>
                <a:moveTo>
                  <a:pt x="0" y="0"/>
                </a:moveTo>
                <a:lnTo>
                  <a:pt x="2157669" y="0"/>
                </a:lnTo>
                <a:lnTo>
                  <a:pt x="2157669" y="3035300"/>
                </a:lnTo>
                <a:lnTo>
                  <a:pt x="0" y="3035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9342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6" y="2032000"/>
            <a:ext cx="5802753" cy="3873500"/>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3202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4076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47700"/>
            <a:ext cx="4048125" cy="5505450"/>
          </a:xfrm>
          <a:custGeom>
            <a:avLst/>
            <a:gdLst>
              <a:gd name="connsiteX0" fmla="*/ 0 w 4048125"/>
              <a:gd name="connsiteY0" fmla="*/ 0 h 5505450"/>
              <a:gd name="connsiteX1" fmla="*/ 4048125 w 4048125"/>
              <a:gd name="connsiteY1" fmla="*/ 0 h 5505450"/>
              <a:gd name="connsiteX2" fmla="*/ 4048125 w 4048125"/>
              <a:gd name="connsiteY2" fmla="*/ 5505450 h 5505450"/>
              <a:gd name="connsiteX3" fmla="*/ 0 w 4048125"/>
              <a:gd name="connsiteY3" fmla="*/ 5505450 h 5505450"/>
            </a:gdLst>
            <a:ahLst/>
            <a:cxnLst>
              <a:cxn ang="0">
                <a:pos x="connsiteX0" y="connsiteY0"/>
              </a:cxn>
              <a:cxn ang="0">
                <a:pos x="connsiteX1" y="connsiteY1"/>
              </a:cxn>
              <a:cxn ang="0">
                <a:pos x="connsiteX2" y="connsiteY2"/>
              </a:cxn>
              <a:cxn ang="0">
                <a:pos x="connsiteX3" y="connsiteY3"/>
              </a:cxn>
            </a:cxnLst>
            <a:rect l="l" t="t" r="r" b="b"/>
            <a:pathLst>
              <a:path w="4048125" h="5505450">
                <a:moveTo>
                  <a:pt x="0" y="0"/>
                </a:moveTo>
                <a:lnTo>
                  <a:pt x="4048125" y="0"/>
                </a:lnTo>
                <a:lnTo>
                  <a:pt x="4048125" y="5505450"/>
                </a:lnTo>
                <a:lnTo>
                  <a:pt x="0" y="5505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221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50930"/>
            <a:ext cx="10801351" cy="3177153"/>
          </a:xfrm>
          <a:custGeom>
            <a:avLst/>
            <a:gdLst>
              <a:gd name="connsiteX0" fmla="*/ 0 w 10801351"/>
              <a:gd name="connsiteY0" fmla="*/ 0 h 3177153"/>
              <a:gd name="connsiteX1" fmla="*/ 10801351 w 10801351"/>
              <a:gd name="connsiteY1" fmla="*/ 0 h 3177153"/>
              <a:gd name="connsiteX2" fmla="*/ 10801351 w 10801351"/>
              <a:gd name="connsiteY2" fmla="*/ 3177153 h 3177153"/>
              <a:gd name="connsiteX3" fmla="*/ 0 w 10801351"/>
              <a:gd name="connsiteY3" fmla="*/ 3177153 h 3177153"/>
            </a:gdLst>
            <a:ahLst/>
            <a:cxnLst>
              <a:cxn ang="0">
                <a:pos x="connsiteX0" y="connsiteY0"/>
              </a:cxn>
              <a:cxn ang="0">
                <a:pos x="connsiteX1" y="connsiteY1"/>
              </a:cxn>
              <a:cxn ang="0">
                <a:pos x="connsiteX2" y="connsiteY2"/>
              </a:cxn>
              <a:cxn ang="0">
                <a:pos x="connsiteX3" y="connsiteY3"/>
              </a:cxn>
            </a:cxnLst>
            <a:rect l="l" t="t" r="r" b="b"/>
            <a:pathLst>
              <a:path w="10801351" h="3177153">
                <a:moveTo>
                  <a:pt x="0" y="0"/>
                </a:moveTo>
                <a:lnTo>
                  <a:pt x="10801351" y="0"/>
                </a:lnTo>
                <a:lnTo>
                  <a:pt x="10801351" y="3177153"/>
                </a:lnTo>
                <a:lnTo>
                  <a:pt x="0" y="317715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561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1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7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189738"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3875775"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6561812"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6" name="任意多边形: 形状 15"/>
          <p:cNvSpPr>
            <a:spLocks noGrp="1"/>
          </p:cNvSpPr>
          <p:nvPr>
            <p:ph type="pic" sz="quarter" idx="13"/>
          </p:nvPr>
        </p:nvSpPr>
        <p:spPr>
          <a:xfrm>
            <a:off x="9247849"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528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117600" y="4209143"/>
            <a:ext cx="5181600" cy="2046514"/>
          </a:xfrm>
          <a:custGeom>
            <a:avLst/>
            <a:gdLst>
              <a:gd name="connsiteX0" fmla="*/ 0 w 5181600"/>
              <a:gd name="connsiteY0" fmla="*/ 0 h 2046514"/>
              <a:gd name="connsiteX1" fmla="*/ 5181600 w 5181600"/>
              <a:gd name="connsiteY1" fmla="*/ 0 h 2046514"/>
              <a:gd name="connsiteX2" fmla="*/ 5181600 w 5181600"/>
              <a:gd name="connsiteY2" fmla="*/ 2046514 h 2046514"/>
              <a:gd name="connsiteX3" fmla="*/ 0 w 5181600"/>
              <a:gd name="connsiteY3" fmla="*/ 2046514 h 2046514"/>
            </a:gdLst>
            <a:ahLst/>
            <a:cxnLst>
              <a:cxn ang="0">
                <a:pos x="connsiteX0" y="connsiteY0"/>
              </a:cxn>
              <a:cxn ang="0">
                <a:pos x="connsiteX1" y="connsiteY1"/>
              </a:cxn>
              <a:cxn ang="0">
                <a:pos x="connsiteX2" y="connsiteY2"/>
              </a:cxn>
              <a:cxn ang="0">
                <a:pos x="connsiteX3" y="connsiteY3"/>
              </a:cxn>
            </a:cxnLst>
            <a:rect l="l" t="t" r="r" b="b"/>
            <a:pathLst>
              <a:path w="5181600" h="2046514">
                <a:moveTo>
                  <a:pt x="0" y="0"/>
                </a:moveTo>
                <a:lnTo>
                  <a:pt x="5181600" y="0"/>
                </a:lnTo>
                <a:lnTo>
                  <a:pt x="5181600" y="2046514"/>
                </a:lnTo>
                <a:lnTo>
                  <a:pt x="0" y="2046514"/>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498078" y="1681843"/>
            <a:ext cx="4576322" cy="4573814"/>
          </a:xfrm>
          <a:custGeom>
            <a:avLst/>
            <a:gdLst>
              <a:gd name="connsiteX0" fmla="*/ 0 w 4576322"/>
              <a:gd name="connsiteY0" fmla="*/ 0 h 4573814"/>
              <a:gd name="connsiteX1" fmla="*/ 4576322 w 4576322"/>
              <a:gd name="connsiteY1" fmla="*/ 0 h 4573814"/>
              <a:gd name="connsiteX2" fmla="*/ 4576322 w 4576322"/>
              <a:gd name="connsiteY2" fmla="*/ 4573814 h 4573814"/>
              <a:gd name="connsiteX3" fmla="*/ 0 w 4576322"/>
              <a:gd name="connsiteY3" fmla="*/ 4573814 h 4573814"/>
            </a:gdLst>
            <a:ahLst/>
            <a:cxnLst>
              <a:cxn ang="0">
                <a:pos x="connsiteX0" y="connsiteY0"/>
              </a:cxn>
              <a:cxn ang="0">
                <a:pos x="connsiteX1" y="connsiteY1"/>
              </a:cxn>
              <a:cxn ang="0">
                <a:pos x="connsiteX2" y="connsiteY2"/>
              </a:cxn>
              <a:cxn ang="0">
                <a:pos x="connsiteX3" y="connsiteY3"/>
              </a:cxn>
            </a:cxnLst>
            <a:rect l="l" t="t" r="r" b="b"/>
            <a:pathLst>
              <a:path w="4576322" h="4573814">
                <a:moveTo>
                  <a:pt x="0" y="0"/>
                </a:moveTo>
                <a:lnTo>
                  <a:pt x="4576322" y="0"/>
                </a:lnTo>
                <a:lnTo>
                  <a:pt x="4576322" y="4573814"/>
                </a:lnTo>
                <a:lnTo>
                  <a:pt x="0" y="45738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52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911559"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281845"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185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9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627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1193800" y="41021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424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任意多边形: 形状 11"/>
          <p:cNvSpPr>
            <a:spLocks noGrp="1"/>
          </p:cNvSpPr>
          <p:nvPr>
            <p:ph type="pic" sz="quarter" idx="10"/>
          </p:nvPr>
        </p:nvSpPr>
        <p:spPr>
          <a:xfrm>
            <a:off x="170954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3" name="任意多边形: 形状 12"/>
          <p:cNvSpPr>
            <a:spLocks noGrp="1"/>
          </p:cNvSpPr>
          <p:nvPr>
            <p:ph type="pic" sz="quarter" idx="11"/>
          </p:nvPr>
        </p:nvSpPr>
        <p:spPr>
          <a:xfrm>
            <a:off x="410381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4" name="任意多边形: 形状 13"/>
          <p:cNvSpPr>
            <a:spLocks noGrp="1"/>
          </p:cNvSpPr>
          <p:nvPr>
            <p:ph type="pic" sz="quarter" idx="12"/>
          </p:nvPr>
        </p:nvSpPr>
        <p:spPr>
          <a:xfrm>
            <a:off x="649807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5" name="任意多边形: 形状 14"/>
          <p:cNvSpPr>
            <a:spLocks noGrp="1"/>
          </p:cNvSpPr>
          <p:nvPr>
            <p:ph type="pic" sz="quarter" idx="13"/>
          </p:nvPr>
        </p:nvSpPr>
        <p:spPr>
          <a:xfrm>
            <a:off x="889234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3345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73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1453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57" r:id="rId13"/>
    <p:sldLayoutId id="214748365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64599" y="3038926"/>
            <a:ext cx="7862804" cy="1323439"/>
          </a:xfrm>
          <a:prstGeom prst="rect">
            <a:avLst/>
          </a:prstGeom>
          <a:noFill/>
        </p:spPr>
        <p:txBody>
          <a:bodyPr wrap="square" rtlCol="0">
            <a:spAutoFit/>
            <a:scene3d>
              <a:camera prst="orthographicFront"/>
              <a:lightRig rig="threePt" dir="t">
                <a:rot lat="0" lon="0" rev="0"/>
              </a:lightRig>
            </a:scene3d>
            <a:sp3d contourW="12700"/>
          </a:bodyPr>
          <a:lstStyle/>
          <a:p>
            <a:pPr algn="dist"/>
            <a:r>
              <a:rPr lang="zh-CN" altLang="en-US" sz="8000" dirty="0" smtClean="0">
                <a:latin typeface="Geometr415 Blk BT" panose="020B0802020204020303" pitchFamily="34" charset="0"/>
              </a:rPr>
              <a:t>产业前沿第三组</a:t>
            </a:r>
            <a:endParaRPr lang="zh-CN" altLang="en-US" sz="8000" dirty="0">
              <a:latin typeface="Geometr415 Blk BT" panose="020B0802020204020303" pitchFamily="34" charset="0"/>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r>
              <a:rPr lang="zh-CN" altLang="en-US" sz="2800" smtClean="0"/>
              <a:t>第九周</a:t>
            </a:r>
            <a:r>
              <a:rPr lang="zh-CN" altLang="en-US" sz="2800" dirty="0" smtClean="0"/>
              <a:t>学习报告</a:t>
            </a:r>
            <a:endParaRPr lang="zh-CN" altLang="en-US" sz="2800" dirty="0"/>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708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1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5366385" cy="6043226"/>
          </a:xfrm>
          <a:prstGeom prst="rect">
            <a:avLst/>
          </a:prstGeom>
        </p:spPr>
      </p:pic>
      <p:sp>
        <p:nvSpPr>
          <p:cNvPr id="7" name="文本框 6"/>
          <p:cNvSpPr txBox="1"/>
          <p:nvPr/>
        </p:nvSpPr>
        <p:spPr>
          <a:xfrm>
            <a:off x="4013200" y="6043226"/>
            <a:ext cx="3852337" cy="369332"/>
          </a:xfrm>
          <a:prstGeom prst="rect">
            <a:avLst/>
          </a:prstGeom>
          <a:noFill/>
        </p:spPr>
        <p:txBody>
          <a:bodyPr wrap="none" rtlCol="0">
            <a:spAutoFit/>
          </a:bodyPr>
          <a:lstStyle/>
          <a:p>
            <a:r>
              <a:rPr lang="zh-CN" altLang="en-US" smtClean="0"/>
              <a:t>百度医疗大脑</a:t>
            </a:r>
            <a:r>
              <a:rPr lang="en-US" altLang="zh-CN" smtClean="0"/>
              <a:t>http</a:t>
            </a:r>
            <a:r>
              <a:rPr lang="en-US" altLang="zh-CN"/>
              <a:t>://mute.baidu.com/</a:t>
            </a:r>
            <a:endParaRPr lang="zh-CN" altLang="en-US"/>
          </a:p>
        </p:txBody>
      </p:sp>
      <p:pic>
        <p:nvPicPr>
          <p:cNvPr id="8" name="图片 7"/>
          <p:cNvPicPr>
            <a:picLocks noChangeAspect="1"/>
          </p:cNvPicPr>
          <p:nvPr/>
        </p:nvPicPr>
        <p:blipFill>
          <a:blip r:embed="rId3"/>
          <a:stretch>
            <a:fillRect/>
          </a:stretch>
        </p:blipFill>
        <p:spPr>
          <a:xfrm>
            <a:off x="6781525" y="0"/>
            <a:ext cx="5410475" cy="6043226"/>
          </a:xfrm>
          <a:prstGeom prst="rect">
            <a:avLst/>
          </a:prstGeom>
        </p:spPr>
      </p:pic>
    </p:spTree>
    <p:extLst>
      <p:ext uri="{BB962C8B-B14F-4D97-AF65-F5344CB8AC3E}">
        <p14:creationId xmlns:p14="http://schemas.microsoft.com/office/powerpoint/2010/main" val="46124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7587" y="0"/>
            <a:ext cx="3857625" cy="685800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857625" cy="6858000"/>
          </a:xfrm>
          <a:prstGeom prst="rect">
            <a:avLst/>
          </a:prstGeom>
        </p:spPr>
      </p:pic>
      <p:sp>
        <p:nvSpPr>
          <p:cNvPr id="7" name="文本框 6"/>
          <p:cNvSpPr txBox="1"/>
          <p:nvPr/>
        </p:nvSpPr>
        <p:spPr>
          <a:xfrm>
            <a:off x="9461500" y="1879600"/>
            <a:ext cx="2298700" cy="369332"/>
          </a:xfrm>
          <a:prstGeom prst="rect">
            <a:avLst/>
          </a:prstGeom>
          <a:noFill/>
        </p:spPr>
        <p:txBody>
          <a:bodyPr wrap="square" rtlCol="0">
            <a:spAutoFit/>
          </a:bodyPr>
          <a:lstStyle/>
          <a:p>
            <a:r>
              <a:rPr lang="zh-CN" altLang="en-US" smtClean="0"/>
              <a:t>“半个医生”</a:t>
            </a:r>
            <a:r>
              <a:rPr lang="en-US" altLang="zh-CN" smtClean="0"/>
              <a:t>APP</a:t>
            </a:r>
            <a:endParaRPr lang="zh-CN" altLang="en-US"/>
          </a:p>
        </p:txBody>
      </p:sp>
    </p:spTree>
    <p:extLst>
      <p:ext uri="{BB962C8B-B14F-4D97-AF65-F5344CB8AC3E}">
        <p14:creationId xmlns:p14="http://schemas.microsoft.com/office/powerpoint/2010/main" val="296168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4" y="198773"/>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腾讯觅影</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35" name="文本框 34"/>
          <p:cNvSpPr txBox="1"/>
          <p:nvPr/>
        </p:nvSpPr>
        <p:spPr>
          <a:xfrm>
            <a:off x="2312190" y="2388413"/>
            <a:ext cx="7866742" cy="3000821"/>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zh-CN" altLang="en-US" sz="1800"/>
              <a:t>腾讯觅影是腾讯公司首个应用在医学领域的</a:t>
            </a:r>
            <a:r>
              <a:rPr lang="en-US" altLang="zh-CN" sz="1800"/>
              <a:t>AI</a:t>
            </a:r>
            <a:r>
              <a:rPr lang="zh-CN" altLang="en-US" sz="1800"/>
              <a:t>产品</a:t>
            </a:r>
            <a:r>
              <a:rPr lang="zh-CN" altLang="en-US" sz="1800" smtClean="0"/>
              <a:t>。</a:t>
            </a:r>
            <a:endParaRPr lang="en-US" altLang="zh-CN" sz="1800" smtClean="0"/>
          </a:p>
          <a:p>
            <a:pPr algn="l">
              <a:lnSpc>
                <a:spcPct val="150000"/>
              </a:lnSpc>
            </a:pPr>
            <a:endParaRPr lang="en-US" altLang="zh-CN" sz="1800"/>
          </a:p>
          <a:p>
            <a:pPr algn="l">
              <a:lnSpc>
                <a:spcPct val="150000"/>
              </a:lnSpc>
            </a:pPr>
            <a:r>
              <a:rPr lang="zh-CN" altLang="en-US" sz="1800" smtClean="0"/>
              <a:t>聚合</a:t>
            </a:r>
            <a:r>
              <a:rPr lang="zh-CN" altLang="en-US" sz="1800"/>
              <a:t>了腾讯公司内部包括</a:t>
            </a:r>
            <a:r>
              <a:rPr lang="en-US" altLang="zh-CN" sz="1800"/>
              <a:t>AI Lab</a:t>
            </a:r>
            <a:r>
              <a:rPr lang="zh-CN" altLang="en-US" sz="1800"/>
              <a:t>、优图实验室、架构平台部等多个顶尖人工智能团队</a:t>
            </a:r>
            <a:r>
              <a:rPr lang="zh-CN" altLang="en-US" sz="1800" smtClean="0"/>
              <a:t>。</a:t>
            </a:r>
            <a:endParaRPr lang="en-US" altLang="zh-CN" sz="1800" smtClean="0"/>
          </a:p>
          <a:p>
            <a:pPr algn="l">
              <a:lnSpc>
                <a:spcPct val="150000"/>
              </a:lnSpc>
            </a:pPr>
            <a:endParaRPr lang="en-US" altLang="zh-CN" sz="1800"/>
          </a:p>
          <a:p>
            <a:pPr algn="l">
              <a:lnSpc>
                <a:spcPct val="150000"/>
              </a:lnSpc>
            </a:pPr>
            <a:r>
              <a:rPr lang="en-US" altLang="zh-CN" sz="1800" smtClean="0"/>
              <a:t>2017</a:t>
            </a:r>
            <a:r>
              <a:rPr lang="zh-CN" altLang="en-US" sz="1800"/>
              <a:t>年</a:t>
            </a:r>
            <a:r>
              <a:rPr lang="en-US" altLang="zh-CN" sz="1800"/>
              <a:t>8</a:t>
            </a:r>
            <a:r>
              <a:rPr lang="zh-CN" altLang="en-US" sz="1800"/>
              <a:t>月</a:t>
            </a:r>
            <a:r>
              <a:rPr lang="en-US" altLang="zh-CN" sz="1800"/>
              <a:t>3</a:t>
            </a:r>
            <a:r>
              <a:rPr lang="zh-CN" altLang="en-US" sz="1800"/>
              <a:t>日，在</a:t>
            </a:r>
            <a:r>
              <a:rPr lang="en-US" altLang="zh-CN" sz="1800"/>
              <a:t>2017“</a:t>
            </a:r>
            <a:r>
              <a:rPr lang="zh-CN" altLang="en-US" sz="1800"/>
              <a:t>互联网</a:t>
            </a:r>
            <a:r>
              <a:rPr lang="en-US" altLang="zh-CN" sz="1800"/>
              <a:t>+”</a:t>
            </a:r>
            <a:r>
              <a:rPr lang="zh-CN" altLang="en-US" sz="1800"/>
              <a:t>数字经济中国行</a:t>
            </a:r>
            <a:r>
              <a:rPr lang="en-US" altLang="zh-CN" sz="1800"/>
              <a:t>·</a:t>
            </a:r>
            <a:r>
              <a:rPr lang="zh-CN" altLang="en-US" sz="1800"/>
              <a:t>广东峰会上，被腾讯公司正式发布。</a:t>
            </a:r>
            <a:endParaRPr lang="zh-CN" altLang="en-US" sz="1800" dirty="0"/>
          </a:p>
        </p:txBody>
      </p:sp>
      <p:sp>
        <p:nvSpPr>
          <p:cNvPr id="2" name="矩形 1"/>
          <p:cNvSpPr/>
          <p:nvPr/>
        </p:nvSpPr>
        <p:spPr>
          <a:xfrm>
            <a:off x="3047998" y="5744187"/>
            <a:ext cx="8107682" cy="276999"/>
          </a:xfrm>
          <a:prstGeom prst="rect">
            <a:avLst/>
          </a:prstGeom>
        </p:spPr>
        <p:txBody>
          <a:bodyPr wrap="square">
            <a:spAutoFit/>
          </a:bodyPr>
          <a:lstStyle/>
          <a:p>
            <a:r>
              <a:rPr lang="zh-CN" altLang="en-US" sz="1200"/>
              <a:t>https://baike.baidu.com/item/%E8%85%BE%E8%AE%AF%E8%A7%85%E5%BD%B1/22063101?fr=aladdin</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1215096"/>
            <a:ext cx="4705350" cy="1076325"/>
          </a:xfrm>
          <a:prstGeom prst="rect">
            <a:avLst/>
          </a:prstGeom>
        </p:spPr>
      </p:pic>
    </p:spTree>
    <p:extLst>
      <p:ext uri="{BB962C8B-B14F-4D97-AF65-F5344CB8AC3E}">
        <p14:creationId xmlns:p14="http://schemas.microsoft.com/office/powerpoint/2010/main" val="22389802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4" y="198773"/>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腾讯觅影</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 name="矩形 1"/>
          <p:cNvSpPr/>
          <p:nvPr/>
        </p:nvSpPr>
        <p:spPr>
          <a:xfrm>
            <a:off x="5041897" y="2914649"/>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5971"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34175" y="2498723"/>
            <a:ext cx="831852" cy="8318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矩形 8"/>
          <p:cNvSpPr/>
          <p:nvPr/>
        </p:nvSpPr>
        <p:spPr>
          <a:xfrm>
            <a:off x="4625971"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34175"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cxnSpLocks/>
            <a:endCxn id="7" idx="1"/>
          </p:cNvCxnSpPr>
          <p:nvPr/>
        </p:nvCxnSpPr>
        <p:spPr>
          <a:xfrm>
            <a:off x="39116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440967" y="2499825"/>
            <a:ext cx="3520124" cy="666556"/>
            <a:chOff x="6585160" y="1678126"/>
            <a:chExt cx="3520124" cy="666556"/>
          </a:xfrm>
        </p:grpSpPr>
        <p:sp>
          <p:nvSpPr>
            <p:cNvPr id="22" name="矩形 21"/>
            <p:cNvSpPr/>
            <p:nvPr/>
          </p:nvSpPr>
          <p:spPr>
            <a:xfrm>
              <a:off x="6585160" y="2030750"/>
              <a:ext cx="3520124"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smtClean="0">
                  <a:solidFill>
                    <a:schemeClr val="tx1">
                      <a:lumMod val="50000"/>
                      <a:lumOff val="50000"/>
                    </a:schemeClr>
                  </a:solidFill>
                </a:rPr>
                <a:t>食管癌、乳腺癌、糖尿病性视网膜病变、宫颈癌</a:t>
              </a:r>
              <a:endParaRPr lang="zh-CN" altLang="en-US" sz="1200" dirty="0">
                <a:solidFill>
                  <a:schemeClr val="tx1">
                    <a:lumMod val="50000"/>
                    <a:lumOff val="50000"/>
                  </a:schemeClr>
                </a:solidFill>
              </a:endParaRPr>
            </a:p>
          </p:txBody>
        </p:sp>
        <p:sp>
          <p:nvSpPr>
            <p:cNvPr id="23" name="矩形 22"/>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en-US" altLang="zh-CN" b="1" smtClean="0">
                  <a:solidFill>
                    <a:schemeClr val="tx1">
                      <a:lumMod val="65000"/>
                      <a:lumOff val="35000"/>
                    </a:schemeClr>
                  </a:solidFill>
                </a:rPr>
                <a:t>AI+</a:t>
              </a:r>
              <a:r>
                <a:rPr lang="zh-CN" altLang="en-US" b="1" smtClean="0">
                  <a:solidFill>
                    <a:schemeClr val="tx1">
                      <a:lumMod val="65000"/>
                      <a:lumOff val="35000"/>
                    </a:schemeClr>
                  </a:solidFill>
                </a:rPr>
                <a:t>医学影像</a:t>
              </a:r>
              <a:endParaRPr lang="zh-CN" altLang="en-US" b="1" dirty="0">
                <a:solidFill>
                  <a:schemeClr val="tx1">
                    <a:lumMod val="65000"/>
                    <a:lumOff val="35000"/>
                  </a:schemeClr>
                </a:solidFill>
              </a:endParaRPr>
            </a:p>
          </p:txBody>
        </p:sp>
      </p:grpSp>
      <p:grpSp>
        <p:nvGrpSpPr>
          <p:cNvPr id="24" name="组合 23"/>
          <p:cNvGrpSpPr/>
          <p:nvPr/>
        </p:nvGrpSpPr>
        <p:grpSpPr>
          <a:xfrm>
            <a:off x="8440967" y="4337700"/>
            <a:ext cx="3520124" cy="888155"/>
            <a:chOff x="6585160" y="1678126"/>
            <a:chExt cx="3520124" cy="888155"/>
          </a:xfrm>
        </p:grpSpPr>
        <p:sp>
          <p:nvSpPr>
            <p:cNvPr id="25" name="矩形 24"/>
            <p:cNvSpPr/>
            <p:nvPr/>
          </p:nvSpPr>
          <p:spPr>
            <a:xfrm>
              <a:off x="6585160" y="2030750"/>
              <a:ext cx="3520124"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中山大学附属肿瘤医院，东阳市人民医院</a:t>
              </a:r>
              <a:r>
                <a:rPr lang="zh-CN" altLang="en-US" sz="1200" smtClean="0">
                  <a:solidFill>
                    <a:schemeClr val="tx1">
                      <a:lumMod val="50000"/>
                      <a:lumOff val="50000"/>
                    </a:schemeClr>
                  </a:solidFill>
                </a:rPr>
                <a:t>，深圳</a:t>
              </a:r>
              <a:r>
                <a:rPr lang="zh-CN" altLang="en-US" sz="1200">
                  <a:solidFill>
                    <a:schemeClr val="tx1">
                      <a:lumMod val="50000"/>
                      <a:lumOff val="50000"/>
                    </a:schemeClr>
                  </a:solidFill>
                </a:rPr>
                <a:t>市南山区人民</a:t>
              </a:r>
              <a:r>
                <a:rPr lang="zh-CN" altLang="en-US" sz="1200" smtClean="0">
                  <a:solidFill>
                    <a:schemeClr val="tx1">
                      <a:lumMod val="50000"/>
                      <a:lumOff val="50000"/>
                    </a:schemeClr>
                  </a:solidFill>
                </a:rPr>
                <a:t>医院等</a:t>
              </a:r>
              <a:endParaRPr lang="zh-CN" altLang="en-US" sz="1200" dirty="0">
                <a:solidFill>
                  <a:schemeClr val="tx1">
                    <a:lumMod val="50000"/>
                    <a:lumOff val="50000"/>
                  </a:schemeClr>
                </a:solidFill>
              </a:endParaRPr>
            </a:p>
          </p:txBody>
        </p:sp>
        <p:sp>
          <p:nvSpPr>
            <p:cNvPr id="26" name="矩形 2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共同合作</a:t>
              </a:r>
              <a:endParaRPr lang="zh-CN" altLang="en-US" b="1" dirty="0">
                <a:solidFill>
                  <a:schemeClr val="tx1">
                    <a:lumMod val="65000"/>
                    <a:lumOff val="35000"/>
                  </a:schemeClr>
                </a:solidFill>
              </a:endParaRPr>
            </a:p>
          </p:txBody>
        </p:sp>
      </p:grpSp>
      <p:grpSp>
        <p:nvGrpSpPr>
          <p:cNvPr id="27" name="组合 26"/>
          <p:cNvGrpSpPr/>
          <p:nvPr/>
        </p:nvGrpSpPr>
        <p:grpSpPr>
          <a:xfrm>
            <a:off x="240145" y="2563325"/>
            <a:ext cx="3552949" cy="666556"/>
            <a:chOff x="5487209" y="1678126"/>
            <a:chExt cx="3552949" cy="666556"/>
          </a:xfrm>
        </p:grpSpPr>
        <p:sp>
          <p:nvSpPr>
            <p:cNvPr id="28" name="矩形 27"/>
            <p:cNvSpPr/>
            <p:nvPr/>
          </p:nvSpPr>
          <p:spPr>
            <a:xfrm>
              <a:off x="5487209" y="2030750"/>
              <a:ext cx="355294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smtClean="0">
                  <a:solidFill>
                    <a:schemeClr val="tx1">
                      <a:lumMod val="50000"/>
                      <a:lumOff val="50000"/>
                    </a:schemeClr>
                  </a:solidFill>
                </a:rPr>
                <a:t>自然语言处理、机器学习、计算机视觉、语音识别</a:t>
              </a:r>
              <a:endParaRPr lang="zh-CN" altLang="en-US" sz="1200" dirty="0">
                <a:solidFill>
                  <a:schemeClr val="tx1">
                    <a:lumMod val="50000"/>
                    <a:lumOff val="50000"/>
                  </a:schemeClr>
                </a:solidFill>
              </a:endParaRPr>
            </a:p>
          </p:txBody>
        </p:sp>
        <p:sp>
          <p:nvSpPr>
            <p:cNvPr id="29" name="矩形 28"/>
            <p:cNvSpPr/>
            <p:nvPr/>
          </p:nvSpPr>
          <p:spPr>
            <a:xfrm>
              <a:off x="6798184" y="1678126"/>
              <a:ext cx="2241974" cy="39414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a:solidFill>
                    <a:schemeClr val="tx1">
                      <a:lumMod val="65000"/>
                      <a:lumOff val="35000"/>
                    </a:schemeClr>
                  </a:solidFill>
                </a:rPr>
                <a:t>技术能力</a:t>
              </a:r>
              <a:endParaRPr lang="zh-CN" altLang="en-US" b="1" dirty="0">
                <a:solidFill>
                  <a:schemeClr val="tx1">
                    <a:lumMod val="65000"/>
                    <a:lumOff val="35000"/>
                  </a:schemeClr>
                </a:solidFill>
              </a:endParaRPr>
            </a:p>
          </p:txBody>
        </p:sp>
      </p:grpSp>
      <p:grpSp>
        <p:nvGrpSpPr>
          <p:cNvPr id="30" name="组合 29"/>
          <p:cNvGrpSpPr/>
          <p:nvPr/>
        </p:nvGrpSpPr>
        <p:grpSpPr>
          <a:xfrm>
            <a:off x="240145" y="4337700"/>
            <a:ext cx="3552949" cy="1312246"/>
            <a:chOff x="5487209" y="1678126"/>
            <a:chExt cx="3552949" cy="1312246"/>
          </a:xfrm>
        </p:grpSpPr>
        <p:sp>
          <p:nvSpPr>
            <p:cNvPr id="31" name="矩形 30"/>
            <p:cNvSpPr/>
            <p:nvPr/>
          </p:nvSpPr>
          <p:spPr>
            <a:xfrm>
              <a:off x="5487209" y="2030750"/>
              <a:ext cx="3552949"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通过整合各权威医学指南，海量病历，以及各类权威文献数据，构建诊疗模型，辅助基层医生更准确的做出诊断，并参考历史治疗方案，做出有效的诊疗。</a:t>
              </a:r>
              <a:endParaRPr lang="zh-CN" altLang="en-US" sz="1200" dirty="0">
                <a:solidFill>
                  <a:schemeClr val="tx1">
                    <a:lumMod val="50000"/>
                    <a:lumOff val="50000"/>
                  </a:schemeClr>
                </a:solidFill>
              </a:endParaRPr>
            </a:p>
          </p:txBody>
        </p:sp>
        <p:sp>
          <p:nvSpPr>
            <p:cNvPr id="32" name="矩形 31"/>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en-US" altLang="zh-CN" b="1">
                  <a:solidFill>
                    <a:schemeClr val="tx1">
                      <a:lumMod val="65000"/>
                      <a:lumOff val="35000"/>
                    </a:schemeClr>
                  </a:solidFill>
                </a:rPr>
                <a:t>AI+</a:t>
              </a:r>
              <a:r>
                <a:rPr lang="zh-CN" altLang="en-US" b="1">
                  <a:solidFill>
                    <a:schemeClr val="tx1">
                      <a:lumMod val="65000"/>
                      <a:lumOff val="35000"/>
                    </a:schemeClr>
                  </a:solidFill>
                </a:rPr>
                <a:t>辅助诊疗</a:t>
              </a:r>
            </a:p>
          </p:txBody>
        </p:sp>
      </p:grpSp>
      <p:sp>
        <p:nvSpPr>
          <p:cNvPr id="34" name="文本框 33"/>
          <p:cNvSpPr txBox="1"/>
          <p:nvPr/>
        </p:nvSpPr>
        <p:spPr>
          <a:xfrm>
            <a:off x="2006599" y="6159500"/>
            <a:ext cx="7797801" cy="523220"/>
          </a:xfrm>
          <a:prstGeom prst="rect">
            <a:avLst/>
          </a:prstGeom>
          <a:noFill/>
        </p:spPr>
        <p:txBody>
          <a:bodyPr wrap="square" rtlCol="0">
            <a:spAutoFit/>
          </a:bodyPr>
          <a:lstStyle/>
          <a:p>
            <a:r>
              <a:rPr lang="zh-CN" altLang="en-US" sz="1400" smtClean="0"/>
              <a:t>腾讯觅影</a:t>
            </a:r>
            <a:r>
              <a:rPr lang="en-US" altLang="zh-CN" sz="1400" smtClean="0"/>
              <a:t>https</a:t>
            </a:r>
            <a:r>
              <a:rPr lang="en-US" altLang="zh-CN" sz="1400"/>
              <a:t>://aiyixue.qq.com/index/login?redirect_url=http%3A%2F%2Faiyixue.qq.com%2F#page1</a:t>
            </a:r>
            <a:endParaRPr lang="zh-CN" altLang="en-US" sz="1400"/>
          </a:p>
        </p:txBody>
      </p:sp>
    </p:spTree>
    <p:extLst>
      <p:ext uri="{BB962C8B-B14F-4D97-AF65-F5344CB8AC3E}">
        <p14:creationId xmlns:p14="http://schemas.microsoft.com/office/powerpoint/2010/main" val="252758907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14:presetBounceEnd="60000">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14:bounceEnd="60000">
                                          <p:cBhvr additive="base">
                                            <p:cTn id="71"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14:presetBounceEnd="60000">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14:bounceEnd="60000">
                                          <p:cBhvr additive="base">
                                            <p:cTn id="7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14:presetBounceEnd="60000">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14:bounceEnd="60000">
                                          <p:cBhvr additive="base">
                                            <p:cTn id="79"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14:presetBounceEnd="60000">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14:bounceEnd="60000">
                                          <p:cBhvr additive="base">
                                            <p:cTn id="83" dur="1000" fill="hold"/>
                                            <p:tgtEl>
                                              <p:spTgt spid="30"/>
                                            </p:tgtEl>
                                            <p:attrNameLst>
                                              <p:attrName>ppt_x</p:attrName>
                                            </p:attrNameLst>
                                          </p:cBhvr>
                                          <p:tavLst>
                                            <p:tav tm="0">
                                              <p:val>
                                                <p:strVal val="0-#ppt_w/2"/>
                                              </p:val>
                                            </p:tav>
                                            <p:tav tm="100000">
                                              <p:val>
                                                <p:strVal val="#ppt_x"/>
                                              </p:val>
                                            </p:tav>
                                          </p:tavLst>
                                        </p:anim>
                                        <p:anim calcmode="lin" valueType="num" p14:bounceEnd="60000">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1000" fill="hold"/>
                                            <p:tgtEl>
                                              <p:spTgt spid="21"/>
                                            </p:tgtEl>
                                            <p:attrNameLst>
                                              <p:attrName>ppt_x</p:attrName>
                                            </p:attrNameLst>
                                          </p:cBhvr>
                                          <p:tavLst>
                                            <p:tav tm="0">
                                              <p:val>
                                                <p:strVal val="1+#ppt_w/2"/>
                                              </p:val>
                                            </p:tav>
                                            <p:tav tm="100000">
                                              <p:val>
                                                <p:strVal val="#ppt_x"/>
                                              </p:val>
                                            </p:tav>
                                          </p:tavLst>
                                        </p:anim>
                                        <p:anim calcmode="lin" valueType="num">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fill="hold"/>
                                            <p:tgtEl>
                                              <p:spTgt spid="24"/>
                                            </p:tgtEl>
                                            <p:attrNameLst>
                                              <p:attrName>ppt_x</p:attrName>
                                            </p:attrNameLst>
                                          </p:cBhvr>
                                          <p:tavLst>
                                            <p:tav tm="0">
                                              <p:val>
                                                <p:strVal val="1+#ppt_w/2"/>
                                              </p:val>
                                            </p:tav>
                                            <p:tav tm="100000">
                                              <p:val>
                                                <p:strVal val="#ppt_x"/>
                                              </p:val>
                                            </p:tav>
                                          </p:tavLst>
                                        </p:anim>
                                        <p:anim calcmode="lin" valueType="num">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1000" fill="hold"/>
                                            <p:tgtEl>
                                              <p:spTgt spid="27"/>
                                            </p:tgtEl>
                                            <p:attrNameLst>
                                              <p:attrName>ppt_x</p:attrName>
                                            </p:attrNameLst>
                                          </p:cBhvr>
                                          <p:tavLst>
                                            <p:tav tm="0">
                                              <p:val>
                                                <p:strVal val="0-#ppt_w/2"/>
                                              </p:val>
                                            </p:tav>
                                            <p:tav tm="100000">
                                              <p:val>
                                                <p:strVal val="#ppt_x"/>
                                              </p:val>
                                            </p:tav>
                                          </p:tavLst>
                                        </p:anim>
                                        <p:anim calcmode="lin" valueType="num">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1000" fill="hold"/>
                                            <p:tgtEl>
                                              <p:spTgt spid="30"/>
                                            </p:tgtEl>
                                            <p:attrNameLst>
                                              <p:attrName>ppt_x</p:attrName>
                                            </p:attrNameLst>
                                          </p:cBhvr>
                                          <p:tavLst>
                                            <p:tav tm="0">
                                              <p:val>
                                                <p:strVal val="0-#ppt_w/2"/>
                                              </p:val>
                                            </p:tav>
                                            <p:tav tm="100000">
                                              <p:val>
                                                <p:strVal val="#ppt_x"/>
                                              </p:val>
                                            </p:tav>
                                          </p:tavLst>
                                        </p:anim>
                                        <p:anim calcmode="lin" valueType="num">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8587743" y="53333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bg1"/>
                </a:solidFill>
              </a:rPr>
              <a:t>腾讯觅影</a:t>
            </a:r>
            <a:endParaRPr lang="zh-CN" altLang="en-US" b="1" dirty="0">
              <a:solidFill>
                <a:schemeClr val="bg1"/>
              </a:solidFill>
            </a:endParaRPr>
          </a:p>
        </p:txBody>
      </p:sp>
      <p:grpSp>
        <p:nvGrpSpPr>
          <p:cNvPr id="30" name="组合 29"/>
          <p:cNvGrpSpPr/>
          <p:nvPr/>
        </p:nvGrpSpPr>
        <p:grpSpPr>
          <a:xfrm>
            <a:off x="4314825" y="1365481"/>
            <a:ext cx="3562350" cy="0"/>
            <a:chOff x="4000500" y="1809750"/>
            <a:chExt cx="3562350" cy="0"/>
          </a:xfrm>
        </p:grpSpPr>
        <p:cxnSp>
          <p:nvCxnSpPr>
            <p:cNvPr id="31" name="直接连接符 30"/>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893408" y="631359"/>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a:t>食管癌早期筛查</a:t>
            </a:r>
            <a:endParaRPr lang="zh-CN" altLang="en-US" sz="3200" dirty="0">
              <a:solidFill>
                <a:schemeClr val="bg2">
                  <a:lumMod val="75000"/>
                </a:schemeClr>
              </a:solidFill>
            </a:endParaRPr>
          </a:p>
        </p:txBody>
      </p:sp>
      <p:sp>
        <p:nvSpPr>
          <p:cNvPr id="21" name="文本框 20"/>
          <p:cNvSpPr txBox="1"/>
          <p:nvPr/>
        </p:nvSpPr>
        <p:spPr>
          <a:xfrm>
            <a:off x="1979668" y="1986869"/>
            <a:ext cx="8228280" cy="34163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zh-CN" altLang="en-US" sz="1800" smtClean="0"/>
              <a:t>首个进入临床预实验的项目。</a:t>
            </a:r>
            <a:endParaRPr lang="en-US" altLang="zh-CN" sz="1800" smtClean="0"/>
          </a:p>
          <a:p>
            <a:pPr algn="l">
              <a:lnSpc>
                <a:spcPct val="150000"/>
              </a:lnSpc>
            </a:pPr>
            <a:endParaRPr lang="en-US" altLang="zh-CN" sz="1800" smtClean="0"/>
          </a:p>
          <a:p>
            <a:pPr algn="l">
              <a:lnSpc>
                <a:spcPct val="150000"/>
              </a:lnSpc>
            </a:pPr>
            <a:r>
              <a:rPr lang="zh-CN" altLang="en-US" sz="1800" smtClean="0"/>
              <a:t>人工智能</a:t>
            </a:r>
            <a:r>
              <a:rPr lang="zh-CN" altLang="en-US" sz="1800"/>
              <a:t>医学影像联合</a:t>
            </a:r>
            <a:r>
              <a:rPr lang="zh-CN" altLang="en-US" sz="1800" smtClean="0"/>
              <a:t>实验室。</a:t>
            </a:r>
            <a:endParaRPr lang="en-US" altLang="zh-CN" sz="1800" smtClean="0"/>
          </a:p>
          <a:p>
            <a:pPr algn="l">
              <a:lnSpc>
                <a:spcPct val="150000"/>
              </a:lnSpc>
            </a:pPr>
            <a:r>
              <a:rPr lang="zh-CN" altLang="en-US" sz="1800" smtClean="0"/>
              <a:t>中山大学</a:t>
            </a:r>
            <a:r>
              <a:rPr lang="zh-CN" altLang="en-US" sz="1800"/>
              <a:t>附属肿瘤医院（广东省食管癌研究所）、广东省第二人民医院、深圳市南山区人民医院成为首批加入联合实验室的合作医院</a:t>
            </a:r>
            <a:r>
              <a:rPr lang="zh-CN" altLang="en-US" sz="1800" smtClean="0"/>
              <a:t>。</a:t>
            </a:r>
            <a:endParaRPr lang="en-US" altLang="zh-CN" sz="1800" smtClean="0"/>
          </a:p>
          <a:p>
            <a:pPr algn="l">
              <a:lnSpc>
                <a:spcPct val="150000"/>
              </a:lnSpc>
            </a:pPr>
            <a:endParaRPr lang="en-US" altLang="zh-CN" sz="1800" smtClean="0"/>
          </a:p>
          <a:p>
            <a:pPr algn="l">
              <a:lnSpc>
                <a:spcPct val="150000"/>
              </a:lnSpc>
            </a:pPr>
            <a:r>
              <a:rPr lang="zh-CN" altLang="en-US" sz="1800" smtClean="0"/>
              <a:t>目前</a:t>
            </a:r>
            <a:r>
              <a:rPr lang="zh-CN" altLang="en-US" sz="1800"/>
              <a:t>我国早期食管癌检出率低于</a:t>
            </a:r>
            <a:r>
              <a:rPr lang="en-US" altLang="zh-CN" sz="1800"/>
              <a:t>10%</a:t>
            </a:r>
            <a:r>
              <a:rPr lang="zh-CN" altLang="en-US" sz="1800"/>
              <a:t>。而腾讯觅影筛查一个内镜检查用时不到</a:t>
            </a:r>
            <a:r>
              <a:rPr lang="en-US" altLang="zh-CN" sz="1800"/>
              <a:t>4</a:t>
            </a:r>
            <a:r>
              <a:rPr lang="zh-CN" altLang="en-US" sz="1800"/>
              <a:t>秒，对早期食管癌的发现准确率高达</a:t>
            </a:r>
            <a:r>
              <a:rPr lang="en-US" altLang="zh-CN" sz="1800"/>
              <a:t>90%</a:t>
            </a:r>
            <a:r>
              <a:rPr lang="zh-CN" altLang="en-US" sz="1800"/>
              <a:t>。</a:t>
            </a:r>
            <a:endParaRPr lang="zh-CN" altLang="en-US" sz="1800" dirty="0"/>
          </a:p>
        </p:txBody>
      </p:sp>
      <p:sp>
        <p:nvSpPr>
          <p:cNvPr id="3" name="文本框 2"/>
          <p:cNvSpPr txBox="1"/>
          <p:nvPr/>
        </p:nvSpPr>
        <p:spPr>
          <a:xfrm>
            <a:off x="2641600" y="6223000"/>
            <a:ext cx="45719" cy="369332"/>
          </a:xfrm>
          <a:prstGeom prst="rect">
            <a:avLst/>
          </a:prstGeom>
          <a:noFill/>
        </p:spPr>
        <p:txBody>
          <a:bodyPr wrap="square" rtlCol="0">
            <a:spAutoFit/>
          </a:bodyPr>
          <a:lstStyle/>
          <a:p>
            <a:endParaRPr lang="zh-CN" altLang="en-US"/>
          </a:p>
        </p:txBody>
      </p:sp>
      <p:sp>
        <p:nvSpPr>
          <p:cNvPr id="5" name="文本框 4"/>
          <p:cNvSpPr txBox="1"/>
          <p:nvPr/>
        </p:nvSpPr>
        <p:spPr>
          <a:xfrm>
            <a:off x="2893408" y="6007100"/>
            <a:ext cx="4983767" cy="307777"/>
          </a:xfrm>
          <a:prstGeom prst="rect">
            <a:avLst/>
          </a:prstGeom>
          <a:noFill/>
        </p:spPr>
        <p:txBody>
          <a:bodyPr wrap="square" rtlCol="0">
            <a:spAutoFit/>
          </a:bodyPr>
          <a:lstStyle/>
          <a:p>
            <a:r>
              <a:rPr lang="en-US" altLang="zh-CN" sz="1400"/>
              <a:t>http://pcedu.pconline.com.cn/971/9711547.html</a:t>
            </a:r>
            <a:endParaRPr lang="zh-CN" altLang="en-US" sz="1400"/>
          </a:p>
        </p:txBody>
      </p:sp>
    </p:spTree>
    <p:extLst>
      <p:ext uri="{BB962C8B-B14F-4D97-AF65-F5344CB8AC3E}">
        <p14:creationId xmlns:p14="http://schemas.microsoft.com/office/powerpoint/2010/main" val="4286046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ppt_x</p:attrName>
                                        </p:attrNameLst>
                                      </p:cBhvr>
                                      <p:tavLst>
                                        <p:tav tm="0">
                                          <p:val>
                                            <p:strVal val="#ppt_x"/>
                                          </p:val>
                                        </p:tav>
                                        <p:tav tm="100000">
                                          <p:val>
                                            <p:strVal val="#ppt_x"/>
                                          </p:val>
                                        </p:tav>
                                      </p:tavLst>
                                    </p:anim>
                                    <p:anim calcmode="lin" valueType="num">
                                      <p:cBhvr>
                                        <p:cTn id="13" dur="900" decel="100000" fill="hold"/>
                                        <p:tgtEl>
                                          <p:spTgt spid="3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randombar(horizontal)">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Doctor </a:t>
              </a:r>
              <a:r>
                <a:rPr lang="en-US" altLang="zh-CN" sz="2800" b="1" noProof="0" smtClean="0">
                  <a:solidFill>
                    <a:prstClr val="black"/>
                  </a:solidFill>
                  <a:latin typeface="Geometr415 Blk BT" panose="020B0802020204020303" pitchFamily="34" charset="0"/>
                  <a:ea typeface="微软雅黑"/>
                </a:rPr>
                <a:t>Y</a:t>
              </a:r>
              <a:r>
                <a:rPr lang="en-US" altLang="zh-CN" sz="2800" b="1" smtClean="0">
                  <a:solidFill>
                    <a:prstClr val="black"/>
                  </a:solidFill>
                  <a:latin typeface="Geometr415 Blk BT" panose="020B0802020204020303" pitchFamily="34" charset="0"/>
                  <a:ea typeface="微软雅黑"/>
                </a:rPr>
                <a:t>ou</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34" name="矩形 33"/>
          <p:cNvSpPr/>
          <p:nvPr/>
        </p:nvSpPr>
        <p:spPr>
          <a:xfrm>
            <a:off x="2768601" y="2262779"/>
            <a:ext cx="6540500" cy="2308324"/>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smtClean="0"/>
              <a:t>7</a:t>
            </a:r>
            <a:r>
              <a:rPr lang="zh-CN" altLang="en-US" sz="2400"/>
              <a:t>月</a:t>
            </a:r>
            <a:r>
              <a:rPr lang="en-US" altLang="zh-CN" sz="2400"/>
              <a:t>11</a:t>
            </a:r>
            <a:r>
              <a:rPr lang="zh-CN" altLang="en-US" sz="2400" smtClean="0"/>
              <a:t>日，</a:t>
            </a:r>
            <a:r>
              <a:rPr lang="zh-CN" altLang="en-US" sz="2400"/>
              <a:t>阿里健康携手万里云发布“</a:t>
            </a:r>
            <a:r>
              <a:rPr lang="en-US" altLang="zh-CN" sz="2400"/>
              <a:t>Doctor You”AI</a:t>
            </a:r>
            <a:r>
              <a:rPr lang="zh-CN" altLang="en-US" sz="2400" smtClean="0"/>
              <a:t>系统。</a:t>
            </a:r>
            <a:endParaRPr lang="en-US" altLang="zh-CN" sz="2400" smtClean="0"/>
          </a:p>
          <a:p>
            <a:pPr>
              <a:lnSpc>
                <a:spcPct val="120000"/>
              </a:lnSpc>
            </a:pPr>
            <a:endParaRPr lang="en-US" altLang="zh-CN" sz="2400" smtClean="0"/>
          </a:p>
          <a:p>
            <a:pPr>
              <a:lnSpc>
                <a:spcPct val="120000"/>
              </a:lnSpc>
            </a:pPr>
            <a:r>
              <a:rPr lang="zh-CN" altLang="en-US" sz="2400" smtClean="0"/>
              <a:t>“</a:t>
            </a:r>
            <a:r>
              <a:rPr lang="en-US" altLang="zh-CN" sz="2400" smtClean="0"/>
              <a:t>Doctor You”</a:t>
            </a:r>
            <a:r>
              <a:rPr lang="en-US" altLang="zh-CN" sz="2400"/>
              <a:t>AI</a:t>
            </a:r>
            <a:r>
              <a:rPr lang="zh-CN" altLang="en-US" sz="2400"/>
              <a:t>系统包括临床医学科研诊断平台、医疗辅助检测引擎、医师能力培训系统等。</a:t>
            </a:r>
            <a:endParaRPr lang="en-US" altLang="zh-CN" sz="2400" smtClean="0"/>
          </a:p>
        </p:txBody>
      </p:sp>
      <p:pic>
        <p:nvPicPr>
          <p:cNvPr id="2" name="图片 1"/>
          <p:cNvPicPr>
            <a:picLocks noChangeAspect="1"/>
          </p:cNvPicPr>
          <p:nvPr/>
        </p:nvPicPr>
        <p:blipFill>
          <a:blip r:embed="rId3"/>
          <a:stretch>
            <a:fillRect/>
          </a:stretch>
        </p:blipFill>
        <p:spPr>
          <a:xfrm>
            <a:off x="8053677" y="5194422"/>
            <a:ext cx="4138323" cy="1216086"/>
          </a:xfrm>
          <a:prstGeom prst="rect">
            <a:avLst/>
          </a:prstGeom>
        </p:spPr>
      </p:pic>
      <p:sp>
        <p:nvSpPr>
          <p:cNvPr id="25" name="文本框 24"/>
          <p:cNvSpPr txBox="1"/>
          <p:nvPr/>
        </p:nvSpPr>
        <p:spPr>
          <a:xfrm>
            <a:off x="4838701" y="6410508"/>
            <a:ext cx="6607016" cy="276999"/>
          </a:xfrm>
          <a:prstGeom prst="rect">
            <a:avLst/>
          </a:prstGeom>
          <a:noFill/>
        </p:spPr>
        <p:txBody>
          <a:bodyPr wrap="square" rtlCol="0">
            <a:spAutoFit/>
          </a:bodyPr>
          <a:lstStyle/>
          <a:p>
            <a:r>
              <a:rPr lang="en-US" altLang="zh-CN" sz="1200"/>
              <a:t>http://tech.sina.com.cn/i/2017-07-12/doc-ifyhwehx5705763.shtml</a:t>
            </a:r>
            <a:endParaRPr lang="zh-CN" altLang="en-US" sz="1200"/>
          </a:p>
        </p:txBody>
      </p:sp>
    </p:spTree>
    <p:extLst>
      <p:ext uri="{BB962C8B-B14F-4D97-AF65-F5344CB8AC3E}">
        <p14:creationId xmlns:p14="http://schemas.microsoft.com/office/powerpoint/2010/main" val="184655127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Doctor </a:t>
              </a:r>
              <a:r>
                <a:rPr lang="en-US" altLang="zh-CN" sz="2800" b="1" noProof="0" smtClean="0">
                  <a:solidFill>
                    <a:prstClr val="black"/>
                  </a:solidFill>
                  <a:latin typeface="Geometr415 Blk BT" panose="020B0802020204020303" pitchFamily="34" charset="0"/>
                  <a:ea typeface="微软雅黑"/>
                </a:rPr>
                <a:t>Y</a:t>
              </a:r>
              <a:r>
                <a:rPr lang="en-US" altLang="zh-CN" sz="2800" b="1" smtClean="0">
                  <a:solidFill>
                    <a:prstClr val="black"/>
                  </a:solidFill>
                  <a:latin typeface="Geometr415 Blk BT" panose="020B0802020204020303" pitchFamily="34" charset="0"/>
                  <a:ea typeface="微软雅黑"/>
                </a:rPr>
                <a:t>ou</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322014" y="4842109"/>
            <a:ext cx="2654900" cy="1552953"/>
            <a:chOff x="6485209" y="1678126"/>
            <a:chExt cx="2654900" cy="1552953"/>
          </a:xfrm>
        </p:grpSpPr>
        <p:sp>
          <p:nvSpPr>
            <p:cNvPr id="28" name="矩形 27"/>
            <p:cNvSpPr/>
            <p:nvPr/>
          </p:nvSpPr>
          <p:spPr>
            <a:xfrm>
              <a:off x="6485209" y="2030750"/>
              <a:ext cx="2654900" cy="12003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a:solidFill>
                    <a:schemeClr val="tx1">
                      <a:lumMod val="50000"/>
                      <a:lumOff val="50000"/>
                    </a:schemeClr>
                  </a:solidFill>
                </a:rPr>
                <a:t>阿里健康为医疗机构、第三方医学影像中心等合作伙伴构建医学影像智能诊断平台，并提供混合云存储、远程智能诊断、影像三维重建、区域影像等云</a:t>
              </a:r>
              <a:r>
                <a:rPr lang="zh-CN" altLang="en-US" sz="1200" smtClean="0">
                  <a:solidFill>
                    <a:schemeClr val="tx1">
                      <a:lumMod val="50000"/>
                      <a:lumOff val="50000"/>
                    </a:schemeClr>
                  </a:solidFill>
                </a:rPr>
                <a:t>服务。</a:t>
              </a:r>
              <a:endParaRPr lang="zh-CN" altLang="en-US" sz="1200" dirty="0">
                <a:solidFill>
                  <a:schemeClr val="tx1">
                    <a:lumMod val="50000"/>
                    <a:lumOff val="50000"/>
                  </a:schemeClr>
                </a:solidFill>
              </a:endParaRPr>
            </a:p>
          </p:txBody>
        </p:sp>
        <p:sp>
          <p:nvSpPr>
            <p:cNvPr id="29" name="矩形 2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tx1">
                      <a:lumMod val="65000"/>
                      <a:lumOff val="35000"/>
                    </a:schemeClr>
                  </a:solidFill>
                </a:rPr>
                <a:t>医学影像云平台</a:t>
              </a:r>
              <a:endParaRPr lang="zh-CN" altLang="en-US" b="1" dirty="0">
                <a:solidFill>
                  <a:schemeClr val="tx1">
                    <a:lumMod val="65000"/>
                    <a:lumOff val="35000"/>
                  </a:schemeClr>
                </a:solidFill>
              </a:endParaRPr>
            </a:p>
          </p:txBody>
        </p:sp>
      </p:grpSp>
      <p:grpSp>
        <p:nvGrpSpPr>
          <p:cNvPr id="30" name="组合 29"/>
          <p:cNvGrpSpPr/>
          <p:nvPr/>
        </p:nvGrpSpPr>
        <p:grpSpPr>
          <a:xfrm>
            <a:off x="7599952" y="4842109"/>
            <a:ext cx="3885162" cy="1331353"/>
            <a:chOff x="5870078" y="1678126"/>
            <a:chExt cx="3885162" cy="1331353"/>
          </a:xfrm>
        </p:grpSpPr>
        <p:sp>
          <p:nvSpPr>
            <p:cNvPr id="31" name="矩形 30"/>
            <p:cNvSpPr/>
            <p:nvPr/>
          </p:nvSpPr>
          <p:spPr>
            <a:xfrm>
              <a:off x="5870078" y="2030750"/>
              <a:ext cx="3885162"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a:solidFill>
                    <a:schemeClr val="tx1">
                      <a:lumMod val="50000"/>
                      <a:lumOff val="50000"/>
                    </a:schemeClr>
                  </a:solidFill>
                </a:rPr>
                <a:t>目前万里云医学影像平台已为全国包括河南、湖北、新疆、江西、四川在内的</a:t>
              </a:r>
              <a:r>
                <a:rPr lang="en-US" altLang="zh-CN" sz="1200">
                  <a:solidFill>
                    <a:schemeClr val="tx1">
                      <a:lumMod val="50000"/>
                      <a:lumOff val="50000"/>
                    </a:schemeClr>
                  </a:solidFill>
                </a:rPr>
                <a:t>20</a:t>
              </a:r>
              <a:r>
                <a:rPr lang="zh-CN" altLang="en-US" sz="1200">
                  <a:solidFill>
                    <a:schemeClr val="tx1">
                      <a:lumMod val="50000"/>
                      <a:lumOff val="50000"/>
                    </a:schemeClr>
                  </a:solidFill>
                </a:rPr>
                <a:t>多个省区市的</a:t>
              </a:r>
              <a:r>
                <a:rPr lang="en-US" altLang="zh-CN" sz="1200">
                  <a:solidFill>
                    <a:schemeClr val="tx1">
                      <a:lumMod val="50000"/>
                      <a:lumOff val="50000"/>
                    </a:schemeClr>
                  </a:solidFill>
                </a:rPr>
                <a:t>1600</a:t>
              </a:r>
              <a:r>
                <a:rPr lang="zh-CN" altLang="en-US" sz="1200">
                  <a:solidFill>
                    <a:schemeClr val="tx1">
                      <a:lumMod val="50000"/>
                      <a:lumOff val="50000"/>
                    </a:schemeClr>
                  </a:solidFill>
                </a:rPr>
                <a:t>余家基层医院提供远程咨询服务，今年还将计划接入</a:t>
              </a:r>
              <a:r>
                <a:rPr lang="en-US" altLang="zh-CN" sz="1200">
                  <a:solidFill>
                    <a:schemeClr val="tx1">
                      <a:lumMod val="50000"/>
                      <a:lumOff val="50000"/>
                    </a:schemeClr>
                  </a:solidFill>
                </a:rPr>
                <a:t>2500</a:t>
              </a:r>
              <a:r>
                <a:rPr lang="zh-CN" altLang="en-US" sz="1200">
                  <a:solidFill>
                    <a:schemeClr val="tx1">
                      <a:lumMod val="50000"/>
                      <a:lumOff val="50000"/>
                    </a:schemeClr>
                  </a:solidFill>
                </a:rPr>
                <a:t>家医院，每天中心多点执业医生的阅片量已超过</a:t>
              </a:r>
              <a:r>
                <a:rPr lang="en-US" altLang="zh-CN" sz="1200">
                  <a:solidFill>
                    <a:schemeClr val="tx1">
                      <a:lumMod val="50000"/>
                      <a:lumOff val="50000"/>
                    </a:schemeClr>
                  </a:solidFill>
                </a:rPr>
                <a:t>4000</a:t>
              </a:r>
              <a:r>
                <a:rPr lang="zh-CN" altLang="en-US" sz="1200">
                  <a:solidFill>
                    <a:schemeClr val="tx1">
                      <a:lumMod val="50000"/>
                      <a:lumOff val="50000"/>
                    </a:schemeClr>
                  </a:solidFill>
                </a:rPr>
                <a:t>名患者。</a:t>
              </a:r>
              <a:endParaRPr lang="zh-CN" altLang="en-US" sz="1200" dirty="0">
                <a:solidFill>
                  <a:schemeClr val="tx1">
                    <a:lumMod val="50000"/>
                    <a:lumOff val="50000"/>
                  </a:schemeClr>
                </a:solidFill>
              </a:endParaRP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tx1">
                      <a:lumMod val="65000"/>
                      <a:lumOff val="35000"/>
                    </a:schemeClr>
                  </a:solidFill>
                </a:rPr>
                <a:t>应用状况</a:t>
              </a:r>
              <a:endParaRPr lang="zh-CN" altLang="en-US" b="1" dirty="0">
                <a:solidFill>
                  <a:schemeClr val="tx1">
                    <a:lumMod val="65000"/>
                    <a:lumOff val="35000"/>
                  </a:schemeClr>
                </a:solidFill>
              </a:endParaRPr>
            </a:p>
          </p:txBody>
        </p:sp>
      </p:grpSp>
      <p:grpSp>
        <p:nvGrpSpPr>
          <p:cNvPr id="33" name="组合 32"/>
          <p:cNvGrpSpPr/>
          <p:nvPr/>
        </p:nvGrpSpPr>
        <p:grpSpPr>
          <a:xfrm>
            <a:off x="4599275" y="1951324"/>
            <a:ext cx="2993445" cy="1290184"/>
            <a:chOff x="6315936" y="1678126"/>
            <a:chExt cx="2993445" cy="1290184"/>
          </a:xfrm>
        </p:grpSpPr>
        <p:sp>
          <p:nvSpPr>
            <p:cNvPr id="34" name="矩形 33"/>
            <p:cNvSpPr/>
            <p:nvPr/>
          </p:nvSpPr>
          <p:spPr>
            <a:xfrm>
              <a:off x="6315936" y="1989581"/>
              <a:ext cx="2993445"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a:solidFill>
                    <a:schemeClr val="tx1">
                      <a:lumMod val="50000"/>
                      <a:lumOff val="50000"/>
                    </a:schemeClr>
                  </a:solidFill>
                </a:rPr>
                <a:t>对</a:t>
              </a:r>
              <a:r>
                <a:rPr lang="en-US" altLang="zh-CN" sz="1200">
                  <a:solidFill>
                    <a:schemeClr val="tx1">
                      <a:lumMod val="50000"/>
                      <a:lumOff val="50000"/>
                    </a:schemeClr>
                  </a:solidFill>
                </a:rPr>
                <a:t>30</a:t>
              </a:r>
              <a:r>
                <a:rPr lang="zh-CN" altLang="en-US" sz="1200">
                  <a:solidFill>
                    <a:schemeClr val="tx1">
                      <a:lumMod val="50000"/>
                      <a:lumOff val="50000"/>
                    </a:schemeClr>
                  </a:solidFill>
                </a:rPr>
                <a:t>名患者产生的近九千张</a:t>
              </a:r>
              <a:r>
                <a:rPr lang="en-US" altLang="zh-CN" sz="1200">
                  <a:solidFill>
                    <a:schemeClr val="tx1">
                      <a:lumMod val="50000"/>
                      <a:lumOff val="50000"/>
                    </a:schemeClr>
                  </a:solidFill>
                </a:rPr>
                <a:t>CT</a:t>
              </a:r>
              <a:r>
                <a:rPr lang="zh-CN" altLang="en-US" sz="1200">
                  <a:solidFill>
                    <a:schemeClr val="tx1">
                      <a:lumMod val="50000"/>
                      <a:lumOff val="50000"/>
                    </a:schemeClr>
                  </a:solidFill>
                </a:rPr>
                <a:t>影像进行智能检测和</a:t>
              </a:r>
              <a:r>
                <a:rPr lang="zh-CN" altLang="en-US" sz="1200" smtClean="0">
                  <a:solidFill>
                    <a:schemeClr val="tx1">
                      <a:lumMod val="50000"/>
                      <a:lumOff val="50000"/>
                    </a:schemeClr>
                  </a:solidFill>
                </a:rPr>
                <a:t>识别，时间在</a:t>
              </a:r>
              <a:r>
                <a:rPr lang="en-US" altLang="zh-CN" sz="1200" smtClean="0">
                  <a:solidFill>
                    <a:schemeClr val="tx1">
                      <a:lumMod val="50000"/>
                      <a:lumOff val="50000"/>
                    </a:schemeClr>
                  </a:solidFill>
                </a:rPr>
                <a:t>30</a:t>
              </a:r>
              <a:r>
                <a:rPr lang="zh-CN" altLang="en-US" sz="1200" smtClean="0">
                  <a:solidFill>
                    <a:schemeClr val="tx1">
                      <a:lumMod val="50000"/>
                      <a:lumOff val="50000"/>
                    </a:schemeClr>
                  </a:solidFill>
                </a:rPr>
                <a:t>分钟以内，准确率在</a:t>
              </a:r>
              <a:r>
                <a:rPr lang="en-US" altLang="zh-CN" sz="1200" smtClean="0">
                  <a:solidFill>
                    <a:schemeClr val="tx1">
                      <a:lumMod val="50000"/>
                      <a:lumOff val="50000"/>
                    </a:schemeClr>
                  </a:solidFill>
                </a:rPr>
                <a:t>90%</a:t>
              </a:r>
              <a:r>
                <a:rPr lang="zh-CN" altLang="en-US" sz="1200">
                  <a:solidFill>
                    <a:schemeClr val="tx1">
                      <a:lumMod val="50000"/>
                      <a:lumOff val="50000"/>
                    </a:schemeClr>
                  </a:solidFill>
                </a:rPr>
                <a:t>以上</a:t>
              </a:r>
              <a:r>
                <a:rPr lang="zh-CN" altLang="en-US" sz="1200" smtClean="0">
                  <a:solidFill>
                    <a:schemeClr val="tx1">
                      <a:lumMod val="50000"/>
                      <a:lumOff val="50000"/>
                    </a:schemeClr>
                  </a:solidFill>
                </a:rPr>
                <a:t>。花费时间是人类医生的</a:t>
              </a:r>
              <a:r>
                <a:rPr lang="zh-CN" altLang="en-US" sz="1200">
                  <a:solidFill>
                    <a:schemeClr val="tx1">
                      <a:lumMod val="50000"/>
                      <a:lumOff val="50000"/>
                    </a:schemeClr>
                  </a:solidFill>
                </a:rPr>
                <a:t>五到</a:t>
              </a:r>
              <a:r>
                <a:rPr lang="zh-CN" altLang="en-US" sz="1200" smtClean="0">
                  <a:solidFill>
                    <a:schemeClr val="tx1">
                      <a:lumMod val="50000"/>
                      <a:lumOff val="50000"/>
                    </a:schemeClr>
                  </a:solidFill>
                </a:rPr>
                <a:t>六分之一。</a:t>
              </a:r>
              <a:endParaRPr lang="en-US" altLang="zh-CN" sz="1200" smtClean="0">
                <a:solidFill>
                  <a:schemeClr val="tx1">
                    <a:lumMod val="50000"/>
                    <a:lumOff val="50000"/>
                  </a:schemeClr>
                </a:solidFill>
              </a:endParaRPr>
            </a:p>
          </p:txBody>
        </p:sp>
        <p:sp>
          <p:nvSpPr>
            <p:cNvPr id="35" name="矩形 34"/>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tx1">
                      <a:lumMod val="65000"/>
                      <a:lumOff val="35000"/>
                    </a:schemeClr>
                  </a:solidFill>
                </a:rPr>
                <a:t>识别效率和准确度</a:t>
              </a:r>
              <a:endParaRPr lang="zh-CN" altLang="en-US" b="1" dirty="0">
                <a:solidFill>
                  <a:schemeClr val="tx1">
                    <a:lumMod val="65000"/>
                    <a:lumOff val="35000"/>
                  </a:schemeClr>
                </a:solidFill>
              </a:endParaRPr>
            </a:p>
          </p:txBody>
        </p:sp>
      </p:grpSp>
      <p:sp>
        <p:nvSpPr>
          <p:cNvPr id="11" name="矩形 10"/>
          <p:cNvSpPr/>
          <p:nvPr/>
        </p:nvSpPr>
        <p:spPr>
          <a:xfrm>
            <a:off x="3405442" y="6276413"/>
            <a:ext cx="4576959" cy="369332"/>
          </a:xfrm>
          <a:prstGeom prst="rect">
            <a:avLst/>
          </a:prstGeom>
        </p:spPr>
        <p:txBody>
          <a:bodyPr wrap="none">
            <a:spAutoFit/>
          </a:bodyPr>
          <a:lstStyle/>
          <a:p>
            <a:r>
              <a:rPr lang="en-US" altLang="zh-CN"/>
              <a:t>https://www.doctoryou.ai/platform?active=1</a:t>
            </a:r>
          </a:p>
        </p:txBody>
      </p:sp>
    </p:spTree>
    <p:extLst>
      <p:ext uri="{BB962C8B-B14F-4D97-AF65-F5344CB8AC3E}">
        <p14:creationId xmlns:p14="http://schemas.microsoft.com/office/powerpoint/2010/main" val="248222038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8587743" y="53333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bg1"/>
                </a:solidFill>
              </a:rPr>
              <a:t>腾讯觅影</a:t>
            </a:r>
            <a:endParaRPr lang="zh-CN" altLang="en-US" b="1" dirty="0">
              <a:solidFill>
                <a:schemeClr val="bg1"/>
              </a:solidFill>
            </a:endParaRPr>
          </a:p>
        </p:txBody>
      </p:sp>
      <p:grpSp>
        <p:nvGrpSpPr>
          <p:cNvPr id="30" name="组合 29"/>
          <p:cNvGrpSpPr/>
          <p:nvPr/>
        </p:nvGrpSpPr>
        <p:grpSpPr>
          <a:xfrm>
            <a:off x="4314825" y="1365481"/>
            <a:ext cx="3562350" cy="0"/>
            <a:chOff x="4000500" y="1809750"/>
            <a:chExt cx="3562350" cy="0"/>
          </a:xfrm>
        </p:grpSpPr>
        <p:cxnSp>
          <p:nvCxnSpPr>
            <p:cNvPr id="31" name="直接连接符 30"/>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893408" y="631359"/>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smtClean="0"/>
              <a:t>CT</a:t>
            </a:r>
            <a:r>
              <a:rPr lang="zh-CN" altLang="en-US" sz="3200" smtClean="0"/>
              <a:t>肺</a:t>
            </a:r>
            <a:r>
              <a:rPr lang="zh-CN" altLang="en-US" sz="3200"/>
              <a:t>结节智能检测引擎</a:t>
            </a:r>
            <a:endParaRPr lang="zh-CN" altLang="en-US" sz="3200" dirty="0">
              <a:solidFill>
                <a:schemeClr val="bg2">
                  <a:lumMod val="75000"/>
                </a:schemeClr>
              </a:solidFill>
            </a:endParaRPr>
          </a:p>
        </p:txBody>
      </p:sp>
      <p:sp>
        <p:nvSpPr>
          <p:cNvPr id="21" name="文本框 20"/>
          <p:cNvSpPr txBox="1"/>
          <p:nvPr/>
        </p:nvSpPr>
        <p:spPr>
          <a:xfrm>
            <a:off x="1979668" y="1986869"/>
            <a:ext cx="8228280" cy="4247317"/>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en-US" altLang="zh-CN" sz="1800"/>
              <a:t> </a:t>
            </a:r>
            <a:r>
              <a:rPr lang="en-US" altLang="zh-CN" sz="1800" smtClean="0"/>
              <a:t>      </a:t>
            </a:r>
            <a:r>
              <a:rPr lang="zh-CN" altLang="en-US" sz="1800" smtClean="0"/>
              <a:t>当</a:t>
            </a:r>
            <a:r>
              <a:rPr lang="zh-CN" altLang="en-US" sz="1800"/>
              <a:t>从全国各地基层医院实时上传至万里云影像平台的患者</a:t>
            </a:r>
            <a:r>
              <a:rPr lang="en-US" altLang="zh-CN" sz="1800"/>
              <a:t>CT</a:t>
            </a:r>
            <a:r>
              <a:rPr lang="zh-CN" altLang="en-US" sz="1800"/>
              <a:t>影像被分发至系统后，“</a:t>
            </a:r>
            <a:r>
              <a:rPr lang="en-US" altLang="zh-CN" sz="1800"/>
              <a:t>Doctor You”</a:t>
            </a:r>
            <a:r>
              <a:rPr lang="zh-CN" altLang="en-US" sz="1800"/>
              <a:t>开足马力，对</a:t>
            </a:r>
            <a:r>
              <a:rPr lang="en-US" altLang="zh-CN" sz="1800"/>
              <a:t>30</a:t>
            </a:r>
            <a:r>
              <a:rPr lang="zh-CN" altLang="en-US" sz="1800"/>
              <a:t>名患者产生的近九千张</a:t>
            </a:r>
            <a:r>
              <a:rPr lang="en-US" altLang="zh-CN" sz="1800"/>
              <a:t>CT</a:t>
            </a:r>
            <a:r>
              <a:rPr lang="zh-CN" altLang="en-US" sz="1800"/>
              <a:t>影像进行智能检测和识别，将第一轮筛查出的疑似结节标记出来，作为辅助诊断结果，提供给</a:t>
            </a:r>
            <a:r>
              <a:rPr lang="en-US" altLang="zh-CN" sz="1800"/>
              <a:t>4</a:t>
            </a:r>
            <a:r>
              <a:rPr lang="zh-CN" altLang="en-US" sz="1800"/>
              <a:t>名医生进行审查。</a:t>
            </a:r>
          </a:p>
          <a:p>
            <a:pPr algn="l">
              <a:lnSpc>
                <a:spcPct val="150000"/>
              </a:lnSpc>
            </a:pPr>
            <a:endParaRPr lang="zh-CN" altLang="en-US" sz="1800"/>
          </a:p>
          <a:p>
            <a:pPr algn="l">
              <a:lnSpc>
                <a:spcPct val="150000"/>
              </a:lnSpc>
            </a:pPr>
            <a:r>
              <a:rPr lang="zh-CN" altLang="en-US" sz="1800"/>
              <a:t>　　</a:t>
            </a:r>
            <a:r>
              <a:rPr lang="en-US" altLang="zh-CN" sz="1800"/>
              <a:t>30</a:t>
            </a:r>
            <a:r>
              <a:rPr lang="zh-CN" altLang="en-US" sz="1800"/>
              <a:t>分钟的诊断时间结束，经现场医生确认并统计，“</a:t>
            </a:r>
            <a:r>
              <a:rPr lang="en-US" altLang="zh-CN" sz="1800"/>
              <a:t>Doctor You”</a:t>
            </a:r>
            <a:r>
              <a:rPr lang="zh-CN" altLang="en-US" sz="1800"/>
              <a:t>正确识别肺结节的准确度达到 </a:t>
            </a:r>
            <a:r>
              <a:rPr lang="en-US" altLang="zh-CN" sz="1800"/>
              <a:t>90%</a:t>
            </a:r>
            <a:r>
              <a:rPr lang="zh-CN" altLang="en-US" sz="1800"/>
              <a:t>以上。</a:t>
            </a:r>
          </a:p>
          <a:p>
            <a:pPr algn="l">
              <a:lnSpc>
                <a:spcPct val="150000"/>
              </a:lnSpc>
            </a:pPr>
            <a:endParaRPr lang="zh-CN" altLang="en-US" sz="1800"/>
          </a:p>
          <a:p>
            <a:pPr algn="l">
              <a:lnSpc>
                <a:spcPct val="150000"/>
              </a:lnSpc>
            </a:pPr>
            <a:r>
              <a:rPr lang="zh-CN" altLang="en-US" sz="1800"/>
              <a:t>　　据了解，如果通过传统途径，由</a:t>
            </a:r>
            <a:r>
              <a:rPr lang="en-US" altLang="zh-CN" sz="1800"/>
              <a:t>4</a:t>
            </a:r>
            <a:r>
              <a:rPr lang="zh-CN" altLang="en-US" sz="1800"/>
              <a:t>名医生人工对</a:t>
            </a:r>
            <a:r>
              <a:rPr lang="en-US" altLang="zh-CN" sz="1800"/>
              <a:t>30</a:t>
            </a:r>
            <a:r>
              <a:rPr lang="zh-CN" altLang="en-US" sz="1800"/>
              <a:t>名患者进行海量阅片及诊断，预计将花费</a:t>
            </a:r>
            <a:r>
              <a:rPr lang="en-US" altLang="zh-CN" sz="1800"/>
              <a:t>150-180</a:t>
            </a:r>
            <a:r>
              <a:rPr lang="zh-CN" altLang="en-US" sz="1800"/>
              <a:t>分钟的时间，是“人机会诊”的五到六倍。</a:t>
            </a:r>
            <a:endParaRPr lang="zh-CN" altLang="en-US" sz="1800" dirty="0"/>
          </a:p>
        </p:txBody>
      </p:sp>
      <p:sp>
        <p:nvSpPr>
          <p:cNvPr id="3" name="文本框 2"/>
          <p:cNvSpPr txBox="1"/>
          <p:nvPr/>
        </p:nvSpPr>
        <p:spPr>
          <a:xfrm>
            <a:off x="2641600" y="6223000"/>
            <a:ext cx="45719" cy="369332"/>
          </a:xfrm>
          <a:prstGeom prst="rect">
            <a:avLst/>
          </a:prstGeom>
          <a:noFill/>
        </p:spPr>
        <p:txBody>
          <a:bodyPr wrap="square" rtlCol="0">
            <a:spAutoFit/>
          </a:bodyPr>
          <a:lstStyle/>
          <a:p>
            <a:endParaRPr lang="zh-CN" altLang="en-US"/>
          </a:p>
        </p:txBody>
      </p:sp>
      <p:sp>
        <p:nvSpPr>
          <p:cNvPr id="10" name="文本框 9"/>
          <p:cNvSpPr txBox="1"/>
          <p:nvPr/>
        </p:nvSpPr>
        <p:spPr>
          <a:xfrm>
            <a:off x="6762751" y="6502400"/>
            <a:ext cx="4682966" cy="276999"/>
          </a:xfrm>
          <a:prstGeom prst="rect">
            <a:avLst/>
          </a:prstGeom>
          <a:noFill/>
        </p:spPr>
        <p:txBody>
          <a:bodyPr wrap="square" rtlCol="0">
            <a:spAutoFit/>
          </a:bodyPr>
          <a:lstStyle/>
          <a:p>
            <a:r>
              <a:rPr lang="en-US" altLang="zh-CN" sz="1200"/>
              <a:t>http://tech.sina.com.cn/i/2017-07-12/doc-ifyhwehx5705763.shtml</a:t>
            </a:r>
            <a:endParaRPr lang="zh-CN" altLang="en-US" sz="1200"/>
          </a:p>
        </p:txBody>
      </p:sp>
    </p:spTree>
    <p:extLst>
      <p:ext uri="{BB962C8B-B14F-4D97-AF65-F5344CB8AC3E}">
        <p14:creationId xmlns:p14="http://schemas.microsoft.com/office/powerpoint/2010/main" val="1639358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ppt_x</p:attrName>
                                        </p:attrNameLst>
                                      </p:cBhvr>
                                      <p:tavLst>
                                        <p:tav tm="0">
                                          <p:val>
                                            <p:strVal val="#ppt_x"/>
                                          </p:val>
                                        </p:tav>
                                        <p:tav tm="100000">
                                          <p:val>
                                            <p:strVal val="#ppt_x"/>
                                          </p:val>
                                        </p:tav>
                                      </p:tavLst>
                                    </p:anim>
                                    <p:anim calcmode="lin" valueType="num">
                                      <p:cBhvr>
                                        <p:cTn id="13" dur="900" decel="100000" fill="hold"/>
                                        <p:tgtEl>
                                          <p:spTgt spid="3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randombar(horizontal)">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对比与总结</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PART03</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203951348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smtClean="0"/>
                <a:t>04</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smtClean="0">
                  <a:solidFill>
                    <a:prstClr val="black"/>
                  </a:solidFill>
                  <a:latin typeface="Geometr415 Blk BT" panose="020B0802020204020303" pitchFamily="34" charset="0"/>
                  <a:ea typeface="微软雅黑"/>
                </a:rPr>
                <a:t>对比与总结</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aphicFrame>
        <p:nvGraphicFramePr>
          <p:cNvPr id="9" name="表格 8"/>
          <p:cNvGraphicFramePr>
            <a:graphicFrameLocks noGrp="1"/>
          </p:cNvGraphicFramePr>
          <p:nvPr>
            <p:extLst>
              <p:ext uri="{D42A27DB-BD31-4B8C-83A1-F6EECF244321}">
                <p14:modId xmlns:p14="http://schemas.microsoft.com/office/powerpoint/2010/main" val="3861826645"/>
              </p:ext>
            </p:extLst>
          </p:nvPr>
        </p:nvGraphicFramePr>
        <p:xfrm>
          <a:off x="152399" y="1376531"/>
          <a:ext cx="11663681" cy="5264196"/>
        </p:xfrm>
        <a:graphic>
          <a:graphicData uri="http://schemas.openxmlformats.org/drawingml/2006/table">
            <a:tbl>
              <a:tblPr>
                <a:tableStyleId>{5C22544A-7EE6-4342-B048-85BDC9FD1C3A}</a:tableStyleId>
              </a:tblPr>
              <a:tblGrid>
                <a:gridCol w="763125"/>
                <a:gridCol w="1122240"/>
                <a:gridCol w="942681"/>
                <a:gridCol w="1122240"/>
                <a:gridCol w="1301799"/>
                <a:gridCol w="733197"/>
                <a:gridCol w="800532"/>
                <a:gridCol w="785569"/>
                <a:gridCol w="812821"/>
                <a:gridCol w="3279477"/>
              </a:tblGrid>
              <a:tr h="420062">
                <a:tc rowSpan="2">
                  <a:txBody>
                    <a:bodyPr/>
                    <a:lstStyle/>
                    <a:p>
                      <a:pPr algn="ctr" fontAlgn="b"/>
                      <a:r>
                        <a:rPr lang="zh-CN" altLang="en-US" sz="1800" b="1" u="none" strike="noStrike">
                          <a:effectLst/>
                        </a:rPr>
                        <a:t>公司名称</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rowSpan="2">
                  <a:txBody>
                    <a:bodyPr/>
                    <a:lstStyle/>
                    <a:p>
                      <a:pPr algn="ctr" fontAlgn="b"/>
                      <a:r>
                        <a:rPr lang="zh-CN" altLang="en-US" sz="1800" b="1" u="none" strike="noStrike">
                          <a:effectLst/>
                        </a:rPr>
                        <a:t>开发方向</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rowSpan="2">
                  <a:txBody>
                    <a:bodyPr/>
                    <a:lstStyle/>
                    <a:p>
                      <a:pPr algn="ctr" fontAlgn="b"/>
                      <a:r>
                        <a:rPr lang="zh-CN" altLang="en-US" sz="1800" b="1" u="none" strike="noStrike">
                          <a:effectLst/>
                        </a:rPr>
                        <a:t>发布时间</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rowSpan="2">
                  <a:txBody>
                    <a:bodyPr/>
                    <a:lstStyle/>
                    <a:p>
                      <a:pPr algn="ctr" fontAlgn="b"/>
                      <a:r>
                        <a:rPr lang="zh-CN" altLang="en-US" sz="1800" b="1" u="none" strike="noStrike">
                          <a:effectLst/>
                        </a:rPr>
                        <a:t>产品</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rowSpan="2">
                  <a:txBody>
                    <a:bodyPr/>
                    <a:lstStyle/>
                    <a:p>
                      <a:pPr algn="ctr" fontAlgn="b"/>
                      <a:r>
                        <a:rPr lang="zh-CN" altLang="en-US" sz="1800" b="1" u="none" strike="noStrike">
                          <a:effectLst/>
                        </a:rPr>
                        <a:t>应用场景</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gridSpan="4">
                  <a:txBody>
                    <a:bodyPr/>
                    <a:lstStyle/>
                    <a:p>
                      <a:pPr algn="ctr" fontAlgn="b"/>
                      <a:r>
                        <a:rPr lang="zh-CN" altLang="en-US" sz="1800" b="1" u="none" strike="noStrike">
                          <a:effectLst/>
                        </a:rPr>
                        <a:t>成果评价</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b"/>
                      <a:r>
                        <a:rPr lang="zh-CN" altLang="en-US" sz="1800" b="1" u="none" strike="noStrike">
                          <a:effectLst/>
                        </a:rPr>
                        <a:t>应用状况</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r>
              <a:tr h="81094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b"/>
                      <a:r>
                        <a:rPr lang="zh-CN" altLang="en-US" sz="1800" b="1" u="none" strike="noStrike">
                          <a:effectLst/>
                        </a:rPr>
                        <a:t>诊断平均时间</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b="1" u="none" strike="noStrike">
                          <a:effectLst/>
                        </a:rPr>
                        <a:t>诊断准确率</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gridSpan="2">
                  <a:txBody>
                    <a:bodyPr/>
                    <a:lstStyle/>
                    <a:p>
                      <a:pPr algn="ctr" fontAlgn="b"/>
                      <a:r>
                        <a:rPr lang="zh-CN" altLang="en-US" sz="1800" b="1" u="none" strike="noStrike">
                          <a:effectLst/>
                        </a:rPr>
                        <a:t>诊断平均增益率</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hMerge="1">
                  <a:txBody>
                    <a:bodyPr/>
                    <a:lstStyle/>
                    <a:p>
                      <a:endParaRPr lang="zh-CN" altLang="en-US"/>
                    </a:p>
                  </a:txBody>
                  <a:tcPr/>
                </a:tc>
                <a:tc vMerge="1">
                  <a:txBody>
                    <a:bodyPr/>
                    <a:lstStyle/>
                    <a:p>
                      <a:endParaRPr lang="zh-CN" altLang="en-US"/>
                    </a:p>
                  </a:txBody>
                  <a:tcPr/>
                </a:tc>
              </a:tr>
              <a:tr h="420062">
                <a:tc>
                  <a:txBody>
                    <a:bodyPr/>
                    <a:lstStyle/>
                    <a:p>
                      <a:pPr algn="ctr" fontAlgn="b"/>
                      <a:r>
                        <a:rPr lang="zh-CN" altLang="en-US" sz="1800" u="none" strike="noStrike">
                          <a:effectLst/>
                        </a:rPr>
                        <a:t>百度</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医疗虚拟助手</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2016.10.11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百度医疗大脑</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所有疾病</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gridSpan="4">
                  <a:txBody>
                    <a:bodyPr/>
                    <a:lstStyle/>
                    <a:p>
                      <a:pPr algn="ctr" fontAlgn="b"/>
                      <a:r>
                        <a:rPr lang="zh-CN" altLang="en-US" sz="1800" u="none" strike="noStrike">
                          <a:effectLst/>
                        </a:rPr>
                        <a:t>尚未成熟</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b"/>
                      <a:r>
                        <a:rPr lang="zh-CN" altLang="en-US" sz="1800" b="0" i="0" u="none" strike="noStrike">
                          <a:solidFill>
                            <a:srgbClr val="000000"/>
                          </a:solidFill>
                          <a:effectLst/>
                          <a:latin typeface="+mn-ea"/>
                          <a:ea typeface="+mn-ea"/>
                        </a:rPr>
                        <a:t>基层医疗企业社区</a:t>
                      </a:r>
                      <a:r>
                        <a:rPr lang="en-US" altLang="zh-CN" sz="1800" b="0" i="0" u="none" strike="noStrike">
                          <a:solidFill>
                            <a:srgbClr val="000000"/>
                          </a:solidFill>
                          <a:effectLst/>
                          <a:latin typeface="+mn-ea"/>
                          <a:ea typeface="+mn-ea"/>
                        </a:rPr>
                        <a:t>580</a:t>
                      </a:r>
                      <a:r>
                        <a:rPr lang="zh-CN" altLang="en-US" sz="1800" b="0" i="0" u="none" strike="noStrike">
                          <a:solidFill>
                            <a:srgbClr val="000000"/>
                          </a:solidFill>
                          <a:effectLst/>
                          <a:latin typeface="+mn-ea"/>
                          <a:ea typeface="+mn-ea"/>
                        </a:rPr>
                        <a:t>（合作）</a:t>
                      </a:r>
                    </a:p>
                  </a:txBody>
                  <a:tcPr marL="6350" marR="6350" marT="6350" marB="0" anchor="b"/>
                </a:tc>
              </a:tr>
              <a:tr h="1260188">
                <a:tc>
                  <a:txBody>
                    <a:bodyPr/>
                    <a:lstStyle/>
                    <a:p>
                      <a:pPr algn="ctr" fontAlgn="b"/>
                      <a:r>
                        <a:rPr lang="zh-CN" altLang="en-US" sz="1800" u="none" strike="noStrike">
                          <a:effectLst/>
                        </a:rPr>
                        <a:t>腾讯</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医疗影像识别</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2017.8.3</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腾讯觅影</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食管癌、乳腺癌、糖尿病性视网膜病变、宫颈癌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&lt;4(</a:t>
                      </a:r>
                      <a:r>
                        <a:rPr lang="zh-CN" altLang="en-US" sz="1800" u="none" strike="noStrike">
                          <a:effectLst/>
                        </a:rPr>
                        <a:t>仅食管癌</a:t>
                      </a:r>
                      <a:r>
                        <a:rPr lang="en-US" altLang="zh-CN" sz="1800" u="none" strike="noStrike">
                          <a:effectLst/>
                        </a:rPr>
                        <a:t>)</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90%+(</a:t>
                      </a:r>
                      <a:r>
                        <a:rPr lang="zh-CN" altLang="en-US" sz="1800" u="none" strike="noStrike">
                          <a:effectLst/>
                        </a:rPr>
                        <a:t>仅食管癌</a:t>
                      </a:r>
                      <a:r>
                        <a:rPr lang="en-US" altLang="zh-CN" sz="1800" u="none" strike="noStrike">
                          <a:effectLst/>
                        </a:rPr>
                        <a:t>)</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准确度增益</a:t>
                      </a:r>
                      <a:r>
                        <a:rPr lang="en-US" altLang="zh-CN" sz="1800" u="none" strike="noStrike">
                          <a:effectLst/>
                        </a:rPr>
                        <a:t>9</a:t>
                      </a:r>
                      <a:r>
                        <a:rPr lang="zh-CN" altLang="en-US" sz="1800" u="none" strike="noStrike">
                          <a:effectLst/>
                        </a:rPr>
                        <a:t>倍</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b="0" i="0" u="none" strike="noStrike">
                          <a:solidFill>
                            <a:srgbClr val="000000"/>
                          </a:solidFill>
                          <a:effectLst/>
                          <a:latin typeface="+mn-ea"/>
                          <a:ea typeface="+mn-ea"/>
                        </a:rPr>
                        <a:t>中山大学附属肿瘤医院，东阳市人民医院，深圳市南山区人民医院等（试用）</a:t>
                      </a:r>
                    </a:p>
                  </a:txBody>
                  <a:tcPr marL="6350" marR="6350" marT="6350" marB="0" anchor="b"/>
                </a:tc>
              </a:tr>
              <a:tr h="2100311">
                <a:tc>
                  <a:txBody>
                    <a:bodyPr/>
                    <a:lstStyle/>
                    <a:p>
                      <a:pPr algn="ctr" fontAlgn="b"/>
                      <a:r>
                        <a:rPr lang="zh-CN" altLang="en-US" sz="1800" u="none" strike="noStrike">
                          <a:effectLst/>
                        </a:rPr>
                        <a:t>阿里巴巴</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医疗影像识别</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2017.7.11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sz="1800" u="none" strike="noStrike">
                          <a:effectLst/>
                        </a:rPr>
                        <a:t>Doctor You</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肺结节</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~0.2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90%+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速度提升</a:t>
                      </a:r>
                      <a:r>
                        <a:rPr lang="en-US" altLang="zh-CN" sz="1800" u="none" strike="noStrike">
                          <a:effectLst/>
                        </a:rPr>
                        <a:t>20-24</a:t>
                      </a:r>
                      <a:r>
                        <a:rPr lang="zh-CN" altLang="en-US" sz="1800" u="none" strike="noStrike">
                          <a:effectLst/>
                        </a:rPr>
                        <a:t>倍</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l" fontAlgn="b"/>
                      <a:r>
                        <a:rPr lang="zh-CN" altLang="en-US" sz="1800" b="0" i="0" u="none" strike="noStrike">
                          <a:solidFill>
                            <a:srgbClr val="000000"/>
                          </a:solidFill>
                          <a:effectLst/>
                          <a:latin typeface="+mn-ea"/>
                          <a:ea typeface="+mn-ea"/>
                        </a:rPr>
                        <a:t>已为全国包括河南、湖北、新疆、江西、四川在内的</a:t>
                      </a:r>
                      <a:r>
                        <a:rPr lang="en-US" altLang="zh-CN" sz="1800" b="0" i="0" u="none" strike="noStrike">
                          <a:solidFill>
                            <a:srgbClr val="000000"/>
                          </a:solidFill>
                          <a:effectLst/>
                          <a:latin typeface="+mn-ea"/>
                          <a:ea typeface="+mn-ea"/>
                        </a:rPr>
                        <a:t>20</a:t>
                      </a:r>
                      <a:r>
                        <a:rPr lang="zh-CN" altLang="en-US" sz="1800" b="0" i="0" u="none" strike="noStrike">
                          <a:solidFill>
                            <a:srgbClr val="000000"/>
                          </a:solidFill>
                          <a:effectLst/>
                          <a:latin typeface="+mn-ea"/>
                          <a:ea typeface="+mn-ea"/>
                        </a:rPr>
                        <a:t>多个省区市的</a:t>
                      </a:r>
                      <a:r>
                        <a:rPr lang="en-US" altLang="zh-CN" sz="1800" b="0" i="0" u="none" strike="noStrike">
                          <a:solidFill>
                            <a:srgbClr val="000000"/>
                          </a:solidFill>
                          <a:effectLst/>
                          <a:latin typeface="+mn-ea"/>
                          <a:ea typeface="+mn-ea"/>
                        </a:rPr>
                        <a:t>1600</a:t>
                      </a:r>
                      <a:r>
                        <a:rPr lang="zh-CN" altLang="en-US" sz="1800" b="0" i="0" u="none" strike="noStrike">
                          <a:solidFill>
                            <a:srgbClr val="000000"/>
                          </a:solidFill>
                          <a:effectLst/>
                          <a:latin typeface="+mn-ea"/>
                          <a:ea typeface="+mn-ea"/>
                        </a:rPr>
                        <a:t>余家基层医院提供远程咨询服务；每天中心多点执业医生的阅片量已超过</a:t>
                      </a:r>
                      <a:r>
                        <a:rPr lang="en-US" altLang="zh-CN" sz="1800" b="0" i="0" u="none" strike="noStrike">
                          <a:solidFill>
                            <a:srgbClr val="000000"/>
                          </a:solidFill>
                          <a:effectLst/>
                          <a:latin typeface="+mn-ea"/>
                          <a:ea typeface="+mn-ea"/>
                        </a:rPr>
                        <a:t>4000</a:t>
                      </a:r>
                      <a:r>
                        <a:rPr lang="zh-CN" altLang="en-US" sz="1800" b="0" i="0" u="none" strike="noStrike">
                          <a:solidFill>
                            <a:srgbClr val="000000"/>
                          </a:solidFill>
                          <a:effectLst/>
                          <a:latin typeface="+mn-ea"/>
                          <a:ea typeface="+mn-ea"/>
                        </a:rPr>
                        <a:t>名患者。</a:t>
                      </a:r>
                    </a:p>
                  </a:txBody>
                  <a:tcPr marL="6350" marR="6350" marT="6350" marB="0" anchor="b"/>
                </a:tc>
              </a:tr>
            </a:tbl>
          </a:graphicData>
        </a:graphic>
      </p:graphicFrame>
    </p:spTree>
    <p:extLst>
      <p:ext uri="{BB962C8B-B14F-4D97-AF65-F5344CB8AC3E}">
        <p14:creationId xmlns:p14="http://schemas.microsoft.com/office/powerpoint/2010/main" val="157430073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占位符 29"/>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p:pic>
      <p:sp>
        <p:nvSpPr>
          <p:cNvPr id="3" name="矩形 2"/>
          <p:cNvSpPr/>
          <p:nvPr/>
        </p:nvSpPr>
        <p:spPr>
          <a:xfrm>
            <a:off x="1637655" y="1882350"/>
            <a:ext cx="9859019" cy="389613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67164" y="937052"/>
            <a:ext cx="4883903" cy="830997"/>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4800" dirty="0">
                <a:latin typeface="Geometr415 Blk BT" panose="020B0802020204020303" pitchFamily="34" charset="0"/>
              </a:rPr>
              <a:t>CONTENTS</a:t>
            </a:r>
            <a:endParaRPr lang="zh-CN" altLang="en-US" sz="4800" dirty="0">
              <a:latin typeface="Geometr415 Blk BT" panose="020B0802020204020303" pitchFamily="34" charset="0"/>
            </a:endParaRPr>
          </a:p>
        </p:txBody>
      </p:sp>
      <p:grpSp>
        <p:nvGrpSpPr>
          <p:cNvPr id="12" name="组合 11"/>
          <p:cNvGrpSpPr/>
          <p:nvPr/>
        </p:nvGrpSpPr>
        <p:grpSpPr>
          <a:xfrm>
            <a:off x="5685780" y="2237997"/>
            <a:ext cx="5703051" cy="646331"/>
            <a:chOff x="5010151" y="2610534"/>
            <a:chExt cx="5703051" cy="646331"/>
          </a:xfrm>
        </p:grpSpPr>
        <p:grpSp>
          <p:nvGrpSpPr>
            <p:cNvPr id="10" name="组合 9"/>
            <p:cNvGrpSpPr/>
            <p:nvPr/>
          </p:nvGrpSpPr>
          <p:grpSpPr>
            <a:xfrm>
              <a:off x="5010151" y="2610534"/>
              <a:ext cx="723899" cy="646331"/>
              <a:chOff x="5010151" y="2610534"/>
              <a:chExt cx="723899" cy="646331"/>
            </a:xfrm>
          </p:grpSpPr>
          <p:sp>
            <p:nvSpPr>
              <p:cNvPr id="8" name="矩形 7"/>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1</a:t>
                </a:r>
                <a:endParaRPr lang="zh-CN" altLang="en-US" sz="3600" dirty="0">
                  <a:solidFill>
                    <a:schemeClr val="bg1"/>
                  </a:solidFill>
                  <a:latin typeface="Geometr415 Blk BT" panose="020B0802020204020303" pitchFamily="34" charset="0"/>
                </a:endParaRPr>
              </a:p>
            </p:txBody>
          </p:sp>
        </p:grpSp>
        <p:sp>
          <p:nvSpPr>
            <p:cNvPr id="11" name="文本框 10"/>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Geometr415 Blk BT" panose="020B0802020204020303" pitchFamily="34" charset="0"/>
                </a:rPr>
                <a:t>逻辑模型</a:t>
              </a:r>
              <a:endParaRPr lang="zh-CN" altLang="en-US" sz="2800" dirty="0">
                <a:latin typeface="Geometr415 Blk BT" panose="020B0802020204020303" pitchFamily="34" charset="0"/>
              </a:endParaRPr>
            </a:p>
          </p:txBody>
        </p:sp>
      </p:grpSp>
      <p:grpSp>
        <p:nvGrpSpPr>
          <p:cNvPr id="13" name="组合 12"/>
          <p:cNvGrpSpPr/>
          <p:nvPr/>
        </p:nvGrpSpPr>
        <p:grpSpPr>
          <a:xfrm>
            <a:off x="5685780" y="3538447"/>
            <a:ext cx="5703051" cy="984885"/>
            <a:chOff x="5010151" y="2610534"/>
            <a:chExt cx="5703051" cy="984885"/>
          </a:xfrm>
        </p:grpSpPr>
        <p:grpSp>
          <p:nvGrpSpPr>
            <p:cNvPr id="14" name="组合 13"/>
            <p:cNvGrpSpPr/>
            <p:nvPr/>
          </p:nvGrpSpPr>
          <p:grpSpPr>
            <a:xfrm>
              <a:off x="5010151" y="2610534"/>
              <a:ext cx="723899" cy="646331"/>
              <a:chOff x="5010151" y="2610534"/>
              <a:chExt cx="723899" cy="646331"/>
            </a:xfrm>
          </p:grpSpPr>
          <p:sp>
            <p:nvSpPr>
              <p:cNvPr id="16" name="矩形 1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2</a:t>
                </a:r>
                <a:endParaRPr lang="zh-CN" altLang="en-US" sz="3600" dirty="0">
                  <a:solidFill>
                    <a:schemeClr val="bg1"/>
                  </a:solidFill>
                  <a:latin typeface="Geometr415 Blk BT" panose="020B0802020204020303" pitchFamily="34" charset="0"/>
                </a:endParaRPr>
              </a:p>
            </p:txBody>
          </p:sp>
        </p:grpSp>
        <p:sp>
          <p:nvSpPr>
            <p:cNvPr id="15" name="文本框 14"/>
            <p:cNvSpPr txBox="1"/>
            <p:nvPr/>
          </p:nvSpPr>
          <p:spPr>
            <a:xfrm>
              <a:off x="5829299" y="2641312"/>
              <a:ext cx="4883903" cy="954107"/>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smtClean="0">
                  <a:latin typeface="Geometr415 Blk BT" panose="020B0802020204020303" pitchFamily="34" charset="0"/>
                </a:rPr>
                <a:t>国内</a:t>
              </a:r>
              <a:r>
                <a:rPr lang="zh-CN" altLang="en-US" sz="2800" smtClean="0">
                  <a:latin typeface="Geometr415 Blk BT" panose="020B0802020204020303" pitchFamily="34" charset="0"/>
                </a:rPr>
                <a:t>大公司</a:t>
              </a:r>
              <a:r>
                <a:rPr lang="zh-CN" altLang="en-US" sz="2800">
                  <a:latin typeface="Geometr415 Blk BT" panose="020B0802020204020303" pitchFamily="34" charset="0"/>
                </a:rPr>
                <a:t>的</a:t>
              </a:r>
              <a:r>
                <a:rPr lang="zh-CN" altLang="en-US" sz="2800" smtClean="0">
                  <a:latin typeface="Geometr415 Blk BT" panose="020B0802020204020303" pitchFamily="34" charset="0"/>
                </a:rPr>
                <a:t>人工智能辅助诊断产品</a:t>
              </a:r>
              <a:endParaRPr lang="zh-CN" altLang="en-US" sz="2800" dirty="0">
                <a:latin typeface="Geometr415 Blk BT" panose="020B0802020204020303" pitchFamily="34" charset="0"/>
              </a:endParaRPr>
            </a:p>
          </p:txBody>
        </p:sp>
      </p:grpSp>
      <p:grpSp>
        <p:nvGrpSpPr>
          <p:cNvPr id="18" name="组合 17"/>
          <p:cNvGrpSpPr/>
          <p:nvPr/>
        </p:nvGrpSpPr>
        <p:grpSpPr>
          <a:xfrm>
            <a:off x="5685780" y="4899668"/>
            <a:ext cx="5703051" cy="646331"/>
            <a:chOff x="5010151" y="2610534"/>
            <a:chExt cx="5703051" cy="646331"/>
          </a:xfrm>
        </p:grpSpPr>
        <p:grpSp>
          <p:nvGrpSpPr>
            <p:cNvPr id="19" name="组合 18"/>
            <p:cNvGrpSpPr/>
            <p:nvPr/>
          </p:nvGrpSpPr>
          <p:grpSpPr>
            <a:xfrm>
              <a:off x="5010151" y="2610534"/>
              <a:ext cx="723899" cy="646331"/>
              <a:chOff x="5010151" y="2610534"/>
              <a:chExt cx="723899" cy="646331"/>
            </a:xfrm>
          </p:grpSpPr>
          <p:sp>
            <p:nvSpPr>
              <p:cNvPr id="21" name="矩形 20"/>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3</a:t>
                </a:r>
                <a:endParaRPr lang="zh-CN" altLang="en-US" sz="3600" dirty="0">
                  <a:solidFill>
                    <a:schemeClr val="bg1"/>
                  </a:solidFill>
                  <a:latin typeface="Geometr415 Blk BT" panose="020B0802020204020303" pitchFamily="34" charset="0"/>
                </a:endParaRPr>
              </a:p>
            </p:txBody>
          </p:sp>
        </p:grpSp>
        <p:sp>
          <p:nvSpPr>
            <p:cNvPr id="20" name="文本框 19"/>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smtClean="0">
                  <a:latin typeface="Geometr415 Blk BT" panose="020B0802020204020303" pitchFamily="34" charset="0"/>
                </a:rPr>
                <a:t>分析与总结</a:t>
              </a:r>
              <a:endParaRPr lang="zh-CN" altLang="en-US" sz="2800" dirty="0">
                <a:latin typeface="Geometr415 Blk BT" panose="020B0802020204020303" pitchFamily="34" charset="0"/>
              </a:endParaRPr>
            </a:p>
          </p:txBody>
        </p:sp>
      </p:grpSp>
    </p:spTree>
    <p:extLst>
      <p:ext uri="{BB962C8B-B14F-4D97-AF65-F5344CB8AC3E}">
        <p14:creationId xmlns:p14="http://schemas.microsoft.com/office/powerpoint/2010/main" val="119172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1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72708" y="1844674"/>
            <a:ext cx="10296930" cy="3489325"/>
          </a:xfrm>
          <a:prstGeom prst="rect">
            <a:avLst/>
          </a:prstGeom>
        </p:spPr>
      </p:pic>
      <p:sp>
        <p:nvSpPr>
          <p:cNvPr id="3" name="矩形 2"/>
          <p:cNvSpPr/>
          <p:nvPr/>
        </p:nvSpPr>
        <p:spPr>
          <a:xfrm>
            <a:off x="3621995" y="5695434"/>
            <a:ext cx="4211409" cy="369332"/>
          </a:xfrm>
          <a:prstGeom prst="rect">
            <a:avLst/>
          </a:prstGeom>
        </p:spPr>
        <p:txBody>
          <a:bodyPr wrap="none">
            <a:spAutoFit/>
          </a:bodyPr>
          <a:lstStyle/>
          <a:p>
            <a:r>
              <a:rPr lang="zh-CN" altLang="en-US"/>
              <a:t>https://zhuanlan.zhihu.com/p/29429516</a:t>
            </a:r>
          </a:p>
        </p:txBody>
      </p:sp>
      <p:sp>
        <p:nvSpPr>
          <p:cNvPr id="4" name="文本框 3"/>
          <p:cNvSpPr txBox="1"/>
          <p:nvPr/>
        </p:nvSpPr>
        <p:spPr>
          <a:xfrm>
            <a:off x="1752598" y="960019"/>
            <a:ext cx="8483601" cy="523220"/>
          </a:xfrm>
          <a:prstGeom prst="rect">
            <a:avLst/>
          </a:prstGeom>
          <a:noFill/>
        </p:spPr>
        <p:txBody>
          <a:bodyPr wrap="square" rtlCol="0">
            <a:spAutoFit/>
          </a:bodyPr>
          <a:lstStyle/>
          <a:p>
            <a:r>
              <a:rPr lang="zh-CN" altLang="en-US" sz="2800" smtClean="0"/>
              <a:t>医学影像处理是目前国内辅助诊断的最主要应用领域</a:t>
            </a:r>
            <a:endParaRPr lang="zh-CN" altLang="en-US" sz="2800"/>
          </a:p>
        </p:txBody>
      </p:sp>
    </p:spTree>
    <p:extLst>
      <p:ext uri="{BB962C8B-B14F-4D97-AF65-F5344CB8AC3E}">
        <p14:creationId xmlns:p14="http://schemas.microsoft.com/office/powerpoint/2010/main" val="3346511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1117032"/>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30812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References</a:t>
            </a:r>
            <a:endParaRPr lang="zh-CN" altLang="en-US" sz="3200" dirty="0"/>
          </a:p>
        </p:txBody>
      </p:sp>
      <p:sp>
        <p:nvSpPr>
          <p:cNvPr id="2" name="矩形 1"/>
          <p:cNvSpPr/>
          <p:nvPr/>
        </p:nvSpPr>
        <p:spPr>
          <a:xfrm>
            <a:off x="1460500" y="2242235"/>
            <a:ext cx="9715500" cy="4247317"/>
          </a:xfrm>
          <a:prstGeom prst="rect">
            <a:avLst/>
          </a:prstGeom>
        </p:spPr>
        <p:txBody>
          <a:bodyPr wrap="square">
            <a:spAutoFit/>
          </a:bodyPr>
          <a:lstStyle/>
          <a:p>
            <a:r>
              <a:rPr lang="zh-CN" altLang="en-US"/>
              <a:t>蛋壳</a:t>
            </a:r>
            <a:r>
              <a:rPr lang="zh-CN" altLang="en-US" smtClean="0"/>
              <a:t>研究院知乎文章</a:t>
            </a:r>
            <a:r>
              <a:rPr lang="en-US" altLang="zh-CN" smtClean="0"/>
              <a:t>https</a:t>
            </a:r>
            <a:r>
              <a:rPr lang="en-US" altLang="zh-CN"/>
              <a:t>://</a:t>
            </a:r>
            <a:r>
              <a:rPr lang="en-US" altLang="zh-CN" smtClean="0"/>
              <a:t>zhuanlan.zhihu.com/p/29429516</a:t>
            </a:r>
          </a:p>
          <a:p>
            <a:r>
              <a:rPr lang="zh-CN" altLang="en-US" smtClean="0"/>
              <a:t>互联网周刊</a:t>
            </a:r>
            <a:r>
              <a:rPr lang="en-US" altLang="zh-CN" smtClean="0"/>
              <a:t>&amp;Enet</a:t>
            </a:r>
            <a:r>
              <a:rPr lang="zh-CN" altLang="en-US" smtClean="0"/>
              <a:t>关于评价标准的声明</a:t>
            </a:r>
            <a:r>
              <a:rPr lang="en-US" altLang="zh-CN" smtClean="0"/>
              <a:t>http</a:t>
            </a:r>
            <a:r>
              <a:rPr lang="en-US" altLang="zh-CN"/>
              <a:t>://</a:t>
            </a:r>
            <a:r>
              <a:rPr lang="en-US" altLang="zh-CN" smtClean="0"/>
              <a:t>www.enet.com.cn/article/2017/0305/A20170305027669.html</a:t>
            </a:r>
          </a:p>
          <a:p>
            <a:r>
              <a:rPr lang="zh-CN" altLang="en-US" smtClean="0"/>
              <a:t>百度医疗大脑发布</a:t>
            </a:r>
            <a:r>
              <a:rPr lang="en-US" altLang="zh-CN" smtClean="0"/>
              <a:t>http</a:t>
            </a:r>
            <a:r>
              <a:rPr lang="en-US" altLang="zh-CN"/>
              <a:t>://</a:t>
            </a:r>
            <a:r>
              <a:rPr lang="en-US" altLang="zh-CN" smtClean="0"/>
              <a:t>news.163.com/16/1011/17/C345M6B1000146BE.html</a:t>
            </a:r>
          </a:p>
          <a:p>
            <a:r>
              <a:rPr lang="zh-CN" altLang="en-US"/>
              <a:t>医疗社区</a:t>
            </a:r>
            <a:r>
              <a:rPr lang="en-US" altLang="zh-CN" smtClean="0"/>
              <a:t>580</a:t>
            </a:r>
            <a:r>
              <a:rPr lang="zh-CN" altLang="en-US" smtClean="0"/>
              <a:t>与百度医疗大脑合作http</a:t>
            </a:r>
            <a:r>
              <a:rPr lang="zh-CN" altLang="en-US"/>
              <a:t>://www.biotech.org.cn/information/</a:t>
            </a:r>
            <a:r>
              <a:rPr lang="zh-CN" altLang="en-US" smtClean="0"/>
              <a:t>146542</a:t>
            </a:r>
            <a:endParaRPr lang="en-US" altLang="zh-CN" smtClean="0"/>
          </a:p>
          <a:p>
            <a:r>
              <a:rPr lang="zh-CN" altLang="en-US"/>
              <a:t>百度医疗大脑</a:t>
            </a:r>
            <a:r>
              <a:rPr lang="en-US" altLang="zh-CN"/>
              <a:t>http://mute.baidu.com</a:t>
            </a:r>
            <a:r>
              <a:rPr lang="en-US" altLang="zh-CN" smtClean="0"/>
              <a:t>/</a:t>
            </a:r>
          </a:p>
          <a:p>
            <a:r>
              <a:rPr lang="zh-CN" altLang="en-US" smtClean="0"/>
              <a:t>百度百科：腾讯觅影https</a:t>
            </a:r>
            <a:r>
              <a:rPr lang="zh-CN" altLang="en-US"/>
              <a:t>://baike.baidu.com/item/%E8%85%BE%E8%AE%AF%E8%A7%85%E5%BD%B1/22063101?fr=</a:t>
            </a:r>
            <a:r>
              <a:rPr lang="zh-CN" altLang="en-US" smtClean="0"/>
              <a:t>aladdin</a:t>
            </a:r>
            <a:endParaRPr lang="en-US" altLang="zh-CN" smtClean="0"/>
          </a:p>
          <a:p>
            <a:r>
              <a:rPr lang="zh-CN" altLang="en-US"/>
              <a:t>腾讯觅影</a:t>
            </a:r>
            <a:r>
              <a:rPr lang="en-US" altLang="zh-CN"/>
              <a:t>https://</a:t>
            </a:r>
            <a:r>
              <a:rPr lang="en-US" altLang="zh-CN" smtClean="0"/>
              <a:t>aiyixue.qq.com/index/login?redirect_url=http%3A%2F%2Faiyixue.qq.com%2F#page1</a:t>
            </a:r>
            <a:endParaRPr lang="en-US" altLang="zh-CN"/>
          </a:p>
          <a:p>
            <a:r>
              <a:rPr lang="zh-CN" altLang="en-US" smtClean="0"/>
              <a:t>食道癌筛查实验</a:t>
            </a:r>
            <a:r>
              <a:rPr lang="en-US" altLang="zh-CN" smtClean="0"/>
              <a:t>http</a:t>
            </a:r>
            <a:r>
              <a:rPr lang="en-US" altLang="zh-CN"/>
              <a:t>://</a:t>
            </a:r>
            <a:r>
              <a:rPr lang="en-US" altLang="zh-CN" smtClean="0"/>
              <a:t>pcedu.pconline.com.cn/971/9711547.html</a:t>
            </a:r>
          </a:p>
          <a:p>
            <a:r>
              <a:rPr lang="en-US" altLang="zh-CN" smtClean="0"/>
              <a:t>Doctor You</a:t>
            </a:r>
            <a:r>
              <a:rPr lang="zh-CN" altLang="en-US" smtClean="0"/>
              <a:t>发布</a:t>
            </a:r>
            <a:r>
              <a:rPr lang="en-US" altLang="zh-CN" smtClean="0"/>
              <a:t>http</a:t>
            </a:r>
            <a:r>
              <a:rPr lang="en-US" altLang="zh-CN"/>
              <a:t>://</a:t>
            </a:r>
            <a:r>
              <a:rPr lang="en-US" altLang="zh-CN" smtClean="0"/>
              <a:t>tech.sina.com.cn/i/2017-07-12/doc-ifyhwehx5705763.shtml</a:t>
            </a:r>
            <a:endParaRPr lang="zh-CN" altLang="en-US"/>
          </a:p>
          <a:p>
            <a:r>
              <a:rPr lang="en-US" altLang="zh-CN" smtClean="0"/>
              <a:t>Doctor You https</a:t>
            </a:r>
            <a:r>
              <a:rPr lang="en-US" altLang="zh-CN"/>
              <a:t>://www.doctoryou.ai/platform?active=1</a:t>
            </a:r>
          </a:p>
          <a:p>
            <a:endParaRPr lang="zh-CN" altLang="en-US"/>
          </a:p>
        </p:txBody>
      </p:sp>
    </p:spTree>
    <p:extLst>
      <p:ext uri="{BB962C8B-B14F-4D97-AF65-F5344CB8AC3E}">
        <p14:creationId xmlns:p14="http://schemas.microsoft.com/office/powerpoint/2010/main" val="3319872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2164599" y="3038926"/>
            <a:ext cx="7862804" cy="156966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THANKYOU</a:t>
            </a:r>
            <a:endParaRPr kumimoji="0" lang="zh-CN" altLang="en-US"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a:ea typeface="微软雅黑"/>
                <a:cs typeface="+mn-cs"/>
              </a:rPr>
              <a:t>感谢您的观看指导</a:t>
            </a:r>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28946306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smtClean="0">
                <a:latin typeface="Geometr415 Blk BT" panose="020B0802020204020303" pitchFamily="34" charset="0"/>
              </a:rPr>
              <a:t>逻辑模型</a:t>
            </a:r>
            <a:endParaRPr lang="zh-CN" altLang="en-US" sz="4400" b="1" dirty="0">
              <a:latin typeface="Geometr415 Blk BT" panose="020B0802020204020303" pitchFamily="34"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a:latin typeface="Geometr415 Blk BT" panose="020B0802020204020303" pitchFamily="34" charset="0"/>
              </a:rPr>
              <a:t>PART01</a:t>
            </a:r>
            <a:endParaRPr lang="zh-CN" altLang="en-US" sz="5400" dirty="0">
              <a:latin typeface="Geometr415 Blk BT" panose="020B0802020204020303" pitchFamily="34" charset="0"/>
            </a:endParaRPr>
          </a:p>
        </p:txBody>
      </p:sp>
    </p:spTree>
    <p:extLst>
      <p:ext uri="{BB962C8B-B14F-4D97-AF65-F5344CB8AC3E}">
        <p14:creationId xmlns:p14="http://schemas.microsoft.com/office/powerpoint/2010/main" val="284155922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逻辑模型</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 name="矩形 1"/>
          <p:cNvSpPr/>
          <p:nvPr/>
        </p:nvSpPr>
        <p:spPr>
          <a:xfrm>
            <a:off x="1233714"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79760"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725807"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3714"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79760"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25807"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22455" y="2107596"/>
            <a:ext cx="2454998" cy="1303077"/>
            <a:chOff x="6585160" y="1274751"/>
            <a:chExt cx="2454998" cy="1303077"/>
          </a:xfrm>
        </p:grpSpPr>
        <p:sp>
          <p:nvSpPr>
            <p:cNvPr id="13" name="矩形 12"/>
            <p:cNvSpPr/>
            <p:nvPr/>
          </p:nvSpPr>
          <p:spPr>
            <a:xfrm>
              <a:off x="6585160" y="1820698"/>
              <a:ext cx="2454998"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调研</a:t>
              </a:r>
              <a:r>
                <a:rPr lang="zh-CN" altLang="en-US" sz="1200" smtClean="0">
                  <a:solidFill>
                    <a:schemeClr val="tx1">
                      <a:lumMod val="50000"/>
                      <a:lumOff val="50000"/>
                    </a:schemeClr>
                  </a:solidFill>
                </a:rPr>
                <a:t>已经有一定的积累，可以开始撰写产业报告。对于国内的案例分析不足，需要继续进行调研。</a:t>
              </a:r>
              <a:endParaRPr lang="zh-CN" altLang="en-US" sz="1200" dirty="0">
                <a:solidFill>
                  <a:schemeClr val="tx1">
                    <a:lumMod val="50000"/>
                    <a:lumOff val="50000"/>
                  </a:schemeClr>
                </a:solidFill>
              </a:endParaRPr>
            </a:p>
          </p:txBody>
        </p:sp>
        <p:sp>
          <p:nvSpPr>
            <p:cNvPr id="14" name="矩形 13"/>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背景</a:t>
              </a:r>
              <a:endParaRPr lang="zh-CN" altLang="en-US" b="1" dirty="0">
                <a:solidFill>
                  <a:schemeClr val="bg1"/>
                </a:solidFill>
              </a:endParaRPr>
            </a:p>
          </p:txBody>
        </p:sp>
      </p:grpSp>
      <p:grpSp>
        <p:nvGrpSpPr>
          <p:cNvPr id="15" name="组合 14"/>
          <p:cNvGrpSpPr/>
          <p:nvPr/>
        </p:nvGrpSpPr>
        <p:grpSpPr>
          <a:xfrm>
            <a:off x="4868500" y="2107596"/>
            <a:ext cx="2454998" cy="1303077"/>
            <a:chOff x="6585160" y="1274751"/>
            <a:chExt cx="2454998" cy="1303077"/>
          </a:xfrm>
        </p:grpSpPr>
        <p:sp>
          <p:nvSpPr>
            <p:cNvPr id="16" name="矩形 15"/>
            <p:cNvSpPr/>
            <p:nvPr/>
          </p:nvSpPr>
          <p:spPr>
            <a:xfrm>
              <a:off x="6585160" y="1820698"/>
              <a:ext cx="2454998"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smtClean="0">
                  <a:solidFill>
                    <a:schemeClr val="tx1">
                      <a:lumMod val="50000"/>
                      <a:lumOff val="50000"/>
                    </a:schemeClr>
                  </a:solidFill>
                </a:rPr>
                <a:t>调查人工智能辅助诊断在国内几家大公司的发展状况，并对调查结果结合</a:t>
              </a:r>
              <a:r>
                <a:rPr lang="en-US" altLang="zh-CN" sz="1200" smtClean="0">
                  <a:solidFill>
                    <a:schemeClr val="tx1">
                      <a:lumMod val="50000"/>
                      <a:lumOff val="50000"/>
                    </a:schemeClr>
                  </a:solidFill>
                </a:rPr>
                <a:t>KPI</a:t>
              </a:r>
              <a:r>
                <a:rPr lang="zh-CN" altLang="en-US" sz="1200" smtClean="0">
                  <a:solidFill>
                    <a:schemeClr val="tx1">
                      <a:lumMod val="50000"/>
                      <a:lumOff val="50000"/>
                    </a:schemeClr>
                  </a:solidFill>
                </a:rPr>
                <a:t>作出分析。</a:t>
              </a:r>
              <a:endParaRPr lang="zh-CN" altLang="en-US" sz="1200" dirty="0">
                <a:solidFill>
                  <a:schemeClr val="tx1">
                    <a:lumMod val="50000"/>
                    <a:lumOff val="50000"/>
                  </a:schemeClr>
                </a:solidFill>
              </a:endParaRPr>
            </a:p>
          </p:txBody>
        </p:sp>
        <p:sp>
          <p:nvSpPr>
            <p:cNvPr id="17" name="矩形 16"/>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目标</a:t>
              </a:r>
              <a:endParaRPr lang="zh-CN" altLang="en-US" b="1" dirty="0">
                <a:solidFill>
                  <a:schemeClr val="bg1"/>
                </a:solidFill>
              </a:endParaRPr>
            </a:p>
          </p:txBody>
        </p:sp>
      </p:grpSp>
      <p:grpSp>
        <p:nvGrpSpPr>
          <p:cNvPr id="18" name="组合 17"/>
          <p:cNvGrpSpPr/>
          <p:nvPr/>
        </p:nvGrpSpPr>
        <p:grpSpPr>
          <a:xfrm>
            <a:off x="8614548" y="2107596"/>
            <a:ext cx="2454998" cy="1746276"/>
            <a:chOff x="6585160" y="1274751"/>
            <a:chExt cx="2454998" cy="1746276"/>
          </a:xfrm>
        </p:grpSpPr>
        <p:sp>
          <p:nvSpPr>
            <p:cNvPr id="19" name="矩形 18"/>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marL="228600" indent="-228600">
                <a:lnSpc>
                  <a:spcPct val="120000"/>
                </a:lnSpc>
                <a:buAutoNum type="arabicPeriod"/>
              </a:pPr>
              <a:r>
                <a:rPr lang="zh-CN" altLang="en-US" sz="1200" smtClean="0">
                  <a:solidFill>
                    <a:schemeClr val="tx1">
                      <a:lumMod val="50000"/>
                      <a:lumOff val="50000"/>
                    </a:schemeClr>
                  </a:solidFill>
                </a:rPr>
                <a:t>展示国内几家大公司在人工智能辅助诊断领域的研究进展、现阶段成果；</a:t>
              </a:r>
              <a:endParaRPr lang="en-US" altLang="zh-CN" sz="1200" smtClean="0">
                <a:solidFill>
                  <a:schemeClr val="tx1">
                    <a:lumMod val="50000"/>
                    <a:lumOff val="50000"/>
                  </a:schemeClr>
                </a:solidFill>
              </a:endParaRPr>
            </a:p>
            <a:p>
              <a:pPr marL="228600" indent="-228600">
                <a:lnSpc>
                  <a:spcPct val="120000"/>
                </a:lnSpc>
                <a:buAutoNum type="arabicPeriod"/>
              </a:pPr>
              <a:r>
                <a:rPr lang="zh-CN" altLang="en-US" sz="1200">
                  <a:solidFill>
                    <a:schemeClr val="tx1">
                      <a:lumMod val="50000"/>
                      <a:lumOff val="50000"/>
                    </a:schemeClr>
                  </a:solidFill>
                </a:rPr>
                <a:t>总结</a:t>
              </a:r>
              <a:r>
                <a:rPr lang="zh-CN" altLang="en-US" sz="1200" smtClean="0">
                  <a:solidFill>
                    <a:schemeClr val="tx1">
                      <a:lumMod val="50000"/>
                      <a:lumOff val="50000"/>
                    </a:schemeClr>
                  </a:solidFill>
                </a:rPr>
                <a:t>分析国内大公司人工智能辅助诊断的发展现状。</a:t>
              </a:r>
              <a:endParaRPr lang="zh-CN" altLang="en-US" sz="1200" dirty="0">
                <a:solidFill>
                  <a:schemeClr val="tx1">
                    <a:lumMod val="50000"/>
                    <a:lumOff val="50000"/>
                  </a:schemeClr>
                </a:solidFill>
              </a:endParaRPr>
            </a:p>
          </p:txBody>
        </p:sp>
        <p:sp>
          <p:nvSpPr>
            <p:cNvPr id="20" name="矩形 19"/>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效果</a:t>
              </a:r>
              <a:endParaRPr lang="zh-CN" altLang="en-US" b="1" dirty="0">
                <a:solidFill>
                  <a:schemeClr val="bg1"/>
                </a:solidFill>
              </a:endParaRPr>
            </a:p>
          </p:txBody>
        </p:sp>
      </p:grpSp>
      <p:grpSp>
        <p:nvGrpSpPr>
          <p:cNvPr id="21" name="组合 20"/>
          <p:cNvGrpSpPr/>
          <p:nvPr/>
        </p:nvGrpSpPr>
        <p:grpSpPr>
          <a:xfrm>
            <a:off x="1122455" y="3954235"/>
            <a:ext cx="2454998" cy="1081478"/>
            <a:chOff x="6585160" y="1274751"/>
            <a:chExt cx="2454998" cy="1081478"/>
          </a:xfrm>
        </p:grpSpPr>
        <p:sp>
          <p:nvSpPr>
            <p:cNvPr id="22" name="矩形 21"/>
            <p:cNvSpPr/>
            <p:nvPr/>
          </p:nvSpPr>
          <p:spPr>
            <a:xfrm>
              <a:off x="6585160" y="1820698"/>
              <a:ext cx="2454998" cy="535531"/>
            </a:xfrm>
            <a:prstGeom prst="rect">
              <a:avLst/>
            </a:prstGeom>
          </p:spPr>
          <p:txBody>
            <a:bodyPr wrap="square">
              <a:spAutoFit/>
              <a:scene3d>
                <a:camera prst="orthographicFront"/>
                <a:lightRig rig="threePt" dir="t"/>
              </a:scene3d>
              <a:sp3d contourW="12700"/>
            </a:bodyPr>
            <a:lstStyle/>
            <a:p>
              <a:pPr marL="228600" indent="-228600">
                <a:lnSpc>
                  <a:spcPct val="120000"/>
                </a:lnSpc>
                <a:buAutoNum type="arabicPeriod"/>
              </a:pPr>
              <a:r>
                <a:rPr lang="zh-CN" altLang="en-US" sz="1200" smtClean="0">
                  <a:solidFill>
                    <a:schemeClr val="tx1">
                      <a:lumMod val="50000"/>
                      <a:lumOff val="50000"/>
                    </a:schemeClr>
                  </a:solidFill>
                </a:rPr>
                <a:t>产业报告中的案例分析模块；</a:t>
              </a:r>
              <a:endParaRPr lang="en-US" altLang="zh-CN" sz="1200" smtClean="0">
                <a:solidFill>
                  <a:schemeClr val="tx1">
                    <a:lumMod val="50000"/>
                    <a:lumOff val="50000"/>
                  </a:schemeClr>
                </a:solidFill>
              </a:endParaRPr>
            </a:p>
            <a:p>
              <a:pPr marL="228600" indent="-228600">
                <a:lnSpc>
                  <a:spcPct val="120000"/>
                </a:lnSpc>
                <a:buAutoNum type="arabicPeriod"/>
              </a:pPr>
              <a:r>
                <a:rPr lang="zh-CN" altLang="en-US" sz="1200" smtClean="0">
                  <a:solidFill>
                    <a:schemeClr val="tx1">
                      <a:lumMod val="50000"/>
                      <a:lumOff val="50000"/>
                    </a:schemeClr>
                  </a:solidFill>
                </a:rPr>
                <a:t>第八周小组学习报告。</a:t>
              </a:r>
              <a:endParaRPr lang="en-US" altLang="zh-CN" sz="1200" dirty="0" smtClean="0">
                <a:solidFill>
                  <a:schemeClr val="tx1">
                    <a:lumMod val="50000"/>
                    <a:lumOff val="50000"/>
                  </a:schemeClr>
                </a:solidFill>
              </a:endParaRPr>
            </a:p>
          </p:txBody>
        </p:sp>
        <p:sp>
          <p:nvSpPr>
            <p:cNvPr id="23" name="矩形 22"/>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输出</a:t>
              </a:r>
              <a:endParaRPr lang="zh-CN" altLang="en-US" b="1" dirty="0">
                <a:solidFill>
                  <a:schemeClr val="bg1"/>
                </a:solidFill>
              </a:endParaRPr>
            </a:p>
          </p:txBody>
        </p:sp>
      </p:grpSp>
      <p:grpSp>
        <p:nvGrpSpPr>
          <p:cNvPr id="24" name="组合 23"/>
          <p:cNvGrpSpPr/>
          <p:nvPr/>
        </p:nvGrpSpPr>
        <p:grpSpPr>
          <a:xfrm>
            <a:off x="4868500" y="3954235"/>
            <a:ext cx="2454998" cy="1746276"/>
            <a:chOff x="6585160" y="1274751"/>
            <a:chExt cx="2454998" cy="1746276"/>
          </a:xfrm>
        </p:grpSpPr>
        <p:sp>
          <p:nvSpPr>
            <p:cNvPr id="25" name="矩形 24"/>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smtClean="0">
                  <a:solidFill>
                    <a:schemeClr val="tx1">
                      <a:lumMod val="50000"/>
                      <a:lumOff val="50000"/>
                    </a:schemeClr>
                  </a:solidFill>
                </a:rPr>
                <a:t>1. </a:t>
              </a:r>
              <a:r>
                <a:rPr lang="zh-CN" altLang="en-US" sz="1200" smtClean="0">
                  <a:solidFill>
                    <a:schemeClr val="tx1">
                      <a:lumMod val="50000"/>
                      <a:lumOff val="50000"/>
                    </a:schemeClr>
                  </a:solidFill>
                </a:rPr>
                <a:t>选择应该调查的国内公司；</a:t>
              </a:r>
              <a:endParaRPr lang="en-US" altLang="zh-CN" sz="1200" smtClean="0">
                <a:solidFill>
                  <a:schemeClr val="tx1">
                    <a:lumMod val="50000"/>
                    <a:lumOff val="50000"/>
                  </a:schemeClr>
                </a:solidFill>
              </a:endParaRPr>
            </a:p>
            <a:p>
              <a:pPr>
                <a:lnSpc>
                  <a:spcPct val="120000"/>
                </a:lnSpc>
              </a:pPr>
              <a:r>
                <a:rPr lang="en-US" altLang="zh-CN" sz="1200" smtClean="0">
                  <a:solidFill>
                    <a:schemeClr val="tx1">
                      <a:lumMod val="50000"/>
                      <a:lumOff val="50000"/>
                    </a:schemeClr>
                  </a:solidFill>
                </a:rPr>
                <a:t>2. </a:t>
              </a:r>
              <a:r>
                <a:rPr lang="zh-CN" altLang="en-US" sz="1200" smtClean="0">
                  <a:solidFill>
                    <a:schemeClr val="tx1">
                      <a:lumMod val="50000"/>
                      <a:lumOff val="50000"/>
                    </a:schemeClr>
                  </a:solidFill>
                </a:rPr>
                <a:t>对这些公司进行调查，收集数据和事实；</a:t>
              </a:r>
              <a:endParaRPr lang="en-US" altLang="zh-CN" sz="1200" smtClean="0">
                <a:solidFill>
                  <a:schemeClr val="tx1">
                    <a:lumMod val="50000"/>
                    <a:lumOff val="50000"/>
                  </a:schemeClr>
                </a:solidFill>
              </a:endParaRPr>
            </a:p>
            <a:p>
              <a:pPr>
                <a:lnSpc>
                  <a:spcPct val="120000"/>
                </a:lnSpc>
              </a:pPr>
              <a:r>
                <a:rPr lang="en-US" altLang="zh-CN" sz="1200" smtClean="0">
                  <a:solidFill>
                    <a:schemeClr val="tx1">
                      <a:lumMod val="50000"/>
                      <a:lumOff val="50000"/>
                    </a:schemeClr>
                  </a:solidFill>
                </a:rPr>
                <a:t>3. </a:t>
              </a:r>
              <a:r>
                <a:rPr lang="zh-CN" altLang="en-US" sz="1200" smtClean="0">
                  <a:solidFill>
                    <a:schemeClr val="tx1">
                      <a:lumMod val="50000"/>
                      <a:lumOff val="50000"/>
                    </a:schemeClr>
                  </a:solidFill>
                </a:rPr>
                <a:t>分析整理这些事实，并且得出对于国内该领域研究进展的结论</a:t>
              </a:r>
              <a:r>
                <a:rPr lang="zh-CN" altLang="en-US" sz="1200">
                  <a:solidFill>
                    <a:schemeClr val="tx1">
                      <a:lumMod val="50000"/>
                      <a:lumOff val="50000"/>
                    </a:schemeClr>
                  </a:solidFill>
                </a:rPr>
                <a:t>。</a:t>
              </a:r>
              <a:endParaRPr lang="en-US" altLang="zh-CN" sz="1200" smtClean="0">
                <a:solidFill>
                  <a:schemeClr val="tx1">
                    <a:lumMod val="50000"/>
                    <a:lumOff val="50000"/>
                  </a:schemeClr>
                </a:solidFill>
              </a:endParaRPr>
            </a:p>
          </p:txBody>
        </p:sp>
        <p:sp>
          <p:nvSpPr>
            <p:cNvPr id="26" name="矩形 25"/>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过程</a:t>
              </a:r>
              <a:endParaRPr lang="zh-CN" altLang="en-US" b="1" dirty="0">
                <a:solidFill>
                  <a:schemeClr val="bg1"/>
                </a:solidFill>
              </a:endParaRPr>
            </a:p>
          </p:txBody>
        </p:sp>
      </p:grpSp>
      <p:grpSp>
        <p:nvGrpSpPr>
          <p:cNvPr id="27" name="组合 26"/>
          <p:cNvGrpSpPr/>
          <p:nvPr/>
        </p:nvGrpSpPr>
        <p:grpSpPr>
          <a:xfrm>
            <a:off x="8614548" y="3954235"/>
            <a:ext cx="2454998" cy="1746276"/>
            <a:chOff x="6585160" y="1274751"/>
            <a:chExt cx="2454998" cy="1746276"/>
          </a:xfrm>
        </p:grpSpPr>
        <p:sp>
          <p:nvSpPr>
            <p:cNvPr id="28" name="矩形 27"/>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、国内外</a:t>
              </a:r>
              <a:r>
                <a:rPr lang="zh-CN" altLang="en-US" sz="1200" dirty="0">
                  <a:solidFill>
                    <a:schemeClr val="tx1">
                      <a:lumMod val="50000"/>
                      <a:lumOff val="50000"/>
                    </a:schemeClr>
                  </a:solidFill>
                </a:rPr>
                <a:t>相关</a:t>
              </a:r>
              <a:r>
                <a:rPr lang="zh-CN" altLang="en-US" sz="1200" dirty="0" smtClean="0">
                  <a:solidFill>
                    <a:schemeClr val="tx1">
                      <a:lumMod val="50000"/>
                      <a:lumOff val="50000"/>
                    </a:schemeClr>
                  </a:solidFill>
                </a:rPr>
                <a:t>文献</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、对市场公司的商业情况分析报告、新闻报道等</a:t>
              </a:r>
              <a:endParaRPr lang="zh-CN" altLang="en-US" sz="1200" dirty="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a:t>
              </a:r>
              <a:r>
                <a:rPr lang="en-US" altLang="zh-CN" sz="1200" dirty="0" smtClean="0">
                  <a:solidFill>
                    <a:schemeClr val="tx1">
                      <a:lumMod val="50000"/>
                      <a:lumOff val="50000"/>
                    </a:schemeClr>
                  </a:solidFill>
                </a:rPr>
                <a:t>toyhouse.cc</a:t>
              </a:r>
              <a:r>
                <a:rPr lang="zh-CN" altLang="en-US" sz="1200" dirty="0" smtClean="0">
                  <a:solidFill>
                    <a:schemeClr val="tx1">
                      <a:lumMod val="50000"/>
                      <a:lumOff val="50000"/>
                    </a:schemeClr>
                  </a:solidFill>
                </a:rPr>
                <a:t>、</a:t>
              </a:r>
              <a:r>
                <a:rPr lang="en-US" altLang="zh-CN" sz="1200" dirty="0">
                  <a:solidFill>
                    <a:schemeClr val="tx1">
                      <a:lumMod val="50000"/>
                      <a:lumOff val="50000"/>
                    </a:schemeClr>
                  </a:solidFill>
                </a:rPr>
                <a:t>GitHub</a:t>
              </a:r>
              <a:r>
                <a:rPr lang="zh-CN" altLang="en-US" sz="1200" dirty="0" smtClean="0">
                  <a:solidFill>
                    <a:schemeClr val="tx1">
                      <a:lumMod val="50000"/>
                      <a:lumOff val="50000"/>
                    </a:schemeClr>
                  </a:solidFill>
                </a:rPr>
                <a:t>等</a:t>
              </a:r>
              <a:r>
                <a:rPr lang="zh-CN" altLang="en-US" sz="1200" dirty="0">
                  <a:solidFill>
                    <a:schemeClr val="tx1">
                      <a:lumMod val="50000"/>
                      <a:lumOff val="50000"/>
                    </a:schemeClr>
                  </a:solidFill>
                </a:rPr>
                <a:t>协同工具</a:t>
              </a:r>
            </a:p>
          </p:txBody>
        </p:sp>
        <p:sp>
          <p:nvSpPr>
            <p:cNvPr id="29" name="矩形 28"/>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输入</a:t>
              </a:r>
              <a:endParaRPr lang="zh-CN" altLang="en-US" b="1" dirty="0">
                <a:solidFill>
                  <a:schemeClr val="bg1"/>
                </a:solidFill>
              </a:endParaRPr>
            </a:p>
          </p:txBody>
        </p:sp>
      </p:grpSp>
    </p:spTree>
    <p:extLst>
      <p:ext uri="{BB962C8B-B14F-4D97-AF65-F5344CB8AC3E}">
        <p14:creationId xmlns:p14="http://schemas.microsoft.com/office/powerpoint/2010/main" val="277652231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14:presetBounceEnd="60000">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14:bounceEnd="60000">
                                          <p:cBhvr additive="base">
                                            <p:cTn id="38" dur="1000" fill="hold"/>
                                            <p:tgtEl>
                                              <p:spTgt spid="12"/>
                                            </p:tgtEl>
                                            <p:attrNameLst>
                                              <p:attrName>ppt_x</p:attrName>
                                            </p:attrNameLst>
                                          </p:cBhvr>
                                          <p:tavLst>
                                            <p:tav tm="0">
                                              <p:val>
                                                <p:strVal val="1+#ppt_w/2"/>
                                              </p:val>
                                            </p:tav>
                                            <p:tav tm="100000">
                                              <p:val>
                                                <p:strVal val="#ppt_x"/>
                                              </p:val>
                                            </p:tav>
                                          </p:tavLst>
                                        </p:anim>
                                        <p:anim calcmode="lin" valueType="num" p14:bounceEnd="60000">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60000">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14:bounceEnd="60000">
                                          <p:cBhvr additive="base">
                                            <p:cTn id="42"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3" dur="10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14:presetBounceEnd="60000">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14:bounceEnd="60000">
                                          <p:cBhvr additive="base">
                                            <p:cTn id="46" dur="10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47" dur="1000" fill="hold"/>
                                            <p:tgtEl>
                                              <p:spTgt spid="1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14:presetBounceEnd="60000">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14:bounceEnd="60000">
                                          <p:cBhvr additive="base">
                                            <p:cTn id="50"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1" dur="1000" fill="hold"/>
                                            <p:tgtEl>
                                              <p:spTgt spid="2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14:presetBounceEnd="60000">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14:bounceEnd="60000">
                                          <p:cBhvr additive="base">
                                            <p:cTn id="54"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55" dur="10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14:presetBounceEnd="60000">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14:bounceEnd="60000">
                                          <p:cBhvr additive="base">
                                            <p:cTn id="58"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5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000" fill="hold"/>
                                            <p:tgtEl>
                                              <p:spTgt spid="12"/>
                                            </p:tgtEl>
                                            <p:attrNameLst>
                                              <p:attrName>ppt_x</p:attrName>
                                            </p:attrNameLst>
                                          </p:cBhvr>
                                          <p:tavLst>
                                            <p:tav tm="0">
                                              <p:val>
                                                <p:strVal val="1+#ppt_w/2"/>
                                              </p:val>
                                            </p:tav>
                                            <p:tav tm="100000">
                                              <p:val>
                                                <p:strVal val="#ppt_x"/>
                                              </p:val>
                                            </p:tav>
                                          </p:tavLst>
                                        </p:anim>
                                        <p:anim calcmode="lin" valueType="num">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1000" fill="hold"/>
                                            <p:tgtEl>
                                              <p:spTgt spid="15"/>
                                            </p:tgtEl>
                                            <p:attrNameLst>
                                              <p:attrName>ppt_x</p:attrName>
                                            </p:attrNameLst>
                                          </p:cBhvr>
                                          <p:tavLst>
                                            <p:tav tm="0">
                                              <p:val>
                                                <p:strVal val="1+#ppt_w/2"/>
                                              </p:val>
                                            </p:tav>
                                            <p:tav tm="100000">
                                              <p:val>
                                                <p:strVal val="#ppt_x"/>
                                              </p:val>
                                            </p:tav>
                                          </p:tavLst>
                                        </p:anim>
                                        <p:anim calcmode="lin" valueType="num">
                                          <p:cBhvr additive="base">
                                            <p:cTn id="43" dur="10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1000" fill="hold"/>
                                            <p:tgtEl>
                                              <p:spTgt spid="18"/>
                                            </p:tgtEl>
                                            <p:attrNameLst>
                                              <p:attrName>ppt_x</p:attrName>
                                            </p:attrNameLst>
                                          </p:cBhvr>
                                          <p:tavLst>
                                            <p:tav tm="0">
                                              <p:val>
                                                <p:strVal val="1+#ppt_w/2"/>
                                              </p:val>
                                            </p:tav>
                                            <p:tav tm="100000">
                                              <p:val>
                                                <p:strVal val="#ppt_x"/>
                                              </p:val>
                                            </p:tav>
                                          </p:tavLst>
                                        </p:anim>
                                        <p:anim calcmode="lin" valueType="num">
                                          <p:cBhvr additive="base">
                                            <p:cTn id="47" dur="1000" fill="hold"/>
                                            <p:tgtEl>
                                              <p:spTgt spid="1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1000" fill="hold"/>
                                            <p:tgtEl>
                                              <p:spTgt spid="21"/>
                                            </p:tgtEl>
                                            <p:attrNameLst>
                                              <p:attrName>ppt_x</p:attrName>
                                            </p:attrNameLst>
                                          </p:cBhvr>
                                          <p:tavLst>
                                            <p:tav tm="0">
                                              <p:val>
                                                <p:strVal val="1+#ppt_w/2"/>
                                              </p:val>
                                            </p:tav>
                                            <p:tav tm="100000">
                                              <p:val>
                                                <p:strVal val="#ppt_x"/>
                                              </p:val>
                                            </p:tav>
                                          </p:tavLst>
                                        </p:anim>
                                        <p:anim calcmode="lin" valueType="num">
                                          <p:cBhvr additive="base">
                                            <p:cTn id="51" dur="1000" fill="hold"/>
                                            <p:tgtEl>
                                              <p:spTgt spid="2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1000" fill="hold"/>
                                            <p:tgtEl>
                                              <p:spTgt spid="24"/>
                                            </p:tgtEl>
                                            <p:attrNameLst>
                                              <p:attrName>ppt_x</p:attrName>
                                            </p:attrNameLst>
                                          </p:cBhvr>
                                          <p:tavLst>
                                            <p:tav tm="0">
                                              <p:val>
                                                <p:strVal val="1+#ppt_w/2"/>
                                              </p:val>
                                            </p:tav>
                                            <p:tav tm="100000">
                                              <p:val>
                                                <p:strVal val="#ppt_x"/>
                                              </p:val>
                                            </p:tav>
                                          </p:tavLst>
                                        </p:anim>
                                        <p:anim calcmode="lin" valueType="num">
                                          <p:cBhvr additive="base">
                                            <p:cTn id="55" dur="10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1000" fill="hold"/>
                                            <p:tgtEl>
                                              <p:spTgt spid="27"/>
                                            </p:tgtEl>
                                            <p:attrNameLst>
                                              <p:attrName>ppt_x</p:attrName>
                                            </p:attrNameLst>
                                          </p:cBhvr>
                                          <p:tavLst>
                                            <p:tav tm="0">
                                              <p:val>
                                                <p:strVal val="1+#ppt_w/2"/>
                                              </p:val>
                                            </p:tav>
                                            <p:tav tm="100000">
                                              <p:val>
                                                <p:strVal val="#ppt_x"/>
                                              </p:val>
                                            </p:tav>
                                          </p:tavLst>
                                        </p:anim>
                                        <p:anim calcmode="lin" valueType="num">
                                          <p:cBhvr additive="base">
                                            <p:cTn id="5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4" y="198773"/>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lvl="0" algn="ctr">
                <a:defRPr/>
              </a:pPr>
              <a:r>
                <a:rPr lang="zh-CN" altLang="en-US" sz="2800" b="1" smtClean="0">
                  <a:solidFill>
                    <a:prstClr val="black"/>
                  </a:solidFill>
                  <a:latin typeface="Geometr415 Blk BT" panose="020B0802020204020303" pitchFamily="34" charset="0"/>
                </a:rPr>
                <a:t>主流形式</a:t>
              </a:r>
              <a:endParaRPr lang="zh-CN" altLang="en-US" sz="2800" b="1" dirty="0">
                <a:solidFill>
                  <a:prstClr val="black"/>
                </a:solidFill>
                <a:latin typeface="Geometr415 Blk BT" panose="020B0802020204020303" pitchFamily="34" charset="0"/>
              </a:endParaRPr>
            </a:p>
          </p:txBody>
        </p:sp>
      </p:grpSp>
      <p:sp>
        <p:nvSpPr>
          <p:cNvPr id="2" name="矩形 1"/>
          <p:cNvSpPr/>
          <p:nvPr/>
        </p:nvSpPr>
        <p:spPr>
          <a:xfrm>
            <a:off x="5041897" y="2914649"/>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5971"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34175"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25971"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34175"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cxnSpLocks/>
            <a:endCxn id="7" idx="1"/>
          </p:cNvCxnSpPr>
          <p:nvPr/>
        </p:nvCxnSpPr>
        <p:spPr>
          <a:xfrm>
            <a:off x="39116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440967" y="2258525"/>
            <a:ext cx="3520124" cy="1312246"/>
            <a:chOff x="6585160" y="1678126"/>
            <a:chExt cx="3520124" cy="1312246"/>
          </a:xfrm>
        </p:grpSpPr>
        <p:sp>
          <p:nvSpPr>
            <p:cNvPr id="22" name="矩形 21"/>
            <p:cNvSpPr/>
            <p:nvPr/>
          </p:nvSpPr>
          <p:spPr>
            <a:xfrm>
              <a:off x="6585160" y="2030750"/>
              <a:ext cx="3520124"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利用机器学习和自然语言处理技术自动抓取病历中的临床变量，智能化融汇多源异构的医疗数据，结构化病历、文献生成标准化的数据库将积压的病历自动批量转化为结构化数据库。</a:t>
              </a:r>
              <a:endParaRPr lang="zh-CN" altLang="en-US" sz="1200" dirty="0">
                <a:solidFill>
                  <a:schemeClr val="tx1">
                    <a:lumMod val="50000"/>
                    <a:lumOff val="50000"/>
                  </a:schemeClr>
                </a:solidFill>
              </a:endParaRPr>
            </a:p>
          </p:txBody>
        </p:sp>
        <p:sp>
          <p:nvSpPr>
            <p:cNvPr id="23" name="矩形 22"/>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a:solidFill>
                    <a:schemeClr val="tx1">
                      <a:lumMod val="65000"/>
                      <a:lumOff val="35000"/>
                    </a:schemeClr>
                  </a:solidFill>
                </a:rPr>
                <a:t>病历</a:t>
              </a:r>
              <a:r>
                <a:rPr lang="zh-CN" altLang="en-US" b="1" smtClean="0">
                  <a:solidFill>
                    <a:schemeClr val="tx1">
                      <a:lumMod val="65000"/>
                      <a:lumOff val="35000"/>
                    </a:schemeClr>
                  </a:solidFill>
                </a:rPr>
                <a:t>分析</a:t>
              </a:r>
              <a:endParaRPr lang="zh-CN" altLang="en-US" b="1" dirty="0">
                <a:solidFill>
                  <a:schemeClr val="tx1">
                    <a:lumMod val="65000"/>
                    <a:lumOff val="35000"/>
                  </a:schemeClr>
                </a:solidFill>
              </a:endParaRPr>
            </a:p>
          </p:txBody>
        </p:sp>
      </p:grpSp>
      <p:grpSp>
        <p:nvGrpSpPr>
          <p:cNvPr id="24" name="组合 23"/>
          <p:cNvGrpSpPr/>
          <p:nvPr/>
        </p:nvGrpSpPr>
        <p:grpSpPr>
          <a:xfrm>
            <a:off x="8440967" y="4337700"/>
            <a:ext cx="3520124" cy="1331353"/>
            <a:chOff x="6585160" y="1678126"/>
            <a:chExt cx="3520124" cy="1331353"/>
          </a:xfrm>
        </p:grpSpPr>
        <p:sp>
          <p:nvSpPr>
            <p:cNvPr id="25" name="矩形 24"/>
            <p:cNvSpPr/>
            <p:nvPr/>
          </p:nvSpPr>
          <p:spPr>
            <a:xfrm>
              <a:off x="6585160" y="2030750"/>
              <a:ext cx="3520124"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“人工智能</a:t>
              </a:r>
              <a:r>
                <a:rPr lang="en-US" altLang="zh-CN" sz="1200">
                  <a:solidFill>
                    <a:schemeClr val="tx1">
                      <a:lumMod val="50000"/>
                      <a:lumOff val="50000"/>
                    </a:schemeClr>
                  </a:solidFill>
                </a:rPr>
                <a:t>+</a:t>
              </a:r>
              <a:r>
                <a:rPr lang="zh-CN" altLang="en-US" sz="1200">
                  <a:solidFill>
                    <a:schemeClr val="tx1">
                      <a:lumMod val="50000"/>
                      <a:lumOff val="50000"/>
                    </a:schemeClr>
                  </a:solidFill>
                </a:rPr>
                <a:t>医学影像</a:t>
              </a:r>
              <a:r>
                <a:rPr lang="zh-CN" altLang="en-US" sz="1200" smtClean="0">
                  <a:solidFill>
                    <a:schemeClr val="tx1">
                      <a:lumMod val="50000"/>
                      <a:lumOff val="50000"/>
                    </a:schemeClr>
                  </a:solidFill>
                </a:rPr>
                <a:t>”是</a:t>
              </a:r>
              <a:r>
                <a:rPr lang="zh-CN" altLang="en-US" sz="1200">
                  <a:solidFill>
                    <a:schemeClr val="tx1">
                      <a:lumMod val="50000"/>
                      <a:lumOff val="50000"/>
                    </a:schemeClr>
                  </a:solidFill>
                </a:rPr>
                <a:t>计算机在医学影像的基础上，通过深度学习，完成对影像的分类、目标检测、图像分割和检索工作，协助医生完成诊断、治疗工作的一种辅助工具。</a:t>
              </a:r>
              <a:endParaRPr lang="zh-CN" altLang="en-US" sz="1200" dirty="0">
                <a:solidFill>
                  <a:schemeClr val="tx1">
                    <a:lumMod val="50000"/>
                    <a:lumOff val="50000"/>
                  </a:schemeClr>
                </a:solidFill>
              </a:endParaRPr>
            </a:p>
          </p:txBody>
        </p:sp>
        <p:sp>
          <p:nvSpPr>
            <p:cNvPr id="26" name="矩形 2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smtClean="0">
                  <a:solidFill>
                    <a:srgbClr val="FF0000"/>
                  </a:solidFill>
                </a:rPr>
                <a:t>医学影像</a:t>
              </a:r>
              <a:endParaRPr lang="zh-CN" altLang="en-US" b="1" dirty="0">
                <a:solidFill>
                  <a:srgbClr val="FF0000"/>
                </a:solidFill>
              </a:endParaRPr>
            </a:p>
          </p:txBody>
        </p:sp>
      </p:grpSp>
      <p:grpSp>
        <p:nvGrpSpPr>
          <p:cNvPr id="27" name="组合 26"/>
          <p:cNvGrpSpPr/>
          <p:nvPr/>
        </p:nvGrpSpPr>
        <p:grpSpPr>
          <a:xfrm>
            <a:off x="240145" y="2258525"/>
            <a:ext cx="3552949" cy="1312246"/>
            <a:chOff x="5487209" y="1678126"/>
            <a:chExt cx="3552949" cy="1312246"/>
          </a:xfrm>
        </p:grpSpPr>
        <p:sp>
          <p:nvSpPr>
            <p:cNvPr id="28" name="矩形 27"/>
            <p:cNvSpPr/>
            <p:nvPr/>
          </p:nvSpPr>
          <p:spPr>
            <a:xfrm>
              <a:off x="5487209" y="2030750"/>
              <a:ext cx="3552949"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虚拟助手是一种可以和人类进行沟通和交流的辅助机器人，它通过人工智能技术理解人类的想法，学习人类的需求，并输出各类知识和信息，辅助人类的生活和工作。</a:t>
              </a:r>
              <a:endParaRPr lang="zh-CN" altLang="en-US" sz="1200" dirty="0">
                <a:solidFill>
                  <a:schemeClr val="tx1">
                    <a:lumMod val="50000"/>
                    <a:lumOff val="50000"/>
                  </a:schemeClr>
                </a:solidFill>
              </a:endParaRPr>
            </a:p>
          </p:txBody>
        </p:sp>
        <p:sp>
          <p:nvSpPr>
            <p:cNvPr id="29" name="矩形 28"/>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smtClean="0">
                  <a:solidFill>
                    <a:srgbClr val="FF0000"/>
                  </a:solidFill>
                </a:rPr>
                <a:t>虚拟助手</a:t>
              </a:r>
              <a:endParaRPr lang="zh-CN" altLang="en-US" b="1" dirty="0">
                <a:solidFill>
                  <a:srgbClr val="FF0000"/>
                </a:solidFill>
              </a:endParaRPr>
            </a:p>
          </p:txBody>
        </p:sp>
      </p:grpSp>
      <p:grpSp>
        <p:nvGrpSpPr>
          <p:cNvPr id="30" name="组合 29"/>
          <p:cNvGrpSpPr/>
          <p:nvPr/>
        </p:nvGrpSpPr>
        <p:grpSpPr>
          <a:xfrm>
            <a:off x="240145" y="4337700"/>
            <a:ext cx="3552949" cy="1090647"/>
            <a:chOff x="5487209" y="1678126"/>
            <a:chExt cx="3552949" cy="1090647"/>
          </a:xfrm>
        </p:grpSpPr>
        <p:sp>
          <p:nvSpPr>
            <p:cNvPr id="31" name="矩形 30"/>
            <p:cNvSpPr/>
            <p:nvPr/>
          </p:nvSpPr>
          <p:spPr>
            <a:xfrm>
              <a:off x="5487209" y="2030750"/>
              <a:ext cx="3552949"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现代医学，是从人们的各种生化、影像的检查结果中，去诊断是否患病。如果要实现疾病的未来发展预测，往往力不从心。</a:t>
              </a:r>
              <a:endParaRPr lang="zh-CN" altLang="en-US" sz="1200" dirty="0">
                <a:solidFill>
                  <a:schemeClr val="tx1">
                    <a:lumMod val="50000"/>
                    <a:lumOff val="50000"/>
                  </a:schemeClr>
                </a:solidFill>
              </a:endParaRPr>
            </a:p>
          </p:txBody>
        </p:sp>
        <p:sp>
          <p:nvSpPr>
            <p:cNvPr id="32" name="矩形 31"/>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smtClean="0">
                  <a:solidFill>
                    <a:schemeClr val="tx1">
                      <a:lumMod val="65000"/>
                      <a:lumOff val="35000"/>
                    </a:schemeClr>
                  </a:solidFill>
                </a:rPr>
                <a:t>疾病预测</a:t>
              </a:r>
              <a:endParaRPr lang="zh-CN" altLang="en-US" b="1" dirty="0">
                <a:solidFill>
                  <a:schemeClr val="tx1">
                    <a:lumMod val="65000"/>
                    <a:lumOff val="35000"/>
                  </a:schemeClr>
                </a:solidFill>
              </a:endParaRPr>
            </a:p>
          </p:txBody>
        </p:sp>
      </p:grpSp>
      <p:pic>
        <p:nvPicPr>
          <p:cNvPr id="11" name="图片 10"/>
          <p:cNvPicPr>
            <a:picLocks noChangeAspect="1"/>
          </p:cNvPicPr>
          <p:nvPr/>
        </p:nvPicPr>
        <p:blipFill>
          <a:blip r:embed="rId3"/>
          <a:stretch>
            <a:fillRect/>
          </a:stretch>
        </p:blipFill>
        <p:spPr>
          <a:xfrm>
            <a:off x="4587873" y="2481378"/>
            <a:ext cx="904875" cy="904875"/>
          </a:xfrm>
          <a:prstGeom prst="rect">
            <a:avLst/>
          </a:prstGeom>
        </p:spPr>
      </p:pic>
      <p:pic>
        <p:nvPicPr>
          <p:cNvPr id="13" name="图片 12"/>
          <p:cNvPicPr>
            <a:picLocks noChangeAspect="1"/>
          </p:cNvPicPr>
          <p:nvPr/>
        </p:nvPicPr>
        <p:blipFill>
          <a:blip r:embed="rId4"/>
          <a:stretch>
            <a:fillRect/>
          </a:stretch>
        </p:blipFill>
        <p:spPr>
          <a:xfrm>
            <a:off x="4588433" y="4512092"/>
            <a:ext cx="962025" cy="876300"/>
          </a:xfrm>
          <a:prstGeom prst="rect">
            <a:avLst/>
          </a:prstGeom>
        </p:spPr>
      </p:pic>
      <p:pic>
        <p:nvPicPr>
          <p:cNvPr id="17" name="图片 16"/>
          <p:cNvPicPr>
            <a:picLocks noChangeAspect="1"/>
          </p:cNvPicPr>
          <p:nvPr/>
        </p:nvPicPr>
        <p:blipFill>
          <a:blip r:embed="rId5"/>
          <a:stretch>
            <a:fillRect/>
          </a:stretch>
        </p:blipFill>
        <p:spPr>
          <a:xfrm>
            <a:off x="6734175" y="2491538"/>
            <a:ext cx="876300" cy="838200"/>
          </a:xfrm>
          <a:prstGeom prst="rect">
            <a:avLst/>
          </a:prstGeom>
        </p:spPr>
      </p:pic>
      <p:pic>
        <p:nvPicPr>
          <p:cNvPr id="18" name="图片 17"/>
          <p:cNvPicPr>
            <a:picLocks noChangeAspect="1"/>
          </p:cNvPicPr>
          <p:nvPr/>
        </p:nvPicPr>
        <p:blipFill>
          <a:blip r:embed="rId6"/>
          <a:stretch>
            <a:fillRect/>
          </a:stretch>
        </p:blipFill>
        <p:spPr>
          <a:xfrm>
            <a:off x="6683603" y="4529342"/>
            <a:ext cx="908453" cy="859081"/>
          </a:xfrm>
          <a:prstGeom prst="rect">
            <a:avLst/>
          </a:prstGeom>
        </p:spPr>
      </p:pic>
      <p:sp>
        <p:nvSpPr>
          <p:cNvPr id="19" name="矩形 18"/>
          <p:cNvSpPr/>
          <p:nvPr/>
        </p:nvSpPr>
        <p:spPr>
          <a:xfrm>
            <a:off x="4131339" y="5964024"/>
            <a:ext cx="4211409" cy="369332"/>
          </a:xfrm>
          <a:prstGeom prst="rect">
            <a:avLst/>
          </a:prstGeom>
        </p:spPr>
        <p:txBody>
          <a:bodyPr wrap="none">
            <a:spAutoFit/>
          </a:bodyPr>
          <a:lstStyle/>
          <a:p>
            <a:r>
              <a:rPr lang="zh-CN" altLang="en-US"/>
              <a:t>https://zhuanlan.zhihu.com/p/29429516</a:t>
            </a:r>
          </a:p>
        </p:txBody>
      </p:sp>
    </p:spTree>
    <p:extLst>
      <p:ext uri="{BB962C8B-B14F-4D97-AF65-F5344CB8AC3E}">
        <p14:creationId xmlns:p14="http://schemas.microsoft.com/office/powerpoint/2010/main" val="233231919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14:presetBounceEnd="60000">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14:bounceEnd="60000">
                                          <p:cBhvr additive="base">
                                            <p:cTn id="71"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14:presetBounceEnd="60000">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14:bounceEnd="60000">
                                          <p:cBhvr additive="base">
                                            <p:cTn id="7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14:presetBounceEnd="60000">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14:bounceEnd="60000">
                                          <p:cBhvr additive="base">
                                            <p:cTn id="79"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14:presetBounceEnd="60000">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14:bounceEnd="60000">
                                          <p:cBhvr additive="base">
                                            <p:cTn id="83" dur="1000" fill="hold"/>
                                            <p:tgtEl>
                                              <p:spTgt spid="30"/>
                                            </p:tgtEl>
                                            <p:attrNameLst>
                                              <p:attrName>ppt_x</p:attrName>
                                            </p:attrNameLst>
                                          </p:cBhvr>
                                          <p:tavLst>
                                            <p:tav tm="0">
                                              <p:val>
                                                <p:strVal val="0-#ppt_w/2"/>
                                              </p:val>
                                            </p:tav>
                                            <p:tav tm="100000">
                                              <p:val>
                                                <p:strVal val="#ppt_x"/>
                                              </p:val>
                                            </p:tav>
                                          </p:tavLst>
                                        </p:anim>
                                        <p:anim calcmode="lin" valueType="num" p14:bounceEnd="60000">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1000" fill="hold"/>
                                            <p:tgtEl>
                                              <p:spTgt spid="21"/>
                                            </p:tgtEl>
                                            <p:attrNameLst>
                                              <p:attrName>ppt_x</p:attrName>
                                            </p:attrNameLst>
                                          </p:cBhvr>
                                          <p:tavLst>
                                            <p:tav tm="0">
                                              <p:val>
                                                <p:strVal val="1+#ppt_w/2"/>
                                              </p:val>
                                            </p:tav>
                                            <p:tav tm="100000">
                                              <p:val>
                                                <p:strVal val="#ppt_x"/>
                                              </p:val>
                                            </p:tav>
                                          </p:tavLst>
                                        </p:anim>
                                        <p:anim calcmode="lin" valueType="num">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fill="hold"/>
                                            <p:tgtEl>
                                              <p:spTgt spid="24"/>
                                            </p:tgtEl>
                                            <p:attrNameLst>
                                              <p:attrName>ppt_x</p:attrName>
                                            </p:attrNameLst>
                                          </p:cBhvr>
                                          <p:tavLst>
                                            <p:tav tm="0">
                                              <p:val>
                                                <p:strVal val="1+#ppt_w/2"/>
                                              </p:val>
                                            </p:tav>
                                            <p:tav tm="100000">
                                              <p:val>
                                                <p:strVal val="#ppt_x"/>
                                              </p:val>
                                            </p:tav>
                                          </p:tavLst>
                                        </p:anim>
                                        <p:anim calcmode="lin" valueType="num">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1000" fill="hold"/>
                                            <p:tgtEl>
                                              <p:spTgt spid="27"/>
                                            </p:tgtEl>
                                            <p:attrNameLst>
                                              <p:attrName>ppt_x</p:attrName>
                                            </p:attrNameLst>
                                          </p:cBhvr>
                                          <p:tavLst>
                                            <p:tav tm="0">
                                              <p:val>
                                                <p:strVal val="0-#ppt_w/2"/>
                                              </p:val>
                                            </p:tav>
                                            <p:tav tm="100000">
                                              <p:val>
                                                <p:strVal val="#ppt_x"/>
                                              </p:val>
                                            </p:tav>
                                          </p:tavLst>
                                        </p:anim>
                                        <p:anim calcmode="lin" valueType="num">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1000" fill="hold"/>
                                            <p:tgtEl>
                                              <p:spTgt spid="30"/>
                                            </p:tgtEl>
                                            <p:attrNameLst>
                                              <p:attrName>ppt_x</p:attrName>
                                            </p:attrNameLst>
                                          </p:cBhvr>
                                          <p:tavLst>
                                            <p:tav tm="0">
                                              <p:val>
                                                <p:strVal val="0-#ppt_w/2"/>
                                              </p:val>
                                            </p:tav>
                                            <p:tav tm="100000">
                                              <p:val>
                                                <p:strVal val="#ppt_x"/>
                                              </p:val>
                                            </p:tav>
                                          </p:tavLst>
                                        </p:anim>
                                        <p:anim calcmode="lin" valueType="num">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7081843" cy="769441"/>
          </a:xfrm>
          <a:prstGeom prst="rect">
            <a:avLst/>
          </a:prstGeom>
          <a:noFill/>
        </p:spPr>
        <p:txBody>
          <a:bodyPr wrap="square" rtlCol="0">
            <a:spAutoFit/>
            <a:scene3d>
              <a:camera prst="orthographicFront"/>
              <a:lightRig rig="threePt" dir="t">
                <a:rot lat="0" lon="0" rev="0"/>
              </a:lightRig>
            </a:scene3d>
            <a:sp3d contourW="12700"/>
          </a:bodyPr>
          <a:lstStyle/>
          <a:p>
            <a:pPr lvl="0">
              <a:defRPr/>
            </a:pPr>
            <a:r>
              <a:rPr lang="zh-CN" altLang="en-US" sz="4400" b="1">
                <a:solidFill>
                  <a:prstClr val="black"/>
                </a:solidFill>
                <a:latin typeface="Geometr415 Blk BT" panose="020B0802020204020303" pitchFamily="34" charset="0"/>
              </a:rPr>
              <a:t>国内</a:t>
            </a:r>
            <a:r>
              <a:rPr lang="zh-CN" altLang="en-US" sz="4400" b="1">
                <a:solidFill>
                  <a:prstClr val="black"/>
                </a:solidFill>
                <a:latin typeface="Geometr415 Blk BT" panose="020B0802020204020303" pitchFamily="34" charset="0"/>
              </a:rPr>
              <a:t>大公司</a:t>
            </a:r>
            <a:r>
              <a:rPr lang="zh-CN" altLang="en-US" sz="4400" b="1" smtClean="0">
                <a:solidFill>
                  <a:prstClr val="black"/>
                </a:solidFill>
                <a:latin typeface="Geometr415 Blk BT" panose="020B0802020204020303" pitchFamily="34" charset="0"/>
              </a:rPr>
              <a:t>的相关产品</a:t>
            </a:r>
            <a:endParaRPr lang="zh-CN" altLang="en-US" sz="4400" b="1">
              <a:solidFill>
                <a:prstClr val="black"/>
              </a:solidFill>
              <a:latin typeface="Geometr415 Blk BT" panose="020B0802020204020303" pitchFamily="34"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PART02</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186438813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33000" t="6563" r="33099" b="15497"/>
          <a:stretch/>
        </p:blipFill>
        <p:spPr>
          <a:xfrm>
            <a:off x="788896" y="135068"/>
            <a:ext cx="4778188" cy="6178887"/>
          </a:xfrm>
          <a:prstGeom prst="rect">
            <a:avLst/>
          </a:prstGeom>
        </p:spPr>
      </p:pic>
      <p:sp>
        <p:nvSpPr>
          <p:cNvPr id="5" name="文本框 4"/>
          <p:cNvSpPr txBox="1"/>
          <p:nvPr/>
        </p:nvSpPr>
        <p:spPr>
          <a:xfrm>
            <a:off x="2070846" y="6385075"/>
            <a:ext cx="2119491" cy="307777"/>
          </a:xfrm>
          <a:prstGeom prst="rect">
            <a:avLst/>
          </a:prstGeom>
          <a:noFill/>
        </p:spPr>
        <p:txBody>
          <a:bodyPr wrap="none" rtlCol="0">
            <a:spAutoFit/>
          </a:bodyPr>
          <a:lstStyle/>
          <a:p>
            <a:r>
              <a:rPr lang="zh-CN" altLang="en-US" sz="1400"/>
              <a:t>互联网周刊</a:t>
            </a:r>
            <a:r>
              <a:rPr lang="en-US" altLang="zh-CN" sz="1400"/>
              <a:t>&amp;eNet</a:t>
            </a:r>
            <a:r>
              <a:rPr lang="zh-CN" altLang="en-US" sz="1400"/>
              <a:t>研究院</a:t>
            </a:r>
          </a:p>
        </p:txBody>
      </p:sp>
      <p:sp>
        <p:nvSpPr>
          <p:cNvPr id="9" name="文本框 8"/>
          <p:cNvSpPr txBox="1"/>
          <p:nvPr/>
        </p:nvSpPr>
        <p:spPr>
          <a:xfrm>
            <a:off x="6238731" y="627530"/>
            <a:ext cx="2941831" cy="1477328"/>
          </a:xfrm>
          <a:prstGeom prst="rect">
            <a:avLst/>
          </a:prstGeom>
          <a:noFill/>
        </p:spPr>
        <p:txBody>
          <a:bodyPr wrap="none" rtlCol="0">
            <a:spAutoFit/>
          </a:bodyPr>
          <a:lstStyle/>
          <a:p>
            <a:r>
              <a:rPr lang="en-US" altLang="zh-CN"/>
              <a:t>iPower</a:t>
            </a:r>
            <a:r>
              <a:rPr lang="zh-CN" altLang="en-US"/>
              <a:t>：</a:t>
            </a:r>
            <a:r>
              <a:rPr lang="zh-CN" altLang="en-US" smtClean="0"/>
              <a:t>传统行业地位</a:t>
            </a:r>
            <a:endParaRPr lang="en-US" altLang="zh-CN" smtClean="0"/>
          </a:p>
          <a:p>
            <a:endParaRPr lang="zh-CN" altLang="en-US"/>
          </a:p>
          <a:p>
            <a:r>
              <a:rPr lang="en-US" altLang="zh-CN"/>
              <a:t>iBrand</a:t>
            </a:r>
            <a:r>
              <a:rPr lang="zh-CN" altLang="en-US"/>
              <a:t>：网络社会影响</a:t>
            </a:r>
            <a:r>
              <a:rPr lang="zh-CN" altLang="en-US" smtClean="0"/>
              <a:t>力</a:t>
            </a:r>
            <a:endParaRPr lang="en-US" altLang="zh-CN" smtClean="0"/>
          </a:p>
          <a:p>
            <a:endParaRPr lang="zh-CN" altLang="en-US"/>
          </a:p>
          <a:p>
            <a:r>
              <a:rPr lang="en-US" altLang="zh-CN"/>
              <a:t>iSite</a:t>
            </a:r>
            <a:r>
              <a:rPr lang="zh-CN" altLang="en-US"/>
              <a:t>：自身互联网建设</a:t>
            </a:r>
            <a:r>
              <a:rPr lang="zh-CN" altLang="en-US" smtClean="0"/>
              <a:t>能力</a:t>
            </a:r>
            <a:endParaRPr lang="zh-CN" altLang="en-US"/>
          </a:p>
        </p:txBody>
      </p:sp>
      <p:sp>
        <p:nvSpPr>
          <p:cNvPr id="11" name="文本框 10"/>
          <p:cNvSpPr txBox="1"/>
          <p:nvPr/>
        </p:nvSpPr>
        <p:spPr>
          <a:xfrm>
            <a:off x="6382871" y="2287744"/>
            <a:ext cx="2653552" cy="430887"/>
          </a:xfrm>
          <a:prstGeom prst="rect">
            <a:avLst/>
          </a:prstGeom>
          <a:noFill/>
        </p:spPr>
        <p:txBody>
          <a:bodyPr wrap="square" rtlCol="0">
            <a:spAutoFit/>
          </a:bodyPr>
          <a:lstStyle/>
          <a:p>
            <a:r>
              <a:rPr lang="en-US" altLang="zh-CN" sz="1100"/>
              <a:t>http://www.enet.com.cn/article/2017/0305/A20170305027669.html</a:t>
            </a:r>
            <a:endParaRPr lang="zh-CN" altLang="en-US" sz="1100"/>
          </a:p>
        </p:txBody>
      </p:sp>
    </p:spTree>
    <p:extLst>
      <p:ext uri="{BB962C8B-B14F-4D97-AF65-F5344CB8AC3E}">
        <p14:creationId xmlns:p14="http://schemas.microsoft.com/office/powerpoint/2010/main" val="24711357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0139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1" name="矩形 10"/>
          <p:cNvSpPr/>
          <p:nvPr/>
        </p:nvSpPr>
        <p:spPr>
          <a:xfrm>
            <a:off x="1137558"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2" name="矩形 11"/>
          <p:cNvSpPr/>
          <p:nvPr/>
        </p:nvSpPr>
        <p:spPr>
          <a:xfrm>
            <a:off x="441517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4" name="矩形 13"/>
          <p:cNvSpPr/>
          <p:nvPr/>
        </p:nvSpPr>
        <p:spPr>
          <a:xfrm>
            <a:off x="475133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5" name="矩形 14"/>
          <p:cNvSpPr/>
          <p:nvPr/>
        </p:nvSpPr>
        <p:spPr>
          <a:xfrm>
            <a:off x="8028951"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7" name="矩形 16"/>
          <p:cNvSpPr/>
          <p:nvPr/>
        </p:nvSpPr>
        <p:spPr>
          <a:xfrm>
            <a:off x="836511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23" name="矩形 22"/>
          <p:cNvSpPr/>
          <p:nvPr/>
        </p:nvSpPr>
        <p:spPr>
          <a:xfrm>
            <a:off x="1361232" y="533336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bg1"/>
                </a:solidFill>
              </a:rPr>
              <a:t>百度医疗大脑</a:t>
            </a:r>
            <a:endParaRPr lang="zh-CN" altLang="en-US" b="1" dirty="0">
              <a:solidFill>
                <a:schemeClr val="bg1"/>
              </a:solidFill>
            </a:endParaRPr>
          </a:p>
        </p:txBody>
      </p:sp>
      <p:sp>
        <p:nvSpPr>
          <p:cNvPr id="26" name="矩形 25"/>
          <p:cNvSpPr/>
          <p:nvPr/>
        </p:nvSpPr>
        <p:spPr>
          <a:xfrm>
            <a:off x="4972821" y="5333361"/>
            <a:ext cx="2241974"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smtClean="0">
                <a:solidFill>
                  <a:schemeClr val="bg1"/>
                </a:solidFill>
              </a:rPr>
              <a:t>Doctor You</a:t>
            </a:r>
            <a:endParaRPr lang="zh-CN" altLang="en-US" b="1" dirty="0">
              <a:solidFill>
                <a:schemeClr val="bg1"/>
              </a:solidFill>
            </a:endParaRPr>
          </a:p>
        </p:txBody>
      </p:sp>
      <p:sp>
        <p:nvSpPr>
          <p:cNvPr id="29" name="矩形 28"/>
          <p:cNvSpPr/>
          <p:nvPr/>
        </p:nvSpPr>
        <p:spPr>
          <a:xfrm>
            <a:off x="8587743" y="53333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bg1"/>
                </a:solidFill>
              </a:rPr>
              <a:t>腾讯觅影</a:t>
            </a:r>
            <a:endParaRPr lang="zh-CN" altLang="en-US" b="1" dirty="0">
              <a:solidFill>
                <a:schemeClr val="bg1"/>
              </a:solidFill>
            </a:endParaRPr>
          </a:p>
        </p:txBody>
      </p:sp>
      <p:pic>
        <p:nvPicPr>
          <p:cNvPr id="13" name="图片 1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4110" y="2992564"/>
            <a:ext cx="2526918" cy="1207304"/>
          </a:xfrm>
          <a:prstGeom prst="rect">
            <a:avLst/>
          </a:prstGeom>
        </p:spPr>
      </p:pic>
      <p:pic>
        <p:nvPicPr>
          <p:cNvPr id="19" name="图片 1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06632" y="2875688"/>
            <a:ext cx="2574352" cy="1441057"/>
          </a:xfrm>
          <a:prstGeom prst="rect">
            <a:avLst/>
          </a:prstGeom>
        </p:spPr>
      </p:pic>
      <p:pic>
        <p:nvPicPr>
          <p:cNvPr id="20" name="图片 1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69059" y="3157945"/>
            <a:ext cx="2685382" cy="1158800"/>
          </a:xfrm>
          <a:prstGeom prst="rect">
            <a:avLst/>
          </a:prstGeom>
        </p:spPr>
      </p:pic>
      <p:grpSp>
        <p:nvGrpSpPr>
          <p:cNvPr id="30" name="组合 29"/>
          <p:cNvGrpSpPr/>
          <p:nvPr/>
        </p:nvGrpSpPr>
        <p:grpSpPr>
          <a:xfrm>
            <a:off x="4314825" y="1365481"/>
            <a:ext cx="3562350" cy="0"/>
            <a:chOff x="4000500" y="1809750"/>
            <a:chExt cx="3562350" cy="0"/>
          </a:xfrm>
        </p:grpSpPr>
        <p:cxnSp>
          <p:nvCxnSpPr>
            <p:cNvPr id="31" name="直接连接符 30"/>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893408" y="631359"/>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smtClean="0"/>
              <a:t>案例分析</a:t>
            </a:r>
            <a:endParaRPr lang="zh-CN" altLang="en-US" sz="3200" dirty="0">
              <a:solidFill>
                <a:schemeClr val="bg2">
                  <a:lumMod val="75000"/>
                </a:schemeClr>
              </a:solidFill>
            </a:endParaRPr>
          </a:p>
        </p:txBody>
      </p:sp>
    </p:spTree>
    <p:extLst>
      <p:ext uri="{BB962C8B-B14F-4D97-AF65-F5344CB8AC3E}">
        <p14:creationId xmlns:p14="http://schemas.microsoft.com/office/powerpoint/2010/main" val="973667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ppt_x</p:attrName>
                                        </p:attrNameLst>
                                      </p:cBhvr>
                                      <p:tavLst>
                                        <p:tav tm="0">
                                          <p:val>
                                            <p:strVal val="#ppt_x"/>
                                          </p:val>
                                        </p:tav>
                                        <p:tav tm="100000">
                                          <p:val>
                                            <p:strVal val="#ppt_x"/>
                                          </p:val>
                                        </p:tav>
                                      </p:tavLst>
                                    </p:anim>
                                    <p:anim calcmode="lin" valueType="num">
                                      <p:cBhvr>
                                        <p:cTn id="13" dur="900" decel="100000" fill="hold"/>
                                        <p:tgtEl>
                                          <p:spTgt spid="3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4" y="198773"/>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百度医疗大脑</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35" name="文本框 34"/>
          <p:cNvSpPr txBox="1"/>
          <p:nvPr/>
        </p:nvSpPr>
        <p:spPr>
          <a:xfrm>
            <a:off x="2254069" y="1457533"/>
            <a:ext cx="7866742" cy="507831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en-US" altLang="zh-CN" sz="1800" b="1" u="sng" smtClean="0"/>
              <a:t>2016</a:t>
            </a:r>
            <a:r>
              <a:rPr lang="zh-CN" altLang="en-US" sz="1800" b="1" u="sng"/>
              <a:t>年</a:t>
            </a:r>
            <a:r>
              <a:rPr lang="en-US" altLang="zh-CN" sz="1800" b="1" u="sng"/>
              <a:t>10</a:t>
            </a:r>
            <a:r>
              <a:rPr lang="zh-CN" altLang="en-US" sz="1800" b="1" u="sng"/>
              <a:t>月</a:t>
            </a:r>
            <a:r>
              <a:rPr lang="en-US" altLang="zh-CN" sz="1800" b="1" u="sng"/>
              <a:t>11</a:t>
            </a:r>
            <a:r>
              <a:rPr lang="zh-CN" altLang="en-US" sz="1800" b="1" u="sng"/>
              <a:t>日</a:t>
            </a:r>
            <a:r>
              <a:rPr lang="zh-CN" altLang="en-US" sz="1800"/>
              <a:t>百度在北京召开</a:t>
            </a:r>
            <a:r>
              <a:rPr lang="zh-CN" altLang="en-US" sz="1800" smtClean="0"/>
              <a:t>发布会，推出百</a:t>
            </a:r>
            <a:r>
              <a:rPr lang="zh-CN" altLang="en-US" sz="1800"/>
              <a:t>度医疗</a:t>
            </a:r>
            <a:r>
              <a:rPr lang="zh-CN" altLang="en-US" sz="1800" smtClean="0"/>
              <a:t>大脑。</a:t>
            </a:r>
            <a:endParaRPr lang="en-US" altLang="zh-CN" sz="1800" smtClean="0"/>
          </a:p>
          <a:p>
            <a:pPr algn="l">
              <a:lnSpc>
                <a:spcPct val="150000"/>
              </a:lnSpc>
            </a:pPr>
            <a:endParaRPr lang="en-US" altLang="zh-CN" sz="1800" smtClean="0"/>
          </a:p>
          <a:p>
            <a:pPr algn="l">
              <a:lnSpc>
                <a:spcPct val="150000"/>
              </a:lnSpc>
            </a:pPr>
            <a:r>
              <a:rPr lang="zh-CN" altLang="en-US" sz="1800" smtClean="0"/>
              <a:t>通过</a:t>
            </a:r>
            <a:r>
              <a:rPr lang="zh-CN" altLang="en-US" sz="1800"/>
              <a:t>海量医疗数据、专业文献的采集与分析进行人工智能化的产品设计，</a:t>
            </a:r>
            <a:r>
              <a:rPr lang="zh-CN" altLang="en-US" sz="1800" b="1" u="sng"/>
              <a:t>模拟医生问诊流程</a:t>
            </a:r>
            <a:r>
              <a:rPr lang="zh-CN" altLang="en-US" sz="1800"/>
              <a:t>，与用户多轮交流，依据用户的症状，提出可能出现问题，反复验证，给出最终建议</a:t>
            </a:r>
            <a:r>
              <a:rPr lang="zh-CN" altLang="en-US" sz="1800" smtClean="0"/>
              <a:t>。</a:t>
            </a:r>
            <a:endParaRPr lang="en-US" altLang="zh-CN" sz="1800" smtClean="0"/>
          </a:p>
          <a:p>
            <a:pPr algn="l">
              <a:lnSpc>
                <a:spcPct val="150000"/>
              </a:lnSpc>
            </a:pPr>
            <a:endParaRPr lang="en-US" altLang="zh-CN" sz="1800" smtClean="0"/>
          </a:p>
          <a:p>
            <a:pPr algn="l">
              <a:lnSpc>
                <a:spcPct val="150000"/>
              </a:lnSpc>
            </a:pPr>
            <a:r>
              <a:rPr lang="zh-CN" altLang="en-US" sz="1800" smtClean="0"/>
              <a:t>在</a:t>
            </a:r>
            <a:r>
              <a:rPr lang="zh-CN" altLang="en-US" sz="1800"/>
              <a:t>过程中可以收集、汇总、分类、整理病人的症状描述，提醒医生更多可能性，辅助基层医生完成问诊</a:t>
            </a:r>
            <a:r>
              <a:rPr lang="zh-CN" altLang="en-US" sz="1800" smtClean="0"/>
              <a:t>。</a:t>
            </a:r>
            <a:endParaRPr lang="en-US" altLang="zh-CN" sz="1800" smtClean="0"/>
          </a:p>
          <a:p>
            <a:pPr algn="l">
              <a:lnSpc>
                <a:spcPct val="150000"/>
              </a:lnSpc>
            </a:pPr>
            <a:endParaRPr lang="en-US" altLang="zh-CN" sz="1800"/>
          </a:p>
          <a:p>
            <a:pPr algn="l">
              <a:lnSpc>
                <a:spcPct val="150000"/>
              </a:lnSpc>
            </a:pPr>
            <a:r>
              <a:rPr lang="zh-CN" altLang="en-US" sz="1800" smtClean="0"/>
              <a:t>目前</a:t>
            </a:r>
            <a:r>
              <a:rPr lang="zh-CN" altLang="en-US" sz="1800"/>
              <a:t>百度已与一些医疗社区进行线上合作，社区居民通过线上百度提供的服务，接受问诊，以此来</a:t>
            </a:r>
            <a:r>
              <a:rPr lang="zh-CN" altLang="en-US" sz="1800" b="1" u="sng"/>
              <a:t>初步确认自己是否患病，患的是哪一种疾病</a:t>
            </a:r>
            <a:r>
              <a:rPr lang="zh-CN" altLang="en-US" sz="1800"/>
              <a:t>，从而能够减少患者去医院挂号、排队等负担，节约患者的时间和金钱。</a:t>
            </a:r>
            <a:endParaRPr lang="zh-CN" altLang="en-US" sz="1800" dirty="0"/>
          </a:p>
        </p:txBody>
      </p:sp>
      <p:sp>
        <p:nvSpPr>
          <p:cNvPr id="36" name="文本框 35"/>
          <p:cNvSpPr txBox="1"/>
          <p:nvPr/>
        </p:nvSpPr>
        <p:spPr>
          <a:xfrm>
            <a:off x="325120" y="6535846"/>
            <a:ext cx="4887364" cy="307777"/>
          </a:xfrm>
          <a:prstGeom prst="rect">
            <a:avLst/>
          </a:prstGeom>
          <a:noFill/>
        </p:spPr>
        <p:txBody>
          <a:bodyPr wrap="none" rtlCol="0">
            <a:spAutoFit/>
          </a:bodyPr>
          <a:lstStyle/>
          <a:p>
            <a:r>
              <a:rPr lang="en-US" altLang="zh-CN" sz="1400"/>
              <a:t>http://news.163.com/16/1011/17/C345M6B1000146BE.html</a:t>
            </a:r>
            <a:endParaRPr lang="zh-CN" altLang="en-US" sz="1400"/>
          </a:p>
        </p:txBody>
      </p:sp>
      <p:sp>
        <p:nvSpPr>
          <p:cNvPr id="13" name="矩形 12"/>
          <p:cNvSpPr/>
          <p:nvPr/>
        </p:nvSpPr>
        <p:spPr>
          <a:xfrm>
            <a:off x="5397110" y="6535846"/>
            <a:ext cx="4781822" cy="307777"/>
          </a:xfrm>
          <a:prstGeom prst="rect">
            <a:avLst/>
          </a:prstGeom>
        </p:spPr>
        <p:txBody>
          <a:bodyPr wrap="none">
            <a:spAutoFit/>
          </a:bodyPr>
          <a:lstStyle/>
          <a:p>
            <a:r>
              <a:rPr lang="zh-CN" altLang="en-US" sz="1400" smtClean="0"/>
              <a:t>医疗社区</a:t>
            </a:r>
            <a:r>
              <a:rPr lang="en-US" altLang="zh-CN" sz="1400" smtClean="0"/>
              <a:t>580</a:t>
            </a:r>
            <a:r>
              <a:rPr lang="zh-CN" altLang="en-US" sz="1400" smtClean="0"/>
              <a:t>http</a:t>
            </a:r>
            <a:r>
              <a:rPr lang="zh-CN" altLang="en-US" sz="1400"/>
              <a:t>://www.biotech.org.cn/information/146542</a:t>
            </a:r>
          </a:p>
        </p:txBody>
      </p:sp>
    </p:spTree>
    <p:extLst>
      <p:ext uri="{BB962C8B-B14F-4D97-AF65-F5344CB8AC3E}">
        <p14:creationId xmlns:p14="http://schemas.microsoft.com/office/powerpoint/2010/main" val="3502357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TotalTime>
  <Words>1549</Words>
  <Application>Microsoft Office PowerPoint</Application>
  <PresentationFormat>宽屏</PresentationFormat>
  <Paragraphs>194</Paragraphs>
  <Slides>22</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微软雅黑</vt:lpstr>
      <vt:lpstr>Arial</vt:lpstr>
      <vt:lpstr>Geometr415 Blk BT</vt:lpstr>
      <vt:lpstr>宋体</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nwx</cp:lastModifiedBy>
  <cp:revision>88</cp:revision>
  <dcterms:created xsi:type="dcterms:W3CDTF">2017-05-25T01:38:20Z</dcterms:created>
  <dcterms:modified xsi:type="dcterms:W3CDTF">2017-11-17T12:01:41Z</dcterms:modified>
</cp:coreProperties>
</file>