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63" r:id="rId10"/>
    <p:sldId id="256" r:id="rId11"/>
    <p:sldId id="257" r:id="rId12"/>
    <p:sldId id="258" r:id="rId13"/>
    <p:sldId id="25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6DE24-E6C6-4A68-8BD3-54536959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E0A5E-C858-42EF-87F2-A35B9C893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72A1-127A-44C7-ADFE-4799C32F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FB2C-10F8-4263-8557-FFA17C3F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7FE2E-7527-405B-93EF-011F5FE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8DCE-BCE8-4AD5-97F4-B15A69B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632D6-1293-4815-B75A-5FE2E670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64DD-D1B1-4763-B437-A9AD6D7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266F3-9AE6-4BCA-8E8E-CBC6F58C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9438C-B020-4672-A521-3BA7F7B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56E2E-F2BB-4F4D-BB47-BCB697D1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7E6C3-06E5-4C5D-BD7F-264A51658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108C-4082-4BD5-9BF7-E587483F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6448-C3B7-4F95-8677-763AAF56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661FF-4F92-4381-9D6C-6C54616F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2780-A452-4B28-95AF-4108B87F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E9EC3-A059-4BBF-B2F6-2935123F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C69CE-FE2B-4697-B6A0-B5172FC5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987B-D60A-4E0B-8B14-E2AE5257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D7EAC-42F1-4645-B229-E0C041C2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E6E7-1217-4996-B5E6-EEB27222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DFFF6-C1D0-40B6-B44C-EA3F081E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ADDB-92BB-4933-9DB4-4FB7139F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752F-0B4A-44D5-B402-4FA2419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5AF30-116A-4BE7-AEE2-795F14B3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66F7-3A72-4494-A724-E9D3BA84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ED208-2A79-4A72-B9BA-ED5EC4829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0CA43-6BDC-43AB-84F3-61CDBE21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3CB94-99A1-4FEF-A999-D413FA1B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B021E-6C02-4E85-AF60-1FDBA12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0DF58-B4D7-4E69-BA78-1130FBD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EDB1-3F90-4881-8AC3-BAFD21B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4D7FB-E225-4BA8-8FB7-BE2419EF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E51EA-4657-4089-A559-A85DD7B0A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5342D-1233-4666-8033-58C138796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F1548-4632-4B9C-8BA6-B8DD4756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17AD3-1879-49CE-B0E2-57CC39E7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559471-BA03-4B9C-B82C-73E3F5A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924CC-DC51-4399-866D-C5D4D37B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616B-A3E1-48A5-AA9A-69AFF1A3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C55C1-E425-4A58-9E90-67597C1D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F06BA-F39F-407E-81D1-5382C1B1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AA410-351F-462F-AFDD-68A8FFC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1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2191E-D701-45F1-A746-DF8BB34C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91E80E-C8AA-4EE0-85BF-B8B68DE9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7D34D-ADF2-4F00-BA48-022C5A66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DECE5-8DCE-4D22-AFFF-1A27BDB6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09CF-FADD-4F83-AFB6-3786451C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1783E-4678-41F5-AE15-CC950A2F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34F45-42D1-4640-A8D4-5BADDD4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7F9F-21D2-4FAA-A614-076AADE7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43AE0-17D1-42AE-86FC-51EB999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9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E0A1-B4BA-4B74-B16C-4B47A024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53457-B0B9-47AC-B2B8-D47CF9D75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78F53-F30D-43BC-BCB8-AED08B51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D38E1-419F-444E-8371-2674DA7F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1793A-0DA5-4AD4-B522-9078B5C1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D1B77-6D11-4467-9331-0B71103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B5872-46D6-4484-8B63-4747EFD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1D913-C416-4C69-BD5A-8E8FBEE3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B3E1E-C039-48D7-8596-8605A5D21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0CEF-0343-4680-9461-9270BE8C724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98D5A-BF30-4493-A116-3B8962D6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03E22-78F2-4E30-B87B-2E9580553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344B-3D1A-49B5-86A1-899196E67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D45B2-B5AF-41EE-9972-ED9572495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45BFB-3508-4242-8D31-F7251885E50B}"/>
              </a:ext>
            </a:extLst>
          </p:cNvPr>
          <p:cNvSpPr/>
          <p:nvPr/>
        </p:nvSpPr>
        <p:spPr>
          <a:xfrm>
            <a:off x="4101398" y="2931719"/>
            <a:ext cx="4373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ea typeface="Calibri Light" panose="020F0302020204030204" pitchFamily="34" charset="0"/>
              </a:rPr>
              <a:t>Sequential logic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5388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4F80E-C0D5-4D79-92CE-AA75B5EB76EF}"/>
              </a:ext>
            </a:extLst>
          </p:cNvPr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662038-1BBF-497E-9AAD-9452C8A13D83}"/>
              </a:ext>
            </a:extLst>
          </p:cNvPr>
          <p:cNvSpPr/>
          <p:nvPr/>
        </p:nvSpPr>
        <p:spPr>
          <a:xfrm>
            <a:off x="0" y="1712688"/>
            <a:ext cx="42515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discussed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combinational logic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which provide necessary abilities needed to build memory.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built ALU, in which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 is not defined.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By combine combinational logic with DFF, we are going to build register and memory, using which we are closed to building whole the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A19C6C-660A-4DCA-902C-C71A02C48C57}"/>
              </a:ext>
            </a:extLst>
          </p:cNvPr>
          <p:cNvSpPr/>
          <p:nvPr/>
        </p:nvSpPr>
        <p:spPr>
          <a:xfrm>
            <a:off x="4251569" y="1630589"/>
            <a:ext cx="37826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DFF, register, memory.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Learn the property of DFF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one-bit chips: register, PC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 RAM4k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C6CBEC-2448-4C4D-B179-91CACEE52E31}"/>
              </a:ext>
            </a:extLst>
          </p:cNvPr>
          <p:cNvSpPr/>
          <p:nvPr/>
        </p:nvSpPr>
        <p:spPr>
          <a:xfrm>
            <a:off x="8245230" y="1690062"/>
            <a:ext cx="35325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chips about memory needed in computer.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Pass the test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how computer stores data.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Location, read ,write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which are used in later chapters.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84A1F7-766F-4635-A203-F19CEDD4A0E3}"/>
              </a:ext>
            </a:extLst>
          </p:cNvPr>
          <p:cNvSpPr/>
          <p:nvPr/>
        </p:nvSpPr>
        <p:spPr>
          <a:xfrm>
            <a:off x="930031" y="2149232"/>
            <a:ext cx="6791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Time: DFF: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Why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time?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Comparison: 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human mind,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Monospac821 BT" panose="020B0609020202020204" pitchFamily="49" charset="0"/>
              </a:rPr>
              <a:t>hard disk.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Difference between register and RAM.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02335-AEFD-483D-98A3-4E77A171ECB4}"/>
              </a:ext>
            </a:extLst>
          </p:cNvPr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318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BCE53D-9D50-4AD4-B89F-9DBF60BD473C}"/>
              </a:ext>
            </a:extLst>
          </p:cNvPr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7620C-42CD-46D5-8143-7156A6A8B39F}"/>
              </a:ext>
            </a:extLst>
          </p:cNvPr>
          <p:cNvSpPr/>
          <p:nvPr/>
        </p:nvSpPr>
        <p:spPr>
          <a:xfrm>
            <a:off x="1103828" y="193006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Chapter1 (base)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CPU and assembly language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Register and Memory 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VM memory mapping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Stack, heap, virtual register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Array and Object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 high-level language 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45BFB-3508-4242-8D31-F7251885E50B}"/>
              </a:ext>
            </a:extLst>
          </p:cNvPr>
          <p:cNvSpPr/>
          <p:nvPr/>
        </p:nvSpPr>
        <p:spPr>
          <a:xfrm>
            <a:off x="2985212" y="2826212"/>
            <a:ext cx="62215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ea typeface="Calibri Light" panose="020F0302020204030204" pitchFamily="34" charset="0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745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4F80E-C0D5-4D79-92CE-AA75B5EB76EF}"/>
              </a:ext>
            </a:extLst>
          </p:cNvPr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662038-1BBF-497E-9AAD-9452C8A13D83}"/>
              </a:ext>
            </a:extLst>
          </p:cNvPr>
          <p:cNvSpPr/>
          <p:nvPr/>
        </p:nvSpPr>
        <p:spPr>
          <a:xfrm>
            <a:off x="0" y="1712688"/>
            <a:ext cx="44225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chips built in the previous projects. The machine language syntax discussed before. The von Neumann architecture and relevant instructions.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Learn about the von Neumann architecture. Use the chips built previously to make a general Hack computer. Understand the working of hardware. Prepare for the Hack assembler’s implementation.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A19C6C-660A-4DCA-902C-C71A02C48C57}"/>
              </a:ext>
            </a:extLst>
          </p:cNvPr>
          <p:cNvSpPr/>
          <p:nvPr/>
        </p:nvSpPr>
        <p:spPr>
          <a:xfrm>
            <a:off x="4251569" y="1630589"/>
            <a:ext cx="37826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PC, RAM4K, RAM16K, ALU, Screen, Keyboard and all the more chips built before.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Learn the property of DFF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one-bit chips: register, PC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 RAM4k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C6CBEC-2448-4C4D-B179-91CACEE52E31}"/>
              </a:ext>
            </a:extLst>
          </p:cNvPr>
          <p:cNvSpPr/>
          <p:nvPr/>
        </p:nvSpPr>
        <p:spPr>
          <a:xfrm>
            <a:off x="8034215" y="1404912"/>
            <a:ext cx="39848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Memory.hdl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CPU.hdl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Computer.hdl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Test programs’ working.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Hack computer built in HDL can run any Hack machine language programs on it successfully. 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programs’ working supports the feasibility of von Neumann architecture and the completeness of Turing machine. </a:t>
            </a:r>
          </a:p>
        </p:txBody>
      </p:sp>
    </p:spTree>
    <p:extLst>
      <p:ext uri="{BB962C8B-B14F-4D97-AF65-F5344CB8AC3E}">
        <p14:creationId xmlns:p14="http://schemas.microsoft.com/office/powerpoint/2010/main" val="219873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84A1F7-766F-4635-A203-F19CEDD4A0E3}"/>
              </a:ext>
            </a:extLst>
          </p:cNvPr>
          <p:cNvSpPr/>
          <p:nvPr/>
        </p:nvSpPr>
        <p:spPr>
          <a:xfrm>
            <a:off x="930031" y="2149232"/>
            <a:ext cx="6791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Project: 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Hcak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computer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 discussion: what are the other architectures? What are the differences among them?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Harvard, pipelining…</a:t>
            </a:r>
            <a:endParaRPr lang="en-US" altLang="zh-CN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02335-AEFD-483D-98A3-4E77A171ECB4}"/>
              </a:ext>
            </a:extLst>
          </p:cNvPr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5826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BCE53D-9D50-4AD4-B89F-9DBF60BD473C}"/>
              </a:ext>
            </a:extLst>
          </p:cNvPr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2952ED-4AD4-4D33-AEAD-5BF4EAC3C3F2}"/>
              </a:ext>
            </a:extLst>
          </p:cNvPr>
          <p:cNvSpPr/>
          <p:nvPr/>
        </p:nvSpPr>
        <p:spPr>
          <a:xfrm>
            <a:off x="1103828" y="19300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Provide the hardware platform for the software part.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Achieve the machine language which was introduced before.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The instance of a hack computer shows the system of von Neumann architecture, and indicates the </a:t>
            </a:r>
            <a:r>
              <a:rPr lang="en-US" altLang="zh-CN" sz="2800">
                <a:latin typeface="Calibri" panose="020F0502020204030204" pitchFamily="34" charset="0"/>
                <a:ea typeface="Monospac821 BT" panose="020B0609020202020204" pitchFamily="49" charset="0"/>
              </a:rPr>
              <a:t>other architectures.</a:t>
            </a:r>
            <a:endParaRPr lang="en-US" altLang="zh-CN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5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CCCDCE-0855-451C-8199-14C4775F694F}"/>
              </a:ext>
            </a:extLst>
          </p:cNvPr>
          <p:cNvSpPr/>
          <p:nvPr/>
        </p:nvSpPr>
        <p:spPr>
          <a:xfrm>
            <a:off x="5460249" y="301350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4800" dirty="0"/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04D0B513-6F7E-4AC5-88CA-33C04BBC3EA3}"/>
              </a:ext>
            </a:extLst>
          </p:cNvPr>
          <p:cNvGrpSpPr/>
          <p:nvPr/>
        </p:nvGrpSpPr>
        <p:grpSpPr>
          <a:xfrm>
            <a:off x="5022108" y="1317323"/>
            <a:ext cx="1471882" cy="1719572"/>
            <a:chOff x="4716422" y="2094225"/>
            <a:chExt cx="1748237" cy="2041802"/>
          </a:xfrm>
        </p:grpSpPr>
        <p:grpSp>
          <p:nvGrpSpPr>
            <p:cNvPr id="4" name="组合 18">
              <a:extLst>
                <a:ext uri="{FF2B5EF4-FFF2-40B4-BE49-F238E27FC236}">
                  <a16:creationId xmlns:a16="http://schemas.microsoft.com/office/drawing/2014/main" id="{3EBCD1EC-86E0-4ADE-AA91-6C7B2FA3F3F8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6" name="组合 1">
                <a:extLst>
                  <a:ext uri="{FF2B5EF4-FFF2-40B4-BE49-F238E27FC236}">
                    <a16:creationId xmlns:a16="http://schemas.microsoft.com/office/drawing/2014/main" id="{A485ABBD-379C-4337-9B47-EDF0C8468C5C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EFFDF07-F5C4-41A4-A41E-C88EAE0A5D36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DA459BDC-9845-441D-8CCA-B61BB23A1D09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17">
                <a:extLst>
                  <a:ext uri="{FF2B5EF4-FFF2-40B4-BE49-F238E27FC236}">
                    <a16:creationId xmlns:a16="http://schemas.microsoft.com/office/drawing/2014/main" id="{7EC5ADD6-18F9-4E97-ACB1-9057C53B4068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8" name="等腰三角形 7">
                  <a:extLst>
                    <a:ext uri="{FF2B5EF4-FFF2-40B4-BE49-F238E27FC236}">
                      <a16:creationId xmlns:a16="http://schemas.microsoft.com/office/drawing/2014/main" id="{E2D445B8-7AD4-471B-BF42-CF53D091EDCF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868B0B2-AC6A-4ABA-940F-68C8A8748403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37C2BE-79EF-4214-A9B9-0D436902A271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9">
            <a:extLst>
              <a:ext uri="{FF2B5EF4-FFF2-40B4-BE49-F238E27FC236}">
                <a16:creationId xmlns:a16="http://schemas.microsoft.com/office/drawing/2014/main" id="{8BEB6490-B2C4-47E5-B64B-CDEBE13812A4}"/>
              </a:ext>
            </a:extLst>
          </p:cNvPr>
          <p:cNvGrpSpPr/>
          <p:nvPr/>
        </p:nvGrpSpPr>
        <p:grpSpPr>
          <a:xfrm>
            <a:off x="3174821" y="3559079"/>
            <a:ext cx="1471882" cy="1719572"/>
            <a:chOff x="4716422" y="2094225"/>
            <a:chExt cx="1748237" cy="2041802"/>
          </a:xfrm>
        </p:grpSpPr>
        <p:grpSp>
          <p:nvGrpSpPr>
            <p:cNvPr id="13" name="组合 18">
              <a:extLst>
                <a:ext uri="{FF2B5EF4-FFF2-40B4-BE49-F238E27FC236}">
                  <a16:creationId xmlns:a16="http://schemas.microsoft.com/office/drawing/2014/main" id="{21141A7C-6F9F-48E8-9ACB-AB8E784E1D13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15" name="组合 1">
                <a:extLst>
                  <a:ext uri="{FF2B5EF4-FFF2-40B4-BE49-F238E27FC236}">
                    <a16:creationId xmlns:a16="http://schemas.microsoft.com/office/drawing/2014/main" id="{AB7F048B-3BB3-4884-92F2-9723258B2F0D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B7118A6D-ED0E-437F-9B61-2CA357997075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98E46DD-5AF6-40FB-9DF0-9ECF651C01AC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7">
                <a:extLst>
                  <a:ext uri="{FF2B5EF4-FFF2-40B4-BE49-F238E27FC236}">
                    <a16:creationId xmlns:a16="http://schemas.microsoft.com/office/drawing/2014/main" id="{40932D98-A6B8-4484-AA7B-2F634DAAC9C2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00356AE0-7CED-45C7-809D-7C41E7BF2E6D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617CC1A-94F0-4CBE-B70E-278EE614A4BF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2FC5ED7-8DDD-4E37-8972-AE46D455ABC2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19">
            <a:extLst>
              <a:ext uri="{FF2B5EF4-FFF2-40B4-BE49-F238E27FC236}">
                <a16:creationId xmlns:a16="http://schemas.microsoft.com/office/drawing/2014/main" id="{707DC94C-440D-4586-815D-491DC442D234}"/>
              </a:ext>
            </a:extLst>
          </p:cNvPr>
          <p:cNvGrpSpPr/>
          <p:nvPr/>
        </p:nvGrpSpPr>
        <p:grpSpPr>
          <a:xfrm>
            <a:off x="7004527" y="3559079"/>
            <a:ext cx="1471882" cy="1719572"/>
            <a:chOff x="4716422" y="2094225"/>
            <a:chExt cx="1748237" cy="2041802"/>
          </a:xfrm>
        </p:grpSpPr>
        <p:grpSp>
          <p:nvGrpSpPr>
            <p:cNvPr id="22" name="组合 18">
              <a:extLst>
                <a:ext uri="{FF2B5EF4-FFF2-40B4-BE49-F238E27FC236}">
                  <a16:creationId xmlns:a16="http://schemas.microsoft.com/office/drawing/2014/main" id="{2D61CA9C-6A02-43A4-81D7-A3C022991527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24" name="组合 1">
                <a:extLst>
                  <a:ext uri="{FF2B5EF4-FFF2-40B4-BE49-F238E27FC236}">
                    <a16:creationId xmlns:a16="http://schemas.microsoft.com/office/drawing/2014/main" id="{E67CA42B-E7EF-487F-83A3-53BA3BE29FC4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5FA82443-F12E-4693-8310-BE809566EF29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534E333-D902-4738-93A5-FF39CEB405FE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17">
                <a:extLst>
                  <a:ext uri="{FF2B5EF4-FFF2-40B4-BE49-F238E27FC236}">
                    <a16:creationId xmlns:a16="http://schemas.microsoft.com/office/drawing/2014/main" id="{5BE87A83-0494-4D3A-8871-CD7DACF6AF33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697EF465-E219-4F77-88D6-22FBC2931B4E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A4D2C07-7A9A-41AE-8404-CC4936EBF5C3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1C9662C-968C-4D0B-A431-346E5C362776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1507E4-0C45-4893-9709-3465B2442100}"/>
              </a:ext>
            </a:extLst>
          </p:cNvPr>
          <p:cNvSpPr/>
          <p:nvPr/>
        </p:nvSpPr>
        <p:spPr>
          <a:xfrm>
            <a:off x="3975908" y="174917"/>
            <a:ext cx="39645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Hardware Part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1E7AC7-83A7-4191-9C02-F51993617E1C}"/>
              </a:ext>
            </a:extLst>
          </p:cNvPr>
          <p:cNvSpPr txBox="1"/>
          <p:nvPr/>
        </p:nvSpPr>
        <p:spPr>
          <a:xfrm>
            <a:off x="7704427" y="6254725"/>
            <a:ext cx="357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BASE: Boolean Logic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054C2C-1C44-4438-8413-0B5A6D8D5DE7}"/>
              </a:ext>
            </a:extLst>
          </p:cNvPr>
          <p:cNvSpPr txBox="1"/>
          <p:nvPr/>
        </p:nvSpPr>
        <p:spPr>
          <a:xfrm>
            <a:off x="3412779" y="4019799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MEM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09C619-5118-45A4-869A-68C26D9397EB}"/>
              </a:ext>
            </a:extLst>
          </p:cNvPr>
          <p:cNvSpPr txBox="1"/>
          <p:nvPr/>
        </p:nvSpPr>
        <p:spPr>
          <a:xfrm>
            <a:off x="7412837" y="403363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PC..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grpSp>
        <p:nvGrpSpPr>
          <p:cNvPr id="34" name="组合 58">
            <a:extLst>
              <a:ext uri="{FF2B5EF4-FFF2-40B4-BE49-F238E27FC236}">
                <a16:creationId xmlns:a16="http://schemas.microsoft.com/office/drawing/2014/main" id="{6F663526-364A-4CD4-ABD1-3910331660B7}"/>
              </a:ext>
            </a:extLst>
          </p:cNvPr>
          <p:cNvGrpSpPr/>
          <p:nvPr/>
        </p:nvGrpSpPr>
        <p:grpSpPr>
          <a:xfrm rot="20175543">
            <a:off x="6951972" y="1568097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AC3B0E7D-1D5A-4CB8-A39F-5CBBED17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AFC886F6-97D5-48D5-BA5F-424F727F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58">
            <a:extLst>
              <a:ext uri="{FF2B5EF4-FFF2-40B4-BE49-F238E27FC236}">
                <a16:creationId xmlns:a16="http://schemas.microsoft.com/office/drawing/2014/main" id="{89CEE0D9-C473-413A-B54E-4E92FBDF677E}"/>
              </a:ext>
            </a:extLst>
          </p:cNvPr>
          <p:cNvGrpSpPr/>
          <p:nvPr/>
        </p:nvGrpSpPr>
        <p:grpSpPr>
          <a:xfrm rot="9717722">
            <a:off x="1527491" y="4081022"/>
            <a:ext cx="1291736" cy="42845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B73E27A-DEB1-468F-8DAA-CE315C68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12CFEF6-9D94-499D-A480-258FA57D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58">
            <a:extLst>
              <a:ext uri="{FF2B5EF4-FFF2-40B4-BE49-F238E27FC236}">
                <a16:creationId xmlns:a16="http://schemas.microsoft.com/office/drawing/2014/main" id="{E56A1456-4520-4B6A-852F-2ADD7E62E9D0}"/>
              </a:ext>
            </a:extLst>
          </p:cNvPr>
          <p:cNvGrpSpPr/>
          <p:nvPr/>
        </p:nvGrpSpPr>
        <p:grpSpPr>
          <a:xfrm rot="20175543">
            <a:off x="9216160" y="3872994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A34DD43-4912-41F5-9B5D-DEC8EB10F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864CC01C-8CD3-4743-A8FC-5D6F8DEB5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58">
            <a:extLst>
              <a:ext uri="{FF2B5EF4-FFF2-40B4-BE49-F238E27FC236}">
                <a16:creationId xmlns:a16="http://schemas.microsoft.com/office/drawing/2014/main" id="{B1163912-5FC9-4144-8809-638AFA0EFF39}"/>
              </a:ext>
            </a:extLst>
          </p:cNvPr>
          <p:cNvGrpSpPr/>
          <p:nvPr/>
        </p:nvGrpSpPr>
        <p:grpSpPr>
          <a:xfrm rot="12730704">
            <a:off x="5736921" y="2853129"/>
            <a:ext cx="292369" cy="459786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3214064-D0DE-4E2C-BF64-4E3D495B3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61D063DC-CF67-43F6-AF62-DA989343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BF2536C7-7EAF-4EA0-9326-48AA14834CA8}"/>
              </a:ext>
            </a:extLst>
          </p:cNvPr>
          <p:cNvSpPr txBox="1"/>
          <p:nvPr/>
        </p:nvSpPr>
        <p:spPr>
          <a:xfrm>
            <a:off x="7202142" y="1494445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compute</a:t>
            </a:r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B9736E-134B-49BA-9350-50C20D309A08}"/>
              </a:ext>
            </a:extLst>
          </p:cNvPr>
          <p:cNvSpPr txBox="1"/>
          <p:nvPr/>
        </p:nvSpPr>
        <p:spPr>
          <a:xfrm>
            <a:off x="1355340" y="3944578"/>
            <a:ext cx="137333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Store Data</a:t>
            </a:r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39B4F9-6A22-4815-B005-73320369ACBA}"/>
              </a:ext>
            </a:extLst>
          </p:cNvPr>
          <p:cNvSpPr txBox="1"/>
          <p:nvPr/>
        </p:nvSpPr>
        <p:spPr>
          <a:xfrm>
            <a:off x="9413946" y="3491097"/>
            <a:ext cx="227005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Instructions decode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Flow control</a:t>
            </a:r>
          </a:p>
          <a:p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6321A3-770C-439A-8603-7D743D0F2281}"/>
              </a:ext>
            </a:extLst>
          </p:cNvPr>
          <p:cNvSpPr txBox="1"/>
          <p:nvPr/>
        </p:nvSpPr>
        <p:spPr>
          <a:xfrm>
            <a:off x="6049853" y="2742903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 COMP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58">
            <a:extLst>
              <a:ext uri="{FF2B5EF4-FFF2-40B4-BE49-F238E27FC236}">
                <a16:creationId xmlns:a16="http://schemas.microsoft.com/office/drawing/2014/main" id="{5AA011EF-6282-4B24-A7AF-E1E174DCCC24}"/>
              </a:ext>
            </a:extLst>
          </p:cNvPr>
          <p:cNvGrpSpPr/>
          <p:nvPr/>
        </p:nvGrpSpPr>
        <p:grpSpPr>
          <a:xfrm rot="5085311">
            <a:off x="4894370" y="4057488"/>
            <a:ext cx="310062" cy="594919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A07C8CD-1FCC-471C-A5F3-D077961E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ECFF972-1BAB-422E-8105-D1B10980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58">
            <a:extLst>
              <a:ext uri="{FF2B5EF4-FFF2-40B4-BE49-F238E27FC236}">
                <a16:creationId xmlns:a16="http://schemas.microsoft.com/office/drawing/2014/main" id="{7287191C-E924-4EF8-96F3-9E60DABF1675}"/>
              </a:ext>
            </a:extLst>
          </p:cNvPr>
          <p:cNvGrpSpPr/>
          <p:nvPr/>
        </p:nvGrpSpPr>
        <p:grpSpPr>
          <a:xfrm rot="20492750">
            <a:off x="6421580" y="4085667"/>
            <a:ext cx="455233" cy="608917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9301B129-B80A-4CB4-8A80-03C47A253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6260F56F-52CA-4960-806C-937833B69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7432CB6-C8A4-4D51-9427-C68D5493D28A}"/>
              </a:ext>
            </a:extLst>
          </p:cNvPr>
          <p:cNvSpPr txBox="1"/>
          <p:nvPr/>
        </p:nvSpPr>
        <p:spPr>
          <a:xfrm>
            <a:off x="4732842" y="4660925"/>
            <a:ext cx="122534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C:Dest;comp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7E2A81E-9737-4C96-88E1-D15CC9F45908}"/>
              </a:ext>
            </a:extLst>
          </p:cNvPr>
          <p:cNvSpPr txBox="1"/>
          <p:nvPr/>
        </p:nvSpPr>
        <p:spPr>
          <a:xfrm>
            <a:off x="6249821" y="4707029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 jump</a:t>
            </a:r>
          </a:p>
        </p:txBody>
      </p:sp>
      <p:sp>
        <p:nvSpPr>
          <p:cNvPr id="73" name="任意多边形 13">
            <a:extLst>
              <a:ext uri="{FF2B5EF4-FFF2-40B4-BE49-F238E27FC236}">
                <a16:creationId xmlns:a16="http://schemas.microsoft.com/office/drawing/2014/main" id="{8B537E65-C1B0-4EE8-B43C-690F8730E7F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84822" y="3391341"/>
            <a:ext cx="986969" cy="1021237"/>
          </a:xfrm>
          <a:custGeom>
            <a:avLst/>
            <a:gdLst>
              <a:gd name="T0" fmla="*/ 1914608 w 3790824"/>
              <a:gd name="T1" fmla="*/ 1044392 h 3962533"/>
              <a:gd name="T2" fmla="*/ 1914608 w 3790824"/>
              <a:gd name="T3" fmla="*/ 2916063 h 3962533"/>
              <a:gd name="T4" fmla="*/ 3790950 w 3790824"/>
              <a:gd name="T5" fmla="*/ 1792666 h 3962533"/>
              <a:gd name="T6" fmla="*/ 3654955 w 3790824"/>
              <a:gd name="T7" fmla="*/ 2219370 h 3962533"/>
              <a:gd name="T8" fmla="*/ 3249773 w 3790824"/>
              <a:gd name="T9" fmla="*/ 2254873 h 3962533"/>
              <a:gd name="T10" fmla="*/ 2938983 w 3790824"/>
              <a:gd name="T11" fmla="*/ 2877073 h 3962533"/>
              <a:gd name="T12" fmla="*/ 3249913 w 3790824"/>
              <a:gd name="T13" fmla="*/ 3367524 h 3962533"/>
              <a:gd name="T14" fmla="*/ 2961701 w 3790824"/>
              <a:gd name="T15" fmla="*/ 3628681 h 3962533"/>
              <a:gd name="T16" fmla="*/ 2488862 w 3790824"/>
              <a:gd name="T17" fmla="*/ 3214815 h 3962533"/>
              <a:gd name="T18" fmla="*/ 2053951 w 3790824"/>
              <a:gd name="T19" fmla="*/ 3335955 h 3962533"/>
              <a:gd name="T20" fmla="*/ 2037630 w 3790824"/>
              <a:gd name="T21" fmla="*/ 3826415 h 3962533"/>
              <a:gd name="T22" fmla="*/ 1610898 w 3790824"/>
              <a:gd name="T23" fmla="*/ 3962400 h 3962533"/>
              <a:gd name="T24" fmla="*/ 1474903 w 3790824"/>
              <a:gd name="T25" fmla="*/ 3269122 h 3962533"/>
              <a:gd name="T26" fmla="*/ 1047706 w 3790824"/>
              <a:gd name="T27" fmla="*/ 3031802 h 3962533"/>
              <a:gd name="T28" fmla="*/ 710106 w 3790824"/>
              <a:gd name="T29" fmla="*/ 3250790 h 3962533"/>
              <a:gd name="T30" fmla="*/ 320813 w 3790824"/>
              <a:gd name="T31" fmla="*/ 3029342 h 3962533"/>
              <a:gd name="T32" fmla="*/ 666149 w 3790824"/>
              <a:gd name="T33" fmla="*/ 2525820 h 3962533"/>
              <a:gd name="T34" fmla="*/ 579442 w 3790824"/>
              <a:gd name="T35" fmla="*/ 2254873 h 3962533"/>
              <a:gd name="T36" fmla="*/ 135995 w 3790824"/>
              <a:gd name="T37" fmla="*/ 2219371 h 3962533"/>
              <a:gd name="T38" fmla="*/ 0 w 3790824"/>
              <a:gd name="T39" fmla="*/ 1792667 h 3962533"/>
              <a:gd name="T40" fmla="*/ 592018 w 3790824"/>
              <a:gd name="T41" fmla="*/ 1656681 h 3962533"/>
              <a:gd name="T42" fmla="*/ 784508 w 3790824"/>
              <a:gd name="T43" fmla="*/ 1218295 h 3962533"/>
              <a:gd name="T44" fmla="*/ 538510 w 3790824"/>
              <a:gd name="T45" fmla="*/ 735431 h 3962533"/>
              <a:gd name="T46" fmla="*/ 791555 w 3790824"/>
              <a:gd name="T47" fmla="*/ 365912 h 3962533"/>
              <a:gd name="T48" fmla="*/ 1281797 w 3790824"/>
              <a:gd name="T49" fmla="*/ 773849 h 3962533"/>
              <a:gd name="T50" fmla="*/ 1474902 w 3790824"/>
              <a:gd name="T51" fmla="*/ 691336 h 3962533"/>
              <a:gd name="T52" fmla="*/ 1610897 w 3790824"/>
              <a:gd name="T53" fmla="*/ 0 h 3962533"/>
              <a:gd name="T54" fmla="*/ 2037629 w 3790824"/>
              <a:gd name="T55" fmla="*/ 135985 h 3962533"/>
              <a:gd name="T56" fmla="*/ 2053951 w 3790824"/>
              <a:gd name="T57" fmla="*/ 624502 h 3962533"/>
              <a:gd name="T58" fmla="*/ 2559887 w 3790824"/>
              <a:gd name="T59" fmla="*/ 779855 h 3962533"/>
              <a:gd name="T60" fmla="*/ 3069333 w 3790824"/>
              <a:gd name="T61" fmla="*/ 453835 h 3962533"/>
              <a:gd name="T62" fmla="*/ 3317959 w 3790824"/>
              <a:gd name="T63" fmla="*/ 752920 h 3962533"/>
              <a:gd name="T64" fmla="*/ 2989890 w 3790824"/>
              <a:gd name="T65" fmla="*/ 1144996 h 3962533"/>
              <a:gd name="T66" fmla="*/ 3216190 w 3790824"/>
              <a:gd name="T67" fmla="*/ 1574985 h 3962533"/>
              <a:gd name="T68" fmla="*/ 3654955 w 3790824"/>
              <a:gd name="T69" fmla="*/ 1656680 h 39625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90824"/>
              <a:gd name="T106" fmla="*/ 0 h 3962533"/>
              <a:gd name="T107" fmla="*/ 3790824 w 3790824"/>
              <a:gd name="T108" fmla="*/ 3962533 h 39625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90824" h="3962533">
                <a:moveTo>
                  <a:pt x="2850411" y="1980294"/>
                </a:moveTo>
                <a:cubicBezTo>
                  <a:pt x="2850411" y="1463429"/>
                  <a:pt x="2431409" y="1044427"/>
                  <a:pt x="1914544" y="1044427"/>
                </a:cubicBezTo>
                <a:cubicBezTo>
                  <a:pt x="1397679" y="1044427"/>
                  <a:pt x="978677" y="1463429"/>
                  <a:pt x="978677" y="1980294"/>
                </a:cubicBezTo>
                <a:cubicBezTo>
                  <a:pt x="978677" y="2497159"/>
                  <a:pt x="1397679" y="2916161"/>
                  <a:pt x="1914544" y="2916161"/>
                </a:cubicBezTo>
                <a:cubicBezTo>
                  <a:pt x="2431409" y="2916161"/>
                  <a:pt x="2850411" y="2497159"/>
                  <a:pt x="2850411" y="1980294"/>
                </a:cubicBezTo>
                <a:close/>
                <a:moveTo>
                  <a:pt x="3790824" y="1792726"/>
                </a:moveTo>
                <a:lnTo>
                  <a:pt x="3790824" y="2083454"/>
                </a:lnTo>
                <a:cubicBezTo>
                  <a:pt x="3790824" y="2158559"/>
                  <a:pt x="3729939" y="2219444"/>
                  <a:pt x="3654834" y="2219444"/>
                </a:cubicBezTo>
                <a:lnTo>
                  <a:pt x="3255083" y="2219444"/>
                </a:lnTo>
                <a:lnTo>
                  <a:pt x="3249665" y="2254949"/>
                </a:lnTo>
                <a:cubicBezTo>
                  <a:pt x="3204280" y="2476737"/>
                  <a:pt x="3105019" y="2678901"/>
                  <a:pt x="2966153" y="2847168"/>
                </a:cubicBezTo>
                <a:lnTo>
                  <a:pt x="2938885" y="2877170"/>
                </a:lnTo>
                <a:lnTo>
                  <a:pt x="3224970" y="3266562"/>
                </a:lnTo>
                <a:cubicBezTo>
                  <a:pt x="3247204" y="3296825"/>
                  <a:pt x="3255067" y="3333235"/>
                  <a:pt x="3249805" y="3367637"/>
                </a:cubicBezTo>
                <a:cubicBezTo>
                  <a:pt x="3244544" y="3402040"/>
                  <a:pt x="3226158" y="3434436"/>
                  <a:pt x="3195895" y="3456670"/>
                </a:cubicBezTo>
                <a:lnTo>
                  <a:pt x="2961603" y="3628803"/>
                </a:lnTo>
                <a:cubicBezTo>
                  <a:pt x="2901078" y="3673271"/>
                  <a:pt x="2815963" y="3660254"/>
                  <a:pt x="2771495" y="3599728"/>
                </a:cubicBezTo>
                <a:lnTo>
                  <a:pt x="2488779" y="3214923"/>
                </a:lnTo>
                <a:lnTo>
                  <a:pt x="2445010" y="3236007"/>
                </a:lnTo>
                <a:cubicBezTo>
                  <a:pt x="2322727" y="3287728"/>
                  <a:pt x="2191324" y="3322109"/>
                  <a:pt x="2053883" y="3336067"/>
                </a:cubicBezTo>
                <a:lnTo>
                  <a:pt x="2037562" y="3336891"/>
                </a:lnTo>
                <a:lnTo>
                  <a:pt x="2037562" y="3826543"/>
                </a:lnTo>
                <a:cubicBezTo>
                  <a:pt x="2037562" y="3901648"/>
                  <a:pt x="1976677" y="3962533"/>
                  <a:pt x="1901572" y="3962533"/>
                </a:cubicBezTo>
                <a:lnTo>
                  <a:pt x="1610844" y="3962533"/>
                </a:lnTo>
                <a:cubicBezTo>
                  <a:pt x="1535739" y="3962533"/>
                  <a:pt x="1474854" y="3901648"/>
                  <a:pt x="1474854" y="3826543"/>
                </a:cubicBezTo>
                <a:lnTo>
                  <a:pt x="1474854" y="3269232"/>
                </a:lnTo>
                <a:lnTo>
                  <a:pt x="1384078" y="3236007"/>
                </a:lnTo>
                <a:cubicBezTo>
                  <a:pt x="1261794" y="3184286"/>
                  <a:pt x="1148631" y="3115224"/>
                  <a:pt x="1047671" y="3031904"/>
                </a:cubicBezTo>
                <a:lnTo>
                  <a:pt x="997214" y="2986046"/>
                </a:lnTo>
                <a:lnTo>
                  <a:pt x="710082" y="3250899"/>
                </a:lnTo>
                <a:cubicBezTo>
                  <a:pt x="654876" y="3301821"/>
                  <a:pt x="568842" y="3298349"/>
                  <a:pt x="517920" y="3243143"/>
                </a:cubicBezTo>
                <a:lnTo>
                  <a:pt x="320802" y="3029444"/>
                </a:lnTo>
                <a:cubicBezTo>
                  <a:pt x="269879" y="2974238"/>
                  <a:pt x="273352" y="2888204"/>
                  <a:pt x="328558" y="2837282"/>
                </a:cubicBezTo>
                <a:lnTo>
                  <a:pt x="666127" y="2525905"/>
                </a:lnTo>
                <a:lnTo>
                  <a:pt x="658832" y="2510762"/>
                </a:lnTo>
                <a:cubicBezTo>
                  <a:pt x="624351" y="2429240"/>
                  <a:pt x="597577" y="2343664"/>
                  <a:pt x="579423" y="2254949"/>
                </a:cubicBezTo>
                <a:lnTo>
                  <a:pt x="574005" y="2219445"/>
                </a:lnTo>
                <a:lnTo>
                  <a:pt x="135990" y="2219445"/>
                </a:lnTo>
                <a:cubicBezTo>
                  <a:pt x="60885" y="2219445"/>
                  <a:pt x="0" y="2158560"/>
                  <a:pt x="0" y="2083455"/>
                </a:cubicBezTo>
                <a:lnTo>
                  <a:pt x="0" y="1792727"/>
                </a:lnTo>
                <a:cubicBezTo>
                  <a:pt x="0" y="1717622"/>
                  <a:pt x="60885" y="1656737"/>
                  <a:pt x="135990" y="1656737"/>
                </a:cubicBezTo>
                <a:lnTo>
                  <a:pt x="591998" y="1656737"/>
                </a:lnTo>
                <a:lnTo>
                  <a:pt x="613005" y="1575038"/>
                </a:lnTo>
                <a:cubicBezTo>
                  <a:pt x="652823" y="1447017"/>
                  <a:pt x="711010" y="1327089"/>
                  <a:pt x="784482" y="1218336"/>
                </a:cubicBezTo>
                <a:lnTo>
                  <a:pt x="848257" y="1133051"/>
                </a:lnTo>
                <a:lnTo>
                  <a:pt x="538492" y="735456"/>
                </a:lnTo>
                <a:cubicBezTo>
                  <a:pt x="492333" y="676210"/>
                  <a:pt x="502943" y="590761"/>
                  <a:pt x="562189" y="544603"/>
                </a:cubicBezTo>
                <a:lnTo>
                  <a:pt x="791529" y="365924"/>
                </a:lnTo>
                <a:cubicBezTo>
                  <a:pt x="850776" y="319765"/>
                  <a:pt x="936224" y="330375"/>
                  <a:pt x="982383" y="389621"/>
                </a:cubicBezTo>
                <a:lnTo>
                  <a:pt x="1281754" y="773875"/>
                </a:lnTo>
                <a:lnTo>
                  <a:pt x="1384078" y="724584"/>
                </a:lnTo>
                <a:lnTo>
                  <a:pt x="1474853" y="691359"/>
                </a:lnTo>
                <a:lnTo>
                  <a:pt x="1474853" y="135990"/>
                </a:lnTo>
                <a:cubicBezTo>
                  <a:pt x="1474853" y="60885"/>
                  <a:pt x="1535738" y="0"/>
                  <a:pt x="1610843" y="0"/>
                </a:cubicBezTo>
                <a:lnTo>
                  <a:pt x="1901571" y="0"/>
                </a:lnTo>
                <a:cubicBezTo>
                  <a:pt x="1976676" y="0"/>
                  <a:pt x="2037561" y="60885"/>
                  <a:pt x="2037561" y="135990"/>
                </a:cubicBezTo>
                <a:lnTo>
                  <a:pt x="2037561" y="623699"/>
                </a:lnTo>
                <a:lnTo>
                  <a:pt x="2053883" y="624523"/>
                </a:lnTo>
                <a:cubicBezTo>
                  <a:pt x="2191324" y="638481"/>
                  <a:pt x="2322727" y="672862"/>
                  <a:pt x="2445010" y="724584"/>
                </a:cubicBezTo>
                <a:lnTo>
                  <a:pt x="2559802" y="779881"/>
                </a:lnTo>
                <a:lnTo>
                  <a:pt x="2876923" y="455906"/>
                </a:lnTo>
                <a:cubicBezTo>
                  <a:pt x="2929460" y="402234"/>
                  <a:pt x="3015559" y="401314"/>
                  <a:pt x="3069231" y="453850"/>
                </a:cubicBezTo>
                <a:lnTo>
                  <a:pt x="3276993" y="657217"/>
                </a:lnTo>
                <a:cubicBezTo>
                  <a:pt x="3303829" y="683485"/>
                  <a:pt x="3317477" y="718144"/>
                  <a:pt x="3317849" y="752945"/>
                </a:cubicBezTo>
                <a:cubicBezTo>
                  <a:pt x="3318221" y="787746"/>
                  <a:pt x="3305317" y="822689"/>
                  <a:pt x="3279048" y="849525"/>
                </a:cubicBezTo>
                <a:lnTo>
                  <a:pt x="2989791" y="1145034"/>
                </a:lnTo>
                <a:lnTo>
                  <a:pt x="3044606" y="1218336"/>
                </a:lnTo>
                <a:cubicBezTo>
                  <a:pt x="3118078" y="1327089"/>
                  <a:pt x="3176264" y="1447017"/>
                  <a:pt x="3216083" y="1575038"/>
                </a:cubicBezTo>
                <a:lnTo>
                  <a:pt x="3237090" y="1656736"/>
                </a:lnTo>
                <a:lnTo>
                  <a:pt x="3654834" y="1656736"/>
                </a:lnTo>
                <a:cubicBezTo>
                  <a:pt x="3729939" y="1656736"/>
                  <a:pt x="3790824" y="1717621"/>
                  <a:pt x="3790824" y="1792726"/>
                </a:cubicBezTo>
                <a:close/>
              </a:path>
            </a:pathLst>
          </a:custGeom>
          <a:blipFill dpi="0"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32000" contrast="76000"/>
            </a:blip>
            <a:srcRect/>
            <a:stretch>
              <a:fillRect l="-4000" r="-6000" b="-68000"/>
            </a:stretch>
          </a:blipFill>
          <a:ln>
            <a:solidFill>
              <a:srgbClr val="0070C0"/>
            </a:solidFill>
          </a:ln>
        </p:spPr>
        <p:txBody>
          <a:bodyPr lIns="68580" tIns="34290" rIns="68580" bIns="34290" anchor="ctr"/>
          <a:lstStyle/>
          <a:p>
            <a:pPr>
              <a:defRPr/>
            </a:pPr>
            <a:endParaRPr lang="zh-CN" altLang="en-US" sz="1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1EF47C2-D3BC-4A6C-AE82-7A7BD2C806FB}"/>
              </a:ext>
            </a:extLst>
          </p:cNvPr>
          <p:cNvSpPr txBox="1"/>
          <p:nvPr/>
        </p:nvSpPr>
        <p:spPr>
          <a:xfrm>
            <a:off x="4238410" y="2999611"/>
            <a:ext cx="199832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Machine Language</a:t>
            </a:r>
          </a:p>
        </p:txBody>
      </p:sp>
      <p:sp>
        <p:nvSpPr>
          <p:cNvPr id="76" name="chenying0907 56">
            <a:extLst>
              <a:ext uri="{FF2B5EF4-FFF2-40B4-BE49-F238E27FC236}">
                <a16:creationId xmlns:a16="http://schemas.microsoft.com/office/drawing/2014/main" id="{6F550C7B-A1A3-4BBF-865C-3E70D0B0847B}"/>
              </a:ext>
            </a:extLst>
          </p:cNvPr>
          <p:cNvSpPr/>
          <p:nvPr/>
        </p:nvSpPr>
        <p:spPr bwMode="auto">
          <a:xfrm>
            <a:off x="4444287" y="5436634"/>
            <a:ext cx="3174612" cy="2824061"/>
          </a:xfrm>
          <a:custGeom>
            <a:avLst/>
            <a:gdLst>
              <a:gd name="T0" fmla="*/ 197 w 454"/>
              <a:gd name="T1" fmla="*/ 254 h 569"/>
              <a:gd name="T2" fmla="*/ 200 w 454"/>
              <a:gd name="T3" fmla="*/ 449 h 569"/>
              <a:gd name="T4" fmla="*/ 148 w 454"/>
              <a:gd name="T5" fmla="*/ 559 h 569"/>
              <a:gd name="T6" fmla="*/ 122 w 454"/>
              <a:gd name="T7" fmla="*/ 569 h 569"/>
              <a:gd name="T8" fmla="*/ 339 w 454"/>
              <a:gd name="T9" fmla="*/ 569 h 569"/>
              <a:gd name="T10" fmla="*/ 304 w 454"/>
              <a:gd name="T11" fmla="*/ 557 h 569"/>
              <a:gd name="T12" fmla="*/ 277 w 454"/>
              <a:gd name="T13" fmla="*/ 354 h 569"/>
              <a:gd name="T14" fmla="*/ 282 w 454"/>
              <a:gd name="T15" fmla="*/ 261 h 569"/>
              <a:gd name="T16" fmla="*/ 315 w 454"/>
              <a:gd name="T17" fmla="*/ 247 h 569"/>
              <a:gd name="T18" fmla="*/ 454 w 454"/>
              <a:gd name="T19" fmla="*/ 120 h 569"/>
              <a:gd name="T20" fmla="*/ 451 w 454"/>
              <a:gd name="T21" fmla="*/ 117 h 569"/>
              <a:gd name="T22" fmla="*/ 451 w 454"/>
              <a:gd name="T23" fmla="*/ 117 h 569"/>
              <a:gd name="T24" fmla="*/ 389 w 454"/>
              <a:gd name="T25" fmla="*/ 164 h 569"/>
              <a:gd name="T26" fmla="*/ 400 w 454"/>
              <a:gd name="T27" fmla="*/ 82 h 569"/>
              <a:gd name="T28" fmla="*/ 399 w 454"/>
              <a:gd name="T29" fmla="*/ 82 h 569"/>
              <a:gd name="T30" fmla="*/ 398 w 454"/>
              <a:gd name="T31" fmla="*/ 82 h 569"/>
              <a:gd name="T32" fmla="*/ 362 w 454"/>
              <a:gd name="T33" fmla="*/ 182 h 569"/>
              <a:gd name="T34" fmla="*/ 257 w 454"/>
              <a:gd name="T35" fmla="*/ 234 h 569"/>
              <a:gd name="T36" fmla="*/ 241 w 454"/>
              <a:gd name="T37" fmla="*/ 146 h 569"/>
              <a:gd name="T38" fmla="*/ 296 w 454"/>
              <a:gd name="T39" fmla="*/ 54 h 569"/>
              <a:gd name="T40" fmla="*/ 295 w 454"/>
              <a:gd name="T41" fmla="*/ 54 h 569"/>
              <a:gd name="T42" fmla="*/ 294 w 454"/>
              <a:gd name="T43" fmla="*/ 52 h 569"/>
              <a:gd name="T44" fmla="*/ 238 w 454"/>
              <a:gd name="T45" fmla="*/ 113 h 569"/>
              <a:gd name="T46" fmla="*/ 235 w 454"/>
              <a:gd name="T47" fmla="*/ 35 h 569"/>
              <a:gd name="T48" fmla="*/ 235 w 454"/>
              <a:gd name="T49" fmla="*/ 35 h 569"/>
              <a:gd name="T50" fmla="*/ 230 w 454"/>
              <a:gd name="T51" fmla="*/ 35 h 569"/>
              <a:gd name="T52" fmla="*/ 219 w 454"/>
              <a:gd name="T53" fmla="*/ 223 h 569"/>
              <a:gd name="T54" fmla="*/ 122 w 454"/>
              <a:gd name="T55" fmla="*/ 132 h 569"/>
              <a:gd name="T56" fmla="*/ 137 w 454"/>
              <a:gd name="T57" fmla="*/ 64 h 569"/>
              <a:gd name="T58" fmla="*/ 135 w 454"/>
              <a:gd name="T59" fmla="*/ 63 h 569"/>
              <a:gd name="T60" fmla="*/ 135 w 454"/>
              <a:gd name="T61" fmla="*/ 63 h 569"/>
              <a:gd name="T62" fmla="*/ 113 w 454"/>
              <a:gd name="T63" fmla="*/ 118 h 569"/>
              <a:gd name="T64" fmla="*/ 52 w 454"/>
              <a:gd name="T65" fmla="*/ 1 h 569"/>
              <a:gd name="T66" fmla="*/ 50 w 454"/>
              <a:gd name="T67" fmla="*/ 0 h 569"/>
              <a:gd name="T68" fmla="*/ 46 w 454"/>
              <a:gd name="T69" fmla="*/ 1 h 569"/>
              <a:gd name="T70" fmla="*/ 74 w 454"/>
              <a:gd name="T71" fmla="*/ 91 h 569"/>
              <a:gd name="T72" fmla="*/ 74 w 454"/>
              <a:gd name="T73" fmla="*/ 91 h 569"/>
              <a:gd name="T74" fmla="*/ 149 w 454"/>
              <a:gd name="T75" fmla="*/ 208 h 569"/>
              <a:gd name="T76" fmla="*/ 3 w 454"/>
              <a:gd name="T77" fmla="*/ 195 h 569"/>
              <a:gd name="T78" fmla="*/ 3 w 454"/>
              <a:gd name="T79" fmla="*/ 196 h 569"/>
              <a:gd name="T80" fmla="*/ 0 w 454"/>
              <a:gd name="T81" fmla="*/ 201 h 569"/>
              <a:gd name="T82" fmla="*/ 172 w 454"/>
              <a:gd name="T83" fmla="*/ 237 h 569"/>
              <a:gd name="T84" fmla="*/ 197 w 454"/>
              <a:gd name="T85" fmla="*/ 25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4" h="569">
                <a:moveTo>
                  <a:pt x="197" y="254"/>
                </a:moveTo>
                <a:cubicBezTo>
                  <a:pt x="209" y="304"/>
                  <a:pt x="213" y="368"/>
                  <a:pt x="200" y="449"/>
                </a:cubicBezTo>
                <a:cubicBezTo>
                  <a:pt x="191" y="518"/>
                  <a:pt x="199" y="559"/>
                  <a:pt x="148" y="559"/>
                </a:cubicBezTo>
                <a:cubicBezTo>
                  <a:pt x="148" y="559"/>
                  <a:pt x="138" y="555"/>
                  <a:pt x="122" y="569"/>
                </a:cubicBezTo>
                <a:cubicBezTo>
                  <a:pt x="339" y="569"/>
                  <a:pt x="339" y="569"/>
                  <a:pt x="339" y="569"/>
                </a:cubicBezTo>
                <a:cubicBezTo>
                  <a:pt x="328" y="564"/>
                  <a:pt x="315" y="559"/>
                  <a:pt x="304" y="557"/>
                </a:cubicBezTo>
                <a:cubicBezTo>
                  <a:pt x="292" y="529"/>
                  <a:pt x="279" y="475"/>
                  <a:pt x="277" y="354"/>
                </a:cubicBezTo>
                <a:cubicBezTo>
                  <a:pt x="276" y="318"/>
                  <a:pt x="278" y="287"/>
                  <a:pt x="282" y="261"/>
                </a:cubicBezTo>
                <a:cubicBezTo>
                  <a:pt x="315" y="247"/>
                  <a:pt x="315" y="247"/>
                  <a:pt x="315" y="247"/>
                </a:cubicBezTo>
                <a:cubicBezTo>
                  <a:pt x="404" y="194"/>
                  <a:pt x="433" y="147"/>
                  <a:pt x="454" y="120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28" y="135"/>
                  <a:pt x="407" y="151"/>
                  <a:pt x="389" y="164"/>
                </a:cubicBezTo>
                <a:cubicBezTo>
                  <a:pt x="396" y="133"/>
                  <a:pt x="398" y="121"/>
                  <a:pt x="400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8" y="82"/>
                  <a:pt x="398" y="82"/>
                </a:cubicBezTo>
                <a:cubicBezTo>
                  <a:pt x="393" y="101"/>
                  <a:pt x="379" y="147"/>
                  <a:pt x="362" y="182"/>
                </a:cubicBezTo>
                <a:cubicBezTo>
                  <a:pt x="312" y="215"/>
                  <a:pt x="278" y="228"/>
                  <a:pt x="257" y="234"/>
                </a:cubicBezTo>
                <a:cubicBezTo>
                  <a:pt x="251" y="213"/>
                  <a:pt x="245" y="185"/>
                  <a:pt x="241" y="146"/>
                </a:cubicBezTo>
                <a:cubicBezTo>
                  <a:pt x="257" y="110"/>
                  <a:pt x="284" y="70"/>
                  <a:pt x="296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65" y="79"/>
                  <a:pt x="258" y="88"/>
                  <a:pt x="238" y="113"/>
                </a:cubicBezTo>
                <a:cubicBezTo>
                  <a:pt x="236" y="91"/>
                  <a:pt x="235" y="64"/>
                  <a:pt x="235" y="35"/>
                </a:cubicBezTo>
                <a:cubicBezTo>
                  <a:pt x="235" y="35"/>
                  <a:pt x="235" y="35"/>
                  <a:pt x="235" y="35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23" y="69"/>
                  <a:pt x="210" y="143"/>
                  <a:pt x="219" y="223"/>
                </a:cubicBezTo>
                <a:cubicBezTo>
                  <a:pt x="219" y="223"/>
                  <a:pt x="175" y="205"/>
                  <a:pt x="122" y="132"/>
                </a:cubicBezTo>
                <a:cubicBezTo>
                  <a:pt x="123" y="120"/>
                  <a:pt x="125" y="90"/>
                  <a:pt x="137" y="64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27" y="75"/>
                  <a:pt x="118" y="94"/>
                  <a:pt x="113" y="118"/>
                </a:cubicBezTo>
                <a:cubicBezTo>
                  <a:pt x="93" y="88"/>
                  <a:pt x="72" y="50"/>
                  <a:pt x="52" y="1"/>
                </a:cubicBezTo>
                <a:cubicBezTo>
                  <a:pt x="51" y="1"/>
                  <a:pt x="51" y="1"/>
                  <a:pt x="5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9" y="17"/>
                  <a:pt x="74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91" y="132"/>
                  <a:pt x="115" y="175"/>
                  <a:pt x="149" y="208"/>
                </a:cubicBezTo>
                <a:cubicBezTo>
                  <a:pt x="149" y="208"/>
                  <a:pt x="89" y="222"/>
                  <a:pt x="3" y="195"/>
                </a:cubicBezTo>
                <a:cubicBezTo>
                  <a:pt x="3" y="196"/>
                  <a:pt x="3" y="196"/>
                  <a:pt x="3" y="196"/>
                </a:cubicBezTo>
                <a:cubicBezTo>
                  <a:pt x="0" y="201"/>
                  <a:pt x="0" y="201"/>
                  <a:pt x="0" y="201"/>
                </a:cubicBezTo>
                <a:cubicBezTo>
                  <a:pt x="37" y="218"/>
                  <a:pt x="97" y="238"/>
                  <a:pt x="172" y="237"/>
                </a:cubicBezTo>
                <a:cubicBezTo>
                  <a:pt x="178" y="238"/>
                  <a:pt x="187" y="243"/>
                  <a:pt x="197" y="25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F99C14C-E0FE-4DBD-8412-126AD47394EE}"/>
              </a:ext>
            </a:extLst>
          </p:cNvPr>
          <p:cNvSpPr txBox="1"/>
          <p:nvPr/>
        </p:nvSpPr>
        <p:spPr>
          <a:xfrm>
            <a:off x="5380983" y="182580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ALU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B9D12F1-2A07-40D5-A21A-87799066EFA9}"/>
              </a:ext>
            </a:extLst>
          </p:cNvPr>
          <p:cNvSpPr txBox="1"/>
          <p:nvPr/>
        </p:nvSpPr>
        <p:spPr>
          <a:xfrm>
            <a:off x="2613120" y="6036752"/>
            <a:ext cx="357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>
                <a:solidFill>
                  <a:schemeClr val="accent6">
                    <a:lumMod val="75000"/>
                  </a:schemeClr>
                </a:solidFill>
              </a:rPr>
              <a:t>Nand</a:t>
            </a:r>
            <a:endParaRPr lang="zh-CN" altLang="en-US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7B76C5-2034-43E9-84DB-E728A33AF5B6}"/>
              </a:ext>
            </a:extLst>
          </p:cNvPr>
          <p:cNvSpPr txBox="1"/>
          <p:nvPr/>
        </p:nvSpPr>
        <p:spPr>
          <a:xfrm>
            <a:off x="2803148" y="4878462"/>
            <a:ext cx="357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DFF</a:t>
            </a:r>
            <a:endParaRPr lang="zh-CN" alt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A85E1FE-FB7F-4077-B898-29CC21F79956}"/>
              </a:ext>
            </a:extLst>
          </p:cNvPr>
          <p:cNvSpPr txBox="1"/>
          <p:nvPr/>
        </p:nvSpPr>
        <p:spPr>
          <a:xfrm>
            <a:off x="7062634" y="1927855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[Chapter2]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F17617E-2D2B-4B3E-9168-28CB232788FC}"/>
              </a:ext>
            </a:extLst>
          </p:cNvPr>
          <p:cNvSpPr txBox="1"/>
          <p:nvPr/>
        </p:nvSpPr>
        <p:spPr>
          <a:xfrm>
            <a:off x="1354453" y="4369316"/>
            <a:ext cx="21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[Chapter3]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94CA0CC-267F-4201-B07E-8CB08E246A0D}"/>
              </a:ext>
            </a:extLst>
          </p:cNvPr>
          <p:cNvSpPr txBox="1"/>
          <p:nvPr/>
        </p:nvSpPr>
        <p:spPr>
          <a:xfrm>
            <a:off x="4198959" y="3432091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[Chapter4]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FDAF584-CFF8-4121-9812-7EC6722C95D3}"/>
              </a:ext>
            </a:extLst>
          </p:cNvPr>
          <p:cNvSpPr txBox="1"/>
          <p:nvPr/>
        </p:nvSpPr>
        <p:spPr>
          <a:xfrm>
            <a:off x="9342464" y="419110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[Chapter5]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634356B-02B5-4E33-8026-14CFDF793891}"/>
              </a:ext>
            </a:extLst>
          </p:cNvPr>
          <p:cNvSpPr txBox="1"/>
          <p:nvPr/>
        </p:nvSpPr>
        <p:spPr>
          <a:xfrm>
            <a:off x="9782237" y="593155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[Chapter1]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71" grpId="0"/>
      <p:bldP spid="72" grpId="0"/>
      <p:bldP spid="73" grpId="0" animBg="1"/>
      <p:bldP spid="73" grpId="1" animBg="1"/>
      <p:bldP spid="75" grpId="0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CCCDCE-0855-451C-8199-14C4775F694F}"/>
              </a:ext>
            </a:extLst>
          </p:cNvPr>
          <p:cNvSpPr/>
          <p:nvPr/>
        </p:nvSpPr>
        <p:spPr>
          <a:xfrm>
            <a:off x="4140176" y="3013501"/>
            <a:ext cx="3911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Boolean Logic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5226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4E1456-B167-4FCC-8F62-4F3EE51113AF}"/>
              </a:ext>
            </a:extLst>
          </p:cNvPr>
          <p:cNvSpPr/>
          <p:nvPr/>
        </p:nvSpPr>
        <p:spPr>
          <a:xfrm>
            <a:off x="4529869" y="665258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Calibri" panose="020F0502020204030204" pitchFamily="34" charset="0"/>
                <a:cs typeface="+mn-cs"/>
              </a:rPr>
              <a:t>Logic Model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889D6-A6F6-4B42-9791-E7D53F8DE39C}"/>
              </a:ext>
            </a:extLst>
          </p:cNvPr>
          <p:cNvSpPr/>
          <p:nvPr/>
        </p:nvSpPr>
        <p:spPr>
          <a:xfrm>
            <a:off x="98667" y="158775"/>
            <a:ext cx="379489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Background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Boolean algebra introduced by Gorge Boole. Mathematical logic and symbolic logic.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and Nor. Digital logic gates. Claude Shannon’s circuit design theory.</a:t>
            </a: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Goal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Understand the significance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Nand’s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and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Nor’s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completeness. Learn about the logic operations in Boolean algebra and the functions of logic gates. The introduction of category theory in system design. Prepare for the implementation of combinational logic circuit.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9E0B65-A082-4396-A238-4DD849C0DFD2}"/>
              </a:ext>
            </a:extLst>
          </p:cNvPr>
          <p:cNvSpPr/>
          <p:nvPr/>
        </p:nvSpPr>
        <p:spPr>
          <a:xfrm>
            <a:off x="3649784" y="2044062"/>
            <a:ext cx="46486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Input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Content: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gate.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Studying Material: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Nand2Tetris course of chapter one. Boolean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algebra.Claude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Shannon’s circuit theory.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Tools: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HDL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and hardware simulator.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Process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Learn about the Boolean algebra and with the understanding of the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operation as well as circuit design theory, use the given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gate to implement other basic logic gates in HDL. Test the gates in simulator.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4C610-FABF-4536-A91A-46058B74F28F}"/>
              </a:ext>
            </a:extLst>
          </p:cNvPr>
          <p:cNvSpPr/>
          <p:nvPr/>
        </p:nvSpPr>
        <p:spPr>
          <a:xfrm>
            <a:off x="8210517" y="1570055"/>
            <a:ext cx="35447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Output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Logic gates built in HDL.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Test output.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demonstration of the completeness of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Effect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Any basic gate’s can be built by only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, and these gates’ can perform any operations in Boolean algebra.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The logical connection between the bottom design and the overall system.</a:t>
            </a:r>
          </a:p>
        </p:txBody>
      </p:sp>
    </p:spTree>
    <p:extLst>
      <p:ext uri="{BB962C8B-B14F-4D97-AF65-F5344CB8AC3E}">
        <p14:creationId xmlns:p14="http://schemas.microsoft.com/office/powerpoint/2010/main" val="228360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13DAE-4464-4534-9C55-A57B67A4B878}"/>
              </a:ext>
            </a:extLst>
          </p:cNvPr>
          <p:cNvSpPr/>
          <p:nvPr/>
        </p:nvSpPr>
        <p:spPr>
          <a:xfrm>
            <a:off x="640861" y="18059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Project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marR="0" lvl="1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Logic gates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: And,  And16,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DMux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, DMux4Way, DMux8Way, Mux, Mux4Way16, Mux8Way16, Mux16, Not, Not16, Or, Or8Way, Or16,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Xor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Questions discussion: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The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 or Nor.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The category theory. </a:t>
            </a:r>
          </a:p>
        </p:txBody>
      </p:sp>
    </p:spTree>
    <p:extLst>
      <p:ext uri="{BB962C8B-B14F-4D97-AF65-F5344CB8AC3E}">
        <p14:creationId xmlns:p14="http://schemas.microsoft.com/office/powerpoint/2010/main" val="22667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Connection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43836-9A60-4A2F-903E-736E044DBDA4}"/>
              </a:ext>
            </a:extLst>
          </p:cNvPr>
          <p:cNvSpPr/>
          <p:nvPr/>
        </p:nvSpPr>
        <p:spPr>
          <a:xfrm>
            <a:off x="750277" y="2217785"/>
            <a:ext cx="47204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Boolean algebra and circuit design theory lay the fundamental of the computer system.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It is the bottom pa</a:t>
            </a: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rt in the category theory, and provide different gates as interface for later use.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1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CCCDCE-0855-451C-8199-14C4775F694F}"/>
              </a:ext>
            </a:extLst>
          </p:cNvPr>
          <p:cNvSpPr/>
          <p:nvPr/>
        </p:nvSpPr>
        <p:spPr>
          <a:xfrm>
            <a:off x="5460249" y="3013501"/>
            <a:ext cx="1271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/>
              <a:t>ALU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95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4E1456-B167-4FCC-8F62-4F3EE51113AF}"/>
              </a:ext>
            </a:extLst>
          </p:cNvPr>
          <p:cNvSpPr/>
          <p:nvPr/>
        </p:nvSpPr>
        <p:spPr>
          <a:xfrm>
            <a:off x="4529869" y="665258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889D6-A6F6-4B42-9791-E7D53F8DE39C}"/>
              </a:ext>
            </a:extLst>
          </p:cNvPr>
          <p:cNvSpPr/>
          <p:nvPr/>
        </p:nvSpPr>
        <p:spPr>
          <a:xfrm>
            <a:off x="476738" y="2038031"/>
            <a:ext cx="31730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known the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completness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of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and we have built some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basicial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combinational gates. So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how to build a computer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these gates?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the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computing unit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of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9E0B65-A082-4396-A238-4DD849C0DFD2}"/>
              </a:ext>
            </a:extLst>
          </p:cNvPr>
          <p:cNvSpPr/>
          <p:nvPr/>
        </p:nvSpPr>
        <p:spPr>
          <a:xfrm>
            <a:off x="3649784" y="2044062"/>
            <a:ext cx="46486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Content: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ADD, REV, ALU.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 two numbers 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half adder to full adder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Consider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minus.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 combine things together to build an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4C610-FABF-4536-A91A-46058B74F28F}"/>
              </a:ext>
            </a:extLst>
          </p:cNvPr>
          <p:cNvSpPr/>
          <p:nvPr/>
        </p:nvSpPr>
        <p:spPr>
          <a:xfrm>
            <a:off x="8298442" y="2041046"/>
            <a:ext cx="3173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ALU,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 build which we take several steps.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the structure of  ALU which  does all the computing operations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Get a clear vision of what to do next looking at ALU.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13DAE-4464-4534-9C55-A57B67A4B878}"/>
              </a:ext>
            </a:extLst>
          </p:cNvPr>
          <p:cNvSpPr/>
          <p:nvPr/>
        </p:nvSpPr>
        <p:spPr>
          <a:xfrm>
            <a:off x="640861" y="1805915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ADD: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Xor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here,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carrier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Twice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a full adder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16bit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 for subtraction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the max of the data is for sure, we can use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to do that.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operation 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University and waste</a:t>
            </a:r>
            <a:endParaRPr lang="en-US" altLang="zh-CN" sz="12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0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Connection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43836-9A60-4A2F-903E-736E044DBDA4}"/>
              </a:ext>
            </a:extLst>
          </p:cNvPr>
          <p:cNvSpPr/>
          <p:nvPr/>
        </p:nvSpPr>
        <p:spPr>
          <a:xfrm>
            <a:off x="750277" y="2217785"/>
            <a:ext cx="4720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 can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do almost all the computing operations,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we can see later in as machine  language.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So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else do we need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?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Where to get Input? Where to store output? (memory)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operation to do? Which operation to choice? (machine language, decode ,PC)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8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1009</Words>
  <Application>Microsoft Office PowerPoint</Application>
  <PresentationFormat>宽屏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Monospac821 BT</vt:lpstr>
      <vt:lpstr>等线</vt:lpstr>
      <vt:lpstr>等线 Light</vt:lpstr>
      <vt:lpstr>华文细黑</vt:lpstr>
      <vt:lpstr>微软雅黑</vt:lpstr>
      <vt:lpstr>Arial</vt:lpstr>
      <vt:lpstr>Calibri</vt:lpstr>
      <vt:lpstr>Calibri Light</vt:lpstr>
      <vt:lpstr>Courier New</vt:lpstr>
      <vt:lpstr>Office 主题​​</vt:lpstr>
      <vt:lpstr>Hardware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乐康</dc:creator>
  <cp:lastModifiedBy>Yihao Chen</cp:lastModifiedBy>
  <cp:revision>23</cp:revision>
  <dcterms:created xsi:type="dcterms:W3CDTF">2018-05-07T06:37:02Z</dcterms:created>
  <dcterms:modified xsi:type="dcterms:W3CDTF">2018-05-08T08:57:32Z</dcterms:modified>
</cp:coreProperties>
</file>