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3"/>
    <p:sldId id="266" r:id="rId4"/>
    <p:sldId id="267" r:id="rId5"/>
    <p:sldId id="268" r:id="rId6"/>
    <p:sldId id="269" r:id="rId7"/>
    <p:sldId id="260" r:id="rId8"/>
    <p:sldId id="261" r:id="rId9"/>
    <p:sldId id="262" r:id="rId10"/>
    <p:sldId id="263" r:id="rId11"/>
    <p:sldId id="256" r:id="rId12"/>
    <p:sldId id="257" r:id="rId13"/>
    <p:sldId id="258" r:id="rId14"/>
    <p:sldId id="259" r:id="rId15"/>
    <p:sldId id="270" r:id="rId16"/>
    <p:sldId id="271" r:id="rId17"/>
    <p:sldId id="272" r:id="rId18"/>
    <p:sldId id="273" r:id="rId19"/>
    <p:sldId id="284" r:id="rId20"/>
    <p:sldId id="285" r:id="rId21"/>
    <p:sldId id="286" r:id="rId22"/>
    <p:sldId id="287" r:id="rId23"/>
    <p:sldId id="26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0CEF-0343-4680-9461-9270BE8C72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D2CB-48F5-4074-8744-1EBEB68732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01398" y="2931719"/>
            <a:ext cx="43733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ea typeface="Calibri Light" panose="020F0302020204030204" pitchFamily="34" charset="0"/>
              </a:rPr>
              <a:t>Sequential logic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00548" y="626180"/>
            <a:ext cx="2486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Calibri" panose="020F0502020204030204" pitchFamily="34" charset="0"/>
              </a:rPr>
              <a:t>Logic Model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0" y="1712688"/>
            <a:ext cx="42515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Background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We have discussed about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combinational logic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, which provide necessary abilities needed to build memory.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We have built ALU, in which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input and output is not defined.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Goal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By combine combinational logic with DFF, we are going to build register and memory, using which we are closed to building whole the computer architecture.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1569" y="1630589"/>
            <a:ext cx="37826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Content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DFF, register, memory.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Studying Material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Nand2T course, the element of computing system.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Tools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HDL and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等线" panose="020F0502020204030204"/>
                <a:ea typeface="Monospac821 BT" panose="020B0609020202020204" pitchFamily="49" charset="0"/>
              </a:rPr>
              <a:t>hardware simulator.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Process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Learn the property of DFF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one-bit chips: register, PC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a RAM4k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45230" y="1690062"/>
            <a:ext cx="35325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Output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chips about memory needed in computer.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Pass the test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Effect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Understanding how computer stores data.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Understanding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Location, read ,write 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which are used in later chapters. 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0031" y="2149232"/>
            <a:ext cx="67915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Project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Time: DFF: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Option choice: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Location choice: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Questions discussion: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Why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time?</a:t>
            </a:r>
            <a:endParaRPr lang="en-US" altLang="zh-CN" sz="24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Comparison: 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With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human mind,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Monospac821 BT" panose="020B0609020202020204" pitchFamily="49" charset="0"/>
              </a:rPr>
              <a:t>hard disk.</a:t>
            </a:r>
            <a:endParaRPr lang="en-US" altLang="zh-CN" sz="24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Difference between register and RAM.</a:t>
            </a:r>
            <a:endParaRPr lang="en-US" altLang="zh-CN" sz="24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0087" y="1000060"/>
            <a:ext cx="1854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Contents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7187" y="970058"/>
            <a:ext cx="2313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Calibri" panose="020F0502020204030204" pitchFamily="34" charset="0"/>
              </a:rPr>
              <a:t>Connection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1103828" y="1930067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Chapter1 (base)</a:t>
            </a:r>
            <a:endParaRPr lang="en-US" altLang="zh-CN" sz="28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CPU and assembly language</a:t>
            </a:r>
            <a:endParaRPr lang="en-US" altLang="zh-CN" sz="28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Register and Memory </a:t>
            </a:r>
            <a:endParaRPr lang="en-US" altLang="zh-CN" sz="28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VM memory mapping</a:t>
            </a:r>
            <a:endParaRPr lang="en-US" altLang="zh-CN" sz="28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Stack, heap, virtual register</a:t>
            </a:r>
            <a:endParaRPr lang="en-US" altLang="zh-CN" sz="28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Array and Object 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 high-level language </a:t>
            </a:r>
            <a:endParaRPr lang="en-US" altLang="zh-CN" sz="2800" dirty="0">
              <a:effectLst/>
              <a:ea typeface="Monospac821 BT" panose="020B060902020202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5212" y="2826212"/>
            <a:ext cx="62215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ea typeface="Calibri Light" panose="020F0302020204030204" pitchFamily="34" charset="0"/>
              </a:rPr>
              <a:t>Computer Architecture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00548" y="626180"/>
            <a:ext cx="2486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Calibri" panose="020F0502020204030204" pitchFamily="34" charset="0"/>
              </a:rPr>
              <a:t>Logic Model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0" y="1712688"/>
            <a:ext cx="4422531" cy="344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Background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The chips built in the previous projects. The von Neumann architecture and relevant instructions.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Goal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Learn about the von Neumann architecture. Use the chips built previously to make a general Hack computer. Understand the working of hardware. Prepare for the Hack assembler’s implementation.</a:t>
            </a:r>
          </a:p>
        </p:txBody>
      </p:sp>
      <p:sp>
        <p:nvSpPr>
          <p:cNvPr id="4" name="矩形 3"/>
          <p:cNvSpPr/>
          <p:nvPr/>
        </p:nvSpPr>
        <p:spPr>
          <a:xfrm>
            <a:off x="4251569" y="1630589"/>
            <a:ext cx="378264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Content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PC, RAM4K, RAM16K, ALU, Screen, Keyboard and all the more chips built before.</a:t>
            </a:r>
            <a:endParaRPr lang="en-US" altLang="zh-C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Studying Material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Nand2T course, the element of computing system.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Tools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HDL and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等线" panose="020F0502020204030204"/>
                <a:ea typeface="Monospac821 BT" panose="020B0609020202020204" pitchFamily="49" charset="0"/>
              </a:rPr>
              <a:t>hardware simulator.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Process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Learn the property of DFF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one-bit chips: register, PC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a RAM4k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4215" y="1404912"/>
            <a:ext cx="398487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Output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 err="1">
                <a:latin typeface="Calibri" panose="020F0502020204030204" pitchFamily="34" charset="0"/>
                <a:ea typeface="Monospac821 BT" panose="020B0609020202020204" pitchFamily="49" charset="0"/>
              </a:rPr>
              <a:t>Memory.hdl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 err="1">
                <a:latin typeface="Calibri" panose="020F0502020204030204" pitchFamily="34" charset="0"/>
                <a:ea typeface="Monospac821 BT" panose="020B0609020202020204" pitchFamily="49" charset="0"/>
              </a:rPr>
              <a:t>CPU.hdl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 err="1">
                <a:latin typeface="Calibri" panose="020F0502020204030204" pitchFamily="34" charset="0"/>
                <a:ea typeface="Monospac821 BT" panose="020B0609020202020204" pitchFamily="49" charset="0"/>
              </a:rPr>
              <a:t>Computer.hdl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Test programs’ working.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Effect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The Hack computer built in HDL can run any Hack machine language programs on it successfully. 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The programs’ working supports the feasibility of von Neumann architecture and the completeness of Turing machine.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0031" y="2149232"/>
            <a:ext cx="6791569" cy="155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Project: </a:t>
            </a:r>
            <a:r>
              <a:rPr lang="en-US" altLang="zh-CN" sz="2400" dirty="0" err="1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H</a:t>
            </a:r>
            <a:r>
              <a:rPr lang="x-none" altLang="en-US" sz="2400" dirty="0" err="1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ac</a:t>
            </a:r>
            <a:r>
              <a:rPr lang="en-US" altLang="zh-CN" sz="2400" dirty="0" err="1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k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computer</a:t>
            </a:r>
            <a:endParaRPr lang="en-US" altLang="zh-CN" sz="2400" dirty="0">
              <a:effectLst/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Question discussion: what are the other architectures? What are the differences among them?</a:t>
            </a:r>
            <a:endParaRPr lang="en-US" altLang="zh-CN" sz="2400" dirty="0">
              <a:effectLst/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Monospac821 BT" panose="020B0609020202020204" pitchFamily="49" charset="0"/>
              </a:rPr>
              <a:t>Harvard, pipelining…</a:t>
            </a:r>
            <a:endParaRPr lang="en-US" altLang="zh-CN" sz="2400" dirty="0">
              <a:effectLst/>
              <a:latin typeface="Calibri" panose="020F0502020204030204" pitchFamily="34" charset="0"/>
              <a:ea typeface="Monospac821 BT" panose="020B0609020202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0087" y="1000060"/>
            <a:ext cx="1854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Contents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7187" y="970058"/>
            <a:ext cx="2313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Calibri" panose="020F0502020204030204" pitchFamily="34" charset="0"/>
              </a:rPr>
              <a:t>Connection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1103828" y="1930067"/>
            <a:ext cx="6096000" cy="26517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Monospac821 BT" panose="020B0609020202020204" pitchFamily="49" charset="0"/>
              </a:rPr>
              <a:t>Provide the hardware platform for the software part.</a:t>
            </a:r>
            <a:endParaRPr lang="en-US" altLang="zh-CN" sz="28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Monospac821 BT" panose="020B0609020202020204" pitchFamily="49" charset="0"/>
              </a:rPr>
              <a:t>The instance of a hack computer shows the system of von Neumann architecture, and indicates the </a:t>
            </a:r>
            <a:r>
              <a:rPr lang="en-US" altLang="zh-CN" sz="2800">
                <a:latin typeface="Calibri" panose="020F0502020204030204" pitchFamily="34" charset="0"/>
                <a:ea typeface="Monospac821 BT" panose="020B0609020202020204" pitchFamily="49" charset="0"/>
              </a:rPr>
              <a:t>other architectures.</a:t>
            </a:r>
            <a:endParaRPr lang="en-US" altLang="zh-CN" sz="28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endParaRPr lang="en-US" altLang="zh-CN" sz="2800" dirty="0">
              <a:effectLst/>
              <a:ea typeface="Monospac821 BT" panose="020B060902020202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62097" y="2723342"/>
            <a:ext cx="5467985" cy="822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sz="4800" dirty="0">
                <a:ea typeface="Calibri Light" panose="020F0302020204030204" pitchFamily="34" charset="0"/>
              </a:rPr>
              <a:t>Low-level Language</a:t>
            </a:r>
            <a:endParaRPr lang="x-non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00548" y="626180"/>
            <a:ext cx="2486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Calibri" panose="020F0502020204030204" pitchFamily="34" charset="0"/>
              </a:rPr>
              <a:t>Logic Model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0" y="1712688"/>
            <a:ext cx="4422531" cy="3749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Background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The </a:t>
            </a:r>
            <a:r>
              <a:rPr lang="x-none" altLang="en-US" sz="2000" dirty="0">
                <a:latin typeface="Calibri" panose="020F0502020204030204" pitchFamily="34" charset="0"/>
                <a:ea typeface="Monospac821 BT" panose="020B0609020202020204" pitchFamily="49" charset="0"/>
              </a:rPr>
              <a:t>general-purpose Hack computer we built earlier, and the interface designed as the ALU's input</a:t>
            </a: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.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Goal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x-none" altLang="en-US" sz="2000" dirty="0">
                <a:latin typeface="Calibri" panose="020F0502020204030204" pitchFamily="34" charset="0"/>
                <a:ea typeface="Monospac821 BT" panose="020B0609020202020204" pitchFamily="49" charset="0"/>
              </a:rPr>
              <a:t>Consider again about the ALU and its input,which define a set of instructions and a machine language</a:t>
            </a: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.</a:t>
            </a:r>
            <a:r>
              <a:rPr lang="x-none" altLang="en-US" sz="2000" dirty="0">
                <a:latin typeface="Calibri" panose="020F0502020204030204" pitchFamily="34" charset="0"/>
                <a:ea typeface="Monospac821 BT" panose="020B0609020202020204" pitchFamily="49" charset="0"/>
              </a:rPr>
              <a:t>Design an assembly language corresponding to this set and implement the compiler,making our first step towards software layer.</a:t>
            </a:r>
            <a:endParaRPr lang="x-none" altLang="en-US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1569" y="1398179"/>
            <a:ext cx="3782646" cy="527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Content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Whole Hack Computer and the ALU I/O specification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.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Test assembly language scripts</a:t>
            </a:r>
            <a:endParaRPr lang="x-none" alt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Studying Material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Nand2T course, the element of computing system.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Tools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HDL and </a:t>
            </a:r>
            <a:r>
              <a:rPr lang="x-none" alt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computer simulator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等线" panose="020F0502020204030204"/>
                <a:ea typeface="Monospac821 BT" panose="020B0609020202020204" pitchFamily="49" charset="0"/>
              </a:rPr>
              <a:t>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Process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x-none" altLang="en-US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Review the input bit set of ALU in Hack implementation</a:t>
            </a:r>
            <a:endParaRPr lang="x-none" altLang="en-US" sz="2000" dirty="0">
              <a:effectLst/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x-none" altLang="en-US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Design Hack assembly language with one-to-one mapping with the bitstream.</a:t>
            </a:r>
            <a:endParaRPr lang="x-none" altLang="en-US" sz="2000" dirty="0">
              <a:effectLst/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a</a:t>
            </a:r>
            <a:r>
              <a:rPr lang="x-none" altLang="en-US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n assembler</a:t>
            </a:r>
            <a:endParaRPr lang="x-none" altLang="en-US" sz="2000" dirty="0">
              <a:effectLst/>
              <a:latin typeface="Calibri" panose="020F0502020204030204" pitchFamily="34" charset="0"/>
              <a:ea typeface="Monospac821 BT" panose="020B0609020202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4215" y="1404912"/>
            <a:ext cx="3984870" cy="405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Output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x-none" altLang="en-US" sz="2000" dirty="0">
                <a:latin typeface="Calibri" panose="020F0502020204030204" pitchFamily="34" charset="0"/>
                <a:ea typeface="Monospac821 BT" panose="020B0609020202020204" pitchFamily="49" charset="0"/>
              </a:rPr>
              <a:t>Hack assembler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Test programs’ working.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Effect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x-none" altLang="en-US" sz="2000" dirty="0">
                <a:latin typeface="Calibri" panose="020F0502020204030204" pitchFamily="34" charset="0"/>
                <a:ea typeface="Monospac821 BT" panose="020B0609020202020204" pitchFamily="49" charset="0"/>
              </a:rPr>
              <a:t>The Hack Computer can take input as assembly language and act accordingly.</a:t>
            </a:r>
            <a:endParaRPr lang="x-none" altLang="en-US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The </a:t>
            </a:r>
            <a:r>
              <a:rPr lang="x-none" altLang="en-US" sz="2000" dirty="0">
                <a:latin typeface="Calibri" panose="020F0502020204030204" pitchFamily="34" charset="0"/>
                <a:ea typeface="Monospac821 BT" panose="020B0609020202020204" pitchFamily="49" charset="0"/>
              </a:rPr>
              <a:t>design of assembly language makes it easier to program on Hack platform.</a:t>
            </a:r>
            <a:endParaRPr lang="x-none" altLang="en-US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x-none" altLang="en-US" sz="2000" dirty="0">
                <a:latin typeface="Calibri" panose="020F0502020204030204" pitchFamily="34" charset="0"/>
                <a:ea typeface="Monospac821 BT" panose="020B0609020202020204" pitchFamily="49" charset="0"/>
              </a:rPr>
              <a:t>Design the first pseudo-software layer above the hardware 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40176" y="3013501"/>
            <a:ext cx="39116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/>
              <a:t>Boolean Logic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0275" y="2150110"/>
            <a:ext cx="9150350" cy="192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Project: </a:t>
            </a:r>
            <a:r>
              <a:rPr lang="x-none" altLang="en-US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Assembler</a:t>
            </a:r>
            <a:endParaRPr lang="x-none" altLang="en-US" sz="2400" dirty="0">
              <a:effectLst/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Question discussion: </a:t>
            </a:r>
            <a:r>
              <a:rPr lang="x-none" altLang="en-US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Why is the ALU designed to take bitset as it is designed previously? Is there any other ways to rebuild the ALU?Can assembly language represent any machine language? </a:t>
            </a:r>
            <a:endParaRPr lang="x-none" altLang="en-US" sz="2400" dirty="0">
              <a:effectLst/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x-none" altLang="en-US" sz="2400" dirty="0">
                <a:latin typeface="Calibri" panose="020F0502020204030204" pitchFamily="34" charset="0"/>
                <a:ea typeface="Monospac821 BT" panose="020B0609020202020204" pitchFamily="49" charset="0"/>
              </a:rPr>
              <a:t>Bootstrapping,a first and basic glance of Compiler and Interpreter</a:t>
            </a:r>
            <a:r>
              <a:rPr lang="en-US" altLang="zh-CN" sz="2400" dirty="0">
                <a:latin typeface="Calibri" panose="020F0502020204030204" pitchFamily="34" charset="0"/>
                <a:ea typeface="Monospac821 BT" panose="020B0609020202020204" pitchFamily="49" charset="0"/>
              </a:rPr>
              <a:t>…</a:t>
            </a:r>
            <a:endParaRPr lang="en-US" altLang="zh-CN" sz="2400" dirty="0">
              <a:effectLst/>
              <a:latin typeface="Calibri" panose="020F0502020204030204" pitchFamily="34" charset="0"/>
              <a:ea typeface="Monospac821 BT" panose="020B0609020202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0087" y="1000060"/>
            <a:ext cx="1854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Contents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7187" y="970058"/>
            <a:ext cx="2313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Calibri" panose="020F0502020204030204" pitchFamily="34" charset="0"/>
              </a:rPr>
              <a:t>Connection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1103828" y="1930067"/>
            <a:ext cx="6096000" cy="47853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ea typeface="Monospac821 BT" panose="020B0609020202020204" pitchFamily="49" charset="0"/>
              </a:rPr>
              <a:t>Provide the hardware platformt</a:t>
            </a:r>
            <a:r>
              <a:rPr lang="x-none" altLang="en-US" sz="2800" dirty="0">
                <a:latin typeface="Calibri" panose="020F0502020204030204" pitchFamily="34" charset="0"/>
                <a:ea typeface="Monospac821 BT" panose="020B0609020202020204" pitchFamily="49" charset="0"/>
              </a:rPr>
              <a:t>a user-friendly interface to program on it </a:t>
            </a:r>
            <a:r>
              <a:rPr lang="en-US" altLang="zh-CN" sz="2800" dirty="0">
                <a:latin typeface="Calibri" panose="020F0502020204030204" pitchFamily="34" charset="0"/>
                <a:ea typeface="Monospac821 BT" panose="020B0609020202020204" pitchFamily="49" charset="0"/>
              </a:rPr>
              <a:t>.</a:t>
            </a:r>
            <a:endParaRPr lang="en-US" altLang="zh-CN" sz="28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x-none" altLang="en-US" sz="2800" dirty="0">
                <a:latin typeface="Calibri" panose="020F0502020204030204" pitchFamily="34" charset="0"/>
                <a:ea typeface="Monospac821 BT" panose="020B0609020202020204" pitchFamily="49" charset="0"/>
              </a:rPr>
              <a:t>Act as the base abstraction to be used for high-level language implementation</a:t>
            </a:r>
            <a:endParaRPr lang="x-none" altLang="en-US" sz="28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x-none" altLang="en-US" sz="2800" dirty="0">
                <a:latin typeface="Calibri" panose="020F0502020204030204" pitchFamily="34" charset="0"/>
                <a:ea typeface="Monospac821 BT" panose="020B0609020202020204" pitchFamily="49" charset="0"/>
              </a:rPr>
              <a:t>The Hack assembly language demonstrate a simplified way to build command sets on certain platform.It makes it easier to build platform-unrelated layer above it,which will be further discussed later in software part</a:t>
            </a:r>
            <a:endParaRPr lang="x-none" altLang="en-US" sz="28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endParaRPr lang="en-US" altLang="zh-CN" sz="2800" dirty="0">
              <a:effectLst/>
              <a:ea typeface="Monospac821 BT" panose="020B060902020202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60249" y="3013501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4800" dirty="0"/>
          </a:p>
        </p:txBody>
      </p:sp>
      <p:grpSp>
        <p:nvGrpSpPr>
          <p:cNvPr id="3" name="组合 19"/>
          <p:cNvGrpSpPr/>
          <p:nvPr/>
        </p:nvGrpSpPr>
        <p:grpSpPr>
          <a:xfrm>
            <a:off x="5022108" y="1317323"/>
            <a:ext cx="1471882" cy="1719572"/>
            <a:chOff x="4716422" y="2094225"/>
            <a:chExt cx="1748237" cy="2041802"/>
          </a:xfrm>
        </p:grpSpPr>
        <p:grpSp>
          <p:nvGrpSpPr>
            <p:cNvPr id="4" name="组合 18"/>
            <p:cNvGrpSpPr/>
            <p:nvPr/>
          </p:nvGrpSpPr>
          <p:grpSpPr>
            <a:xfrm>
              <a:off x="4716422" y="2094225"/>
              <a:ext cx="1748237" cy="2041802"/>
              <a:chOff x="5802096" y="2064364"/>
              <a:chExt cx="2590449" cy="3025438"/>
            </a:xfrm>
          </p:grpSpPr>
          <p:grpSp>
            <p:nvGrpSpPr>
              <p:cNvPr id="6" name="组合 1"/>
              <p:cNvGrpSpPr/>
              <p:nvPr/>
            </p:nvGrpSpPr>
            <p:grpSpPr>
              <a:xfrm>
                <a:off x="5802096" y="2064364"/>
                <a:ext cx="2590449" cy="2590449"/>
                <a:chOff x="5856865" y="2769088"/>
                <a:chExt cx="1800000" cy="180000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5856865" y="2769088"/>
                  <a:ext cx="1800000" cy="1800000"/>
                </a:xfrm>
                <a:prstGeom prst="ellipse">
                  <a:avLst/>
                </a:prstGeom>
                <a:blipFill>
                  <a:blip r:embed="rId1" cstate="print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lum bright="44000" contrast="78000"/>
                  </a:blip>
                  <a:stretch>
                    <a:fillRect l="-42000" t="-38000" r="-63000" b="-16000"/>
                  </a:stretch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11" name="椭圆 10"/>
                <p:cNvSpPr/>
                <p:nvPr/>
              </p:nvSpPr>
              <p:spPr>
                <a:xfrm>
                  <a:off x="5996321" y="2908544"/>
                  <a:ext cx="1521088" cy="1521088"/>
                </a:xfrm>
                <a:prstGeom prst="ellipse">
                  <a:avLst/>
                </a:prstGeom>
                <a:ln>
                  <a:solidFill>
                    <a:srgbClr val="4A67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17"/>
              <p:cNvGrpSpPr/>
              <p:nvPr/>
            </p:nvGrpSpPr>
            <p:grpSpPr>
              <a:xfrm>
                <a:off x="5844700" y="2213912"/>
                <a:ext cx="1269612" cy="2875890"/>
                <a:chOff x="5844700" y="2213912"/>
                <a:chExt cx="1269612" cy="2875890"/>
              </a:xfrm>
            </p:grpSpPr>
            <p:sp useBgFill="1">
              <p:nvSpPr>
                <p:cNvPr id="8" name="等腰三角形 7"/>
                <p:cNvSpPr/>
                <p:nvPr/>
              </p:nvSpPr>
              <p:spPr>
                <a:xfrm rot="4077603">
                  <a:off x="5583338" y="3282994"/>
                  <a:ext cx="2600055" cy="461892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9" name="矩形 8"/>
                <p:cNvSpPr/>
                <p:nvPr/>
              </p:nvSpPr>
              <p:spPr>
                <a:xfrm rot="20272009">
                  <a:off x="5844700" y="2478381"/>
                  <a:ext cx="885333" cy="26114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" name="椭圆 4"/>
            <p:cNvSpPr/>
            <p:nvPr/>
          </p:nvSpPr>
          <p:spPr>
            <a:xfrm>
              <a:off x="4851867" y="2229671"/>
              <a:ext cx="1477346" cy="147734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9"/>
          <p:cNvGrpSpPr/>
          <p:nvPr/>
        </p:nvGrpSpPr>
        <p:grpSpPr>
          <a:xfrm>
            <a:off x="3174821" y="3559079"/>
            <a:ext cx="1471882" cy="1719572"/>
            <a:chOff x="4716422" y="2094225"/>
            <a:chExt cx="1748237" cy="2041802"/>
          </a:xfrm>
        </p:grpSpPr>
        <p:grpSp>
          <p:nvGrpSpPr>
            <p:cNvPr id="13" name="组合 18"/>
            <p:cNvGrpSpPr/>
            <p:nvPr/>
          </p:nvGrpSpPr>
          <p:grpSpPr>
            <a:xfrm>
              <a:off x="4716422" y="2094225"/>
              <a:ext cx="1748237" cy="2041802"/>
              <a:chOff x="5802096" y="2064364"/>
              <a:chExt cx="2590449" cy="3025438"/>
            </a:xfrm>
          </p:grpSpPr>
          <p:grpSp>
            <p:nvGrpSpPr>
              <p:cNvPr id="15" name="组合 1"/>
              <p:cNvGrpSpPr/>
              <p:nvPr/>
            </p:nvGrpSpPr>
            <p:grpSpPr>
              <a:xfrm>
                <a:off x="5802096" y="2064364"/>
                <a:ext cx="2590449" cy="2590449"/>
                <a:chOff x="5856865" y="2769088"/>
                <a:chExt cx="1800000" cy="1800000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5856865" y="2769088"/>
                  <a:ext cx="1800000" cy="1800000"/>
                </a:xfrm>
                <a:prstGeom prst="ellipse">
                  <a:avLst/>
                </a:prstGeom>
                <a:blipFill>
                  <a:blip r:embed="rId1" cstate="print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lum bright="44000" contrast="78000"/>
                  </a:blip>
                  <a:stretch>
                    <a:fillRect l="-42000" t="-38000" r="-63000" b="-16000"/>
                  </a:stretch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20" name="椭圆 19"/>
                <p:cNvSpPr/>
                <p:nvPr/>
              </p:nvSpPr>
              <p:spPr>
                <a:xfrm>
                  <a:off x="5996321" y="2908544"/>
                  <a:ext cx="1521088" cy="1521088"/>
                </a:xfrm>
                <a:prstGeom prst="ellipse">
                  <a:avLst/>
                </a:prstGeom>
                <a:ln>
                  <a:solidFill>
                    <a:srgbClr val="4A67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" name="组合 17"/>
              <p:cNvGrpSpPr/>
              <p:nvPr/>
            </p:nvGrpSpPr>
            <p:grpSpPr>
              <a:xfrm>
                <a:off x="5844700" y="2213912"/>
                <a:ext cx="1269612" cy="2875890"/>
                <a:chOff x="5844700" y="2213912"/>
                <a:chExt cx="1269612" cy="2875890"/>
              </a:xfrm>
            </p:grpSpPr>
            <p:sp useBgFill="1">
              <p:nvSpPr>
                <p:cNvPr id="17" name="等腰三角形 16"/>
                <p:cNvSpPr/>
                <p:nvPr/>
              </p:nvSpPr>
              <p:spPr>
                <a:xfrm rot="4077603">
                  <a:off x="5583338" y="3282994"/>
                  <a:ext cx="2600055" cy="461892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18" name="矩形 17"/>
                <p:cNvSpPr/>
                <p:nvPr/>
              </p:nvSpPr>
              <p:spPr>
                <a:xfrm rot="20272009">
                  <a:off x="5844700" y="2478381"/>
                  <a:ext cx="885333" cy="26114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" name="椭圆 13"/>
            <p:cNvSpPr/>
            <p:nvPr/>
          </p:nvSpPr>
          <p:spPr>
            <a:xfrm>
              <a:off x="4851867" y="2229671"/>
              <a:ext cx="1477346" cy="147734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19"/>
          <p:cNvGrpSpPr/>
          <p:nvPr/>
        </p:nvGrpSpPr>
        <p:grpSpPr>
          <a:xfrm>
            <a:off x="7004527" y="3559079"/>
            <a:ext cx="1471882" cy="1719572"/>
            <a:chOff x="4716422" y="2094225"/>
            <a:chExt cx="1748237" cy="2041802"/>
          </a:xfrm>
        </p:grpSpPr>
        <p:grpSp>
          <p:nvGrpSpPr>
            <p:cNvPr id="22" name="组合 18"/>
            <p:cNvGrpSpPr/>
            <p:nvPr/>
          </p:nvGrpSpPr>
          <p:grpSpPr>
            <a:xfrm>
              <a:off x="4716422" y="2094225"/>
              <a:ext cx="1748237" cy="2041802"/>
              <a:chOff x="5802096" y="2064364"/>
              <a:chExt cx="2590449" cy="3025438"/>
            </a:xfrm>
          </p:grpSpPr>
          <p:grpSp>
            <p:nvGrpSpPr>
              <p:cNvPr id="24" name="组合 1"/>
              <p:cNvGrpSpPr/>
              <p:nvPr/>
            </p:nvGrpSpPr>
            <p:grpSpPr>
              <a:xfrm>
                <a:off x="5802096" y="2064364"/>
                <a:ext cx="2590449" cy="2590449"/>
                <a:chOff x="5856865" y="2769088"/>
                <a:chExt cx="1800000" cy="1800000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5856865" y="2769088"/>
                  <a:ext cx="1800000" cy="1800000"/>
                </a:xfrm>
                <a:prstGeom prst="ellipse">
                  <a:avLst/>
                </a:prstGeom>
                <a:blipFill>
                  <a:blip r:embed="rId1" cstate="print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lum bright="44000" contrast="78000"/>
                  </a:blip>
                  <a:stretch>
                    <a:fillRect l="-42000" t="-38000" r="-63000" b="-16000"/>
                  </a:stretch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29" name="椭圆 28"/>
                <p:cNvSpPr/>
                <p:nvPr/>
              </p:nvSpPr>
              <p:spPr>
                <a:xfrm>
                  <a:off x="5996321" y="2908544"/>
                  <a:ext cx="1521088" cy="1521088"/>
                </a:xfrm>
                <a:prstGeom prst="ellipse">
                  <a:avLst/>
                </a:prstGeom>
                <a:ln>
                  <a:solidFill>
                    <a:srgbClr val="4A67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" name="组合 17"/>
              <p:cNvGrpSpPr/>
              <p:nvPr/>
            </p:nvGrpSpPr>
            <p:grpSpPr>
              <a:xfrm>
                <a:off x="5844700" y="2213912"/>
                <a:ext cx="1269612" cy="2875890"/>
                <a:chOff x="5844700" y="2213912"/>
                <a:chExt cx="1269612" cy="2875890"/>
              </a:xfrm>
            </p:grpSpPr>
            <p:sp useBgFill="1">
              <p:nvSpPr>
                <p:cNvPr id="26" name="等腰三角形 25"/>
                <p:cNvSpPr/>
                <p:nvPr/>
              </p:nvSpPr>
              <p:spPr>
                <a:xfrm rot="4077603">
                  <a:off x="5583338" y="3282994"/>
                  <a:ext cx="2600055" cy="461892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27" name="矩形 26"/>
                <p:cNvSpPr/>
                <p:nvPr/>
              </p:nvSpPr>
              <p:spPr>
                <a:xfrm rot="20272009">
                  <a:off x="5844700" y="2478381"/>
                  <a:ext cx="885333" cy="26114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3" name="椭圆 22"/>
            <p:cNvSpPr/>
            <p:nvPr/>
          </p:nvSpPr>
          <p:spPr>
            <a:xfrm>
              <a:off x="4851867" y="2229671"/>
              <a:ext cx="1477346" cy="147734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96058" y="1709077"/>
            <a:ext cx="39645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Hardware Part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04427" y="6254725"/>
            <a:ext cx="3576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solidFill>
                  <a:srgbClr val="0070C0"/>
                </a:solidFill>
              </a:rPr>
              <a:t>BASE: Boolean Logic</a:t>
            </a:r>
            <a:endParaRPr lang="zh-CN" altLang="en-US" sz="2800" b="1" u="sng" dirty="0">
              <a:solidFill>
                <a:srgbClr val="0070C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12779" y="4019799"/>
            <a:ext cx="166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solidFill>
                  <a:srgbClr val="0070C0"/>
                </a:solidFill>
              </a:rPr>
              <a:t>MEM</a:t>
            </a:r>
            <a:endParaRPr lang="zh-CN" altLang="en-US" sz="2800" b="1" u="sng" dirty="0">
              <a:solidFill>
                <a:srgbClr val="0070C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412837" y="4033637"/>
            <a:ext cx="166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solidFill>
                  <a:srgbClr val="0070C0"/>
                </a:solidFill>
              </a:rPr>
              <a:t>PC..</a:t>
            </a:r>
            <a:endParaRPr lang="zh-CN" altLang="en-US" sz="2800" b="1" u="sng" dirty="0">
              <a:solidFill>
                <a:srgbClr val="0070C0"/>
              </a:solidFill>
            </a:endParaRPr>
          </a:p>
        </p:txBody>
      </p:sp>
      <p:grpSp>
        <p:nvGrpSpPr>
          <p:cNvPr id="34" name="组合 58"/>
          <p:cNvGrpSpPr/>
          <p:nvPr/>
        </p:nvGrpSpPr>
        <p:grpSpPr>
          <a:xfrm rot="20175543">
            <a:off x="6951972" y="1568097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35" name="Freeform 12"/>
            <p:cNvSpPr/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/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58"/>
          <p:cNvGrpSpPr/>
          <p:nvPr/>
        </p:nvGrpSpPr>
        <p:grpSpPr>
          <a:xfrm rot="9717722">
            <a:off x="1527491" y="4081022"/>
            <a:ext cx="1291736" cy="428450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38" name="Freeform 12"/>
            <p:cNvSpPr/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58"/>
          <p:cNvGrpSpPr/>
          <p:nvPr/>
        </p:nvGrpSpPr>
        <p:grpSpPr>
          <a:xfrm rot="20175543">
            <a:off x="9216160" y="3872994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41" name="Freeform 12"/>
            <p:cNvSpPr/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58"/>
          <p:cNvGrpSpPr/>
          <p:nvPr/>
        </p:nvGrpSpPr>
        <p:grpSpPr>
          <a:xfrm rot="12730704">
            <a:off x="5736921" y="2853129"/>
            <a:ext cx="292369" cy="459786"/>
            <a:chOff x="4024313" y="3409951"/>
            <a:chExt cx="954881" cy="442913"/>
          </a:xfrm>
          <a:solidFill>
            <a:schemeClr val="accent1">
              <a:lumMod val="75000"/>
            </a:schemeClr>
          </a:solidFill>
        </p:grpSpPr>
        <p:sp>
          <p:nvSpPr>
            <p:cNvPr id="44" name="Freeform 12"/>
            <p:cNvSpPr/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5" name="Freeform 13"/>
            <p:cNvSpPr/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7202142" y="1494445"/>
            <a:ext cx="1123910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355340" y="3944578"/>
            <a:ext cx="1373339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Data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413946" y="3491097"/>
            <a:ext cx="2270054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Instructions decode</a:t>
            </a:r>
            <a:endParaRPr lang="en-US" altLang="zh-CN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 control</a:t>
            </a:r>
            <a:endParaRPr lang="en-US" altLang="zh-CN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49853" y="2742903"/>
            <a:ext cx="1123910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 COMP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58"/>
          <p:cNvGrpSpPr/>
          <p:nvPr/>
        </p:nvGrpSpPr>
        <p:grpSpPr>
          <a:xfrm rot="5085311">
            <a:off x="4894370" y="4057488"/>
            <a:ext cx="310062" cy="594919"/>
            <a:chOff x="4024313" y="3409951"/>
            <a:chExt cx="954881" cy="442913"/>
          </a:xfrm>
          <a:solidFill>
            <a:schemeClr val="accent1">
              <a:lumMod val="75000"/>
            </a:schemeClr>
          </a:solidFill>
        </p:grpSpPr>
        <p:sp>
          <p:nvSpPr>
            <p:cNvPr id="66" name="Freeform 12"/>
            <p:cNvSpPr/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8" name="组合 58"/>
          <p:cNvGrpSpPr/>
          <p:nvPr/>
        </p:nvGrpSpPr>
        <p:grpSpPr>
          <a:xfrm rot="20492750">
            <a:off x="6421580" y="4085667"/>
            <a:ext cx="455233" cy="608917"/>
            <a:chOff x="4024313" y="3409951"/>
            <a:chExt cx="954881" cy="442913"/>
          </a:xfrm>
          <a:solidFill>
            <a:schemeClr val="accent1">
              <a:lumMod val="75000"/>
            </a:schemeClr>
          </a:solidFill>
        </p:grpSpPr>
        <p:sp>
          <p:nvSpPr>
            <p:cNvPr id="69" name="Freeform 12"/>
            <p:cNvSpPr/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70" name="Freeform 13"/>
            <p:cNvSpPr/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732842" y="4660925"/>
            <a:ext cx="122534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C:Dest;comp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6249821" y="4707029"/>
            <a:ext cx="1123910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 jump</a:t>
            </a:r>
          </a:p>
        </p:txBody>
      </p:sp>
      <p:sp>
        <p:nvSpPr>
          <p:cNvPr id="73" name="任意多边形 13"/>
          <p:cNvSpPr>
            <a:spLocks noChangeArrowheads="1"/>
          </p:cNvSpPr>
          <p:nvPr/>
        </p:nvSpPr>
        <p:spPr bwMode="auto">
          <a:xfrm rot="16200000">
            <a:off x="5384822" y="3391341"/>
            <a:ext cx="986969" cy="1021237"/>
          </a:xfrm>
          <a:custGeom>
            <a:avLst/>
            <a:gdLst>
              <a:gd name="T0" fmla="*/ 1914608 w 3790824"/>
              <a:gd name="T1" fmla="*/ 1044392 h 3962533"/>
              <a:gd name="T2" fmla="*/ 1914608 w 3790824"/>
              <a:gd name="T3" fmla="*/ 2916063 h 3962533"/>
              <a:gd name="T4" fmla="*/ 3790950 w 3790824"/>
              <a:gd name="T5" fmla="*/ 1792666 h 3962533"/>
              <a:gd name="T6" fmla="*/ 3654955 w 3790824"/>
              <a:gd name="T7" fmla="*/ 2219370 h 3962533"/>
              <a:gd name="T8" fmla="*/ 3249773 w 3790824"/>
              <a:gd name="T9" fmla="*/ 2254873 h 3962533"/>
              <a:gd name="T10" fmla="*/ 2938983 w 3790824"/>
              <a:gd name="T11" fmla="*/ 2877073 h 3962533"/>
              <a:gd name="T12" fmla="*/ 3249913 w 3790824"/>
              <a:gd name="T13" fmla="*/ 3367524 h 3962533"/>
              <a:gd name="T14" fmla="*/ 2961701 w 3790824"/>
              <a:gd name="T15" fmla="*/ 3628681 h 3962533"/>
              <a:gd name="T16" fmla="*/ 2488862 w 3790824"/>
              <a:gd name="T17" fmla="*/ 3214815 h 3962533"/>
              <a:gd name="T18" fmla="*/ 2053951 w 3790824"/>
              <a:gd name="T19" fmla="*/ 3335955 h 3962533"/>
              <a:gd name="T20" fmla="*/ 2037630 w 3790824"/>
              <a:gd name="T21" fmla="*/ 3826415 h 3962533"/>
              <a:gd name="T22" fmla="*/ 1610898 w 3790824"/>
              <a:gd name="T23" fmla="*/ 3962400 h 3962533"/>
              <a:gd name="T24" fmla="*/ 1474903 w 3790824"/>
              <a:gd name="T25" fmla="*/ 3269122 h 3962533"/>
              <a:gd name="T26" fmla="*/ 1047706 w 3790824"/>
              <a:gd name="T27" fmla="*/ 3031802 h 3962533"/>
              <a:gd name="T28" fmla="*/ 710106 w 3790824"/>
              <a:gd name="T29" fmla="*/ 3250790 h 3962533"/>
              <a:gd name="T30" fmla="*/ 320813 w 3790824"/>
              <a:gd name="T31" fmla="*/ 3029342 h 3962533"/>
              <a:gd name="T32" fmla="*/ 666149 w 3790824"/>
              <a:gd name="T33" fmla="*/ 2525820 h 3962533"/>
              <a:gd name="T34" fmla="*/ 579442 w 3790824"/>
              <a:gd name="T35" fmla="*/ 2254873 h 3962533"/>
              <a:gd name="T36" fmla="*/ 135995 w 3790824"/>
              <a:gd name="T37" fmla="*/ 2219371 h 3962533"/>
              <a:gd name="T38" fmla="*/ 0 w 3790824"/>
              <a:gd name="T39" fmla="*/ 1792667 h 3962533"/>
              <a:gd name="T40" fmla="*/ 592018 w 3790824"/>
              <a:gd name="T41" fmla="*/ 1656681 h 3962533"/>
              <a:gd name="T42" fmla="*/ 784508 w 3790824"/>
              <a:gd name="T43" fmla="*/ 1218295 h 3962533"/>
              <a:gd name="T44" fmla="*/ 538510 w 3790824"/>
              <a:gd name="T45" fmla="*/ 735431 h 3962533"/>
              <a:gd name="T46" fmla="*/ 791555 w 3790824"/>
              <a:gd name="T47" fmla="*/ 365912 h 3962533"/>
              <a:gd name="T48" fmla="*/ 1281797 w 3790824"/>
              <a:gd name="T49" fmla="*/ 773849 h 3962533"/>
              <a:gd name="T50" fmla="*/ 1474902 w 3790824"/>
              <a:gd name="T51" fmla="*/ 691336 h 3962533"/>
              <a:gd name="T52" fmla="*/ 1610897 w 3790824"/>
              <a:gd name="T53" fmla="*/ 0 h 3962533"/>
              <a:gd name="T54" fmla="*/ 2037629 w 3790824"/>
              <a:gd name="T55" fmla="*/ 135985 h 3962533"/>
              <a:gd name="T56" fmla="*/ 2053951 w 3790824"/>
              <a:gd name="T57" fmla="*/ 624502 h 3962533"/>
              <a:gd name="T58" fmla="*/ 2559887 w 3790824"/>
              <a:gd name="T59" fmla="*/ 779855 h 3962533"/>
              <a:gd name="T60" fmla="*/ 3069333 w 3790824"/>
              <a:gd name="T61" fmla="*/ 453835 h 3962533"/>
              <a:gd name="T62" fmla="*/ 3317959 w 3790824"/>
              <a:gd name="T63" fmla="*/ 752920 h 3962533"/>
              <a:gd name="T64" fmla="*/ 2989890 w 3790824"/>
              <a:gd name="T65" fmla="*/ 1144996 h 3962533"/>
              <a:gd name="T66" fmla="*/ 3216190 w 3790824"/>
              <a:gd name="T67" fmla="*/ 1574985 h 3962533"/>
              <a:gd name="T68" fmla="*/ 3654955 w 3790824"/>
              <a:gd name="T69" fmla="*/ 1656680 h 396253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90824"/>
              <a:gd name="T106" fmla="*/ 0 h 3962533"/>
              <a:gd name="T107" fmla="*/ 3790824 w 3790824"/>
              <a:gd name="T108" fmla="*/ 3962533 h 396253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90824" h="3962533">
                <a:moveTo>
                  <a:pt x="2850411" y="1980294"/>
                </a:moveTo>
                <a:cubicBezTo>
                  <a:pt x="2850411" y="1463429"/>
                  <a:pt x="2431409" y="1044427"/>
                  <a:pt x="1914544" y="1044427"/>
                </a:cubicBezTo>
                <a:cubicBezTo>
                  <a:pt x="1397679" y="1044427"/>
                  <a:pt x="978677" y="1463429"/>
                  <a:pt x="978677" y="1980294"/>
                </a:cubicBezTo>
                <a:cubicBezTo>
                  <a:pt x="978677" y="2497159"/>
                  <a:pt x="1397679" y="2916161"/>
                  <a:pt x="1914544" y="2916161"/>
                </a:cubicBezTo>
                <a:cubicBezTo>
                  <a:pt x="2431409" y="2916161"/>
                  <a:pt x="2850411" y="2497159"/>
                  <a:pt x="2850411" y="1980294"/>
                </a:cubicBezTo>
                <a:close/>
                <a:moveTo>
                  <a:pt x="3790824" y="1792726"/>
                </a:moveTo>
                <a:lnTo>
                  <a:pt x="3790824" y="2083454"/>
                </a:lnTo>
                <a:cubicBezTo>
                  <a:pt x="3790824" y="2158559"/>
                  <a:pt x="3729939" y="2219444"/>
                  <a:pt x="3654834" y="2219444"/>
                </a:cubicBezTo>
                <a:lnTo>
                  <a:pt x="3255083" y="2219444"/>
                </a:lnTo>
                <a:lnTo>
                  <a:pt x="3249665" y="2254949"/>
                </a:lnTo>
                <a:cubicBezTo>
                  <a:pt x="3204280" y="2476737"/>
                  <a:pt x="3105019" y="2678901"/>
                  <a:pt x="2966153" y="2847168"/>
                </a:cubicBezTo>
                <a:lnTo>
                  <a:pt x="2938885" y="2877170"/>
                </a:lnTo>
                <a:lnTo>
                  <a:pt x="3224970" y="3266562"/>
                </a:lnTo>
                <a:cubicBezTo>
                  <a:pt x="3247204" y="3296825"/>
                  <a:pt x="3255067" y="3333235"/>
                  <a:pt x="3249805" y="3367637"/>
                </a:cubicBezTo>
                <a:cubicBezTo>
                  <a:pt x="3244544" y="3402040"/>
                  <a:pt x="3226158" y="3434436"/>
                  <a:pt x="3195895" y="3456670"/>
                </a:cubicBezTo>
                <a:lnTo>
                  <a:pt x="2961603" y="3628803"/>
                </a:lnTo>
                <a:cubicBezTo>
                  <a:pt x="2901078" y="3673271"/>
                  <a:pt x="2815963" y="3660254"/>
                  <a:pt x="2771495" y="3599728"/>
                </a:cubicBezTo>
                <a:lnTo>
                  <a:pt x="2488779" y="3214923"/>
                </a:lnTo>
                <a:lnTo>
                  <a:pt x="2445010" y="3236007"/>
                </a:lnTo>
                <a:cubicBezTo>
                  <a:pt x="2322727" y="3287728"/>
                  <a:pt x="2191324" y="3322109"/>
                  <a:pt x="2053883" y="3336067"/>
                </a:cubicBezTo>
                <a:lnTo>
                  <a:pt x="2037562" y="3336891"/>
                </a:lnTo>
                <a:lnTo>
                  <a:pt x="2037562" y="3826543"/>
                </a:lnTo>
                <a:cubicBezTo>
                  <a:pt x="2037562" y="3901648"/>
                  <a:pt x="1976677" y="3962533"/>
                  <a:pt x="1901572" y="3962533"/>
                </a:cubicBezTo>
                <a:lnTo>
                  <a:pt x="1610844" y="3962533"/>
                </a:lnTo>
                <a:cubicBezTo>
                  <a:pt x="1535739" y="3962533"/>
                  <a:pt x="1474854" y="3901648"/>
                  <a:pt x="1474854" y="3826543"/>
                </a:cubicBezTo>
                <a:lnTo>
                  <a:pt x="1474854" y="3269232"/>
                </a:lnTo>
                <a:lnTo>
                  <a:pt x="1384078" y="3236007"/>
                </a:lnTo>
                <a:cubicBezTo>
                  <a:pt x="1261794" y="3184286"/>
                  <a:pt x="1148631" y="3115224"/>
                  <a:pt x="1047671" y="3031904"/>
                </a:cubicBezTo>
                <a:lnTo>
                  <a:pt x="997214" y="2986046"/>
                </a:lnTo>
                <a:lnTo>
                  <a:pt x="710082" y="3250899"/>
                </a:lnTo>
                <a:cubicBezTo>
                  <a:pt x="654876" y="3301821"/>
                  <a:pt x="568842" y="3298349"/>
                  <a:pt x="517920" y="3243143"/>
                </a:cubicBezTo>
                <a:lnTo>
                  <a:pt x="320802" y="3029444"/>
                </a:lnTo>
                <a:cubicBezTo>
                  <a:pt x="269879" y="2974238"/>
                  <a:pt x="273352" y="2888204"/>
                  <a:pt x="328558" y="2837282"/>
                </a:cubicBezTo>
                <a:lnTo>
                  <a:pt x="666127" y="2525905"/>
                </a:lnTo>
                <a:lnTo>
                  <a:pt x="658832" y="2510762"/>
                </a:lnTo>
                <a:cubicBezTo>
                  <a:pt x="624351" y="2429240"/>
                  <a:pt x="597577" y="2343664"/>
                  <a:pt x="579423" y="2254949"/>
                </a:cubicBezTo>
                <a:lnTo>
                  <a:pt x="574005" y="2219445"/>
                </a:lnTo>
                <a:lnTo>
                  <a:pt x="135990" y="2219445"/>
                </a:lnTo>
                <a:cubicBezTo>
                  <a:pt x="60885" y="2219445"/>
                  <a:pt x="0" y="2158560"/>
                  <a:pt x="0" y="2083455"/>
                </a:cubicBezTo>
                <a:lnTo>
                  <a:pt x="0" y="1792727"/>
                </a:lnTo>
                <a:cubicBezTo>
                  <a:pt x="0" y="1717622"/>
                  <a:pt x="60885" y="1656737"/>
                  <a:pt x="135990" y="1656737"/>
                </a:cubicBezTo>
                <a:lnTo>
                  <a:pt x="591998" y="1656737"/>
                </a:lnTo>
                <a:lnTo>
                  <a:pt x="613005" y="1575038"/>
                </a:lnTo>
                <a:cubicBezTo>
                  <a:pt x="652823" y="1447017"/>
                  <a:pt x="711010" y="1327089"/>
                  <a:pt x="784482" y="1218336"/>
                </a:cubicBezTo>
                <a:lnTo>
                  <a:pt x="848257" y="1133051"/>
                </a:lnTo>
                <a:lnTo>
                  <a:pt x="538492" y="735456"/>
                </a:lnTo>
                <a:cubicBezTo>
                  <a:pt x="492333" y="676210"/>
                  <a:pt x="502943" y="590761"/>
                  <a:pt x="562189" y="544603"/>
                </a:cubicBezTo>
                <a:lnTo>
                  <a:pt x="791529" y="365924"/>
                </a:lnTo>
                <a:cubicBezTo>
                  <a:pt x="850776" y="319765"/>
                  <a:pt x="936224" y="330375"/>
                  <a:pt x="982383" y="389621"/>
                </a:cubicBezTo>
                <a:lnTo>
                  <a:pt x="1281754" y="773875"/>
                </a:lnTo>
                <a:lnTo>
                  <a:pt x="1384078" y="724584"/>
                </a:lnTo>
                <a:lnTo>
                  <a:pt x="1474853" y="691359"/>
                </a:lnTo>
                <a:lnTo>
                  <a:pt x="1474853" y="135990"/>
                </a:lnTo>
                <a:cubicBezTo>
                  <a:pt x="1474853" y="60885"/>
                  <a:pt x="1535738" y="0"/>
                  <a:pt x="1610843" y="0"/>
                </a:cubicBezTo>
                <a:lnTo>
                  <a:pt x="1901571" y="0"/>
                </a:lnTo>
                <a:cubicBezTo>
                  <a:pt x="1976676" y="0"/>
                  <a:pt x="2037561" y="60885"/>
                  <a:pt x="2037561" y="135990"/>
                </a:cubicBezTo>
                <a:lnTo>
                  <a:pt x="2037561" y="623699"/>
                </a:lnTo>
                <a:lnTo>
                  <a:pt x="2053883" y="624523"/>
                </a:lnTo>
                <a:cubicBezTo>
                  <a:pt x="2191324" y="638481"/>
                  <a:pt x="2322727" y="672862"/>
                  <a:pt x="2445010" y="724584"/>
                </a:cubicBezTo>
                <a:lnTo>
                  <a:pt x="2559802" y="779881"/>
                </a:lnTo>
                <a:lnTo>
                  <a:pt x="2876923" y="455906"/>
                </a:lnTo>
                <a:cubicBezTo>
                  <a:pt x="2929460" y="402234"/>
                  <a:pt x="3015559" y="401314"/>
                  <a:pt x="3069231" y="453850"/>
                </a:cubicBezTo>
                <a:lnTo>
                  <a:pt x="3276993" y="657217"/>
                </a:lnTo>
                <a:cubicBezTo>
                  <a:pt x="3303829" y="683485"/>
                  <a:pt x="3317477" y="718144"/>
                  <a:pt x="3317849" y="752945"/>
                </a:cubicBezTo>
                <a:cubicBezTo>
                  <a:pt x="3318221" y="787746"/>
                  <a:pt x="3305317" y="822689"/>
                  <a:pt x="3279048" y="849525"/>
                </a:cubicBezTo>
                <a:lnTo>
                  <a:pt x="2989791" y="1145034"/>
                </a:lnTo>
                <a:lnTo>
                  <a:pt x="3044606" y="1218336"/>
                </a:lnTo>
                <a:cubicBezTo>
                  <a:pt x="3118078" y="1327089"/>
                  <a:pt x="3176264" y="1447017"/>
                  <a:pt x="3216083" y="1575038"/>
                </a:cubicBezTo>
                <a:lnTo>
                  <a:pt x="3237090" y="1656736"/>
                </a:lnTo>
                <a:lnTo>
                  <a:pt x="3654834" y="1656736"/>
                </a:lnTo>
                <a:cubicBezTo>
                  <a:pt x="3729939" y="1656736"/>
                  <a:pt x="3790824" y="1717621"/>
                  <a:pt x="3790824" y="1792726"/>
                </a:cubicBezTo>
                <a:close/>
              </a:path>
            </a:pathLst>
          </a:custGeom>
          <a:blipFill dpi="0" rotWithShape="1"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lum bright="32000" contrast="76000"/>
            </a:blip>
            <a:srcRect/>
            <a:stretch>
              <a:fillRect l="-4000" r="-6000" b="-68000"/>
            </a:stretch>
          </a:blipFill>
          <a:ln>
            <a:solidFill>
              <a:srgbClr val="0070C0"/>
            </a:solidFill>
          </a:ln>
        </p:spPr>
        <p:txBody>
          <a:bodyPr lIns="68580" tIns="34290" rIns="68580" bIns="34290" anchor="ctr"/>
          <a:lstStyle/>
          <a:p>
            <a:pPr>
              <a:defRPr/>
            </a:pPr>
            <a:endParaRPr lang="zh-CN" altLang="en-US" sz="1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4238410" y="2999611"/>
            <a:ext cx="1998325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u="sng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 Language</a:t>
            </a:r>
          </a:p>
        </p:txBody>
      </p:sp>
      <p:sp>
        <p:nvSpPr>
          <p:cNvPr id="76" name="chenying0907 56"/>
          <p:cNvSpPr/>
          <p:nvPr/>
        </p:nvSpPr>
        <p:spPr bwMode="auto">
          <a:xfrm>
            <a:off x="4444287" y="5436634"/>
            <a:ext cx="3174612" cy="2824061"/>
          </a:xfrm>
          <a:custGeom>
            <a:avLst/>
            <a:gdLst>
              <a:gd name="T0" fmla="*/ 197 w 454"/>
              <a:gd name="T1" fmla="*/ 254 h 569"/>
              <a:gd name="T2" fmla="*/ 200 w 454"/>
              <a:gd name="T3" fmla="*/ 449 h 569"/>
              <a:gd name="T4" fmla="*/ 148 w 454"/>
              <a:gd name="T5" fmla="*/ 559 h 569"/>
              <a:gd name="T6" fmla="*/ 122 w 454"/>
              <a:gd name="T7" fmla="*/ 569 h 569"/>
              <a:gd name="T8" fmla="*/ 339 w 454"/>
              <a:gd name="T9" fmla="*/ 569 h 569"/>
              <a:gd name="T10" fmla="*/ 304 w 454"/>
              <a:gd name="T11" fmla="*/ 557 h 569"/>
              <a:gd name="T12" fmla="*/ 277 w 454"/>
              <a:gd name="T13" fmla="*/ 354 h 569"/>
              <a:gd name="T14" fmla="*/ 282 w 454"/>
              <a:gd name="T15" fmla="*/ 261 h 569"/>
              <a:gd name="T16" fmla="*/ 315 w 454"/>
              <a:gd name="T17" fmla="*/ 247 h 569"/>
              <a:gd name="T18" fmla="*/ 454 w 454"/>
              <a:gd name="T19" fmla="*/ 120 h 569"/>
              <a:gd name="T20" fmla="*/ 451 w 454"/>
              <a:gd name="T21" fmla="*/ 117 h 569"/>
              <a:gd name="T22" fmla="*/ 451 w 454"/>
              <a:gd name="T23" fmla="*/ 117 h 569"/>
              <a:gd name="T24" fmla="*/ 389 w 454"/>
              <a:gd name="T25" fmla="*/ 164 h 569"/>
              <a:gd name="T26" fmla="*/ 400 w 454"/>
              <a:gd name="T27" fmla="*/ 82 h 569"/>
              <a:gd name="T28" fmla="*/ 399 w 454"/>
              <a:gd name="T29" fmla="*/ 82 h 569"/>
              <a:gd name="T30" fmla="*/ 398 w 454"/>
              <a:gd name="T31" fmla="*/ 82 h 569"/>
              <a:gd name="T32" fmla="*/ 362 w 454"/>
              <a:gd name="T33" fmla="*/ 182 h 569"/>
              <a:gd name="T34" fmla="*/ 257 w 454"/>
              <a:gd name="T35" fmla="*/ 234 h 569"/>
              <a:gd name="T36" fmla="*/ 241 w 454"/>
              <a:gd name="T37" fmla="*/ 146 h 569"/>
              <a:gd name="T38" fmla="*/ 296 w 454"/>
              <a:gd name="T39" fmla="*/ 54 h 569"/>
              <a:gd name="T40" fmla="*/ 295 w 454"/>
              <a:gd name="T41" fmla="*/ 54 h 569"/>
              <a:gd name="T42" fmla="*/ 294 w 454"/>
              <a:gd name="T43" fmla="*/ 52 h 569"/>
              <a:gd name="T44" fmla="*/ 238 w 454"/>
              <a:gd name="T45" fmla="*/ 113 h 569"/>
              <a:gd name="T46" fmla="*/ 235 w 454"/>
              <a:gd name="T47" fmla="*/ 35 h 569"/>
              <a:gd name="T48" fmla="*/ 235 w 454"/>
              <a:gd name="T49" fmla="*/ 35 h 569"/>
              <a:gd name="T50" fmla="*/ 230 w 454"/>
              <a:gd name="T51" fmla="*/ 35 h 569"/>
              <a:gd name="T52" fmla="*/ 219 w 454"/>
              <a:gd name="T53" fmla="*/ 223 h 569"/>
              <a:gd name="T54" fmla="*/ 122 w 454"/>
              <a:gd name="T55" fmla="*/ 132 h 569"/>
              <a:gd name="T56" fmla="*/ 137 w 454"/>
              <a:gd name="T57" fmla="*/ 64 h 569"/>
              <a:gd name="T58" fmla="*/ 135 w 454"/>
              <a:gd name="T59" fmla="*/ 63 h 569"/>
              <a:gd name="T60" fmla="*/ 135 w 454"/>
              <a:gd name="T61" fmla="*/ 63 h 569"/>
              <a:gd name="T62" fmla="*/ 113 w 454"/>
              <a:gd name="T63" fmla="*/ 118 h 569"/>
              <a:gd name="T64" fmla="*/ 52 w 454"/>
              <a:gd name="T65" fmla="*/ 1 h 569"/>
              <a:gd name="T66" fmla="*/ 50 w 454"/>
              <a:gd name="T67" fmla="*/ 0 h 569"/>
              <a:gd name="T68" fmla="*/ 46 w 454"/>
              <a:gd name="T69" fmla="*/ 1 h 569"/>
              <a:gd name="T70" fmla="*/ 74 w 454"/>
              <a:gd name="T71" fmla="*/ 91 h 569"/>
              <a:gd name="T72" fmla="*/ 74 w 454"/>
              <a:gd name="T73" fmla="*/ 91 h 569"/>
              <a:gd name="T74" fmla="*/ 149 w 454"/>
              <a:gd name="T75" fmla="*/ 208 h 569"/>
              <a:gd name="T76" fmla="*/ 3 w 454"/>
              <a:gd name="T77" fmla="*/ 195 h 569"/>
              <a:gd name="T78" fmla="*/ 3 w 454"/>
              <a:gd name="T79" fmla="*/ 196 h 569"/>
              <a:gd name="T80" fmla="*/ 0 w 454"/>
              <a:gd name="T81" fmla="*/ 201 h 569"/>
              <a:gd name="T82" fmla="*/ 172 w 454"/>
              <a:gd name="T83" fmla="*/ 237 h 569"/>
              <a:gd name="T84" fmla="*/ 197 w 454"/>
              <a:gd name="T85" fmla="*/ 254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54" h="569">
                <a:moveTo>
                  <a:pt x="197" y="254"/>
                </a:moveTo>
                <a:cubicBezTo>
                  <a:pt x="209" y="304"/>
                  <a:pt x="213" y="368"/>
                  <a:pt x="200" y="449"/>
                </a:cubicBezTo>
                <a:cubicBezTo>
                  <a:pt x="191" y="518"/>
                  <a:pt x="199" y="559"/>
                  <a:pt x="148" y="559"/>
                </a:cubicBezTo>
                <a:cubicBezTo>
                  <a:pt x="148" y="559"/>
                  <a:pt x="138" y="555"/>
                  <a:pt x="122" y="569"/>
                </a:cubicBezTo>
                <a:cubicBezTo>
                  <a:pt x="339" y="569"/>
                  <a:pt x="339" y="569"/>
                  <a:pt x="339" y="569"/>
                </a:cubicBezTo>
                <a:cubicBezTo>
                  <a:pt x="328" y="564"/>
                  <a:pt x="315" y="559"/>
                  <a:pt x="304" y="557"/>
                </a:cubicBezTo>
                <a:cubicBezTo>
                  <a:pt x="292" y="529"/>
                  <a:pt x="279" y="475"/>
                  <a:pt x="277" y="354"/>
                </a:cubicBezTo>
                <a:cubicBezTo>
                  <a:pt x="276" y="318"/>
                  <a:pt x="278" y="287"/>
                  <a:pt x="282" y="261"/>
                </a:cubicBezTo>
                <a:cubicBezTo>
                  <a:pt x="315" y="247"/>
                  <a:pt x="315" y="247"/>
                  <a:pt x="315" y="247"/>
                </a:cubicBezTo>
                <a:cubicBezTo>
                  <a:pt x="404" y="194"/>
                  <a:pt x="433" y="147"/>
                  <a:pt x="454" y="120"/>
                </a:cubicBezTo>
                <a:cubicBezTo>
                  <a:pt x="451" y="117"/>
                  <a:pt x="451" y="117"/>
                  <a:pt x="451" y="117"/>
                </a:cubicBezTo>
                <a:cubicBezTo>
                  <a:pt x="451" y="117"/>
                  <a:pt x="451" y="117"/>
                  <a:pt x="451" y="117"/>
                </a:cubicBezTo>
                <a:cubicBezTo>
                  <a:pt x="428" y="135"/>
                  <a:pt x="407" y="151"/>
                  <a:pt x="389" y="164"/>
                </a:cubicBezTo>
                <a:cubicBezTo>
                  <a:pt x="396" y="133"/>
                  <a:pt x="398" y="121"/>
                  <a:pt x="400" y="82"/>
                </a:cubicBezTo>
                <a:cubicBezTo>
                  <a:pt x="399" y="82"/>
                  <a:pt x="399" y="82"/>
                  <a:pt x="399" y="82"/>
                </a:cubicBezTo>
                <a:cubicBezTo>
                  <a:pt x="399" y="82"/>
                  <a:pt x="398" y="82"/>
                  <a:pt x="398" y="82"/>
                </a:cubicBezTo>
                <a:cubicBezTo>
                  <a:pt x="393" y="101"/>
                  <a:pt x="379" y="147"/>
                  <a:pt x="362" y="182"/>
                </a:cubicBezTo>
                <a:cubicBezTo>
                  <a:pt x="312" y="215"/>
                  <a:pt x="278" y="228"/>
                  <a:pt x="257" y="234"/>
                </a:cubicBezTo>
                <a:cubicBezTo>
                  <a:pt x="251" y="213"/>
                  <a:pt x="245" y="185"/>
                  <a:pt x="241" y="146"/>
                </a:cubicBezTo>
                <a:cubicBezTo>
                  <a:pt x="257" y="110"/>
                  <a:pt x="284" y="70"/>
                  <a:pt x="296" y="54"/>
                </a:cubicBezTo>
                <a:cubicBezTo>
                  <a:pt x="295" y="54"/>
                  <a:pt x="295" y="54"/>
                  <a:pt x="295" y="54"/>
                </a:cubicBezTo>
                <a:cubicBezTo>
                  <a:pt x="294" y="52"/>
                  <a:pt x="294" y="52"/>
                  <a:pt x="294" y="52"/>
                </a:cubicBezTo>
                <a:cubicBezTo>
                  <a:pt x="265" y="79"/>
                  <a:pt x="258" y="88"/>
                  <a:pt x="238" y="113"/>
                </a:cubicBezTo>
                <a:cubicBezTo>
                  <a:pt x="236" y="91"/>
                  <a:pt x="235" y="64"/>
                  <a:pt x="235" y="35"/>
                </a:cubicBezTo>
                <a:cubicBezTo>
                  <a:pt x="235" y="35"/>
                  <a:pt x="235" y="35"/>
                  <a:pt x="235" y="35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23" y="69"/>
                  <a:pt x="210" y="143"/>
                  <a:pt x="219" y="223"/>
                </a:cubicBezTo>
                <a:cubicBezTo>
                  <a:pt x="219" y="223"/>
                  <a:pt x="175" y="205"/>
                  <a:pt x="122" y="132"/>
                </a:cubicBezTo>
                <a:cubicBezTo>
                  <a:pt x="123" y="120"/>
                  <a:pt x="125" y="90"/>
                  <a:pt x="137" y="64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27" y="75"/>
                  <a:pt x="118" y="94"/>
                  <a:pt x="113" y="118"/>
                </a:cubicBezTo>
                <a:cubicBezTo>
                  <a:pt x="93" y="88"/>
                  <a:pt x="72" y="50"/>
                  <a:pt x="52" y="1"/>
                </a:cubicBezTo>
                <a:cubicBezTo>
                  <a:pt x="51" y="1"/>
                  <a:pt x="51" y="1"/>
                  <a:pt x="50" y="0"/>
                </a:cubicBezTo>
                <a:cubicBezTo>
                  <a:pt x="46" y="1"/>
                  <a:pt x="46" y="1"/>
                  <a:pt x="46" y="1"/>
                </a:cubicBezTo>
                <a:cubicBezTo>
                  <a:pt x="49" y="17"/>
                  <a:pt x="74" y="91"/>
                  <a:pt x="74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91" y="132"/>
                  <a:pt x="115" y="175"/>
                  <a:pt x="149" y="208"/>
                </a:cubicBezTo>
                <a:cubicBezTo>
                  <a:pt x="149" y="208"/>
                  <a:pt x="89" y="222"/>
                  <a:pt x="3" y="195"/>
                </a:cubicBezTo>
                <a:cubicBezTo>
                  <a:pt x="3" y="196"/>
                  <a:pt x="3" y="196"/>
                  <a:pt x="3" y="196"/>
                </a:cubicBezTo>
                <a:cubicBezTo>
                  <a:pt x="0" y="201"/>
                  <a:pt x="0" y="201"/>
                  <a:pt x="0" y="201"/>
                </a:cubicBezTo>
                <a:cubicBezTo>
                  <a:pt x="37" y="218"/>
                  <a:pt x="97" y="238"/>
                  <a:pt x="172" y="237"/>
                </a:cubicBezTo>
                <a:cubicBezTo>
                  <a:pt x="178" y="238"/>
                  <a:pt x="187" y="243"/>
                  <a:pt x="197" y="25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solidFill>
                <a:srgbClr val="605448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380983" y="1825807"/>
            <a:ext cx="166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solidFill>
                  <a:srgbClr val="0070C0"/>
                </a:solidFill>
              </a:rPr>
              <a:t>ALU</a:t>
            </a:r>
            <a:endParaRPr lang="zh-CN" altLang="en-US" sz="2800" b="1" u="sng" dirty="0">
              <a:solidFill>
                <a:srgbClr val="0070C0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613120" y="6036752"/>
            <a:ext cx="357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 err="1">
                <a:solidFill>
                  <a:schemeClr val="accent6">
                    <a:lumMod val="75000"/>
                  </a:schemeClr>
                </a:solidFill>
              </a:rPr>
              <a:t>Nand</a:t>
            </a:r>
            <a:endParaRPr lang="zh-CN" altLang="en-US" sz="36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803148" y="4878462"/>
            <a:ext cx="357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chemeClr val="accent6">
                    <a:lumMod val="75000"/>
                  </a:schemeClr>
                </a:solidFill>
              </a:rPr>
              <a:t>DFF</a:t>
            </a:r>
            <a:endParaRPr lang="zh-CN" alt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062634" y="1927855"/>
            <a:ext cx="15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[Chapter2]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1354453" y="4369316"/>
            <a:ext cx="21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[Chapter3]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198959" y="3432091"/>
            <a:ext cx="15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[Chapter4]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9342464" y="4191109"/>
            <a:ext cx="15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[Chapter5]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9782237" y="5931559"/>
            <a:ext cx="15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[Chapter1]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47240" y="62865"/>
            <a:ext cx="7451090" cy="799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>
                <a:solidFill>
                  <a:schemeClr val="accent1"/>
                </a:solidFill>
              </a:rPr>
              <a:t>Assembly language Abstraction</a:t>
            </a:r>
            <a:endParaRPr lang="x-none" altLang="zh-CN">
              <a:solidFill>
                <a:schemeClr val="accent1"/>
              </a:solidFill>
            </a:endParaRPr>
          </a:p>
        </p:txBody>
      </p:sp>
      <p:grpSp>
        <p:nvGrpSpPr>
          <p:cNvPr id="46" name="组合 58"/>
          <p:cNvGrpSpPr/>
          <p:nvPr/>
        </p:nvGrpSpPr>
        <p:grpSpPr>
          <a:xfrm rot="1785311">
            <a:off x="5614460" y="704053"/>
            <a:ext cx="310062" cy="594919"/>
            <a:chOff x="4024313" y="3409951"/>
            <a:chExt cx="954881" cy="442913"/>
          </a:xfrm>
          <a:solidFill>
            <a:schemeClr val="accent1">
              <a:lumMod val="75000"/>
            </a:schemeClr>
          </a:solidFill>
        </p:grpSpPr>
        <p:sp>
          <p:nvSpPr>
            <p:cNvPr id="47" name="Freeform 12"/>
            <p:cNvSpPr/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/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"/>
                            </p:stCondLst>
                            <p:childTnLst>
                              <p:par>
                                <p:cTn id="5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800000">
                                      <p:cBhvr>
                                        <p:cTn id="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4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71" grpId="0"/>
      <p:bldP spid="72" grpId="0"/>
      <p:bldP spid="73" grpId="0" animBg="1"/>
      <p:bldP spid="73" grpId="1" animBg="1"/>
      <p:bldP spid="75" grpId="0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29869" y="665258"/>
            <a:ext cx="2486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Calibri" panose="020F0502020204030204" pitchFamily="34" charset="0"/>
                <a:cs typeface="+mn-cs"/>
              </a:rPr>
              <a:t>Logic Model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F0502020204030204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67" y="158775"/>
            <a:ext cx="379489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Background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Boolean algebra introduced by Gorge Boole. Mathematical logic and symbolic logic. Completeness of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Nand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 and Nor. Digital logic gates. Claude Shannon’s circuit design theory.</a:t>
            </a:r>
            <a:endParaRPr lang="en-US" altLang="zh-CN" sz="2000" dirty="0">
              <a:solidFill>
                <a:prstClr val="black"/>
              </a:solidFill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Goal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Understand the significance of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Nand’s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 and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Nor’s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 completeness. Learn about the logic operations in Boolean algebra and the functions of logic gates. The introduction of category theory in system design. Prepare for the implementation of combinational logic circuit.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9784" y="2044062"/>
            <a:ext cx="464865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Input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Content: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ea typeface="Monospac821 BT" panose="020B0609020202020204" pitchFamily="49" charset="0"/>
              </a:rPr>
              <a:t>Nand</a:t>
            </a: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 gate.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Studying Material:</a:t>
            </a: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Nand2Tetris course of chapter one. Boolean </a:t>
            </a:r>
            <a:r>
              <a:rPr lang="en-US" altLang="zh-CN" sz="2000" dirty="0" err="1">
                <a:latin typeface="Calibri" panose="020F0502020204030204" pitchFamily="34" charset="0"/>
                <a:ea typeface="Monospac821 BT" panose="020B0609020202020204" pitchFamily="49" charset="0"/>
              </a:rPr>
              <a:t>algebra.Claude</a:t>
            </a: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 Shannon’s circuit theory.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 err="1">
                <a:solidFill>
                  <a:srgbClr val="FF0000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Tools:</a:t>
            </a:r>
            <a:r>
              <a:rPr lang="en-US" altLang="zh-CN" sz="2000" dirty="0" err="1">
                <a:latin typeface="Calibri" panose="020F0502020204030204" pitchFamily="34" charset="0"/>
                <a:ea typeface="Monospac821 BT" panose="020B0609020202020204" pitchFamily="49" charset="0"/>
              </a:rPr>
              <a:t>HDL</a:t>
            </a: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 and hardware simulator.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Process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Learn about the Boolean algebra and with the understanding of the completeness of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Nand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 operation as well as circuit design theory, use the given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Nand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 gate to implement other basic logic gates in HDL. Test the gates in simulator.</a:t>
            </a:r>
          </a:p>
        </p:txBody>
      </p:sp>
      <p:sp>
        <p:nvSpPr>
          <p:cNvPr id="6" name="矩形 5"/>
          <p:cNvSpPr/>
          <p:nvPr/>
        </p:nvSpPr>
        <p:spPr>
          <a:xfrm>
            <a:off x="8210517" y="1570055"/>
            <a:ext cx="354479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Output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Logic gates built in HDL.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Test output.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The demonstration of the completeness of </a:t>
            </a:r>
            <a:r>
              <a:rPr lang="en-US" altLang="zh-CN" sz="2000" dirty="0" err="1">
                <a:latin typeface="Calibri" panose="020F0502020204030204" pitchFamily="34" charset="0"/>
                <a:ea typeface="Monospac821 BT" panose="020B0609020202020204" pitchFamily="49" charset="0"/>
              </a:rPr>
              <a:t>Nand</a:t>
            </a:r>
            <a:r>
              <a:rPr lang="en-US" altLang="zh-CN" sz="2000" dirty="0">
                <a:latin typeface="Calibri" panose="020F0502020204030204" pitchFamily="34" charset="0"/>
                <a:ea typeface="Monospac821 BT" panose="020B0609020202020204" pitchFamily="49" charset="0"/>
              </a:rPr>
              <a:t>.</a:t>
            </a:r>
            <a:endParaRPr lang="en-US" altLang="zh-CN" sz="20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Effect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Any basic gate’s can be built by only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Nand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, and these gates’ can perform any operations in Boolean algebra.</a:t>
            </a:r>
            <a:endParaRPr lang="en-US" altLang="zh-CN" sz="2000" dirty="0">
              <a:solidFill>
                <a:prstClr val="black"/>
              </a:solidFill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The logical connection between the bottom design and the overall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7134" y="906276"/>
            <a:ext cx="1854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F0502020204030204"/>
                <a:cs typeface="+mn-cs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F0502020204030204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0861" y="18059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Project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  <a:p>
            <a:pPr marL="742950" marR="0" lvl="1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Monospac821 BT" panose="020B0609020202020204" pitchFamily="49" charset="0"/>
              </a:rPr>
              <a:t>Logic gates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: And,  And16,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DMux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, DMux4Way, DMux8Way, Mux, Mux4Way16, Mux8Way16, Mux16, Not, Not16, Or, Or8Way, Or16,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Xor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Monospac821 BT" panose="020B0609020202020204" pitchFamily="49" charset="0"/>
              <a:cs typeface="+mn-cs"/>
            </a:endParaRPr>
          </a:p>
          <a:p>
            <a:pPr marL="3429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onospac821 BT" panose="020B0609020202020204" pitchFamily="49" charset="0"/>
                <a:cs typeface="+mn-cs"/>
              </a:rPr>
              <a:t>Questions discussion: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onospac821 BT" panose="020B0609020202020204" pitchFamily="49" charset="0"/>
              <a:cs typeface="+mn-cs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</a:rPr>
              <a:t>The completeness of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</a:rPr>
              <a:t>Nand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</a:rPr>
              <a:t> or Nor.</a:t>
            </a:r>
            <a:endParaRPr lang="en-US" altLang="zh-CN" sz="20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</a:rPr>
              <a:t>The category theory.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7134" y="906276"/>
            <a:ext cx="2313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Connection</a:t>
            </a:r>
            <a:endParaRPr lang="zh-CN" altLang="en-US" sz="3200" b="1" dirty="0"/>
          </a:p>
        </p:txBody>
      </p:sp>
      <p:sp>
        <p:nvSpPr>
          <p:cNvPr id="2" name="矩形 1"/>
          <p:cNvSpPr/>
          <p:nvPr/>
        </p:nvSpPr>
        <p:spPr>
          <a:xfrm>
            <a:off x="750277" y="2217785"/>
            <a:ext cx="47204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Monospac821 BT" panose="020B0609020202020204" pitchFamily="49" charset="0"/>
              </a:rPr>
              <a:t>Boolean algebra and circuit design theory lay the fundamental of the computer system.</a:t>
            </a:r>
            <a:endParaRPr lang="en-US" altLang="zh-CN" sz="2400" dirty="0">
              <a:latin typeface="Calibri" panose="020F0502020204030204" pitchFamily="34" charset="0"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It is the bottom pa</a:t>
            </a:r>
            <a:r>
              <a:rPr lang="en-US" altLang="zh-CN" sz="2400" dirty="0">
                <a:latin typeface="Calibri" panose="020F0502020204030204" pitchFamily="34" charset="0"/>
                <a:ea typeface="Monospac821 BT" panose="020B0609020202020204" pitchFamily="49" charset="0"/>
              </a:rPr>
              <a:t>rt in the category theory, and provide different gates as interface for later use.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60249" y="3013501"/>
            <a:ext cx="12715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/>
              <a:t>ALU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29869" y="665258"/>
            <a:ext cx="2486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Calibri" panose="020F0502020204030204" pitchFamily="34" charset="0"/>
              </a:rPr>
              <a:t>Logic Model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476738" y="2038031"/>
            <a:ext cx="31730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Background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We have known the </a:t>
            </a:r>
            <a:r>
              <a:rPr lang="en-US" altLang="zh-CN" sz="2000" dirty="0" err="1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completness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of </a:t>
            </a:r>
            <a:r>
              <a:rPr lang="en-US" altLang="zh-CN" sz="2000" dirty="0" err="1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nand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, and we have built some </a:t>
            </a:r>
            <a:r>
              <a:rPr lang="en-US" altLang="zh-CN" sz="2000" dirty="0" err="1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basicial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combinational gates. So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how to build a computer 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with these gates? 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Goal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the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computing unit 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of computer architecture.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9784" y="2044062"/>
            <a:ext cx="464865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Content: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ADD, REV, ALU.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Studying Material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Nand2T course, the element of computing system.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Tools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HDL and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等线" panose="020F0502020204030204"/>
                <a:ea typeface="Monospac821 BT" panose="020B0609020202020204" pitchFamily="49" charset="0"/>
              </a:rPr>
              <a:t>hardware simulator.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Process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Add two numbers ,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half adder to full adder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Consider about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minus.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And combine things together to build an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ALU.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98442" y="2041046"/>
            <a:ext cx="31730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Output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ALU, 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to build which we take several steps.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Effect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Understanding the structure of  ALU which  does all the computing operations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Get a clear vision of what to do next looking at ALU.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7134" y="906276"/>
            <a:ext cx="1854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Contents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640861" y="1805915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Project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ADD: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Xor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here,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And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for carrier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Twice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for a full adder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16bit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Rev for subtraction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As the max of the data is for sure, we can use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rev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to do that.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ALU: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Deal with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Input and Output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Deal with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operation 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Questions discussion: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University and waste</a:t>
            </a:r>
            <a:endParaRPr lang="en-US" altLang="zh-CN" sz="12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7134" y="906276"/>
            <a:ext cx="2313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Connection</a:t>
            </a:r>
            <a:endParaRPr lang="zh-CN" altLang="en-US" sz="3200" b="1" dirty="0"/>
          </a:p>
        </p:txBody>
      </p:sp>
      <p:sp>
        <p:nvSpPr>
          <p:cNvPr id="2" name="矩形 1"/>
          <p:cNvSpPr/>
          <p:nvPr/>
        </p:nvSpPr>
        <p:spPr>
          <a:xfrm>
            <a:off x="750277" y="2217785"/>
            <a:ext cx="47204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ALU can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do almost all the computing operations, 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as we can see later in as machine  language.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So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what else do we need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?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Where to get Input? Where to store output? (memory)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What operation to do? Which operation to choice? (machine language, decode ,PC)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6825</Words>
  <Application>Kingsoft Office WPP</Application>
  <PresentationFormat>宽屏</PresentationFormat>
  <Paragraphs>253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Hardware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乐康</dc:creator>
  <cp:lastModifiedBy>linusboyle</cp:lastModifiedBy>
  <cp:revision>25</cp:revision>
  <dcterms:created xsi:type="dcterms:W3CDTF">2018-05-08T10:05:40Z</dcterms:created>
  <dcterms:modified xsi:type="dcterms:W3CDTF">2018-05-08T10:05:40Z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