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 to </a:t>
            </a:r>
            <a:r>
              <a:rPr lang="en-US" altLang="zh-CN" dirty="0"/>
              <a:t>Regular Expression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Group1</a:t>
            </a:r>
          </a:p>
        </p:txBody>
      </p:sp>
    </p:spTree>
    <p:extLst>
      <p:ext uri="{BB962C8B-B14F-4D97-AF65-F5344CB8AC3E}">
        <p14:creationId xmlns:p14="http://schemas.microsoft.com/office/powerpoint/2010/main" val="16481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String matching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401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Find a short string in another string</a:t>
            </a:r>
          </a:p>
          <a:p>
            <a:pPr lvl="1"/>
            <a:r>
              <a:rPr kumimoji="1" lang="en-US" altLang="zh-CN" sz="2000" dirty="0" err="1" smtClean="0"/>
              <a:t>Eg</a:t>
            </a:r>
            <a:r>
              <a:rPr kumimoji="1" lang="en-US" altLang="zh-CN" sz="2000" dirty="0" smtClean="0"/>
              <a:t>. “</a:t>
            </a:r>
            <a:r>
              <a:rPr kumimoji="1" lang="en-US" altLang="zh-CN" sz="2000" dirty="0" err="1" smtClean="0"/>
              <a:t>ababbaa</a:t>
            </a:r>
            <a:r>
              <a:rPr kumimoji="1" lang="en-US" altLang="zh-CN" sz="2000" dirty="0" smtClean="0"/>
              <a:t>” has string “</a:t>
            </a:r>
            <a:r>
              <a:rPr kumimoji="1" lang="en-US" altLang="zh-CN" sz="2000" dirty="0" err="1" smtClean="0"/>
              <a:t>abb</a:t>
            </a:r>
            <a:r>
              <a:rPr kumimoji="1" lang="en-US" altLang="zh-CN" sz="2000" dirty="0" smtClean="0"/>
              <a:t>” as its substring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There are lots of algorithms to solve this: KMP, BM</a:t>
            </a: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>.</a:t>
            </a:r>
          </a:p>
          <a:p>
            <a:r>
              <a:rPr kumimoji="1" lang="en-US" altLang="zh-CN" sz="2400" dirty="0" smtClean="0"/>
              <a:t>What if we want to know whether a string follows </a:t>
            </a:r>
            <a:r>
              <a:rPr kumimoji="1" lang="en-US" altLang="zh-CN" sz="2400" dirty="0"/>
              <a:t>a certain </a:t>
            </a:r>
            <a:r>
              <a:rPr kumimoji="1"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pattern</a:t>
            </a:r>
          </a:p>
          <a:p>
            <a:pPr lvl="1"/>
            <a:r>
              <a:rPr kumimoji="1" lang="en-US" altLang="zh-CN" sz="2000" dirty="0" err="1" smtClean="0"/>
              <a:t>Eg</a:t>
            </a:r>
            <a:r>
              <a:rPr kumimoji="1" lang="en-US" altLang="zh-CN" sz="2000" dirty="0" smtClean="0"/>
              <a:t>. Strings that starts with “aa” and ends with “bbd”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DEFINE: a </a:t>
            </a:r>
            <a:r>
              <a:rPr kumimoji="1" lang="en-US" altLang="zh-CN" sz="2400" dirty="0"/>
              <a:t>sequence of characters that define a search </a:t>
            </a:r>
            <a:r>
              <a:rPr kumimoji="1" lang="en-US" altLang="zh-CN" sz="2400" dirty="0" smtClean="0"/>
              <a:t>pattern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90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 smtClean="0"/>
              <a:t>It is a string </a:t>
            </a:r>
            <a:r>
              <a:rPr kumimoji="1" lang="en-US" altLang="zh-CN" sz="2400" dirty="0"/>
              <a:t>with </a:t>
            </a:r>
            <a:r>
              <a:rPr kumimoji="1" lang="en-US" altLang="zh-CN" sz="2400" dirty="0" smtClean="0"/>
              <a:t>two kinds of characters: normal character and </a:t>
            </a:r>
            <a:r>
              <a:rPr kumimoji="1" lang="en-US" altLang="zh-CN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metacharacter</a:t>
            </a:r>
            <a:r>
              <a:rPr kumimoji="1"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kumimoji="1"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元字符</a:t>
            </a:r>
            <a:r>
              <a:rPr kumimoji="1"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kumimoji="1" lang="en-US" altLang="zh-CN" sz="2400" dirty="0" err="1" smtClean="0"/>
              <a:t>Metacharacter</a:t>
            </a:r>
            <a:r>
              <a:rPr kumimoji="1" lang="en-US" altLang="zh-CN" sz="2400" dirty="0" smtClean="0"/>
              <a:t>: has special meanings.</a:t>
            </a:r>
          </a:p>
          <a:p>
            <a:r>
              <a:rPr kumimoji="1" lang="en-US" altLang="zh-CN" sz="2400" dirty="0" smtClean="0"/>
              <a:t>How it works:</a:t>
            </a:r>
          </a:p>
          <a:p>
            <a:pPr lvl="1"/>
            <a:r>
              <a:rPr kumimoji="1" lang="en-US" altLang="zh-CN" sz="2000" dirty="0"/>
              <a:t>A regex processor translates a regular expression and construct a nondeterministic finite </a:t>
            </a:r>
            <a:r>
              <a:rPr kumimoji="1" lang="en-US" altLang="zh-CN" sz="2000" dirty="0" smtClean="0"/>
              <a:t>automaton(NFA </a:t>
            </a:r>
            <a:r>
              <a:rPr kumimoji="1" lang="zh-CN" altLang="en-US" sz="2000" dirty="0" smtClean="0"/>
              <a:t>非确定性有限自动机</a:t>
            </a:r>
            <a:r>
              <a:rPr kumimoji="1" lang="en-US" altLang="zh-CN" sz="2000" dirty="0" smtClean="0"/>
              <a:t>)</a:t>
            </a:r>
          </a:p>
          <a:p>
            <a:pPr lvl="1"/>
            <a:r>
              <a:rPr kumimoji="1" lang="en-US" altLang="zh-CN" sz="2000" dirty="0" smtClean="0"/>
              <a:t>Using the NFA to process the input string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What can we do with it:</a:t>
            </a:r>
          </a:p>
          <a:p>
            <a:pPr lvl="1"/>
            <a:r>
              <a:rPr kumimoji="1" lang="en-US" altLang="zh-CN" sz="2000" dirty="0" smtClean="0"/>
              <a:t>Filter a given string to know whether it follows a pattern——(Match)</a:t>
            </a:r>
          </a:p>
          <a:p>
            <a:pPr lvl="1"/>
            <a:r>
              <a:rPr kumimoji="1" lang="en-US" altLang="zh-CN" sz="2000" dirty="0"/>
              <a:t>Get the specific part we </a:t>
            </a:r>
            <a:r>
              <a:rPr kumimoji="1" lang="en-US" altLang="zh-CN" sz="2000" dirty="0" smtClean="0"/>
              <a:t>want from the string</a:t>
            </a:r>
          </a:p>
        </p:txBody>
      </p:sp>
    </p:spTree>
    <p:extLst>
      <p:ext uri="{BB962C8B-B14F-4D97-AF65-F5344CB8AC3E}">
        <p14:creationId xmlns:p14="http://schemas.microsoft.com/office/powerpoint/2010/main" val="8976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</a:t>
            </a:r>
            <a:r>
              <a:rPr kumimoji="1" lang="en-US" altLang="zh-CN" dirty="0" err="1" smtClean="0"/>
              <a:t>emamples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98953"/>
            <a:ext cx="5448419" cy="85968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58642"/>
            <a:ext cx="5448419" cy="87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6643"/>
            <a:ext cx="5448419" cy="90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50219"/>
            <a:ext cx="5448419" cy="865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5216193"/>
            <a:ext cx="5448419" cy="8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Metacharacter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83232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^			match the beginning of a line</a:t>
            </a:r>
          </a:p>
          <a:p>
            <a:r>
              <a:rPr kumimoji="1" lang="en-US" altLang="zh-CN" sz="2800" dirty="0" smtClean="0"/>
              <a:t>$			the end of a line</a:t>
            </a:r>
          </a:p>
          <a:p>
            <a:r>
              <a:rPr kumimoji="1" lang="en-US" altLang="zh-CN" sz="2800" dirty="0"/>
              <a:t>*		</a:t>
            </a:r>
            <a:r>
              <a:rPr kumimoji="1" lang="en-US" altLang="zh-CN" sz="2800" dirty="0" smtClean="0"/>
              <a:t>	match </a:t>
            </a:r>
            <a:r>
              <a:rPr kumimoji="1" lang="en-US" altLang="zh-CN" sz="2800" dirty="0"/>
              <a:t>the </a:t>
            </a:r>
            <a:r>
              <a:rPr kumimoji="1" lang="en-US" altLang="zh-CN" sz="2800" dirty="0" smtClean="0"/>
              <a:t>subexpression in front of it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any times(=</a:t>
            </a:r>
            <a:r>
              <a:rPr kumimoji="1" lang="en-US" altLang="zh-CN" sz="2800" dirty="0" smtClean="0">
                <a:solidFill>
                  <a:schemeClr val="accent6"/>
                </a:solidFill>
              </a:rPr>
              <a:t>{0,}</a:t>
            </a:r>
            <a:r>
              <a:rPr kumimoji="1" lang="en-US" altLang="zh-CN" sz="2800" dirty="0" smtClean="0"/>
              <a:t>)</a:t>
            </a:r>
            <a:endParaRPr kumimoji="1" lang="en-US" altLang="zh-CN" sz="2800" dirty="0"/>
          </a:p>
          <a:p>
            <a:r>
              <a:rPr kumimoji="1" lang="en-US" altLang="zh-CN" sz="2800" dirty="0" smtClean="0"/>
              <a:t>+			~~~ 1 time or more than 1 time(=</a:t>
            </a:r>
            <a:r>
              <a:rPr kumimoji="1" lang="en-US" altLang="zh-CN" sz="2800" dirty="0" smtClean="0">
                <a:solidFill>
                  <a:schemeClr val="accent6"/>
                </a:solidFill>
              </a:rPr>
              <a:t>{1,}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smtClean="0"/>
              <a:t>?			~~~ 0 time or 1 time(=</a:t>
            </a:r>
            <a:r>
              <a:rPr kumimoji="1" lang="en-US" altLang="zh-CN" sz="2800" dirty="0" smtClean="0">
                <a:solidFill>
                  <a:schemeClr val="accent6"/>
                </a:solidFill>
              </a:rPr>
              <a:t>{0,1}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smtClean="0"/>
              <a:t>{n}		match the subexpression n times</a:t>
            </a:r>
          </a:p>
        </p:txBody>
      </p:sp>
    </p:spTree>
    <p:extLst>
      <p:ext uri="{BB962C8B-B14F-4D97-AF65-F5344CB8AC3E}">
        <p14:creationId xmlns:p14="http://schemas.microsoft.com/office/powerpoint/2010/main" val="21254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Metacharacter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0973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1*</a:t>
            </a:r>
          </a:p>
          <a:p>
            <a:pPr lvl="1"/>
            <a:r>
              <a:rPr kumimoji="1" lang="en-US" altLang="zh-CN" sz="2000" dirty="0" smtClean="0"/>
              <a:t>Match ”1” for any times</a:t>
            </a:r>
          </a:p>
          <a:p>
            <a:pPr lvl="1"/>
            <a:r>
              <a:rPr lang="el-GR" altLang="zh-CN" sz="2000" dirty="0"/>
              <a:t>ε</a:t>
            </a:r>
            <a:r>
              <a:rPr kumimoji="1" lang="en-US" altLang="zh-CN" sz="2000" dirty="0" smtClean="0"/>
              <a:t>,1,11,111,1111,11111</a:t>
            </a:r>
            <a:r>
              <a:rPr kumimoji="1" lang="mr-IN" altLang="zh-CN" sz="2000" dirty="0" smtClean="0"/>
              <a:t>……</a:t>
            </a:r>
            <a:r>
              <a:rPr kumimoji="1" lang="en-US" altLang="zh-CN" sz="2000" dirty="0" smtClean="0"/>
              <a:t>..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1+</a:t>
            </a:r>
          </a:p>
          <a:p>
            <a:pPr lvl="1"/>
            <a:r>
              <a:rPr kumimoji="1" lang="en-US" altLang="zh-CN" sz="2000" dirty="0" smtClean="0"/>
              <a:t>1,11,111,1111,11111</a:t>
            </a:r>
            <a:r>
              <a:rPr kumimoji="1" lang="mr-IN" altLang="zh-CN" sz="2000" dirty="0" smtClean="0"/>
              <a:t>……</a:t>
            </a:r>
            <a:r>
              <a:rPr kumimoji="1" lang="en-US" altLang="zh-CN" sz="2000" dirty="0" smtClean="0"/>
              <a:t>..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1?</a:t>
            </a:r>
          </a:p>
          <a:p>
            <a:pPr marL="742950" lvl="2"/>
            <a:r>
              <a:rPr lang="el-GR" altLang="zh-CN" sz="1800" dirty="0"/>
              <a:t>ε</a:t>
            </a:r>
            <a:r>
              <a:rPr lang="en-US" altLang="zh-CN" sz="1800" dirty="0"/>
              <a:t>,1</a:t>
            </a:r>
          </a:p>
          <a:p>
            <a:r>
              <a:rPr kumimoji="1" lang="en-US" altLang="zh-CN" sz="2400" dirty="0" smtClean="0"/>
              <a:t>1{6}</a:t>
            </a:r>
          </a:p>
          <a:p>
            <a:pPr lvl="1"/>
            <a:r>
              <a:rPr kumimoji="1" lang="en-US" altLang="zh-CN" sz="2000" dirty="0" smtClean="0"/>
              <a:t>111111</a:t>
            </a:r>
          </a:p>
        </p:txBody>
      </p:sp>
    </p:spTree>
    <p:extLst>
      <p:ext uri="{BB962C8B-B14F-4D97-AF65-F5344CB8AC3E}">
        <p14:creationId xmlns:p14="http://schemas.microsoft.com/office/powerpoint/2010/main" val="8416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Metacharacter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3490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{</a:t>
            </a:r>
            <a:r>
              <a:rPr kumimoji="1" lang="en-US" altLang="zh-CN" sz="2400" dirty="0" err="1"/>
              <a:t>m,n</a:t>
            </a:r>
            <a:r>
              <a:rPr kumimoji="1" lang="en-US" altLang="zh-CN" sz="2400" dirty="0"/>
              <a:t>}		match for m times to n times</a:t>
            </a:r>
          </a:p>
          <a:p>
            <a:r>
              <a:rPr kumimoji="1" lang="en-US" altLang="zh-CN" sz="2400" dirty="0"/>
              <a:t>.			match any character</a:t>
            </a:r>
          </a:p>
          <a:p>
            <a:r>
              <a:rPr kumimoji="1" lang="en-US" altLang="zh-CN" sz="2400" dirty="0" err="1"/>
              <a:t>a|b</a:t>
            </a:r>
            <a:r>
              <a:rPr kumimoji="1" lang="en-US" altLang="zh-CN" sz="2400" dirty="0"/>
              <a:t>		match a or b</a:t>
            </a:r>
          </a:p>
          <a:p>
            <a:r>
              <a:rPr kumimoji="1" lang="en-US" altLang="zh-CN" sz="2400" dirty="0"/>
              <a:t>[xyz]		match any one, x or y or z</a:t>
            </a:r>
          </a:p>
          <a:p>
            <a:r>
              <a:rPr kumimoji="1" lang="en-US" altLang="zh-CN" sz="2400" dirty="0"/>
              <a:t>[a-z]		match any from a to </a:t>
            </a:r>
            <a:r>
              <a:rPr kumimoji="1" lang="en-US" altLang="zh-CN" sz="2400" dirty="0" smtClean="0"/>
              <a:t>z</a:t>
            </a:r>
          </a:p>
          <a:p>
            <a:r>
              <a:rPr kumimoji="1" lang="en-US" altLang="zh-CN" sz="2400" dirty="0" smtClean="0"/>
              <a:t>( )		define a group of character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\			“\(” can match the “(” character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Metacharacter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8124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1{2,4}</a:t>
            </a:r>
          </a:p>
          <a:p>
            <a:pPr lvl="1"/>
            <a:r>
              <a:rPr kumimoji="1" lang="en-US" altLang="zh-CN" sz="2000" dirty="0" smtClean="0"/>
              <a:t>11,111,1111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1|0</a:t>
            </a:r>
          </a:p>
          <a:p>
            <a:pPr lvl="1"/>
            <a:r>
              <a:rPr kumimoji="1" lang="en-US" altLang="zh-CN" sz="2000" dirty="0" smtClean="0"/>
              <a:t>1,0</a:t>
            </a:r>
            <a:endParaRPr kumimoji="1" lang="en-US" altLang="zh-CN" sz="2000" dirty="0"/>
          </a:p>
          <a:p>
            <a:r>
              <a:rPr kumimoji="1" lang="en-US" altLang="zh-CN" sz="2400" dirty="0" smtClean="0"/>
              <a:t>(1|0)*</a:t>
            </a:r>
          </a:p>
          <a:p>
            <a:pPr lvl="1"/>
            <a:r>
              <a:rPr kumimoji="1" lang="en-US" altLang="zh-CN" sz="2000" dirty="0" smtClean="0"/>
              <a:t>0,1,00,01,10,11,000,001,010,011,100,101,110,111,</a:t>
            </a:r>
            <a:r>
              <a:rPr kumimoji="1" lang="mr-IN" altLang="zh-CN" sz="2000" dirty="0" smtClean="0"/>
              <a:t>……</a:t>
            </a:r>
            <a:r>
              <a:rPr kumimoji="1" lang="en-US" altLang="zh-CN" sz="2000" dirty="0" smtClean="0"/>
              <a:t>.</a:t>
            </a:r>
          </a:p>
          <a:p>
            <a:r>
              <a:rPr kumimoji="1" lang="en-US" altLang="zh-CN" sz="2400" dirty="0" smtClean="0"/>
              <a:t>//.*</a:t>
            </a:r>
          </a:p>
          <a:p>
            <a:pPr lvl="1"/>
            <a:r>
              <a:rPr kumimoji="1" lang="en-US" altLang="zh-CN" sz="2000" dirty="0"/>
              <a:t>//whatever this </a:t>
            </a:r>
            <a:r>
              <a:rPr kumimoji="1" lang="en-US" altLang="zh-CN" sz="2000" dirty="0" smtClean="0"/>
              <a:t>is</a:t>
            </a:r>
          </a:p>
          <a:p>
            <a:r>
              <a:rPr kumimoji="1" lang="en-US" altLang="zh-CN" sz="2400" dirty="0" smtClean="0"/>
              <a:t>\(.*\)</a:t>
            </a:r>
          </a:p>
          <a:p>
            <a:pPr lvl="1"/>
            <a:r>
              <a:rPr kumimoji="1" lang="en-US" altLang="zh-CN" sz="2000" dirty="0" smtClean="0"/>
              <a:t>(LOOP),(END),</a:t>
            </a:r>
            <a:r>
              <a:rPr kumimoji="1" lang="mr-IN" altLang="zh-CN" sz="2000" dirty="0" smtClean="0"/>
              <a:t>……</a:t>
            </a:r>
            <a:r>
              <a:rPr kumimoji="1"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6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br>
              <a:rPr kumimoji="1" lang="en-US" altLang="zh-CN" dirty="0" smtClean="0"/>
            </a:br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36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69</TotalTime>
  <Words>227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宋体</vt:lpstr>
      <vt:lpstr>Arial</vt:lpstr>
      <vt:lpstr>天体</vt:lpstr>
      <vt:lpstr>Simple introduction to Regular Expression</vt:lpstr>
      <vt:lpstr>String matching problem</vt:lpstr>
      <vt:lpstr>Regular Expression</vt:lpstr>
      <vt:lpstr>Some emamples</vt:lpstr>
      <vt:lpstr>Metacharacter</vt:lpstr>
      <vt:lpstr>Metacharacter</vt:lpstr>
      <vt:lpstr>Metacharacter</vt:lpstr>
      <vt:lpstr>Metacharacter</vt:lpstr>
      <vt:lpstr>Thank you Q&amp;A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introduction to Regular Expression</dc:title>
  <dc:creator>Microsoft Office 用户</dc:creator>
  <cp:lastModifiedBy>Microsoft Office 用户</cp:lastModifiedBy>
  <cp:revision>8</cp:revision>
  <dcterms:created xsi:type="dcterms:W3CDTF">2018-04-03T09:43:52Z</dcterms:created>
  <dcterms:modified xsi:type="dcterms:W3CDTF">2018-04-03T10:53:19Z</dcterms:modified>
</cp:coreProperties>
</file>