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outerShdw blurRad="165100" dist="50800" dir="5400000" algn="ctr" rotWithShape="0">
              <a:schemeClr val="accent2">
                <a:lumMod val="40000"/>
                <a:lumOff val="60000"/>
              </a:schemeClr>
            </a:outerShdw>
            <a:softEdge rad="215900"/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 prstMaterial="translucentPowder"/>
        </p:spPr>
        <p:txBody>
          <a:bodyPr/>
          <a:lstStyle/>
          <a:p>
            <a:r>
              <a:rPr lang="en-US" altLang="zh-CN" dirty="0">
                <a:effectLst>
                  <a:glow rad="63500">
                    <a:schemeClr val="bg2">
                      <a:alpha val="40000"/>
                    </a:schemeClr>
                  </a:glow>
                </a:effectLst>
              </a:rPr>
              <a:t>Computer Architecture</a:t>
            </a:r>
            <a:endParaRPr lang="zh-CN" altLang="en-US" dirty="0">
              <a:effectLst>
                <a:glow rad="63500">
                  <a:schemeClr val="bg2"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effectLst>
                  <a:glow rad="63500">
                    <a:schemeClr val="bg2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Group two</a:t>
            </a:r>
            <a:endParaRPr lang="en-US" altLang="zh-CN" dirty="0">
              <a:effectLst>
                <a:glow rad="63500">
                  <a:schemeClr val="bg2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02021" y="2875002"/>
            <a:ext cx="5787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6000" dirty="0">
                <a:effectLst>
                  <a:glow rad="63500">
                    <a:schemeClr val="bg2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Thank you!</a:t>
            </a:r>
            <a:endParaRPr lang="zh-CN" altLang="en-US" sz="6000" dirty="0">
              <a:effectLst>
                <a:glow rad="63500">
                  <a:schemeClr val="bg2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Von Neumann Architecture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CPU: ALU and control unit</a:t>
            </a:r>
          </a:p>
          <a:p>
            <a:r>
              <a:rPr lang="en-US" altLang="zh-CN" dirty="0"/>
              <a:t>Register: general-purpose and special-purpose</a:t>
            </a:r>
          </a:p>
          <a:p>
            <a:r>
              <a:rPr lang="en-US" altLang="zh-CN" dirty="0"/>
              <a:t>Bus</a:t>
            </a:r>
          </a:p>
          <a:p>
            <a:r>
              <a:rPr lang="en-US" altLang="zh-CN" dirty="0"/>
              <a:t>Main memory</a:t>
            </a:r>
          </a:p>
          <a:p>
            <a:r>
              <a:rPr lang="en-US" altLang="zh-CN" dirty="0"/>
              <a:t>Mass storage</a:t>
            </a:r>
          </a:p>
          <a:p>
            <a:r>
              <a:rPr lang="en-US" altLang="zh-CN" dirty="0"/>
              <a:t>Peripheral device: I/O</a:t>
            </a:r>
          </a:p>
          <a:p>
            <a:endParaRPr lang="en-US" altLang="zh-CN" dirty="0"/>
          </a:p>
          <a:p>
            <a:r>
              <a:rPr lang="en-US" altLang="zh-CN" dirty="0"/>
              <a:t>Von Neumann bottleneck</a:t>
            </a:r>
            <a:endParaRPr lang="zh-CN" altLang="en-US" dirty="0"/>
          </a:p>
        </p:txBody>
      </p:sp>
      <p:pic>
        <p:nvPicPr>
          <p:cNvPr id="4" name="图片 3" descr="510px-Von_Neumann_Architecture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3258820"/>
            <a:ext cx="4857115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Harvard </a:t>
            </a:r>
            <a:r>
              <a:rPr lang="en-US" altLang="zh-CN" b="1" dirty="0"/>
              <a:t>Architecture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Separate storage and signal pathways for instructions and data.</a:t>
            </a:r>
          </a:p>
          <a:p>
            <a:r>
              <a:rPr lang="en-US" altLang="zh-CN" dirty="0"/>
              <a:t>Performance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Pipelining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Throughput vs. execution speed</a:t>
            </a:r>
          </a:p>
          <a:p>
            <a:r>
              <a:rPr lang="en-US" altLang="zh-CN" dirty="0"/>
              <a:t>Overlap: prefetching while executing</a:t>
            </a:r>
          </a:p>
          <a:p>
            <a:r>
              <a:rPr lang="en-US" altLang="zh-CN" dirty="0"/>
              <a:t>Instruction pipelining</a:t>
            </a:r>
          </a:p>
          <a:p>
            <a:r>
              <a:rPr lang="en-US" altLang="zh-CN" dirty="0"/>
              <a:t>Graphics pipelining</a:t>
            </a:r>
          </a:p>
          <a:p>
            <a:r>
              <a:rPr lang="en-US" altLang="zh-CN" dirty="0"/>
              <a:t>Software pipelining</a:t>
            </a:r>
          </a:p>
          <a:p>
            <a:r>
              <a:rPr lang="en-US" altLang="zh-CN" dirty="0"/>
              <a:t>HTTP pipelining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Multiprocessor Machine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processing</a:t>
            </a:r>
          </a:p>
          <a:p>
            <a:r>
              <a:rPr lang="en-US" altLang="zh-CN" dirty="0"/>
              <a:t>MIMD: multiple-instruction stream, multiple-data stream</a:t>
            </a:r>
          </a:p>
          <a:p>
            <a:r>
              <a:rPr lang="en-US" altLang="zh-CN" dirty="0"/>
              <a:t>SIMD: single-instruction stream, multiple-data stream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methods of performing input/output (I/O)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Memory-mapped I/O (MMIO) </a:t>
            </a:r>
          </a:p>
          <a:p>
            <a:r>
              <a:rPr lang="zh-CN" altLang="en-US"/>
              <a:t>port-mapped I/O (PMIO) </a:t>
            </a:r>
            <a:r>
              <a:rPr lang="x-none" altLang="zh-CN"/>
              <a:t>or called isolated I/O</a:t>
            </a:r>
          </a:p>
          <a:p>
            <a:endParaRPr lang="x-none" altLang="zh-CN"/>
          </a:p>
          <a:p>
            <a:r>
              <a:rPr lang="x-none" altLang="zh-CN"/>
              <a:t>Port-mapped I/O often uses a special class of CPU instructions designed specifically for performing I/O, such as the </a:t>
            </a:r>
            <a:r>
              <a:rPr lang="x-none" altLang="zh-CN">
                <a:solidFill>
                  <a:srgbClr val="FF0000"/>
                </a:solidFill>
              </a:rPr>
              <a:t>in</a:t>
            </a:r>
            <a:r>
              <a:rPr lang="x-none" altLang="zh-CN"/>
              <a:t> and </a:t>
            </a:r>
            <a:r>
              <a:rPr lang="x-none" altLang="zh-CN">
                <a:solidFill>
                  <a:srgbClr val="FF0000"/>
                </a:solidFill>
              </a:rPr>
              <a:t>out </a:t>
            </a:r>
            <a:r>
              <a:rPr lang="x-none" altLang="zh-CN"/>
              <a:t>instructions</a:t>
            </a:r>
          </a:p>
          <a:p>
            <a:r>
              <a:rPr lang="x-none" altLang="zh-CN"/>
              <a:t>I/O devices have a separate address space from general memory, either accomplished by an extra "I/O" pin on the CPU's physical interface, or an entire bus dedicated to I/O. </a:t>
            </a:r>
          </a:p>
          <a:p>
            <a:endParaRPr lang="x-none" altLang="zh-CN"/>
          </a:p>
          <a:p>
            <a:r>
              <a:rPr lang="x-none" altLang="zh-CN"/>
              <a:t>for example,the x86 platform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via high-level language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int* ptr;</a:t>
            </a:r>
          </a:p>
          <a:p>
            <a:r>
              <a:rPr lang="x-none" altLang="zh-CN"/>
              <a:t>...some code...</a:t>
            </a:r>
          </a:p>
          <a:p>
            <a:r>
              <a:rPr lang="zh-CN" altLang="en-US"/>
              <a:t>*ptr = 0;</a:t>
            </a:r>
          </a:p>
          <a:p>
            <a:endParaRPr lang="zh-CN" altLang="en-US"/>
          </a:p>
          <a:p>
            <a:r>
              <a:rPr lang="zh-CN" altLang="en-US"/>
              <a:t> result in writing to a hardware input-output port if ptr happens to store the address to which that port is mapped. Usually they are called "embedded platforms".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device driver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A driver provides a software interface to hardware devices, enabling operating systems and other computer programs to access hardware functions without needing to know precise details of the hardware being used.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Reference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Computer science: an overview  </a:t>
            </a:r>
            <a:r>
              <a:rPr lang="en-US" altLang="zh-CN" dirty="0"/>
              <a:t>by </a:t>
            </a:r>
            <a:r>
              <a:rPr lang="en-US" altLang="zh-CN" dirty="0" err="1"/>
              <a:t>J.Glenn</a:t>
            </a:r>
            <a:r>
              <a:rPr lang="en-US" altLang="zh-CN" dirty="0"/>
              <a:t> </a:t>
            </a:r>
            <a:r>
              <a:rPr lang="en-US" altLang="zh-CN" dirty="0" err="1"/>
              <a:t>Brookshear</a:t>
            </a:r>
            <a:endParaRPr lang="en-US" altLang="zh-CN" dirty="0"/>
          </a:p>
          <a:p>
            <a:r>
              <a:rPr lang="en-US" altLang="zh-CN" i="1" dirty="0"/>
              <a:t>Wikipedia</a:t>
            </a:r>
            <a:endParaRPr lang="zh-CN" alt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Computer Architecture</vt:lpstr>
      <vt:lpstr>Von Neumann Architecture</vt:lpstr>
      <vt:lpstr>Harvard Architecture</vt:lpstr>
      <vt:lpstr>Pipelining</vt:lpstr>
      <vt:lpstr>Multiprocessor Machine</vt:lpstr>
      <vt:lpstr>methods of performing input/output (I/O) </vt:lpstr>
      <vt:lpstr>via high-level language</vt:lpstr>
      <vt:lpstr>device driver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Yihao Chen</dc:creator>
  <cp:lastModifiedBy>Yihao Chen</cp:lastModifiedBy>
  <cp:revision>12</cp:revision>
  <dcterms:created xsi:type="dcterms:W3CDTF">2018-04-03T08:04:02Z</dcterms:created>
  <dcterms:modified xsi:type="dcterms:W3CDTF">2018-04-03T10:40:45Z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