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57" r:id="rId5"/>
    <p:sldId id="260" r:id="rId6"/>
    <p:sldId id="259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C48E-3D04-4867-A3BB-431DF1DEC4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3D0D1-E5AF-4AA1-84EB-1652787446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08660" y="502920"/>
            <a:ext cx="363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BankGothic Md BT" pitchFamily="34" charset="0"/>
              </a:rPr>
              <a:t>DOCKER</a:t>
            </a:r>
            <a:endParaRPr lang="zh-CN" altLang="en-US" sz="3600" dirty="0">
              <a:latin typeface="BankGothic Md BT" pitchFamily="34" charset="0"/>
            </a:endParaRPr>
          </a:p>
        </p:txBody>
      </p:sp>
      <p:pic>
        <p:nvPicPr>
          <p:cNvPr id="1026" name="Picture 2" descr="计算机生成了可选文字:&#10;UnderstandingImageLayers&#10;AnimageisacollectionOffilesand&#10;somemetadata&#10;ImagesarecomprisedOfmultiple&#10;layers&#10;Alayerisalsojustanotherimage&#10;EachimagecontainssoftwareYOu&#10;wanttorun&#10;Everyimagecontainsabaselayer&#10;DockerusesaCOpyonwritesystem&#10;Layersarereadonly&#10;e&#10;-Container&#10;references&#10;parent&#10;mag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" y="1221007"/>
            <a:ext cx="9726930" cy="455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6096000" y="544068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docker.com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chicken and egg?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715" y="1506220"/>
            <a:ext cx="11200765" cy="4976495"/>
          </a:xfrm>
        </p:spPr>
        <p:txBody>
          <a:bodyPr>
            <a:normAutofit fontScale="90000"/>
          </a:bodyPr>
          <a:p>
            <a:r>
              <a:rPr lang="x-none" altLang="zh-CN"/>
              <a:t>how many ways can we write a compiler?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You can write it in another language--and compile it using according compiler.</a:t>
            </a:r>
            <a:endParaRPr lang="x-none" altLang="zh-CN"/>
          </a:p>
          <a:p>
            <a:r>
              <a:rPr lang="x-none" altLang="zh-CN"/>
              <a:t>OR</a:t>
            </a:r>
            <a:endParaRPr lang="x-none" altLang="zh-CN"/>
          </a:p>
          <a:p>
            <a:r>
              <a:rPr lang="x-none" altLang="zh-CN"/>
              <a:t>The compiler is</a:t>
            </a:r>
            <a:r>
              <a:rPr lang="x-none" altLang="zh-CN">
                <a:solidFill>
                  <a:srgbClr val="FF0000"/>
                </a:solidFill>
              </a:rPr>
              <a:t> cross compiled </a:t>
            </a:r>
            <a:r>
              <a:rPr lang="x-none" altLang="zh-CN"/>
              <a:t>from another architecture where there already exists a compiler; this is how compilers for C are usually ported to other platforms.</a:t>
            </a:r>
            <a:endParaRPr lang="x-none" altLang="zh-CN"/>
          </a:p>
          <a:p>
            <a:r>
              <a:rPr lang="x-none" altLang="zh-CN"/>
              <a:t>OR</a:t>
            </a:r>
            <a:endParaRPr lang="x-none" altLang="zh-CN"/>
          </a:p>
          <a:p>
            <a:r>
              <a:rPr lang="x-none" altLang="zh-CN"/>
              <a:t>Writing the compiler in the language you want; then hand-compiling it from source (most likely in a non-optimized way)</a:t>
            </a:r>
            <a:endParaRPr lang="x-none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08660" y="502920"/>
            <a:ext cx="363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BankGothic Md BT" pitchFamily="34" charset="0"/>
              </a:rPr>
              <a:t>layers</a:t>
            </a:r>
            <a:endParaRPr lang="zh-CN" altLang="en-US" sz="3600" dirty="0">
              <a:latin typeface="BankGothic Md BT" pitchFamily="34" charset="0"/>
            </a:endParaRPr>
          </a:p>
        </p:txBody>
      </p:sp>
      <p:pic>
        <p:nvPicPr>
          <p:cNvPr id="2050" name="Picture 2" descr="计算机生成了可选文字:&#10;Container&#10;Container&#10;Container&#10;Container&#10;Curl&#10;NGINX&#10;Container&#10;Container&#10;CustomApp（0&#10;一柳以@T咖以at&#10;ubuntu14．惆&#10;VId2m6Nano&#10;0（erEn、ne&#10;NativeHostO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90" y="1277371"/>
            <a:ext cx="9216390" cy="50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866900" y="598574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docker.com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08660" y="502920"/>
            <a:ext cx="363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BankGothic Md BT" pitchFamily="34" charset="0"/>
              </a:rPr>
              <a:t>Isolation </a:t>
            </a:r>
            <a:endParaRPr lang="zh-CN" altLang="en-US" sz="3600" dirty="0">
              <a:latin typeface="BankGothic Md BT" pitchFamily="34" charset="0"/>
            </a:endParaRPr>
          </a:p>
        </p:txBody>
      </p:sp>
      <p:pic>
        <p:nvPicPr>
          <p:cNvPr id="3074" name="Picture 2" descr="计算机生成了可选文字:&#10;Ex土ted（0）&#10;alpine&#10;Ex土乜ed（0）&#10;alpine&#10;hello·乜之&#10;/bin/ash&#10;COa忉e厂&#10;Instances&#10;Images&#10;Is&#10;Ex土乜ed（0）&#10;alpine&#10;echo&#10;Ex土乜ed（0）&#10;hello-world:&#10;he工10&#10;一工&#10;alpine&#10;DockerEngine&#10;Linux&#10;00000&#10;hello—world&#10;0&#10;Thecontainerinwhichwecreatedthe&quot;hello.txt”fileisthesameonewhereweusedthe/bin/ashshell,whichwecanseelistedin&#10;the&quot;COMMAND”column.TheCo冂怡忉e厂IDnumberfromthefirstcolumnuniquelyidentifiesthatparticularcontainerinstance.Inthe&#10;a&#10;mpleoutputabovethecontainer旧is3939C9C91e12·WecanuseaslightlydifferentcommandtotellDockertorunthisspecifi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9" y="2143485"/>
            <a:ext cx="5157151" cy="405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计算机生成了可选文字:&#10;Container&#10;Container&#10;APOCheTomcat&#10;Container&#10;Container&#10;Curi&#10;NGINX&#10;Container&#10;Container&#10;Ubuntu14。，&#10;V0‰2015》no&#10;0（erEn、ne&#10;NativeHos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439" y="282745"/>
            <a:ext cx="6401752" cy="372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863590" y="4004225"/>
            <a:ext cx="57264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Sperate file systems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134939" y="6199355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Both from docker.com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490"/>
            <a:ext cx="12192000" cy="563517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03019" y="4761412"/>
            <a:ext cx="4672330" cy="1200329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Abstraction at the </a:t>
            </a:r>
            <a:r>
              <a:rPr lang="en-US" altLang="zh-CN" b="1" dirty="0"/>
              <a:t>app layer</a:t>
            </a:r>
            <a:endParaRPr lang="en-US" altLang="zh-CN" b="1" dirty="0"/>
          </a:p>
          <a:p>
            <a:r>
              <a:rPr lang="en-US" altLang="zh-CN" dirty="0"/>
              <a:t>Containers sharing </a:t>
            </a:r>
            <a:r>
              <a:rPr lang="en-US" altLang="zh-CN" b="1" dirty="0"/>
              <a:t>the same OS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6216652" y="4697912"/>
            <a:ext cx="3702048" cy="1200329"/>
          </a:xfrm>
          <a:prstGeom prst="rect">
            <a:avLst/>
          </a:prstGeom>
          <a:solidFill>
            <a:srgbClr val="F3F3F3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Abstraction </a:t>
            </a:r>
            <a:r>
              <a:rPr lang="en-US" altLang="zh-CN" b="1" dirty="0"/>
              <a:t>of physical hardware</a:t>
            </a:r>
            <a:r>
              <a:rPr lang="en-US" altLang="zh-CN" dirty="0"/>
              <a:t>,</a:t>
            </a:r>
            <a:endParaRPr lang="en-US" altLang="zh-CN" dirty="0"/>
          </a:p>
          <a:p>
            <a:r>
              <a:rPr lang="en-US" altLang="zh-CN" dirty="0"/>
              <a:t>one server into many servers.</a:t>
            </a:r>
            <a:endParaRPr lang="en-US" altLang="zh-CN" dirty="0"/>
          </a:p>
          <a:p>
            <a:r>
              <a:rPr lang="en-US" altLang="zh-CN" dirty="0"/>
              <a:t>A full copy of OS, </a:t>
            </a:r>
            <a:r>
              <a:rPr lang="en-US" altLang="zh-CN" dirty="0" err="1"/>
              <a:t>mamy</a:t>
            </a:r>
            <a:r>
              <a:rPr lang="en-US" altLang="zh-CN" dirty="0"/>
              <a:t> apps </a:t>
            </a:r>
            <a:r>
              <a:rPr lang="en-US" altLang="zh-CN" b="1" dirty="0"/>
              <a:t>for each.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25830" y="491490"/>
            <a:ext cx="363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BankGothic Md BT" pitchFamily="34" charset="0"/>
              </a:rPr>
              <a:t>benefits</a:t>
            </a:r>
            <a:endParaRPr lang="zh-CN" altLang="en-US" sz="3600" dirty="0">
              <a:latin typeface="BankGothic Md BT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5830" y="1608505"/>
            <a:ext cx="91211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80604020202020204" charset="0"/>
              <a:buChar char="•"/>
            </a:pPr>
            <a:r>
              <a:rPr lang="en-US" altLang="zh-CN" sz="2800" dirty="0"/>
              <a:t>Developing environment for Multiple APPS, taking less space than VM</a:t>
            </a:r>
            <a:endParaRPr lang="en-US" altLang="zh-CN" sz="2800" dirty="0"/>
          </a:p>
          <a:p>
            <a:pPr marL="457200" indent="-457200">
              <a:buFont typeface="Arial" panose="02080604020202020204" charset="0"/>
              <a:buChar char="•"/>
            </a:pPr>
            <a:r>
              <a:rPr lang="en-US" altLang="zh-CN" sz="2800" dirty="0"/>
              <a:t>Easy to for new people to get on board , no more ”working on my machine”</a:t>
            </a:r>
            <a:endParaRPr lang="en-US" altLang="zh-CN" sz="2800" dirty="0"/>
          </a:p>
          <a:p>
            <a:pPr marL="457200" indent="-457200">
              <a:buFont typeface="Arial" panose="02080604020202020204" charset="0"/>
              <a:buChar char="•"/>
            </a:pPr>
            <a:r>
              <a:rPr lang="en-US" altLang="zh-CN" sz="2800" dirty="0"/>
              <a:t>One down, others not affected</a:t>
            </a:r>
            <a:endParaRPr lang="en-US" altLang="zh-CN" sz="2800" dirty="0"/>
          </a:p>
          <a:p>
            <a:pPr marL="457200" indent="-457200">
              <a:buFont typeface="Arial" panose="02080604020202020204" charset="0"/>
              <a:buChar char="•"/>
            </a:pPr>
            <a:r>
              <a:rPr lang="en-US" altLang="zh-CN" sz="2800" dirty="0"/>
              <a:t>Secure and easy to manage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BankGothic Md BT" pitchFamily="34" charset="0"/>
                <a:ea typeface="+mn-ea"/>
                <a:cs typeface="+mn-cs"/>
              </a:rPr>
              <a:t>Functions and Computation</a:t>
            </a:r>
            <a:endParaRPr lang="zh-CN" altLang="en-US" sz="3600" dirty="0">
              <a:latin typeface="BankGothic Md BT" pitchFamily="34" charset="0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Mathematica, everything is a function.</a:t>
            </a:r>
            <a:endParaRPr lang="en-US" altLang="zh-CN" dirty="0"/>
          </a:p>
          <a:p>
            <a:r>
              <a:rPr lang="en-US" altLang="zh-CN"/>
              <a:t>Is everything a </a:t>
            </a:r>
            <a:r>
              <a:rPr lang="en-US" altLang="zh-CN" dirty="0"/>
              <a:t>function?</a:t>
            </a:r>
            <a:endParaRPr lang="en-US" altLang="zh-CN" dirty="0"/>
          </a:p>
          <a:p>
            <a:r>
              <a:rPr lang="en-US" altLang="zh-CN" dirty="0"/>
              <a:t>Correspondence between a collection of possible input values and a collection of output values so that each possible input is assigned a unique output.</a:t>
            </a:r>
            <a:endParaRPr lang="en-US" altLang="zh-CN" dirty="0"/>
          </a:p>
          <a:p>
            <a:r>
              <a:rPr lang="en-US" altLang="zh-CN" dirty="0"/>
              <a:t>Computable and </a:t>
            </a:r>
            <a:r>
              <a:rPr lang="en-US" altLang="zh-CN" dirty="0" err="1"/>
              <a:t>uncomputable</a:t>
            </a:r>
            <a:r>
              <a:rPr lang="en-US" altLang="zh-CN" dirty="0"/>
              <a:t>.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BankGothic Md BT" pitchFamily="34" charset="0"/>
                <a:ea typeface="+mn-ea"/>
                <a:cs typeface="+mn-cs"/>
              </a:rPr>
              <a:t>A </a:t>
            </a:r>
            <a:r>
              <a:rPr lang="en-US" altLang="zh-CN" sz="3600" dirty="0" err="1">
                <a:latin typeface="BankGothic Md BT" pitchFamily="34" charset="0"/>
                <a:ea typeface="+mn-ea"/>
                <a:cs typeface="+mn-cs"/>
              </a:rPr>
              <a:t>Noncomputable</a:t>
            </a:r>
            <a:r>
              <a:rPr lang="en-US" altLang="zh-CN" sz="3600" dirty="0">
                <a:latin typeface="BankGothic Md BT" pitchFamily="34" charset="0"/>
                <a:ea typeface="+mn-ea"/>
                <a:cs typeface="+mn-cs"/>
              </a:rPr>
              <a:t> Function</a:t>
            </a:r>
            <a:endParaRPr lang="zh-CN" altLang="en-US" sz="3600" dirty="0">
              <a:latin typeface="BankGothic Md BT" pitchFamily="34" charset="0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halting problem.</a:t>
            </a:r>
            <a:endParaRPr lang="en-US" altLang="zh-CN" dirty="0"/>
          </a:p>
          <a:p>
            <a:r>
              <a:rPr lang="en-US" altLang="zh-CN" dirty="0"/>
              <a:t>Self-reference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some interesting questions...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We use high level language to write the assembler-quite common now,but,how is the </a:t>
            </a:r>
            <a:r>
              <a:rPr lang="x-none" altLang="zh-CN">
                <a:solidFill>
                  <a:srgbClr val="FF0000"/>
                </a:solidFill>
              </a:rPr>
              <a:t>first</a:t>
            </a:r>
            <a:r>
              <a:rPr lang="x-none" altLang="zh-CN"/>
              <a:t> assembler created?</a:t>
            </a:r>
            <a:endParaRPr lang="x-none" altLang="zh-CN"/>
          </a:p>
          <a:p>
            <a:r>
              <a:rPr lang="x-none" altLang="zh-CN"/>
              <a:t>if we follow the staging process ,we should write it in machine code...without utilities to deal with strings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HOW TO DO THAT?</a:t>
            </a:r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Bootstrapping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It's a kind of technique to write compilers(also true for assemblers,just more complicated)</a:t>
            </a:r>
            <a:endParaRPr lang="x-none" altLang="zh-CN"/>
          </a:p>
          <a:p>
            <a:r>
              <a:rPr lang="x-none" altLang="zh-CN"/>
              <a:t>you can produce a </a:t>
            </a:r>
            <a:r>
              <a:rPr lang="x-none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self-compile compiler, </a:t>
            </a:r>
            <a:r>
              <a:rPr lang="x-none" altLang="zh-CN">
                <a:solidFill>
                  <a:schemeClr val="tx1"/>
                </a:solidFill>
                <a:effectLst/>
              </a:rPr>
              <a:t>that is, compiler (or assembler) written in the source programming language that it intends to compile. An initial core version of the compiler - the bootstrap compiler - is generated in a different language (which could be assembly language); successive expanded versions of the compiler are developed using this minimal subset of the language.</a:t>
            </a:r>
            <a:endParaRPr lang="x-none" altLang="zh-CN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1945</Words>
  <Application>Kingsoft Office WPP</Application>
  <PresentationFormat>宽屏</PresentationFormat>
  <Paragraphs>67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Functions and Computation</vt:lpstr>
      <vt:lpstr>A Noncomputable Function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乐康 袁</dc:creator>
  <cp:lastModifiedBy>linusboyle</cp:lastModifiedBy>
  <cp:revision>11</cp:revision>
  <dcterms:created xsi:type="dcterms:W3CDTF">2018-04-10T10:16:49Z</dcterms:created>
  <dcterms:modified xsi:type="dcterms:W3CDTF">2018-04-10T10:16:49Z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