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9" r:id="rId11"/>
    <p:sldId id="270" r:id="rId12"/>
    <p:sldId id="271" r:id="rId13"/>
    <p:sldId id="267" r:id="rId14"/>
    <p:sldId id="268" r:id="rId15"/>
    <p:sldId id="272" r:id="rId16"/>
    <p:sldId id="273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7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8A8-A11C-4F8D-B04A-1AC2B146D34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1B56-7495-4EBD-8260-CDC087C0A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165100" dist="50800" dir="5400000" algn="ctr" rotWithShape="0">
              <a:schemeClr val="accent2">
                <a:lumMod val="40000"/>
                <a:lumOff val="60000"/>
              </a:schemeClr>
            </a:outerShdw>
            <a:softEdge rad="215900"/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prstMaterial="translucentPowder"/>
        </p:spPr>
        <p:txBody>
          <a:bodyPr/>
          <a:lstStyle/>
          <a:p>
            <a:r>
              <a:rPr lang="en-US" altLang="zh-CN" dirty="0">
                <a:effectLst>
                  <a:glow rad="63500">
                    <a:schemeClr val="bg2">
                      <a:alpha val="40000"/>
                    </a:schemeClr>
                  </a:glow>
                </a:effectLst>
              </a:rPr>
              <a:t>Computer Architecture</a:t>
            </a:r>
            <a:endParaRPr lang="zh-CN" altLang="en-US" dirty="0">
              <a:effectLst>
                <a:glow rad="63500">
                  <a:schemeClr val="bg2"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effectLst>
                  <a:glow rad="63500">
                    <a:schemeClr val="bg2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Group two</a:t>
            </a:r>
            <a:endParaRPr lang="en-US" altLang="zh-CN" dirty="0">
              <a:effectLst>
                <a:glow rad="63500">
                  <a:schemeClr val="bg2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EA5645-8FE6-4434-8EBC-CAA0D1EC2A40}"/>
              </a:ext>
            </a:extLst>
          </p:cNvPr>
          <p:cNvSpPr txBox="1"/>
          <p:nvPr/>
        </p:nvSpPr>
        <p:spPr>
          <a:xfrm>
            <a:off x="838200" y="629174"/>
            <a:ext cx="67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BankGothic Md BT" panose="020B0807020203060204" pitchFamily="34" charset="0"/>
              </a:rPr>
              <a:t>CPU GPU and TPU</a:t>
            </a:r>
            <a:endParaRPr lang="zh-CN" altLang="en-US" sz="2800" dirty="0">
              <a:latin typeface="BankGothic Md BT" panose="020B080702020306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929277-CDE8-4D90-90BA-70353055BCE5}"/>
              </a:ext>
            </a:extLst>
          </p:cNvPr>
          <p:cNvSpPr/>
          <p:nvPr/>
        </p:nvSpPr>
        <p:spPr>
          <a:xfrm>
            <a:off x="734170" y="17679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Clock Speed: CPU &gt;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Cache, Local memory: CPU &gt;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Cores / Threads: GPU &gt;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Registers: GPU&gt;CPU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S Reference Sans Serif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227D30-0422-44A9-B183-ED2163F16081}"/>
              </a:ext>
            </a:extLst>
          </p:cNvPr>
          <p:cNvSpPr txBox="1"/>
          <p:nvPr/>
        </p:nvSpPr>
        <p:spPr>
          <a:xfrm>
            <a:off x="734170" y="3714197"/>
            <a:ext cx="6234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CPU: A professor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GPU: Many element school students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17AB45-E332-40CA-A272-572BF80B8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DA2B1"/>
              </a:clrFrom>
              <a:clrTo>
                <a:srgbClr val="EDA2B1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5" r="19650"/>
          <a:stretch/>
        </p:blipFill>
        <p:spPr>
          <a:xfrm>
            <a:off x="5740909" y="662880"/>
            <a:ext cx="5716921" cy="25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6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8DBF91-EA2C-4669-AB76-6B611EB24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7" y="1106923"/>
            <a:ext cx="5260647" cy="41886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616D3C-9932-4D0A-8286-E40AD207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6923"/>
            <a:ext cx="4010054" cy="1743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FAD9A5-2CA9-4A22-8734-D27BC996A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42992"/>
            <a:ext cx="4762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611A98-88D5-493F-A4CE-B098280C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2" y="1600007"/>
            <a:ext cx="5257800" cy="42594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0C67CD-BA2A-4A7E-AA42-0B643E3B9318}"/>
              </a:ext>
            </a:extLst>
          </p:cNvPr>
          <p:cNvSpPr txBox="1"/>
          <p:nvPr/>
        </p:nvSpPr>
        <p:spPr>
          <a:xfrm>
            <a:off x="838200" y="590770"/>
            <a:ext cx="45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ankGothic Md BT" panose="020B0807020203060204" pitchFamily="34" charset="0"/>
              </a:rPr>
              <a:t>TPU</a:t>
            </a:r>
            <a:endParaRPr lang="zh-CN" altLang="en-US" sz="3200" dirty="0">
              <a:latin typeface="BankGothic Md BT" panose="020B080702020306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C86732-6EF6-40F7-B506-7268C4D4D4BF}"/>
              </a:ext>
            </a:extLst>
          </p:cNvPr>
          <p:cNvSpPr txBox="1"/>
          <p:nvPr/>
        </p:nvSpPr>
        <p:spPr>
          <a:xfrm>
            <a:off x="6510215" y="742462"/>
            <a:ext cx="4515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8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Specified for matrix multiplication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441F9B-27C5-4EA8-8822-FE93F5CAA3BF}"/>
              </a:ext>
            </a:extLst>
          </p:cNvPr>
          <p:cNvSpPr txBox="1"/>
          <p:nvPr/>
        </p:nvSpPr>
        <p:spPr>
          <a:xfrm>
            <a:off x="6510215" y="2450138"/>
            <a:ext cx="4232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Specification: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Only deal with certain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For great performance.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89F138-20DE-4A6F-92D1-3352574415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99" y="4019798"/>
            <a:ext cx="4787573" cy="22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FF6B2B-5412-4782-B8F1-7B2EF25834B1}"/>
              </a:ext>
            </a:extLst>
          </p:cNvPr>
          <p:cNvSpPr txBox="1"/>
          <p:nvPr/>
        </p:nvSpPr>
        <p:spPr>
          <a:xfrm>
            <a:off x="993913" y="659958"/>
            <a:ext cx="543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BankGothic Md BT" panose="020B0807020203060204" pitchFamily="34" charset="0"/>
              </a:rPr>
              <a:t>assembler</a:t>
            </a:r>
            <a:endParaRPr lang="zh-CN" altLang="en-US" sz="4000" dirty="0">
              <a:latin typeface="BankGothic Md BT" panose="020B080702020306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688DB5-7AC9-4886-AF6F-E4DDE294D42C}"/>
              </a:ext>
            </a:extLst>
          </p:cNvPr>
          <p:cNvSpPr txBox="1"/>
          <p:nvPr/>
        </p:nvSpPr>
        <p:spPr>
          <a:xfrm>
            <a:off x="1304014" y="1502796"/>
            <a:ext cx="77684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</a:rPr>
              <a:t>File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</a:rPr>
              <a:t>Read by line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</a:rPr>
              <a:t> //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</a:rPr>
              <a:t>Judge: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</a:rPr>
              <a:t>A : </a:t>
            </a:r>
            <a:r>
              <a:rPr lang="en-US" altLang="zh-CN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Franklin Gothic Medium" panose="020B0603020102020204" pitchFamily="34" charset="0"/>
              </a:rPr>
              <a:t>dest</a:t>
            </a:r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Franklin Gothic Medium" panose="020B0603020102020204" pitchFamily="34" charset="0"/>
              </a:rPr>
              <a:t> = compute ;jump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</a:rPr>
              <a:t>Cut into 3 parts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</a:rPr>
              <a:t>C: </a:t>
            </a:r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Franklin Gothic Medium" panose="020B0603020102020204" pitchFamily="34" charset="0"/>
              </a:rPr>
              <a:t>@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</a:rPr>
              <a:t>A number ; Crate/Load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</a:rPr>
              <a:t>L</a:t>
            </a:r>
            <a:r>
              <a:rPr lang="en-US" altLang="zh-CN" sz="2800" dirty="0">
                <a:latin typeface="Franklin Gothic Medium" panose="020B0603020102020204" pitchFamily="34" charset="0"/>
                <a:sym typeface="Wingdings" panose="05000000000000000000" pitchFamily="2" charset="2"/>
              </a:rPr>
              <a:t>: </a:t>
            </a:r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Franklin Gothic Medium" panose="020B0603020102020204" pitchFamily="34" charset="0"/>
                <a:sym typeface="Wingdings" panose="05000000000000000000" pitchFamily="2" charset="2"/>
              </a:rPr>
              <a:t>()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Franklin Gothic Medium" panose="020B0603020102020204" pitchFamily="34" charset="0"/>
                <a:sym typeface="Wingdings" panose="05000000000000000000" pitchFamily="2" charset="2"/>
              </a:rPr>
              <a:t>Record the position</a:t>
            </a:r>
          </a:p>
        </p:txBody>
      </p:sp>
    </p:spTree>
    <p:extLst>
      <p:ext uri="{BB962C8B-B14F-4D97-AF65-F5344CB8AC3E}">
        <p14:creationId xmlns:p14="http://schemas.microsoft.com/office/powerpoint/2010/main" val="387697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52E285-85B7-4641-BAE3-7A4976FB0ADC}"/>
              </a:ext>
            </a:extLst>
          </p:cNvPr>
          <p:cNvSpPr txBox="1"/>
          <p:nvPr/>
        </p:nvSpPr>
        <p:spPr>
          <a:xfrm>
            <a:off x="993913" y="659958"/>
            <a:ext cx="805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BankGothic Md BT" panose="020B0807020203060204" pitchFamily="34" charset="0"/>
              </a:rPr>
              <a:t>Benefit of </a:t>
            </a:r>
            <a:r>
              <a:rPr lang="en-US" altLang="zh-CN" sz="4000" dirty="0" err="1">
                <a:latin typeface="BankGothic Md BT" panose="020B0807020203060204" pitchFamily="34" charset="0"/>
              </a:rPr>
              <a:t>mathmatica</a:t>
            </a:r>
            <a:endParaRPr lang="zh-CN" altLang="en-US" sz="4000" dirty="0">
              <a:latin typeface="BankGothic Md BT" panose="020B080702020306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63348C-8373-4A73-9A9A-F5479B72FB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6" y="1461018"/>
            <a:ext cx="4829460" cy="51181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3B47F1-DE46-4CED-93D8-B5437E469E92}"/>
              </a:ext>
            </a:extLst>
          </p:cNvPr>
          <p:cNvSpPr txBox="1"/>
          <p:nvPr/>
        </p:nvSpPr>
        <p:spPr>
          <a:xfrm>
            <a:off x="5462546" y="4397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4C6219-2DA5-4476-8F58-1CE459240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87" y="1461018"/>
            <a:ext cx="3076597" cy="23050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39BCDE-3EEB-47C9-98AC-199ADC7551D3}"/>
              </a:ext>
            </a:extLst>
          </p:cNvPr>
          <p:cNvSpPr txBox="1"/>
          <p:nvPr/>
        </p:nvSpPr>
        <p:spPr>
          <a:xfrm>
            <a:off x="9420370" y="1636603"/>
            <a:ext cx="537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ankGothic Md BT" panose="020B0807020203060204" pitchFamily="34" charset="0"/>
              </a:rPr>
              <a:t>flexible</a:t>
            </a:r>
          </a:p>
          <a:p>
            <a:endParaRPr lang="en-US" altLang="zh-CN" dirty="0">
              <a:latin typeface="BankGothic Md BT" panose="020B0807020203060204" pitchFamily="34" charset="0"/>
            </a:endParaRPr>
          </a:p>
          <a:p>
            <a:r>
              <a:rPr lang="en-US" altLang="zh-CN" dirty="0">
                <a:latin typeface="BankGothic Md BT" panose="020B0807020203060204" pitchFamily="34" charset="0"/>
              </a:rPr>
              <a:t>Easy to learn,</a:t>
            </a:r>
          </a:p>
          <a:p>
            <a:r>
              <a:rPr lang="en-US" altLang="zh-CN" dirty="0">
                <a:latin typeface="BankGothic Md BT" panose="020B0807020203060204" pitchFamily="34" charset="0"/>
              </a:rPr>
              <a:t> try </a:t>
            </a:r>
          </a:p>
          <a:p>
            <a:r>
              <a:rPr lang="en-US" altLang="zh-CN" dirty="0">
                <a:latin typeface="BankGothic Md BT" panose="020B0807020203060204" pitchFamily="34" charset="0"/>
              </a:rPr>
              <a:t>and test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DFE628-46B0-4336-A22C-8429E15CC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87" y="4020085"/>
            <a:ext cx="3134054" cy="24646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36F53B-F8DE-4087-8419-B112E0CCE8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70" y="4020085"/>
            <a:ext cx="2497572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DB3A30-1E81-47EB-86A1-D857D98B405A}"/>
              </a:ext>
            </a:extLst>
          </p:cNvPr>
          <p:cNvSpPr/>
          <p:nvPr/>
        </p:nvSpPr>
        <p:spPr>
          <a:xfrm>
            <a:off x="3868467" y="459944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nkGothic Md BT" panose="020B0807020203060204" pitchFamily="34" charset="0"/>
              </a:rPr>
              <a:t>complex things done in one line</a:t>
            </a:r>
            <a:r>
              <a:rPr lang="zh-CN" altLang="en-US" dirty="0">
                <a:latin typeface="BankGothic Md BT" panose="020B0807020203060204" pitchFamily="34" charset="0"/>
              </a:rPr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C5DE10-BDB0-4A55-ACBE-645848EA4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7" y="1305048"/>
            <a:ext cx="6141713" cy="448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BB6A59-C6E3-4B52-86AC-1BA4ED92D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93" y="972594"/>
            <a:ext cx="5163265" cy="54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5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127C6F-67B2-46EC-A59C-554EA505C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84" y="1849927"/>
            <a:ext cx="5196629" cy="4333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1AF420-7417-450F-901D-7F6B7575E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88" y="1511535"/>
            <a:ext cx="4945711" cy="4796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D1AF64-E60E-456F-889C-B4DD7C793A80}"/>
              </a:ext>
            </a:extLst>
          </p:cNvPr>
          <p:cNvSpPr txBox="1"/>
          <p:nvPr/>
        </p:nvSpPr>
        <p:spPr>
          <a:xfrm>
            <a:off x="4043979" y="443779"/>
            <a:ext cx="440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ankGothic Md BT" panose="020B0807020203060204" pitchFamily="34" charset="0"/>
              </a:rPr>
              <a:t>Ample learning stuff</a:t>
            </a:r>
            <a:endParaRPr lang="zh-CN" altLang="en-US" sz="24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2021" y="2875002"/>
            <a:ext cx="5787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6000" dirty="0">
                <a:effectLst>
                  <a:glow rad="63500">
                    <a:schemeClr val="bg2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Thank you!</a:t>
            </a:r>
            <a:endParaRPr lang="zh-CN" altLang="en-US" sz="6000" dirty="0">
              <a:effectLst>
                <a:glow rad="63500">
                  <a:schemeClr val="bg2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Von Neumann Architecture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CPU: ALU and control unit</a:t>
            </a:r>
          </a:p>
          <a:p>
            <a:r>
              <a:rPr lang="en-US" altLang="zh-CN" dirty="0"/>
              <a:t>Register: general-purpose and special-purpose</a:t>
            </a:r>
          </a:p>
          <a:p>
            <a:r>
              <a:rPr lang="en-US" altLang="zh-CN" dirty="0"/>
              <a:t>Bus</a:t>
            </a:r>
          </a:p>
          <a:p>
            <a:r>
              <a:rPr lang="en-US" altLang="zh-CN" dirty="0"/>
              <a:t>Main memory</a:t>
            </a:r>
          </a:p>
          <a:p>
            <a:r>
              <a:rPr lang="en-US" altLang="zh-CN" dirty="0"/>
              <a:t>Mass storage</a:t>
            </a:r>
          </a:p>
          <a:p>
            <a:r>
              <a:rPr lang="en-US" altLang="zh-CN" dirty="0"/>
              <a:t>Peripheral device: I/O</a:t>
            </a:r>
          </a:p>
          <a:p>
            <a:endParaRPr lang="en-US" altLang="zh-CN" dirty="0"/>
          </a:p>
          <a:p>
            <a:r>
              <a:rPr lang="en-US" altLang="zh-CN" dirty="0"/>
              <a:t>Von Neumann bottleneck</a:t>
            </a:r>
            <a:endParaRPr lang="zh-CN" altLang="en-US" dirty="0"/>
          </a:p>
        </p:txBody>
      </p:sp>
      <p:pic>
        <p:nvPicPr>
          <p:cNvPr id="4" name="图片 3" descr="510px-Von_Neumann_Architecture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3258820"/>
            <a:ext cx="4857115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Havard</a:t>
            </a:r>
            <a:r>
              <a:rPr lang="en-US" altLang="zh-CN" b="1" dirty="0"/>
              <a:t> Architecture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Separate storage and signal pathways for instructions and data.</a:t>
            </a:r>
          </a:p>
          <a:p>
            <a:r>
              <a:rPr lang="en-US" altLang="zh-CN" dirty="0"/>
              <a:t>Performance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Pipelining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Throughput vs. execution speed</a:t>
            </a:r>
          </a:p>
          <a:p>
            <a:r>
              <a:rPr lang="en-US" altLang="zh-CN" dirty="0"/>
              <a:t>Overlap: prefetching while executing</a:t>
            </a:r>
          </a:p>
          <a:p>
            <a:r>
              <a:rPr lang="en-US" altLang="zh-CN" dirty="0"/>
              <a:t>Instruction pipelining</a:t>
            </a:r>
          </a:p>
          <a:p>
            <a:r>
              <a:rPr lang="en-US" altLang="zh-CN" dirty="0"/>
              <a:t>Graphics pipelining</a:t>
            </a:r>
          </a:p>
          <a:p>
            <a:r>
              <a:rPr lang="en-US" altLang="zh-CN" dirty="0"/>
              <a:t>Software pipelining</a:t>
            </a:r>
          </a:p>
          <a:p>
            <a:r>
              <a:rPr lang="en-US" altLang="zh-CN" dirty="0"/>
              <a:t>HTTP pipelining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Multiprocessor Machine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processing</a:t>
            </a:r>
          </a:p>
          <a:p>
            <a:r>
              <a:rPr lang="en-US" altLang="zh-CN" dirty="0"/>
              <a:t>MIMD: multiple-instruction stream, multiple-data stream</a:t>
            </a:r>
          </a:p>
          <a:p>
            <a:r>
              <a:rPr lang="en-US" altLang="zh-CN" dirty="0"/>
              <a:t>SIMD: single-instruction stream, multiple-data stream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methods of performing input/output (I/O)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Memory-mapped I/O (MMIO) </a:t>
            </a:r>
          </a:p>
          <a:p>
            <a:r>
              <a:rPr lang="zh-CN" altLang="en-US"/>
              <a:t>port-mapped I/O (PMIO) </a:t>
            </a:r>
            <a:r>
              <a:rPr lang="x-none" altLang="zh-CN"/>
              <a:t>or called isolated I/O</a:t>
            </a:r>
          </a:p>
          <a:p>
            <a:endParaRPr lang="x-none" altLang="zh-CN"/>
          </a:p>
          <a:p>
            <a:r>
              <a:rPr lang="x-none" altLang="zh-CN"/>
              <a:t>Port-mapped I/O often uses a special class of CPU instructions designed specifically for performing I/O, such as the </a:t>
            </a:r>
            <a:r>
              <a:rPr lang="x-none" altLang="zh-CN">
                <a:solidFill>
                  <a:srgbClr val="FF0000"/>
                </a:solidFill>
              </a:rPr>
              <a:t>in</a:t>
            </a:r>
            <a:r>
              <a:rPr lang="x-none" altLang="zh-CN"/>
              <a:t> and </a:t>
            </a:r>
            <a:r>
              <a:rPr lang="x-none" altLang="zh-CN">
                <a:solidFill>
                  <a:srgbClr val="FF0000"/>
                </a:solidFill>
              </a:rPr>
              <a:t>out </a:t>
            </a:r>
            <a:r>
              <a:rPr lang="x-none" altLang="zh-CN"/>
              <a:t>instructions</a:t>
            </a:r>
          </a:p>
          <a:p>
            <a:r>
              <a:rPr lang="x-none" altLang="zh-CN"/>
              <a:t>I/O devices have a separate address space from general memory, either accomplished by an extra "I/O" pin on the CPU's physical interface, or an entire bus dedicated to I/O. </a:t>
            </a:r>
          </a:p>
          <a:p>
            <a:endParaRPr lang="x-none" altLang="zh-CN"/>
          </a:p>
          <a:p>
            <a:r>
              <a:rPr lang="x-none" altLang="zh-CN"/>
              <a:t>for example,the x86 platform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via high-level language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int* ptr;</a:t>
            </a:r>
          </a:p>
          <a:p>
            <a:r>
              <a:rPr lang="x-none" altLang="zh-CN"/>
              <a:t>...some code...</a:t>
            </a:r>
          </a:p>
          <a:p>
            <a:r>
              <a:rPr lang="zh-CN" altLang="en-US"/>
              <a:t>*ptr = 0;</a:t>
            </a:r>
          </a:p>
          <a:p>
            <a:endParaRPr lang="zh-CN" altLang="en-US"/>
          </a:p>
          <a:p>
            <a:r>
              <a:rPr lang="zh-CN" altLang="en-US"/>
              <a:t> result in writing to a hardware input-output port if ptr happens to store the address to which that port is mapped. Usually they are called "embedded platforms".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device driver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A driver provides a software interface to hardware devices, enabling operating systems and other computer programs to access hardware functions without needing to know precise details of the hardware being 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Computer science: an overview  </a:t>
            </a:r>
            <a:r>
              <a:rPr lang="en-US" altLang="zh-CN" dirty="0"/>
              <a:t>by </a:t>
            </a:r>
            <a:r>
              <a:rPr lang="en-US" altLang="zh-CN" dirty="0" err="1"/>
              <a:t>J.Glenn</a:t>
            </a:r>
            <a:r>
              <a:rPr lang="en-US" altLang="zh-CN" dirty="0"/>
              <a:t> </a:t>
            </a:r>
            <a:r>
              <a:rPr lang="en-US" altLang="zh-CN" dirty="0" err="1"/>
              <a:t>Brookshear</a:t>
            </a:r>
            <a:endParaRPr lang="en-US" altLang="zh-CN" dirty="0"/>
          </a:p>
          <a:p>
            <a:r>
              <a:rPr lang="en-US" altLang="zh-CN" i="1" dirty="0"/>
              <a:t>Wikipedia</a:t>
            </a:r>
            <a:endParaRPr lang="zh-CN" alt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406</Words>
  <Application>Microsoft Office PowerPoint</Application>
  <PresentationFormat>宽屏</PresentationFormat>
  <Paragraphs>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BankGothic Md BT</vt:lpstr>
      <vt:lpstr>Franklin Gothic Medium</vt:lpstr>
      <vt:lpstr>MS Reference Sans Serif</vt:lpstr>
      <vt:lpstr>Wingdings</vt:lpstr>
      <vt:lpstr>Office 主题​​</vt:lpstr>
      <vt:lpstr>Computer Architecture</vt:lpstr>
      <vt:lpstr>Von Neumann Architecture</vt:lpstr>
      <vt:lpstr>Havard Architecture</vt:lpstr>
      <vt:lpstr>Pipelining</vt:lpstr>
      <vt:lpstr>Multiprocessor Machine</vt:lpstr>
      <vt:lpstr>methods of performing input/output (I/O) </vt:lpstr>
      <vt:lpstr>via high-level language</vt:lpstr>
      <vt:lpstr>device driver</vt:lpstr>
      <vt:lpstr>Reference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Yihao Chen</dc:creator>
  <cp:lastModifiedBy>袁乐康</cp:lastModifiedBy>
  <cp:revision>15</cp:revision>
  <dcterms:created xsi:type="dcterms:W3CDTF">2018-04-03T08:04:02Z</dcterms:created>
  <dcterms:modified xsi:type="dcterms:W3CDTF">2018-04-03T10:47:20Z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