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62" r:id="rId10"/>
    <p:sldId id="266" r:id="rId11"/>
    <p:sldId id="267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1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5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0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5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3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B6ED-5CE3-4940-ADEB-08254C78CF8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AEB11-9BFB-4F22-8C85-BF44DFBD6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0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 5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Joining the pieces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07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Adding two numbers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RISC approach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@0</a:t>
            </a:r>
          </a:p>
          <a:p>
            <a:r>
              <a:rPr lang="en-US" altLang="zh-CN" dirty="0" smtClean="0"/>
              <a:t>D=M</a:t>
            </a:r>
          </a:p>
          <a:p>
            <a:r>
              <a:rPr lang="en-US" altLang="zh-CN" dirty="0" smtClean="0"/>
              <a:t>@1</a:t>
            </a:r>
          </a:p>
          <a:p>
            <a:r>
              <a:rPr lang="en-US" altLang="zh-CN" dirty="0" smtClean="0"/>
              <a:t>D=D+M</a:t>
            </a:r>
          </a:p>
          <a:p>
            <a:r>
              <a:rPr lang="en-US" altLang="zh-CN" dirty="0" smtClean="0"/>
              <a:t>@2</a:t>
            </a:r>
          </a:p>
          <a:p>
            <a:r>
              <a:rPr lang="en-US" altLang="zh-CN" dirty="0" smtClean="0"/>
              <a:t>M=D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The CISC approach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ADD @0, @1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34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 vs CISC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RISC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Emphasis on software</a:t>
            </a:r>
          </a:p>
          <a:p>
            <a:r>
              <a:rPr lang="en-US" altLang="zh-CN" dirty="0" smtClean="0"/>
              <a:t>Single-clock</a:t>
            </a:r>
          </a:p>
          <a:p>
            <a:r>
              <a:rPr lang="en-US" altLang="zh-CN" dirty="0" smtClean="0"/>
              <a:t>Large code size,</a:t>
            </a:r>
          </a:p>
          <a:p>
            <a:r>
              <a:rPr lang="en-US" altLang="zh-CN" dirty="0" smtClean="0"/>
              <a:t>Lower cycles per second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Independently LOAD and STORE</a:t>
            </a:r>
          </a:p>
          <a:p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CISC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Emphasis on hardware</a:t>
            </a:r>
          </a:p>
          <a:p>
            <a:r>
              <a:rPr lang="en-US" altLang="zh-CN" dirty="0" smtClean="0"/>
              <a:t>Multi-clock instructions</a:t>
            </a:r>
          </a:p>
          <a:p>
            <a:r>
              <a:rPr lang="en-US" altLang="zh-CN" dirty="0" smtClean="0"/>
              <a:t>Small code size</a:t>
            </a:r>
          </a:p>
          <a:p>
            <a:r>
              <a:rPr lang="en-US" altLang="zh-CN" dirty="0" smtClean="0"/>
              <a:t>More cycles per second</a:t>
            </a:r>
          </a:p>
          <a:p>
            <a:r>
              <a:rPr lang="en-US" altLang="zh-CN" dirty="0" smtClean="0"/>
              <a:t>LOAD and STORE incorporated in different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6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advantage of RISC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Similar execution time</a:t>
            </a:r>
          </a:p>
          <a:p>
            <a:r>
              <a:rPr lang="en-US" altLang="zh-CN" dirty="0" smtClean="0"/>
              <a:t>Separate LOAD and STORE functions actually lessen load</a:t>
            </a:r>
          </a:p>
          <a:p>
            <a:r>
              <a:rPr lang="en-US" altLang="zh-CN" dirty="0" smtClean="0"/>
              <a:t>More room for general purpose registers</a:t>
            </a:r>
          </a:p>
          <a:p>
            <a:r>
              <a:rPr lang="en-US" altLang="zh-CN" dirty="0" smtClean="0"/>
              <a:t>Uniform execution time allows for pipelining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70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384541"/>
              </p:ext>
            </p:extLst>
          </p:nvPr>
        </p:nvGraphicFramePr>
        <p:xfrm>
          <a:off x="838200" y="1825623"/>
          <a:ext cx="10515600" cy="4356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479">
                  <a:extLst>
                    <a:ext uri="{9D8B030D-6E8A-4147-A177-3AD203B41FA5}">
                      <a16:colId xmlns:a16="http://schemas.microsoft.com/office/drawing/2014/main" val="3550496828"/>
                    </a:ext>
                  </a:extLst>
                </a:gridCol>
                <a:gridCol w="5231921">
                  <a:extLst>
                    <a:ext uri="{9D8B030D-6E8A-4147-A177-3AD203B41FA5}">
                      <a16:colId xmlns:a16="http://schemas.microsoft.com/office/drawing/2014/main" val="1052977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4024011"/>
                    </a:ext>
                  </a:extLst>
                </a:gridCol>
              </a:tblGrid>
              <a:tr h="167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 smtClean="0"/>
                        <a:t>RISC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 smtClean="0"/>
                        <a:t>ARM7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 smtClean="0"/>
                        <a:t>ARM9</a:t>
                      </a:r>
                      <a:endParaRPr lang="zh-CN" alt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67454"/>
                  </a:ext>
                </a:extLst>
              </a:tr>
              <a:tr h="16081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 smtClean="0"/>
                        <a:t>CISC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 smtClean="0"/>
                        <a:t>Pentium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 smtClean="0"/>
                        <a:t>SHARC DSP</a:t>
                      </a:r>
                      <a:endParaRPr lang="zh-CN" alt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82836"/>
                  </a:ext>
                </a:extLst>
              </a:tr>
              <a:tr h="948320">
                <a:tc>
                  <a:txBody>
                    <a:bodyPr/>
                    <a:lstStyle/>
                    <a:p>
                      <a:pPr algn="ctr"/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 smtClean="0"/>
                        <a:t>Von Neumann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 smtClean="0"/>
                        <a:t>Harvard</a:t>
                      </a:r>
                      <a:endParaRPr lang="zh-CN" alt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32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computer vs dedicated computer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Which of the below is a general computer?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Apple iPhone</a:t>
            </a:r>
          </a:p>
          <a:p>
            <a:pPr marL="457200" lvl="1" indent="0">
              <a:buNone/>
            </a:pPr>
            <a:r>
              <a:rPr lang="en-US" altLang="zh-CN" dirty="0" smtClean="0"/>
              <a:t>HDTV</a:t>
            </a:r>
          </a:p>
          <a:p>
            <a:pPr marL="457200" lvl="1" indent="0">
              <a:buNone/>
            </a:pPr>
            <a:r>
              <a:rPr lang="en-US" altLang="zh-CN" dirty="0" smtClean="0"/>
              <a:t>PC</a:t>
            </a:r>
          </a:p>
          <a:p>
            <a:pPr marL="457200" lvl="1" indent="0">
              <a:buNone/>
            </a:pPr>
            <a:r>
              <a:rPr lang="en-US" altLang="zh-CN" dirty="0" smtClean="0"/>
              <a:t>Industrial control unit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9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we’ve built so far</a:t>
            </a:r>
          </a:p>
          <a:p>
            <a:r>
              <a:rPr lang="en-US" altLang="zh-CN" dirty="0" smtClean="0"/>
              <a:t>ALU</a:t>
            </a:r>
          </a:p>
          <a:p>
            <a:r>
              <a:rPr lang="en-US" altLang="zh-CN" dirty="0" smtClean="0"/>
              <a:t>RAM chips</a:t>
            </a:r>
          </a:p>
          <a:p>
            <a:r>
              <a:rPr lang="en-US" altLang="zh-CN" dirty="0" smtClean="0"/>
              <a:t>Elementary logic chips (And, Mux16,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We know machine language inside and out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59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do we execute ANY command?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Theory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Universal Turing Machine</a:t>
            </a:r>
          </a:p>
          <a:p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Von Neumann Architecture</a:t>
            </a:r>
            <a:endParaRPr lang="zh-CN" altLang="en-US" dirty="0"/>
          </a:p>
        </p:txBody>
      </p:sp>
      <p:pic>
        <p:nvPicPr>
          <p:cNvPr id="1026" name="Picture 2" descr="Image result for alan tu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25" y="2380201"/>
            <a:ext cx="2095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on neuma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20517"/>
            <a:ext cx="4762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5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Universal Turing Machine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27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Von Neumann Architecture</a:t>
            </a:r>
            <a:endParaRPr lang="zh-CN" altLang="en-US" dirty="0"/>
          </a:p>
        </p:txBody>
      </p:sp>
      <p:pic>
        <p:nvPicPr>
          <p:cNvPr id="3074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287" y="1535503"/>
            <a:ext cx="8979426" cy="51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7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775" y="363748"/>
            <a:ext cx="10082450" cy="61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4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Von Neumann vs Harvard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Von Neumann</a:t>
            </a:r>
          </a:p>
          <a:p>
            <a:pPr lvl="1"/>
            <a:r>
              <a:rPr lang="en-US" altLang="zh-CN" dirty="0"/>
              <a:t>Same memory holds data &amp; instructions</a:t>
            </a:r>
          </a:p>
          <a:p>
            <a:pPr lvl="1"/>
            <a:r>
              <a:rPr lang="en-US" altLang="zh-CN" dirty="0"/>
              <a:t>Single set of address/data buses between CPU and </a:t>
            </a:r>
            <a:r>
              <a:rPr lang="en-US" altLang="zh-CN" dirty="0" smtClean="0"/>
              <a:t>memory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Harvard</a:t>
            </a:r>
          </a:p>
          <a:p>
            <a:pPr lvl="1"/>
            <a:r>
              <a:rPr lang="en-US" altLang="zh-CN" dirty="0" smtClean="0"/>
              <a:t>Separate memories for data (RAM) and instructions (ROM)</a:t>
            </a:r>
          </a:p>
          <a:p>
            <a:pPr lvl="1"/>
            <a:r>
              <a:rPr lang="en-US" altLang="zh-CN" dirty="0" smtClean="0"/>
              <a:t>Two sets of address/data buses between CPU and memory</a:t>
            </a:r>
          </a:p>
          <a:p>
            <a:pPr lvl="1"/>
            <a:r>
              <a:rPr lang="en-US" altLang="zh-CN" dirty="0" smtClean="0"/>
              <a:t>Allows for two simultaneous data fetches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15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Von Neumann vs Harvard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r>
              <a:rPr lang="en-US" altLang="zh-CN" dirty="0" smtClean="0"/>
              <a:t>Harvard</a:t>
            </a:r>
          </a:p>
          <a:p>
            <a:pPr lvl="1"/>
            <a:r>
              <a:rPr lang="en-US" altLang="zh-CN" dirty="0" smtClean="0"/>
              <a:t>Greater memory bandwidth</a:t>
            </a:r>
          </a:p>
          <a:p>
            <a:pPr lvl="1"/>
            <a:r>
              <a:rPr lang="en-US" altLang="zh-CN" dirty="0" smtClean="0"/>
              <a:t>More predictable bandwidth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736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 vs CISC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Reduced Instruction Set Computer (RISC) </a:t>
            </a:r>
          </a:p>
          <a:p>
            <a:pPr lvl="1"/>
            <a:r>
              <a:rPr lang="en-US" altLang="zh-CN" dirty="0"/>
              <a:t> Compact, uniform </a:t>
            </a:r>
            <a:r>
              <a:rPr lang="en-US" altLang="zh-CN" dirty="0" smtClean="0"/>
              <a:t>instructions </a:t>
            </a:r>
            <a:r>
              <a:rPr lang="en-US" altLang="zh-CN" dirty="0"/>
              <a:t>facilitate pipelining </a:t>
            </a:r>
          </a:p>
          <a:p>
            <a:pPr lvl="1"/>
            <a:r>
              <a:rPr lang="en-US" altLang="zh-CN" dirty="0"/>
              <a:t> More lines of code </a:t>
            </a:r>
            <a:r>
              <a:rPr lang="en-US" altLang="zh-CN" dirty="0" smtClean="0"/>
              <a:t>= </a:t>
            </a:r>
            <a:r>
              <a:rPr lang="en-US" altLang="zh-CN" dirty="0"/>
              <a:t>large memory footprint </a:t>
            </a:r>
          </a:p>
          <a:p>
            <a:pPr lvl="1"/>
            <a:r>
              <a:rPr lang="en-US" altLang="zh-CN" dirty="0"/>
              <a:t>Allow effective compiler optimization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Complex </a:t>
            </a:r>
            <a:r>
              <a:rPr lang="en-US" altLang="zh-CN" dirty="0"/>
              <a:t>Instruction Set Computer (CISC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smtClean="0"/>
              <a:t>Many </a:t>
            </a:r>
            <a:r>
              <a:rPr lang="en-US" altLang="zh-CN" dirty="0"/>
              <a:t>addressing modes and long </a:t>
            </a:r>
            <a:r>
              <a:rPr lang="en-US" altLang="zh-CN" dirty="0" smtClean="0"/>
              <a:t>instructions</a:t>
            </a:r>
          </a:p>
          <a:p>
            <a:pPr lvl="1"/>
            <a:r>
              <a:rPr lang="en-US" altLang="zh-CN" dirty="0" smtClean="0"/>
              <a:t>High </a:t>
            </a:r>
            <a:r>
              <a:rPr lang="en-US" altLang="zh-CN" dirty="0"/>
              <a:t>code </a:t>
            </a:r>
            <a:r>
              <a:rPr lang="en-US" altLang="zh-CN" dirty="0" smtClean="0"/>
              <a:t>density</a:t>
            </a:r>
          </a:p>
          <a:p>
            <a:pPr lvl="1"/>
            <a:r>
              <a:rPr lang="en-US" altLang="zh-CN" dirty="0" smtClean="0"/>
              <a:t>Often </a:t>
            </a:r>
            <a:r>
              <a:rPr lang="en-US" altLang="zh-CN" dirty="0"/>
              <a:t>require manual optimization of assembly code for embedded systems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21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294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DengXian</vt:lpstr>
      <vt:lpstr>DengXian Light</vt:lpstr>
      <vt:lpstr>Arial</vt:lpstr>
      <vt:lpstr>Office Theme</vt:lpstr>
      <vt:lpstr>Week 5</vt:lpstr>
      <vt:lpstr>Recap</vt:lpstr>
      <vt:lpstr>How do we execute ANY command?</vt:lpstr>
      <vt:lpstr>Universal Turing Machine</vt:lpstr>
      <vt:lpstr>Von Neumann Architecture</vt:lpstr>
      <vt:lpstr>PowerPoint Presentation</vt:lpstr>
      <vt:lpstr>Von Neumann vs Harvard Architecture</vt:lpstr>
      <vt:lpstr>Von Neumann vs Harvard Architecture</vt:lpstr>
      <vt:lpstr>RISC vs CISC</vt:lpstr>
      <vt:lpstr>Adding two numbers</vt:lpstr>
      <vt:lpstr>RISC vs CISC</vt:lpstr>
      <vt:lpstr>The advantage of RISC</vt:lpstr>
      <vt:lpstr>Example</vt:lpstr>
      <vt:lpstr>General computer vs dedicated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Habib Derbyshire</dc:creator>
  <cp:lastModifiedBy>Habib Derbyshire</cp:lastModifiedBy>
  <cp:revision>12</cp:revision>
  <dcterms:created xsi:type="dcterms:W3CDTF">2018-04-03T04:16:09Z</dcterms:created>
  <dcterms:modified xsi:type="dcterms:W3CDTF">2018-04-03T11:21:31Z</dcterms:modified>
</cp:coreProperties>
</file>