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b0483805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b0483805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b0483805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b0483805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b0483805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b0483805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b0483805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b0483805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b04838052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b0483805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b04838052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b0483805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b0483805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b0483805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GRAFOS 2025 – TRABALHO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3043 - Festa Junina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3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3043 - Festa Junina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  <a:highlight>
                  <a:schemeClr val="lt1"/>
                </a:highlight>
              </a:rPr>
              <a:t>Conforme a tradição da sua escola, os alunos do último ano do ensino médio organizarão uma festa junina no colégio. Porém, o diretor da escola tem tido problemas nos últimos anos com a organização desta festa, e ele percebeu que a causa destes problemas é a presença de alunos que não se toleram na comissão organizadora. Assim, neste ano, o diretor resolveu que ele mesmo designaria a comissão organizadora da festa junina, de forma que não haja inimizades entre os membros da comissão. Para isto, o diretor distribuiu um formulário a todos alunos da turma; cada aluno deve listar os alunos com os quais ele não gostaria de participar da comissão organizadora. A partir destas informações, o diretor deseja montar uma comissão organizadora para a festa com o maior número possível de alunos, de forma a não sobrecarregar os seus integrantes.</a:t>
            </a:r>
            <a:endParaRPr sz="11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  <a:highlight>
                  <a:schemeClr val="lt1"/>
                </a:highlight>
              </a:rPr>
              <a:t>Dadas as informações retiradas dos formulários de todos os alunos, sua tarefa é determinar qual o número máximo de alunos que a comissão organizadora pode ter.</a:t>
            </a:r>
            <a:endParaRPr sz="11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accent1"/>
                </a:solidFill>
                <a:highlight>
                  <a:schemeClr val="lt1"/>
                </a:highlight>
              </a:rPr>
              <a:t>Entrada</a:t>
            </a:r>
            <a:endParaRPr b="1" sz="17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  <a:highlight>
                  <a:schemeClr val="lt1"/>
                </a:highlight>
              </a:rPr>
              <a:t>A entrada é composta de vários conjuntos de teste. A primeira linha de um conjunto de teste contém um número inteiro N, que indica o número de alunos na turma </a:t>
            </a:r>
            <a:r>
              <a:rPr b="1" lang="pt-BR" sz="1100">
                <a:solidFill>
                  <a:schemeClr val="accent1"/>
                </a:solidFill>
                <a:highlight>
                  <a:schemeClr val="lt1"/>
                </a:highlight>
              </a:rPr>
              <a:t>(N 20)</a:t>
            </a:r>
            <a:r>
              <a:rPr lang="pt-BR" sz="1100">
                <a:solidFill>
                  <a:schemeClr val="accent1"/>
                </a:solidFill>
                <a:highlight>
                  <a:schemeClr val="lt1"/>
                </a:highlight>
              </a:rPr>
              <a:t>. Os alunos são identificados seqüencialmente pelos números de </a:t>
            </a:r>
            <a:r>
              <a:rPr b="1" lang="pt-BR" sz="1100">
                <a:solidFill>
                  <a:schemeClr val="accent1"/>
                </a:solidFill>
                <a:highlight>
                  <a:schemeClr val="lt1"/>
                </a:highlight>
              </a:rPr>
              <a:t>1 </a:t>
            </a:r>
            <a:r>
              <a:rPr lang="pt-BR" sz="1100">
                <a:solidFill>
                  <a:schemeClr val="accent1"/>
                </a:solidFill>
                <a:highlight>
                  <a:schemeClr val="lt1"/>
                </a:highlight>
              </a:rPr>
              <a:t>a </a:t>
            </a:r>
            <a:r>
              <a:rPr b="1" lang="pt-BR" sz="1100">
                <a:solidFill>
                  <a:schemeClr val="accent1"/>
                </a:solidFill>
                <a:highlight>
                  <a:schemeClr val="lt1"/>
                </a:highlight>
              </a:rPr>
              <a:t>N</a:t>
            </a:r>
            <a:r>
              <a:rPr lang="pt-BR" sz="1100">
                <a:solidFill>
                  <a:schemeClr val="accent1"/>
                </a:solidFill>
                <a:highlight>
                  <a:schemeClr val="lt1"/>
                </a:highlight>
              </a:rPr>
              <a:t>. A seguir, para cada um dos </a:t>
            </a:r>
            <a:r>
              <a:rPr b="1" lang="pt-BR" sz="1100">
                <a:solidFill>
                  <a:schemeClr val="accent1"/>
                </a:solidFill>
                <a:highlight>
                  <a:schemeClr val="lt1"/>
                </a:highlight>
              </a:rPr>
              <a:t>N 0 ≤ N ≤ 20 (N = 0 apenas para indicar o fim da entrada) </a:t>
            </a:r>
            <a:r>
              <a:rPr lang="pt-BR" sz="1100">
                <a:solidFill>
                  <a:schemeClr val="accent1"/>
                </a:solidFill>
                <a:highlight>
                  <a:schemeClr val="lt1"/>
                </a:highlight>
              </a:rPr>
              <a:t>alunos, seguindo a ordem dos números de identificação, há uma linha contendo a lista dos alunos com os quais este aluno não gostaria de participar na comissão organizadora. O final de uma lista é indicado pelo número zero, e o final da entrada é indicado por um conjunto de teste com </a:t>
            </a:r>
            <a:r>
              <a:rPr b="1" lang="pt-BR" sz="1100">
                <a:solidFill>
                  <a:schemeClr val="accent1"/>
                </a:solidFill>
                <a:highlight>
                  <a:schemeClr val="lt1"/>
                </a:highlight>
              </a:rPr>
              <a:t>N = 0</a:t>
            </a:r>
            <a:r>
              <a:rPr lang="pt-BR" sz="1100">
                <a:solidFill>
                  <a:schemeClr val="accent1"/>
                </a:solidFill>
                <a:highlight>
                  <a:schemeClr val="lt1"/>
                </a:highlight>
              </a:rPr>
              <a:t>.</a:t>
            </a:r>
            <a:endParaRPr sz="11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accent1"/>
                </a:solidFill>
                <a:highlight>
                  <a:schemeClr val="lt1"/>
                </a:highlight>
              </a:rPr>
              <a:t>Saída</a:t>
            </a:r>
            <a:endParaRPr b="1" sz="17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1"/>
                </a:solidFill>
                <a:highlight>
                  <a:schemeClr val="lt1"/>
                </a:highlight>
              </a:rPr>
              <a:t>Para cada conjunto de teste da entrada seu programa deve produzir três linhas na saída. A primeira linha deve conter um identificador do conjunto de teste, no formato </a:t>
            </a:r>
            <a:r>
              <a:rPr b="1" lang="pt-BR" sz="1100">
                <a:solidFill>
                  <a:schemeClr val="accent1"/>
                </a:solidFill>
                <a:highlight>
                  <a:schemeClr val="lt1"/>
                </a:highlight>
              </a:rPr>
              <a:t>“Teste n”</a:t>
            </a:r>
            <a:r>
              <a:rPr lang="pt-BR" sz="1100">
                <a:solidFill>
                  <a:schemeClr val="accent1"/>
                </a:solidFill>
                <a:highlight>
                  <a:schemeClr val="lt1"/>
                </a:highlight>
              </a:rPr>
              <a:t>, onde n é numerado seqüencialmente a partir de </a:t>
            </a:r>
            <a:r>
              <a:rPr b="1" lang="pt-BR" sz="1100">
                <a:solidFill>
                  <a:schemeClr val="accent1"/>
                </a:solidFill>
                <a:highlight>
                  <a:schemeClr val="lt1"/>
                </a:highlight>
              </a:rPr>
              <a:t>1</a:t>
            </a:r>
            <a:r>
              <a:rPr lang="pt-BR" sz="1100">
                <a:solidFill>
                  <a:schemeClr val="accent1"/>
                </a:solidFill>
                <a:highlight>
                  <a:schemeClr val="lt1"/>
                </a:highlight>
              </a:rPr>
              <a:t>. A segunda linha deve conter o número máximo de alunos que podem participar em uma mesma comissão organizadora, conforme calculado pelo seu programa.</a:t>
            </a:r>
            <a:endParaRPr sz="1100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</a:t>
            </a:r>
            <a:r>
              <a:rPr lang="pt-BR"/>
              <a:t>3043 - Festa Junina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TL;DR: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Dado um conjunto de alunos e suas relações de inimizade, selecionar a maior comissão possível sem que haja inimizades entre seus membros.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</a:t>
            </a:r>
            <a:r>
              <a:rPr lang="pt-BR"/>
              <a:t>3043 - Festa Junina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do Problema: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Grafo (matriz de adjacência)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Vértices: alunos.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Arestas: inimizades entre alunos (arestas não direcionadas).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bool matrizadj_inimizades[MAX][MAX]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</a:t>
            </a:r>
            <a:r>
              <a:rPr lang="pt-BR"/>
              <a:t>3043 - Festa Junina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Utilizado: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Busca em profundidade (DFS) para explorar todos os subconjuntos possíveis de alunos.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Backtracking para construir a maior comissão válida: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Em cada etapa, decide incluir ou não o aluno atual na comissão.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Verifica se o aluno pode ser incluído sem conflito de inimizades.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463" y="471488"/>
            <a:ext cx="5553075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</a:t>
            </a:r>
            <a:r>
              <a:rPr lang="pt-BR"/>
              <a:t>3043 - Festa Junina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Complexidade temporal: Como o algoritmo gera todos os subconjuntos possíveis, tem complexidade O(2^n).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o número de alunos é relativamente pequeno (20), a solução é viável.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Referencias </a:t>
            </a:r>
            <a:r>
              <a:rPr lang="pt-BR"/>
              <a:t>3043 - Festa Junina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CORMEN, T. H.; LEISERSON, C. E.; RIVEST, R. L.; STEIN, C. Introduction to Algorithms. 4. ed. Cambridge: The MIT Press, 2022. ISBN 978-0262046305.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OBI 2003 - Seletiva IOI. Disponível em: https://olimpiada.ic.unicamp.br/passadas/OBI2003/seletivaIOI/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