
<file path=[Content_Types].xml><?xml version="1.0" encoding="utf-8"?>
<Types xmlns="http://schemas.openxmlformats.org/package/2006/content-types"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6" r:id="rId10"/>
    <p:sldId id="264" r:id="rId11"/>
    <p:sldId id="265" r:id="rId12"/>
    <p:sldId id="262" r:id="rId13"/>
    <p:sldId id="263" r:id="rId14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91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91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b04838052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b04838052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b04838052_0_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b04838052_0_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b04838052_0_4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b04838052_0_4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b04838052_0_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b04838052_0_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b04838052_0_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b04838052_0_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b04838052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b04838052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b04838052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b04838052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b04838052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b04838052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b04838052_0_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b04838052_0_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b04838052_0_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b04838052_0_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3.xml"/><Relationship Id="rId3" Type="http://schemas.openxmlformats.org/officeDocument/2006/relationships/hyperlink" Target="https://cp-algorithms.com/graph/mst_kruskal.html" TargetMode="External"/><Relationship Id="rId2" Type="http://schemas.openxmlformats.org/officeDocument/2006/relationships/hyperlink" Target="https://github.com/AllefLobo/Dark-Roads" TargetMode="External"/><Relationship Id="rId1" Type="http://schemas.openxmlformats.org/officeDocument/2006/relationships/hyperlink" Target="https://visualgo.net/en/ms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png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GRAFOS 2025</a:t>
            </a:r>
            <a:br>
              <a:rPr lang="pt-BR"/>
            </a:br>
            <a:r>
              <a:rPr lang="pt-BR"/>
              <a:t> TRABALHO 1</a:t>
            </a:r>
            <a:endParaRPr lang="pt-BR"/>
          </a:p>
        </p:txBody>
      </p:sp>
      <p:sp>
        <p:nvSpPr>
          <p:cNvPr id="55" name="Google Shape;55;p13"/>
          <p:cNvSpPr txBox="1"/>
          <p:nvPr>
            <p:ph type="subTitle" idx="1"/>
          </p:nvPr>
        </p:nvSpPr>
        <p:spPr>
          <a:xfrm>
            <a:off x="258360" y="287984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    1152- Estradas escuras</a:t>
            </a:r>
            <a:endParaRPr lang="pt-BR"/>
          </a:p>
        </p:txBody>
      </p:sp>
      <p:sp>
        <p:nvSpPr>
          <p:cNvPr id="1" name="Google Shape;55;p13"/>
          <p:cNvSpPr txBox="1"/>
          <p:nvPr/>
        </p:nvSpPr>
        <p:spPr>
          <a:xfrm>
            <a:off x="311700" y="352500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Equipe TaylorScript</a:t>
            </a:r>
            <a:endParaRPr lang="pt-BR" sz="10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Luiz Eduardo, Eduardo Almeida, Lucas</a:t>
            </a:r>
            <a:endParaRPr lang="pt-BR" sz="1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Conclusão </a:t>
            </a:r>
            <a:endParaRPr lang="pt-BR"/>
          </a:p>
        </p:txBody>
      </p:sp>
      <p:sp>
        <p:nvSpPr>
          <p:cNvPr id="92" name="Google Shape;92;p19"/>
          <p:cNvSpPr txBox="1"/>
          <p:nvPr>
            <p:ph type="body" idx="1"/>
          </p:nvPr>
        </p:nvSpPr>
        <p:spPr>
          <a:xfrm>
            <a:off x="311785" y="1168400"/>
            <a:ext cx="8435975" cy="26301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pt-BR" sz="110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pt-BR" sz="1200"/>
              <a:t>O algoritmo de Kruskal, aliado à estrutura Union-Find, mostrou-se eficiente e elegante para resolver o problema da otimiza</a:t>
            </a:r>
            <a:r>
              <a:rPr lang="" altLang="en-US" sz="1200"/>
              <a:t>ç</a:t>
            </a:r>
            <a:r>
              <a:rPr lang="en-US" altLang="en-US" sz="1200"/>
              <a:t>ã</a:t>
            </a:r>
            <a:r>
              <a:rPr lang="en-US" altLang="pt-BR" sz="1200"/>
              <a:t>o de custos em redes conectadas. A abordagem gulosa garante a constru</a:t>
            </a:r>
            <a:r>
              <a:rPr lang="" altLang="en-US" sz="1200"/>
              <a:t>ç</a:t>
            </a:r>
            <a:r>
              <a:rPr lang="en-US" altLang="en-US" sz="1200"/>
              <a:t>ã</a:t>
            </a:r>
            <a:r>
              <a:rPr lang="en-US" altLang="pt-BR" sz="1200"/>
              <a:t>o de uma </a:t>
            </a:r>
            <a:r>
              <a:rPr lang="en-US" altLang="en-US" sz="1200"/>
              <a:t>á</a:t>
            </a:r>
            <a:r>
              <a:rPr lang="en-US" altLang="pt-BR" sz="1200"/>
              <a:t>rvore geradora m</a:t>
            </a:r>
            <a:r>
              <a:rPr lang="en-US" altLang="en-US" sz="1200"/>
              <a:t>í</a:t>
            </a:r>
            <a:r>
              <a:rPr lang="en-US" altLang="pt-BR" sz="1200"/>
              <a:t>nima, eliminando redund</a:t>
            </a:r>
            <a:r>
              <a:rPr lang="en-US" altLang="en-US" sz="1200"/>
              <a:t>â</a:t>
            </a:r>
            <a:r>
              <a:rPr lang="en-US" altLang="pt-BR" sz="1200"/>
              <a:t>ncias e ciclos, enquanto o Union-Find assegura opera</a:t>
            </a:r>
            <a:r>
              <a:rPr lang="" altLang="en-US" sz="1200"/>
              <a:t>çõ</a:t>
            </a:r>
            <a:r>
              <a:rPr lang="en-US" altLang="pt-BR" sz="1200"/>
              <a:t>es r</a:t>
            </a:r>
            <a:r>
              <a:rPr lang="en-US" altLang="en-US" sz="1200"/>
              <a:t>á</a:t>
            </a:r>
            <a:r>
              <a:rPr lang="en-US" altLang="pt-BR" sz="1200"/>
              <a:t>pidas e seguras na detec</a:t>
            </a:r>
            <a:r>
              <a:rPr lang="" altLang="en-US" sz="1200"/>
              <a:t>ç</a:t>
            </a:r>
            <a:r>
              <a:rPr lang="en-US" altLang="en-US" sz="1200"/>
              <a:t>ã</a:t>
            </a:r>
            <a:r>
              <a:rPr lang="en-US" altLang="pt-BR" sz="1200"/>
              <a:t>o de componentes conexos. </a:t>
            </a:r>
            <a:endParaRPr lang="en-US" altLang="pt-BR" sz="120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pt-BR" sz="120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pt-BR" sz="1200"/>
              <a:t>O resultado </a:t>
            </a:r>
            <a:r>
              <a:rPr lang="en-US" altLang="en-US" sz="1200"/>
              <a:t>é</a:t>
            </a:r>
            <a:r>
              <a:rPr lang="en-US" altLang="pt-BR" sz="1200"/>
              <a:t> uma solu</a:t>
            </a:r>
            <a:r>
              <a:rPr lang="" altLang="en-US" sz="1200"/>
              <a:t>ç</a:t>
            </a:r>
            <a:r>
              <a:rPr lang="en-US" altLang="en-US" sz="1200"/>
              <a:t>ã</a:t>
            </a:r>
            <a:r>
              <a:rPr lang="en-US" altLang="pt-BR" sz="1200"/>
              <a:t>o robusta, escal</a:t>
            </a:r>
            <a:r>
              <a:rPr lang="en-US" altLang="en-US" sz="1200"/>
              <a:t>á</a:t>
            </a:r>
            <a:r>
              <a:rPr lang="en-US" altLang="pt-BR" sz="1200"/>
              <a:t>vel e aplic</a:t>
            </a:r>
            <a:r>
              <a:rPr lang="en-US" altLang="en-US" sz="1200"/>
              <a:t>á</a:t>
            </a:r>
            <a:r>
              <a:rPr lang="en-US" altLang="pt-BR" sz="1200"/>
              <a:t>vel a diversos cen</a:t>
            </a:r>
            <a:r>
              <a:rPr lang="en-US" altLang="en-US" sz="1200"/>
              <a:t>á</a:t>
            </a:r>
            <a:r>
              <a:rPr lang="en-US" altLang="pt-BR" sz="1200"/>
              <a:t>rios reais, evidenciando a import</a:t>
            </a:r>
            <a:r>
              <a:rPr lang="en-US" altLang="en-US" sz="1200"/>
              <a:t>â</a:t>
            </a:r>
            <a:r>
              <a:rPr lang="en-US" altLang="pt-BR" sz="1200"/>
              <a:t>ncia da modelagem adequada e do uso de estruturas de dados eficientes em problemas de grafos.</a:t>
            </a:r>
            <a:endParaRPr lang="en-US" altLang="pt-BR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 </a:t>
            </a:r>
            <a:endParaRPr lang="pt-BR"/>
          </a:p>
        </p:txBody>
      </p:sp>
      <p:sp>
        <p:nvSpPr>
          <p:cNvPr id="98" name="Google Shape;98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CORMEN, T. H.; LEISERSON, C. E.; RIVEST, R. L.; STEIN, C. Introduction to Algorithms. 4. ed. Cambridge: The MIT Press, 2022. ISBN 978-0262046305.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Visualgo: Visualiza</a:t>
            </a:r>
            <a:r>
              <a:rPr lang="" altLang="en-US"/>
              <a:t>ç</a:t>
            </a:r>
            <a:r>
              <a:rPr lang="en-US" altLang="en-US"/>
              <a:t>ã</a:t>
            </a:r>
            <a:r>
              <a:rPr lang="en-US" altLang="pt-BR"/>
              <a:t>o interativa de MST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pt-BR"/>
              <a:t> </a:t>
            </a:r>
            <a:r>
              <a:rPr lang="en-US" altLang="pt-BR">
                <a:hlinkClick r:id="rId1" tooltip="" action="ppaction://hlinkfile"/>
              </a:rPr>
              <a:t>visualgo.net/en/mst</a:t>
            </a:r>
            <a:endParaRPr lang="en-US" alt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pt-BR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altLang="en-US"/>
              <a:t>ALLEFLOBO: </a:t>
            </a:r>
            <a:r>
              <a:rPr lang="en-US" altLang="pt-BR">
                <a:hlinkClick r:id="rId2" tooltip="" action="ppaction://hlinkfile"/>
              </a:rPr>
              <a:t>github.com/AllefLobo/Dark-Roads</a:t>
            </a:r>
            <a:endParaRPr lang="en-US" altLang="pt-BR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pt-BR"/>
              <a:t>CP-Algorithms: Minimum Spanning Tree - </a:t>
            </a:r>
            <a:r>
              <a:rPr lang="en-US" altLang="pt-BR">
                <a:hlinkClick r:id="rId3" tooltip="" action="ppaction://hlinkfile"/>
              </a:rPr>
              <a:t>Kruska</a:t>
            </a:r>
            <a:r>
              <a:rPr lang="pt-BR" altLang="en-US">
                <a:hlinkClick r:id="rId3" tooltip="" action="ppaction://hlinkfile"/>
              </a:rPr>
              <a:t>l</a:t>
            </a:r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30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r>
              <a:rPr lang="pt-BR">
                <a:sym typeface="+mn-ea"/>
              </a:rPr>
              <a:t> 1152 - Estradas escuras</a:t>
            </a:r>
            <a:endParaRPr lang="pt-BR"/>
          </a:p>
        </p:txBody>
      </p:sp>
      <p:sp>
        <p:nvSpPr>
          <p:cNvPr id="61" name="Google Shape;61;p14"/>
          <p:cNvSpPr txBox="1"/>
          <p:nvPr>
            <p:ph type="body" idx="1"/>
          </p:nvPr>
        </p:nvSpPr>
        <p:spPr>
          <a:xfrm>
            <a:off x="311785" y="1003300"/>
            <a:ext cx="8520430" cy="399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pt-BR" sz="1700" b="1">
                <a:solidFill>
                  <a:srgbClr val="009688"/>
                </a:solidFill>
                <a:highlight>
                  <a:schemeClr val="lt1"/>
                </a:highlight>
              </a:rPr>
              <a:t>Nestes 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dias se pensa muito em economia, mesmo em Byteland. Para reduzir custos operacionais, o governo de Byteland decidiu otimizar a ilumina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ç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ã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o das estradas. At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é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 agora, todas as rotas eram iluminadas durante toda noite, o que custava 1 D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ó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lar Byteland por metro a cada dia. Para economizar, eles decidiram n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ã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o iluminar mais todas as estradas e desligar a ilumina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ç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ã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o de algumas delas. Para ter certeza que os habitantes de Byteland continuem a se sentirem seguros, eles querem otimizar o sistema de tal forma que ap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ó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s desligar a ilumina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ç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ã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o de algumas estradas à noite, sempre existir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á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 algum caminho iluminado de qualquer jun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ç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ã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o de Byteland para qualquer outra jun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ç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ã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o.</a:t>
            </a:r>
            <a:endParaRPr lang="en-US" altLang="pt-BR" sz="1700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Qual 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é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 a quantidade m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á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xima de dinheiro que o governo de Byteland pode economizar, sem fazer os seus habitantes sentirem-se inseguros?</a:t>
            </a:r>
            <a:endParaRPr lang="en-US" altLang="pt-BR" sz="1700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Entrada</a:t>
            </a:r>
            <a:r>
              <a:rPr lang="pt-BR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:</a:t>
            </a:r>
            <a:endParaRPr sz="1700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A entrada cont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é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m v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á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rios casos de teste. Cada caso de teste inicia com dois n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ú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meros m (1 ≤ m ≤ 200000) e n (m-1 ≤ n ≤ 200000), que s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ã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o o n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ú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mero de jun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çõ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es de Byteland e o n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ú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mero de estradas em Byteland, respectivamente. Seguem n conjuntos de tr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ê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s valores inteiros, x, y e z, especificando qual ser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á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 a estrada bidirecional entre x e y com z metros (0 ≤ x, y &lt; m e x ≠ y).</a:t>
            </a:r>
            <a:endParaRPr lang="en-US" altLang="pt-BR" sz="1700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A entrada termina com m=n=0. O grafo especificado em cada caso de teste 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é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 conectado. O tamanho total de todas as estradas em cada caso de teste 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é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 menor do que 231.</a:t>
            </a:r>
            <a:endParaRPr lang="en-US" altLang="pt-BR" sz="1700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Saída:</a:t>
            </a:r>
            <a:endParaRPr lang="pt-BR" sz="1700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Para cada caso de teste imprima uma linha contendo a m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á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xima quantidade di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á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ria de d</a:t>
            </a:r>
            <a:r>
              <a:rPr lang="en-US" altLang="en-US" sz="1700" b="1">
                <a:solidFill>
                  <a:schemeClr val="accent1"/>
                </a:solidFill>
                <a:highlight>
                  <a:schemeClr val="lt1"/>
                </a:highlight>
              </a:rPr>
              <a:t>ó</a:t>
            </a:r>
            <a:r>
              <a:rPr lang="en-US" altLang="pt-BR" sz="1700" b="1">
                <a:solidFill>
                  <a:schemeClr val="accent1"/>
                </a:solidFill>
                <a:highlight>
                  <a:schemeClr val="lt1"/>
                </a:highlight>
              </a:rPr>
              <a:t>lares de Byteland que o governo pode economizar.</a:t>
            </a:r>
            <a:endParaRPr lang="en-US" altLang="pt-BR" sz="1700" b="1">
              <a:solidFill>
                <a:schemeClr val="accent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sz="2800">
              <a:solidFill>
                <a:schemeClr val="dk1"/>
              </a:solidFill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pt-BR" sz="2800"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pPr lvl="0"/>
            <a:r>
              <a:rPr lang="pt-BR"/>
              <a:t>Introdução </a:t>
            </a:r>
            <a:r>
              <a:rPr lang="pt-BR"/>
              <a:t>1152 - Estradas escuras 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  <p:sp>
        <p:nvSpPr>
          <p:cNvPr id="67" name="Google Shape;67;p15"/>
          <p:cNvSpPr txBox="1"/>
          <p:nvPr>
            <p:ph type="body" idx="1"/>
          </p:nvPr>
        </p:nvSpPr>
        <p:spPr>
          <a:xfrm>
            <a:off x="4367530" y="1003300"/>
            <a:ext cx="4396105" cy="3990975"/>
          </a:xfrm>
          <a:prstGeom prst="rect">
            <a:avLst/>
          </a:prstGeom>
        </p:spPr>
        <p:txBody>
          <a:bodyPr/>
          <a:lstStyle/>
          <a:p>
            <a:pPr marL="114300" lvl="0" indent="0">
              <a:buNone/>
            </a:pPr>
            <a:r>
              <a:rPr lang="en-US" altLang="pt-BR" sz="1200">
                <a:solidFill>
                  <a:srgbClr val="009688"/>
                </a:solidFill>
              </a:rPr>
              <a:t>-   Grafo G(V, E) conexo</a:t>
            </a: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r>
              <a:rPr lang="en-US" altLang="pt-BR" sz="1200">
                <a:solidFill>
                  <a:srgbClr val="009688"/>
                </a:solidFill>
              </a:rPr>
              <a:t>-   m jun</a:t>
            </a:r>
            <a:r>
              <a:rPr lang="" altLang="en-US" sz="1200">
                <a:solidFill>
                  <a:srgbClr val="009688"/>
                </a:solidFill>
              </a:rPr>
              <a:t>çõ</a:t>
            </a:r>
            <a:r>
              <a:rPr lang="en-US" altLang="pt-BR" sz="1200">
                <a:solidFill>
                  <a:srgbClr val="009688"/>
                </a:solidFill>
              </a:rPr>
              <a:t>es (v</a:t>
            </a:r>
            <a:r>
              <a:rPr lang="en-US" altLang="en-US" sz="1200">
                <a:solidFill>
                  <a:srgbClr val="009688"/>
                </a:solidFill>
              </a:rPr>
              <a:t>é</a:t>
            </a:r>
            <a:r>
              <a:rPr lang="en-US" altLang="pt-BR" sz="1200">
                <a:solidFill>
                  <a:srgbClr val="009688"/>
                </a:solidFill>
              </a:rPr>
              <a:t>rtices)</a:t>
            </a: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r>
              <a:rPr lang="en-US" altLang="pt-BR" sz="1200">
                <a:solidFill>
                  <a:srgbClr val="009688"/>
                </a:solidFill>
              </a:rPr>
              <a:t>-   n estradas (arestas)</a:t>
            </a: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r>
              <a:rPr lang="en-US" altLang="pt-BR" sz="1200">
                <a:solidFill>
                  <a:srgbClr val="009688"/>
                </a:solidFill>
              </a:rPr>
              <a:t>-   Cada aresta tem peso (comprimento em metros)</a:t>
            </a:r>
            <a:endParaRPr lang="en-US" altLang="pt-BR" sz="1200">
              <a:solidFill>
                <a:srgbClr val="009688"/>
              </a:solidFill>
            </a:endParaRPr>
          </a:p>
          <a:p>
            <a:pPr lvl="0"/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r>
              <a:rPr lang="en-US" altLang="pt-BR" sz="1200">
                <a:solidFill>
                  <a:srgbClr val="009688"/>
                </a:solidFill>
              </a:rPr>
              <a:t>Sa</a:t>
            </a:r>
            <a:r>
              <a:rPr lang="en-US" altLang="en-US" sz="1200">
                <a:solidFill>
                  <a:srgbClr val="009688"/>
                </a:solidFill>
              </a:rPr>
              <a:t>í</a:t>
            </a:r>
            <a:r>
              <a:rPr lang="en-US" altLang="pt-BR" sz="1200">
                <a:solidFill>
                  <a:srgbClr val="009688"/>
                </a:solidFill>
              </a:rPr>
              <a:t>da:</a:t>
            </a: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r>
              <a:rPr lang="en-US" altLang="pt-BR" sz="1200">
                <a:solidFill>
                  <a:srgbClr val="009688"/>
                </a:solidFill>
              </a:rPr>
              <a:t>-   M</a:t>
            </a:r>
            <a:r>
              <a:rPr lang="en-US" altLang="en-US" sz="1200">
                <a:solidFill>
                  <a:srgbClr val="009688"/>
                </a:solidFill>
              </a:rPr>
              <a:t>á</a:t>
            </a:r>
            <a:r>
              <a:rPr lang="en-US" altLang="pt-BR" sz="1200">
                <a:solidFill>
                  <a:srgbClr val="009688"/>
                </a:solidFill>
              </a:rPr>
              <a:t>xima economia poss</a:t>
            </a:r>
            <a:r>
              <a:rPr lang="en-US" altLang="en-US" sz="1200">
                <a:solidFill>
                  <a:srgbClr val="009688"/>
                </a:solidFill>
              </a:rPr>
              <a:t>í</a:t>
            </a:r>
            <a:r>
              <a:rPr lang="en-US" altLang="pt-BR" sz="1200">
                <a:solidFill>
                  <a:srgbClr val="009688"/>
                </a:solidFill>
              </a:rPr>
              <a:t>vel</a:t>
            </a: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r>
              <a:rPr lang="pt-BR" altLang="en-US" sz="1200">
                <a:solidFill>
                  <a:srgbClr val="009688"/>
                </a:solidFill>
              </a:rPr>
              <a:t>Sendo: </a:t>
            </a:r>
            <a:endParaRPr lang="pt-BR" altLang="en-US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r>
              <a:rPr lang="pt-BR" altLang="en-US" sz="1200">
                <a:solidFill>
                  <a:srgbClr val="009688"/>
                </a:solidFill>
              </a:rPr>
              <a:t>-  Economia = Custo total - Custo MST</a:t>
            </a: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endParaRPr lang="en-US" altLang="pt-BR" sz="1200">
              <a:solidFill>
                <a:srgbClr val="009688"/>
              </a:solidFill>
            </a:endParaRPr>
          </a:p>
          <a:p>
            <a:pPr marL="114300" lvl="0" indent="0">
              <a:buNone/>
            </a:pPr>
            <a:endParaRPr lang="en-US" altLang="pt-BR" sz="1200">
              <a:solidFill>
                <a:srgbClr val="009688"/>
              </a:solidFill>
            </a:endParaRPr>
          </a:p>
        </p:txBody>
      </p:sp>
      <p:pic>
        <p:nvPicPr>
          <p:cNvPr id="2" name="Imagem 1" descr="Diagrama sem nome.drawio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420" y="1882140"/>
            <a:ext cx="3801110" cy="3028315"/>
          </a:xfrm>
          <a:prstGeom prst="rect">
            <a:avLst/>
          </a:prstGeom>
        </p:spPr>
      </p:pic>
      <p:sp>
        <p:nvSpPr>
          <p:cNvPr id="3" name="Caixa de Texto 2"/>
          <p:cNvSpPr txBox="1"/>
          <p:nvPr/>
        </p:nvSpPr>
        <p:spPr>
          <a:xfrm>
            <a:off x="453390" y="1017905"/>
            <a:ext cx="372427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pt-BR" altLang="en-US">
                <a:solidFill>
                  <a:schemeClr val="tx1"/>
                </a:solidFill>
              </a:rPr>
              <a:t>- Grafo gerado pela entrada do exercicio</a:t>
            </a:r>
            <a:endParaRPr lang="pt-B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097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</a:t>
            </a:r>
            <a:r>
              <a:rPr lang="pt-BR">
                <a:sym typeface="+mn-ea"/>
              </a:rPr>
              <a:t>1152 - Estradas escuras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6"/>
          <p:cNvSpPr txBox="1"/>
          <p:nvPr>
            <p:ph type="body" idx="1"/>
          </p:nvPr>
        </p:nvSpPr>
        <p:spPr>
          <a:xfrm>
            <a:off x="311785" y="682625"/>
            <a:ext cx="3996690" cy="2264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Por que MST resolve o problema?</a:t>
            </a:r>
            <a:endParaRPr lang="pt-BR" sz="14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Mantém todas as junções conectadas</a:t>
            </a:r>
            <a:endParaRPr lang="pt-BR" sz="14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Usa o menor custo possível de iluminação</a:t>
            </a:r>
            <a:endParaRPr lang="pt-BR" sz="1400"/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Remove estradas redundantes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0715" y="2655570"/>
            <a:ext cx="5321935" cy="2249170"/>
          </a:xfrm>
          <a:prstGeom prst="rect">
            <a:avLst/>
          </a:prstGeom>
        </p:spPr>
      </p:pic>
      <p:sp>
        <p:nvSpPr>
          <p:cNvPr id="3" name="Google Shape;73;p16"/>
          <p:cNvSpPr txBox="1"/>
          <p:nvPr/>
        </p:nvSpPr>
        <p:spPr>
          <a:xfrm>
            <a:off x="4308475" y="682625"/>
            <a:ext cx="4721225" cy="226441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O que é uma MST?</a:t>
            </a:r>
            <a:endParaRPr lang="pt-BR" sz="1400"/>
          </a:p>
          <a:p>
            <a:pPr lvl="1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Subgrafo que conecta todos os vertices</a:t>
            </a:r>
            <a:endParaRPr lang="pt-BR" sz="1400"/>
          </a:p>
          <a:p>
            <a:pPr lvl="1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Não possui ciclos</a:t>
            </a:r>
            <a:endParaRPr lang="pt-BR" sz="1400"/>
          </a:p>
          <a:p>
            <a:pPr lvl="1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Soma dos pesos é minima</a:t>
            </a:r>
            <a:endParaRPr lang="pt-BR" sz="1400"/>
          </a:p>
          <a:p>
            <a:pPr lvl="1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/>
              <a:t>Arestas = (n - 1) para n vértices</a:t>
            </a:r>
            <a:endParaRPr lang="pt-BR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</a:t>
            </a:r>
            <a:r>
              <a:rPr lang="pt-BR">
                <a:sym typeface="+mn-ea"/>
              </a:rPr>
              <a:t>1152 - Estradas escuras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7"/>
          <p:cNvSpPr txBox="1"/>
          <p:nvPr>
            <p:ph type="body" idx="1"/>
          </p:nvPr>
        </p:nvSpPr>
        <p:spPr>
          <a:xfrm>
            <a:off x="311700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Kruskal:</a:t>
            </a:r>
            <a:endParaRPr lang="pt-BR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1º Ordena todas as arestas por peso (crescente)</a:t>
            </a:r>
            <a:endParaRPr lang="pt-BR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2º Seleciona arestas uma a uma</a:t>
            </a:r>
            <a:endParaRPr lang="pt-BR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3º Adiciona a MST se não formar ciclo.</a:t>
            </a:r>
            <a:endParaRPr lang="pt-BR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4º Para quando todos os vértices estão conectados</a:t>
            </a:r>
            <a:endParaRPr lang="pt-BR"/>
          </a:p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endParaRPr lang="pt-BR"/>
          </a:p>
        </p:txBody>
      </p:sp>
      <p:sp>
        <p:nvSpPr>
          <p:cNvPr id="1" name="Google Shape;79;p17"/>
          <p:cNvSpPr txBox="1"/>
          <p:nvPr/>
        </p:nvSpPr>
        <p:spPr>
          <a:xfrm>
            <a:off x="410845" y="4011930"/>
            <a:ext cx="7282815" cy="15779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tx1"/>
                </a:solidFill>
              </a:rPr>
              <a:t>Complexidade: O(E log E)</a:t>
            </a:r>
            <a:endParaRPr lang="pt-BR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Imagem 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730" y="942975"/>
            <a:ext cx="4450715" cy="3257550"/>
          </a:xfrm>
          <a:prstGeom prst="rect">
            <a:avLst/>
          </a:prstGeom>
        </p:spPr>
      </p:pic>
      <p:sp>
        <p:nvSpPr>
          <p:cNvPr id="3" name="Espaço Reservado para Texto 2"/>
          <p:cNvSpPr/>
          <p:nvPr>
            <p:ph type="body" idx="1"/>
          </p:nvPr>
        </p:nvSpPr>
        <p:spPr>
          <a:xfrm>
            <a:off x="4876165" y="1620520"/>
            <a:ext cx="4200525" cy="1661160"/>
          </a:xfrm>
        </p:spPr>
        <p:txBody>
          <a:bodyPr>
            <a:normAutofit fontScale="60000"/>
          </a:bodyPr>
          <a:p>
            <a:pPr marL="114300" indent="0">
              <a:buNone/>
            </a:pPr>
            <a:r>
              <a:rPr lang="pt-BR" altLang="en-US" b="1"/>
              <a:t>Make-set</a:t>
            </a:r>
            <a:r>
              <a:rPr lang="pt-BR" altLang="en-US"/>
              <a:t>: inicializa o conjunto tornando x seu representante.</a:t>
            </a:r>
            <a:endParaRPr lang="pt-BR" altLang="en-US"/>
          </a:p>
          <a:p>
            <a:pPr marL="114300" indent="0">
              <a:buNone/>
            </a:pPr>
            <a:endParaRPr lang="pt-BR" altLang="en-US"/>
          </a:p>
          <a:p>
            <a:pPr marL="114300" indent="0">
              <a:buNone/>
            </a:pPr>
            <a:r>
              <a:rPr lang="pt-BR" altLang="en-US" b="1"/>
              <a:t>Find-set</a:t>
            </a:r>
            <a:r>
              <a:rPr lang="pt-BR" altLang="en-US"/>
              <a:t>: Retorna o representante do conjunto ao qual.</a:t>
            </a:r>
            <a:endParaRPr lang="pt-BR" altLang="en-US"/>
          </a:p>
          <a:p>
            <a:pPr marL="114300" indent="0">
              <a:buNone/>
            </a:pPr>
            <a:r>
              <a:rPr lang="pt-BR" altLang="en-US"/>
              <a:t>pertence (com compreensão de caminho).</a:t>
            </a:r>
            <a:endParaRPr lang="pt-BR" altLang="en-US"/>
          </a:p>
          <a:p>
            <a:pPr marL="114300" indent="0">
              <a:buNone/>
            </a:pPr>
            <a:endParaRPr lang="pt-BR" altLang="en-US"/>
          </a:p>
          <a:p>
            <a:pPr marL="114300" indent="0">
              <a:buNone/>
            </a:pPr>
            <a:r>
              <a:rPr lang="pt-BR" altLang="en-US" b="1"/>
              <a:t>Union</a:t>
            </a:r>
            <a:r>
              <a:rPr lang="pt-BR" altLang="en-US"/>
              <a:t>: Une os conjuntos conectando os representantes.</a:t>
            </a:r>
            <a:endParaRPr lang="pt-BR" altLang="en-US"/>
          </a:p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40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</a:t>
            </a:r>
            <a:r>
              <a:rPr lang="pt-BR">
                <a:sym typeface="+mn-ea"/>
              </a:rPr>
              <a:t>1152 - Estradas escuras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2404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Desenvolvimento </a:t>
            </a:r>
            <a:r>
              <a:rPr lang="pt-BR">
                <a:sym typeface="+mn-ea"/>
              </a:rPr>
              <a:t>1152 - Estradas escuras</a:t>
            </a:r>
            <a:endParaRPr lang="pt-BR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" name="Caixa de Texto 1"/>
          <p:cNvSpPr txBox="1"/>
          <p:nvPr/>
        </p:nvSpPr>
        <p:spPr>
          <a:xfrm>
            <a:off x="311785" y="848995"/>
            <a:ext cx="4397375" cy="181483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r>
              <a:rPr lang="en-US" altLang="pt-BR"/>
              <a:t>    funcao Find(x):</a:t>
            </a:r>
            <a:endParaRPr lang="en-US" altLang="pt-BR"/>
          </a:p>
          <a:p>
            <a:r>
              <a:rPr lang="en-US" altLang="pt-BR"/>
              <a:t>        se pai[x] == x entao</a:t>
            </a:r>
            <a:endParaRPr lang="en-US" altLang="pt-BR"/>
          </a:p>
          <a:p>
            <a:r>
              <a:rPr lang="en-US" altLang="pt-BR"/>
              <a:t>            retorne x // x </a:t>
            </a:r>
            <a:r>
              <a:rPr lang="en-US" altLang="en-US"/>
              <a:t>é</a:t>
            </a:r>
            <a:r>
              <a:rPr lang="en-US" altLang="pt-BR"/>
              <a:t> a raiz</a:t>
            </a:r>
            <a:endParaRPr lang="en-US" altLang="pt-BR"/>
          </a:p>
          <a:p>
            <a:r>
              <a:rPr lang="en-US" altLang="pt-BR"/>
              <a:t>        senao</a:t>
            </a:r>
            <a:endParaRPr lang="en-US" altLang="pt-BR"/>
          </a:p>
          <a:p>
            <a:r>
              <a:rPr lang="en-US" altLang="pt-BR"/>
              <a:t>            retorne Find(pai[x]) // Busca recursiva pelo pai</a:t>
            </a:r>
            <a:endParaRPr lang="en-US" altLang="pt-BR"/>
          </a:p>
          <a:p>
            <a:r>
              <a:rPr lang="en-US" altLang="pt-BR"/>
              <a:t>        fim se</a:t>
            </a:r>
            <a:endParaRPr lang="en-US" altLang="pt-BR"/>
          </a:p>
          <a:p>
            <a:r>
              <a:rPr lang="en-US" altLang="pt-BR"/>
              <a:t>    fim funcao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311785" y="2715895"/>
            <a:ext cx="4396740" cy="243078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noAutofit/>
          </a:bodyPr>
          <a:p>
            <a:r>
              <a:rPr lang="en-US" altLang="pt-BR"/>
              <a:t>    funcao Union(x, y):</a:t>
            </a:r>
            <a:endParaRPr lang="en-US" altLang="pt-BR"/>
          </a:p>
          <a:p>
            <a:r>
              <a:rPr lang="en-US" altLang="pt-BR"/>
              <a:t>        raiz_x = Find(x)</a:t>
            </a:r>
            <a:endParaRPr lang="en-US" altLang="pt-BR"/>
          </a:p>
          <a:p>
            <a:r>
              <a:rPr lang="en-US" altLang="pt-BR"/>
              <a:t>        raiz_y = Find(y)</a:t>
            </a:r>
            <a:endParaRPr lang="en-US" altLang="pt-BR"/>
          </a:p>
          <a:p>
            <a:r>
              <a:rPr lang="en-US" altLang="pt-BR"/>
              <a:t>        </a:t>
            </a:r>
            <a:endParaRPr lang="en-US" altLang="pt-BR"/>
          </a:p>
          <a:p>
            <a:r>
              <a:rPr lang="en-US" altLang="pt-BR"/>
              <a:t>        se raiz_x != raiz_y entao</a:t>
            </a:r>
            <a:endParaRPr lang="en-US" altLang="pt-BR"/>
          </a:p>
          <a:p>
            <a:r>
              <a:rPr lang="en-US" altLang="pt-BR"/>
              <a:t>            // </a:t>
            </a:r>
            <a:r>
              <a:rPr lang="pt-BR" altLang="en-US"/>
              <a:t>aponta um conjunto ao outro</a:t>
            </a:r>
            <a:endParaRPr lang="en-US" altLang="pt-BR"/>
          </a:p>
          <a:p>
            <a:r>
              <a:rPr lang="en-US" altLang="pt-BR"/>
              <a:t>            pai[raiz_y] = raiz_x</a:t>
            </a:r>
            <a:endParaRPr lang="en-US" altLang="pt-BR"/>
          </a:p>
          <a:p>
            <a:r>
              <a:rPr lang="en-US" altLang="pt-BR"/>
              <a:t>        fim se</a:t>
            </a:r>
            <a:endParaRPr lang="en-US" altLang="pt-BR"/>
          </a:p>
          <a:p>
            <a:r>
              <a:rPr lang="en-US" altLang="pt-BR"/>
              <a:t>    fim funcao</a:t>
            </a:r>
            <a:endParaRPr lang="pt-BR" altLang="en-US"/>
          </a:p>
        </p:txBody>
      </p:sp>
      <p:sp>
        <p:nvSpPr>
          <p:cNvPr id="6" name="Caixa de Texto 5"/>
          <p:cNvSpPr txBox="1"/>
          <p:nvPr/>
        </p:nvSpPr>
        <p:spPr>
          <a:xfrm>
            <a:off x="5394325" y="848995"/>
            <a:ext cx="2042160" cy="1168400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t">
            <a:spAutoFit/>
          </a:bodyPr>
          <a:p>
            <a:r>
              <a:rPr lang="en-US" altLang="pt-BR">
                <a:highlight>
                  <a:srgbClr val="000000">
                    <a:alpha val="0"/>
                  </a:srgbClr>
                </a:highlight>
              </a:rPr>
              <a:t>    funcao MakeSet(n):</a:t>
            </a:r>
            <a:endParaRPr lang="en-US" altLang="pt-BR">
              <a:highlight>
                <a:srgbClr val="000000">
                  <a:alpha val="0"/>
                </a:srgbClr>
              </a:highlight>
            </a:endParaRPr>
          </a:p>
          <a:p>
            <a:r>
              <a:rPr lang="en-US" altLang="pt-BR">
                <a:highlight>
                  <a:srgbClr val="000000">
                    <a:alpha val="0"/>
                  </a:srgbClr>
                </a:highlight>
              </a:rPr>
              <a:t>        para i de 1 at</a:t>
            </a:r>
            <a:r>
              <a:rPr lang="en-US" altLang="en-US">
                <a:highlight>
                  <a:srgbClr val="000000">
                    <a:alpha val="0"/>
                  </a:srgbClr>
                </a:highlight>
              </a:rPr>
              <a:t>é</a:t>
            </a:r>
            <a:r>
              <a:rPr lang="en-US" altLang="pt-BR">
                <a:highlight>
                  <a:srgbClr val="000000">
                    <a:alpha val="0"/>
                  </a:srgbClr>
                </a:highlight>
              </a:rPr>
              <a:t> n:</a:t>
            </a:r>
            <a:endParaRPr lang="en-US" altLang="pt-BR">
              <a:highlight>
                <a:srgbClr val="000000">
                  <a:alpha val="0"/>
                </a:srgbClr>
              </a:highlight>
            </a:endParaRPr>
          </a:p>
          <a:p>
            <a:r>
              <a:rPr lang="en-US" altLang="pt-BR">
                <a:highlight>
                  <a:srgbClr val="000000">
                    <a:alpha val="0"/>
                  </a:srgbClr>
                </a:highlight>
              </a:rPr>
              <a:t>            pai[i] = i</a:t>
            </a:r>
            <a:endParaRPr lang="en-US" altLang="pt-BR">
              <a:highlight>
                <a:srgbClr val="000000">
                  <a:alpha val="0"/>
                </a:srgbClr>
              </a:highlight>
            </a:endParaRPr>
          </a:p>
          <a:p>
            <a:r>
              <a:rPr lang="en-US" altLang="pt-BR">
                <a:highlight>
                  <a:srgbClr val="000000">
                    <a:alpha val="0"/>
                  </a:srgbClr>
                </a:highlight>
              </a:rPr>
              <a:t>        fim para</a:t>
            </a:r>
            <a:endParaRPr lang="en-US" altLang="pt-BR">
              <a:highlight>
                <a:srgbClr val="000000">
                  <a:alpha val="0"/>
                </a:srgbClr>
              </a:highlight>
            </a:endParaRPr>
          </a:p>
          <a:p>
            <a:r>
              <a:rPr lang="en-US" altLang="pt-BR">
                <a:highlight>
                  <a:srgbClr val="000000">
                    <a:alpha val="0"/>
                  </a:srgbClr>
                </a:highlight>
              </a:rPr>
              <a:t>    fim funcao</a:t>
            </a:r>
            <a:endParaRPr lang="en-US" altLang="pt-BR">
              <a:highlight>
                <a:srgbClr val="000000">
                  <a:alpha val="0"/>
                </a:srgbClr>
              </a:highlight>
            </a:endParaRPr>
          </a:p>
        </p:txBody>
      </p:sp>
      <p:sp>
        <p:nvSpPr>
          <p:cNvPr id="7" name="Espaço Reservado para Texto 6"/>
          <p:cNvSpPr/>
          <p:nvPr>
            <p:ph type="body" idx="1"/>
          </p:nvPr>
        </p:nvSpPr>
        <p:spPr>
          <a:xfrm>
            <a:off x="4943475" y="2663825"/>
            <a:ext cx="4200525" cy="1661160"/>
          </a:xfrm>
        </p:spPr>
        <p:txBody>
          <a:bodyPr>
            <a:normAutofit fontScale="60000"/>
          </a:bodyPr>
          <a:p>
            <a:pPr marL="114300" indent="0">
              <a:buNone/>
            </a:pPr>
            <a:r>
              <a:rPr lang="pt-BR" altLang="en-US" b="1"/>
              <a:t>Make-set</a:t>
            </a:r>
            <a:r>
              <a:rPr lang="pt-BR" altLang="en-US"/>
              <a:t>: inicializa o conjunto tornando x seu representante.</a:t>
            </a:r>
            <a:endParaRPr lang="pt-BR" altLang="en-US"/>
          </a:p>
          <a:p>
            <a:pPr marL="114300" indent="0">
              <a:buNone/>
            </a:pPr>
            <a:endParaRPr lang="pt-BR" altLang="en-US"/>
          </a:p>
          <a:p>
            <a:pPr marL="114300" indent="0">
              <a:buNone/>
            </a:pPr>
            <a:r>
              <a:rPr lang="pt-BR" altLang="en-US" b="1"/>
              <a:t>Find-set</a:t>
            </a:r>
            <a:r>
              <a:rPr lang="pt-BR" altLang="en-US"/>
              <a:t>: Retorna o representante do conjunto ao qual.</a:t>
            </a:r>
            <a:endParaRPr lang="pt-BR" altLang="en-US"/>
          </a:p>
          <a:p>
            <a:pPr marL="114300" indent="0">
              <a:buNone/>
            </a:pPr>
            <a:r>
              <a:rPr lang="pt-BR" altLang="en-US"/>
              <a:t>pertence (com compreensão de caminho).</a:t>
            </a:r>
            <a:endParaRPr lang="pt-BR" altLang="en-US"/>
          </a:p>
          <a:p>
            <a:pPr marL="114300" indent="0">
              <a:buNone/>
            </a:pPr>
            <a:endParaRPr lang="pt-BR" altLang="en-US"/>
          </a:p>
          <a:p>
            <a:pPr marL="114300" indent="0">
              <a:buNone/>
            </a:pPr>
            <a:r>
              <a:rPr lang="pt-BR" altLang="en-US" b="1"/>
              <a:t>Union</a:t>
            </a:r>
            <a:r>
              <a:rPr lang="pt-BR" altLang="en-US"/>
              <a:t>: Une os conjuntos conectando os representantes.</a:t>
            </a:r>
            <a:endParaRPr lang="pt-B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3908425" y="2188845"/>
            <a:ext cx="260350" cy="2305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000">
                <a:solidFill>
                  <a:srgbClr val="FF0000"/>
                </a:solidFill>
              </a:rPr>
              <a:t>1</a:t>
            </a:r>
            <a:endParaRPr lang="pt-BR" altLang="en-US" sz="1000">
              <a:solidFill>
                <a:srgbClr val="FF0000"/>
              </a:solidFill>
            </a:endParaRPr>
          </a:p>
        </p:txBody>
      </p:sp>
      <p:pic>
        <p:nvPicPr>
          <p:cNvPr id="6" name="Desktop 2025.10.21 - 06 (online-video-cutter.com) (1)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Considerações </a:t>
            </a:r>
            <a:r>
              <a:rPr lang="pt-BR">
                <a:sym typeface="+mn-ea"/>
              </a:rPr>
              <a:t>1152 - Estradas escuras</a:t>
            </a:r>
            <a:endParaRPr lang="pt-BR"/>
          </a:p>
        </p:txBody>
      </p:sp>
      <p:sp>
        <p:nvSpPr>
          <p:cNvPr id="92" name="Google Shape;92;p19"/>
          <p:cNvSpPr txBox="1"/>
          <p:nvPr>
            <p:ph type="body" idx="1"/>
          </p:nvPr>
        </p:nvSpPr>
        <p:spPr>
          <a:xfrm>
            <a:off x="311785" y="1152525"/>
            <a:ext cx="320167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altLang="pt-BR" sz="1100"/>
              <a:t> Onde Usar MST/Kruskal?</a:t>
            </a: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pt-BR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pt-BR" sz="1100"/>
              <a:t>1. Redes de telecomunica</a:t>
            </a:r>
            <a:r>
              <a:rPr lang="en-US" altLang="en-US" sz="1100"/>
              <a:t>ç</a:t>
            </a:r>
            <a:r>
              <a:rPr lang="en-US" altLang="en-US" sz="1100"/>
              <a:t>ã</a:t>
            </a:r>
            <a:r>
              <a:rPr lang="en-US" altLang="pt-BR" sz="1100"/>
              <a:t>o</a:t>
            </a: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pt-BR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- </a:t>
            </a:r>
            <a:r>
              <a:rPr lang="en-US" altLang="pt-BR" sz="1100"/>
              <a:t>Conectar cidades com menor custo de cabo</a:t>
            </a: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pt-BR" sz="1100"/>
              <a:t>2. Distribui</a:t>
            </a:r>
            <a:r>
              <a:rPr lang="en-US" altLang="en-US" sz="1100"/>
              <a:t>ç</a:t>
            </a:r>
            <a:r>
              <a:rPr lang="en-US" altLang="en-US" sz="1100"/>
              <a:t>ã</a:t>
            </a:r>
            <a:r>
              <a:rPr lang="en-US" altLang="pt-BR" sz="1100"/>
              <a:t>o de energia</a:t>
            </a: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pt-BR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-</a:t>
            </a:r>
            <a:r>
              <a:rPr lang="en-US" altLang="pt-BR" sz="1100"/>
              <a:t> Rede el</a:t>
            </a:r>
            <a:r>
              <a:rPr lang="en-US" altLang="en-US" sz="1100"/>
              <a:t>é</a:t>
            </a:r>
            <a:r>
              <a:rPr lang="en-US" altLang="pt-BR" sz="1100"/>
              <a:t>trica eficiente</a:t>
            </a: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pt-BR" sz="1100"/>
              <a:t>3. Redes de computadores</a:t>
            </a: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pt-BR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- </a:t>
            </a:r>
            <a:r>
              <a:rPr lang="en-US" altLang="pt-BR" sz="1100"/>
              <a:t>Topologia de menor lat</a:t>
            </a:r>
            <a:r>
              <a:rPr lang="en-US" altLang="en-US" sz="1100"/>
              <a:t>ê</a:t>
            </a:r>
            <a:r>
              <a:rPr lang="en-US" altLang="pt-BR" sz="1100"/>
              <a:t>ncia</a:t>
            </a: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altLang="pt-BR" sz="1100"/>
              <a:t>4. Planejamento urbano</a:t>
            </a:r>
            <a:endParaRPr lang="en-US" altLang="pt-BR" sz="11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altLang="pt-BR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- </a:t>
            </a:r>
            <a:r>
              <a:rPr lang="en-US" altLang="pt-BR" sz="1100"/>
              <a:t>Sistemas de transporte e ilumina</a:t>
            </a:r>
            <a:r>
              <a:rPr lang="en-US" altLang="en-US" sz="1100"/>
              <a:t>ç</a:t>
            </a:r>
            <a:r>
              <a:rPr lang="en-US" altLang="en-US" sz="1100"/>
              <a:t>ã</a:t>
            </a:r>
            <a:r>
              <a:rPr lang="en-US" altLang="pt-BR" sz="1100"/>
              <a:t>o</a:t>
            </a:r>
            <a:endParaRPr lang="en-US" altLang="pt-BR" sz="1100"/>
          </a:p>
        </p:txBody>
      </p:sp>
      <p:sp>
        <p:nvSpPr>
          <p:cNvPr id="1" name="Google Shape;92;p19"/>
          <p:cNvSpPr txBox="1"/>
          <p:nvPr/>
        </p:nvSpPr>
        <p:spPr>
          <a:xfrm>
            <a:off x="5147945" y="1279525"/>
            <a:ext cx="3201670" cy="3416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lt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Vantagens Do Kruskal</a:t>
            </a:r>
            <a:endParaRPr lang="en-US" altLang="pt-BR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altLang="pt-BR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Simples implementação</a:t>
            </a:r>
            <a:endParaRPr lang="en-US" altLang="pt-BR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Funciona bem para grafos esparsos (Poucas arestas em relação a n vértices)</a:t>
            </a:r>
            <a:endParaRPr lang="pt-BR" altLang="en-US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Não precisa de grafo explícito</a:t>
            </a:r>
            <a:endParaRPr lang="pt-BR" altLang="en-US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Facil paralelização</a:t>
            </a:r>
            <a:endParaRPr lang="pt-BR" altLang="en-US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altLang="en-US" sz="1100"/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Desvantagens</a:t>
            </a:r>
            <a:endParaRPr lang="pt-BR" altLang="en-US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altLang="en-US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Em grafos densos o algoritmo de PRIM pode se sair melhor.</a:t>
            </a:r>
            <a:endParaRPr lang="pt-BR" altLang="en-US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Não funciona com pesos negativos</a:t>
            </a:r>
            <a:endParaRPr lang="pt-BR" altLang="en-US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altLang="en-US" sz="1100"/>
              <a:t>Requer ordenação completa.</a:t>
            </a:r>
            <a:endParaRPr lang="pt-BR" altLang="en-US" sz="110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BR" alt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4877</Words>
  <Application>WPS Presentation</Application>
  <PresentationFormat/>
  <Paragraphs>163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Arial</vt:lpstr>
      <vt:lpstr>Microsoft YaHei</vt:lpstr>
      <vt:lpstr>Arial Unicode MS</vt:lpstr>
      <vt:lpstr>Simple Dark</vt:lpstr>
      <vt:lpstr>GRAFOS 2025 – TRABALHO 1</vt:lpstr>
      <vt:lpstr>Introdução 1152- Estradas escuras</vt:lpstr>
      <vt:lpstr>Introdução 1152- Estradas escuras </vt:lpstr>
      <vt:lpstr>Desenvolvimento 1152- Estradas escuras</vt:lpstr>
      <vt:lpstr>Desenvolvimento 1152- Estradas escuras</vt:lpstr>
      <vt:lpstr>Desenvolvimento 1152 - Estradas escuras</vt:lpstr>
      <vt:lpstr>Desenvolvimento 1152 - Estradas escuras</vt:lpstr>
      <vt:lpstr>PowerPoint 演示文稿</vt:lpstr>
      <vt:lpstr>Considerações 1152- Estradas escuras</vt:lpstr>
      <vt:lpstr>Considerações 1152- Estradas escuras</vt:lpstr>
      <vt:lpstr>Referencias 1152- Estradas escuras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 2025 – TRABALHO 1</dc:title>
  <dc:creator/>
  <cp:lastModifiedBy>Luiz Eduardo André da Mota</cp:lastModifiedBy>
  <cp:revision>3</cp:revision>
  <dcterms:created xsi:type="dcterms:W3CDTF">2025-10-20T23:01:00Z</dcterms:created>
  <dcterms:modified xsi:type="dcterms:W3CDTF">2025-10-21T10:45:37Z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497C39AFBCF84B78BD7C36576810DB85_13</vt:lpwstr>
  </property>
  <property fmtid="{D5CDD505-2E9C-101B-9397-08002B2CF9AE}" pid="3" name="KSOProductBuildVer">
    <vt:lpwstr>1046-12.2.0.22549</vt:lpwstr>
  </property>
</Properties>
</file>