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6BA9A-790B-294C-9917-212775C3FD4C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71A91-4BDE-A646-B859-C56D083E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2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cf890f858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cf890f858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6f232c7d1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6f232c7d1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6f232c7d1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6f232c7d1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cfc5b992f8_1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cfc5b992f8_1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ce49978e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ce49978e7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6f2124db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6f2124db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f80add4398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f80add4398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6f39bb9ce6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6f39bb9ce6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6f39bb9ce6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6f39bb9ce6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6f39bb9ce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6f39bb9ce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72916f099f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72916f099f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0799-41DE-1B14-9AEA-505E8A382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2AF93-D131-FE05-4FA6-1159FAA98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254D-98C3-EEF3-D450-7852555E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4D4E-7A5E-4047-903F-9275F2532F2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0D441-F473-E8A2-D0F8-3D779A5D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C3F4-0E94-9D7B-2F7E-5AC7DB4F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263-0360-E745-81CA-059DF234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6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64CA-E9A7-03EF-94DF-97759603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8404B-C0FF-1EA7-2541-2683C9015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ADBC-16A1-C255-8BEB-857BA744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4D4E-7A5E-4047-903F-9275F2532F2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C687-2754-A237-4EC8-16CC5B45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53A75-9526-B459-97DB-F9A17889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263-0360-E745-81CA-059DF234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87246-BEE2-854D-ADF5-02D300CE3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B7452-ACCA-39BC-2077-8382AC46D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211F-C97F-8F92-B0B9-498EB079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4D4E-7A5E-4047-903F-9275F2532F2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9292-D1A2-CA59-469B-15456ED8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D4974-55E3-0C2F-EF90-D28872A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263-0360-E745-81CA-059DF234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847400" y="1611084"/>
            <a:ext cx="6497200" cy="22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4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847400" y="4352117"/>
            <a:ext cx="6497200" cy="89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806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952867" y="3117900"/>
            <a:ext cx="5775200" cy="20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054467" y="1553767"/>
            <a:ext cx="1758000" cy="122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 rot="-5400000">
            <a:off x="9208066" y="3919539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8546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03" name="Google Shape;103;p22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 flipH="1">
            <a:off x="34" y="6505235"/>
            <a:ext cx="12192004" cy="35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/>
          <p:nvPr/>
        </p:nvSpPr>
        <p:spPr>
          <a:xfrm rot="5400000">
            <a:off x="-2413436" y="4179973"/>
            <a:ext cx="5465800" cy="5359135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384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69AD-1C81-9208-FE79-61D2382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4186-DDF9-78BB-E568-F15A9C66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0B101-FD8E-7D44-7F92-C6528106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4D4E-7A5E-4047-903F-9275F2532F2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C0FA3-731E-F883-6B66-730CD285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ED2AE-9080-5C5C-3F75-8732D8C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263-0360-E745-81CA-059DF234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9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6E7C-09D3-5D3D-AEF3-72BE67D8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FD2C5-6FD3-FB98-478E-0B45E9B33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B100-6109-22DC-0A61-8641E50D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4D4E-7A5E-4047-903F-9275F2532F2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EB4C-98BE-7012-C987-189526CB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8B84-AE90-9632-9D4F-2C888747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263-0360-E745-81CA-059DF234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0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CA72-959D-E144-7152-8826FCFF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DD27-67AD-F178-E7A1-101305269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2B8D9-DB85-98D9-CEC9-DCC428C93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B4945-06D1-326C-BDC3-30653D6C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4D4E-7A5E-4047-903F-9275F2532F2D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348EA-1839-5F3B-7337-DBC9F9B8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195AB-DA2A-E232-25A8-D7904E2D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263-0360-E745-81CA-059DF234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0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BB94-5432-13D7-D4F0-7E95D53B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2886A-C486-47B5-D8D5-DFEC2BA4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55518-70A3-46D6-17FC-2BD124071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3B247-3BA8-8321-9384-C0D2F9D63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6D98E-E364-F3FC-88DC-EA64AB8D9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99A67-5DD8-8110-48A4-C49AF662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4D4E-7A5E-4047-903F-9275F2532F2D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B96C2-8D32-F8E5-2797-AEE8EF59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418CA-C22B-8525-7FD2-3D1CE98C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263-0360-E745-81CA-059DF234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93BF-7095-C39B-95D4-3B9B61D7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029B2-76E4-DA39-8EFB-3FC37E49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4D4E-7A5E-4047-903F-9275F2532F2D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A3B08-92F3-D0E8-A8FA-4F74408F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D196B-FAAC-4875-9F29-458E5AE7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263-0360-E745-81CA-059DF234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6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7A3C9-44A0-B3F8-B410-787BC0BB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4D4E-7A5E-4047-903F-9275F2532F2D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3E589-F8D5-C3BC-6E18-43D22906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9239D-9ED5-75F8-04CB-2DC3A3E5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263-0360-E745-81CA-059DF234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3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B1C4-75B9-75C3-7EB6-90C4735E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8FB96-4380-6DE4-F2A3-F1E5A340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CE490-74E1-8EE9-AA10-C4A4C53C2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3E961-8BC1-90BC-DDED-A0C360FC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4D4E-7A5E-4047-903F-9275F2532F2D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608BB-868B-B274-D6ED-6AB65B0A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4B36D-AF7F-334C-6E94-63461B18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263-0360-E745-81CA-059DF234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2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A21B-8497-FBBA-1E58-85F3ACF2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B25DC-01AA-32F0-0C27-F5014E169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3197E-1E3E-7A1C-BA8A-7E0D20089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94D22-3A12-5013-A297-95088497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4D4E-7A5E-4047-903F-9275F2532F2D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3A613-867D-0FBD-F258-E0D3C0E2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BD23-1E45-CDB8-1528-EB4381FB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263-0360-E745-81CA-059DF234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D4CBD-9FC9-973C-BF89-56B8EB3D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20B5-3B3B-38D8-84B6-0C702F11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E7758-460A-0A08-309B-AB7B702EF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14D4E-7A5E-4047-903F-9275F2532F2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8810-B7C9-8485-AF57-DCE1A52A0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808C-5284-9692-9AF1-D34F6F145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43263-0360-E745-81CA-059DF234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1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de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hyperlink" Target="https://www.cybersuccess.biz/selenide-vs-seleniu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aucelabs.com/resources/blog/a-brief-history-of-the-selenium-testing-framewor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elenium.dev/documentation/webdriver/browsers/" TargetMode="External"/><Relationship Id="rId5" Type="http://schemas.openxmlformats.org/officeDocument/2006/relationships/hyperlink" Target="https://github.com/SeleniumHQ/selenium" TargetMode="External"/><Relationship Id="rId4" Type="http://schemas.openxmlformats.org/officeDocument/2006/relationships/hyperlink" Target="https://selenium.dev/documentation/about/copyright/#licen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webdriver/browsers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selenium.dev/documentation/webdriver/bidirectional/" TargetMode="External"/><Relationship Id="rId5" Type="http://schemas.openxmlformats.org/officeDocument/2006/relationships/hyperlink" Target="https://www.lambdatest.com/blog/why-selenium-grid-is-ideal-for-automated-browser-testing" TargetMode="External"/><Relationship Id="rId4" Type="http://schemas.openxmlformats.org/officeDocument/2006/relationships/hyperlink" Target="https://selenium.dev/documentation/webdriver/getting_started/install_librar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lambdatest.com/blog/why-selenium-grid-is-ideal-for-automated-browser-testing" TargetMode="External"/><Relationship Id="rId5" Type="http://schemas.openxmlformats.org/officeDocument/2006/relationships/hyperlink" Target="https://browserstack.com/guide/cypress-vs-selenium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selenide.org/documentation/selenide-vs-selenium.html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cypress.io/guides/references/trade-offs" TargetMode="External"/><Relationship Id="rId5" Type="http://schemas.openxmlformats.org/officeDocument/2006/relationships/hyperlink" Target="https://www.lambdatest.com/selenium" TargetMode="External"/><Relationship Id="rId4" Type="http://schemas.openxmlformats.org/officeDocument/2006/relationships/hyperlink" Target="https://www.lambdatest.com/blog/cypress-vs-selenium-comparison/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4"/>
          <p:cNvPicPr preferRelativeResize="0"/>
          <p:nvPr/>
        </p:nvPicPr>
        <p:blipFill rotWithShape="1">
          <a:blip r:embed="rId3">
            <a:alphaModFix/>
          </a:blip>
          <a:srcRect t="32564"/>
          <a:stretch/>
        </p:blipFill>
        <p:spPr>
          <a:xfrm rot="10800000">
            <a:off x="1" y="-542799"/>
            <a:ext cx="12192004" cy="462466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4"/>
          <p:cNvSpPr txBox="1">
            <a:spLocks noGrp="1"/>
          </p:cNvSpPr>
          <p:nvPr>
            <p:ph type="title"/>
          </p:nvPr>
        </p:nvSpPr>
        <p:spPr>
          <a:xfrm>
            <a:off x="1227000" y="1430333"/>
            <a:ext cx="9738000" cy="22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CyberSIEM</a:t>
            </a:r>
            <a:endParaRPr/>
          </a:p>
        </p:txBody>
      </p:sp>
      <p:sp>
        <p:nvSpPr>
          <p:cNvPr id="379" name="Google Shape;379;p54"/>
          <p:cNvSpPr/>
          <p:nvPr/>
        </p:nvSpPr>
        <p:spPr>
          <a:xfrm rot="8100000" flipH="1">
            <a:off x="-2822107" y="-4531003"/>
            <a:ext cx="6953549" cy="681785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0" name="Google Shape;380;p54"/>
          <p:cNvSpPr/>
          <p:nvPr/>
        </p:nvSpPr>
        <p:spPr>
          <a:xfrm rot="-8100000">
            <a:off x="8091094" y="-4531003"/>
            <a:ext cx="6953549" cy="681785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1" name="Google Shape;381;p54"/>
          <p:cNvSpPr txBox="1"/>
          <p:nvPr/>
        </p:nvSpPr>
        <p:spPr>
          <a:xfrm>
            <a:off x="1103600" y="4516900"/>
            <a:ext cx="9984800" cy="1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“To provide and enable strategic threat detection and response in the wake of sophisticated security needs.”</a:t>
            </a:r>
            <a:endParaRPr sz="20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382" name="Google Shape;382;p54"/>
          <p:cNvSpPr txBox="1"/>
          <p:nvPr/>
        </p:nvSpPr>
        <p:spPr>
          <a:xfrm>
            <a:off x="11517600" y="6559600"/>
            <a:ext cx="6744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Title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3"/>
          <p:cNvSpPr txBox="1">
            <a:spLocks noGrp="1"/>
          </p:cNvSpPr>
          <p:nvPr>
            <p:ph type="title"/>
          </p:nvPr>
        </p:nvSpPr>
        <p:spPr>
          <a:xfrm>
            <a:off x="4044867" y="2554500"/>
            <a:ext cx="64884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OSS Research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78" name="Google Shape;478;p63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 flipH="1">
            <a:off x="-25668" y="1"/>
            <a:ext cx="400696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3"/>
          <p:cNvSpPr/>
          <p:nvPr/>
        </p:nvSpPr>
        <p:spPr>
          <a:xfrm flipH="1">
            <a:off x="-2526001" y="2440922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0" name="Google Shape;480;p63"/>
          <p:cNvSpPr txBox="1"/>
          <p:nvPr/>
        </p:nvSpPr>
        <p:spPr>
          <a:xfrm>
            <a:off x="11517600" y="6559600"/>
            <a:ext cx="6744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Title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4"/>
          <p:cNvSpPr txBox="1">
            <a:spLocks noGrp="1"/>
          </p:cNvSpPr>
          <p:nvPr>
            <p:ph type="title"/>
          </p:nvPr>
        </p:nvSpPr>
        <p:spPr>
          <a:xfrm>
            <a:off x="960000" y="40110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>
                <a:solidFill>
                  <a:schemeClr val="accent1"/>
                </a:solidFill>
              </a:rPr>
              <a:t>Upstream[1]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86" name="Google Shape;486;p64"/>
          <p:cNvPicPr preferRelativeResize="0"/>
          <p:nvPr/>
        </p:nvPicPr>
        <p:blipFill rotWithShape="1">
          <a:blip r:embed="rId3">
            <a:alphaModFix/>
          </a:blip>
          <a:srcRect b="4798"/>
          <a:stretch/>
        </p:blipFill>
        <p:spPr>
          <a:xfrm>
            <a:off x="1715734" y="1255367"/>
            <a:ext cx="8760532" cy="4850268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4"/>
          <p:cNvSpPr txBox="1"/>
          <p:nvPr/>
        </p:nvSpPr>
        <p:spPr>
          <a:xfrm>
            <a:off x="960000" y="6004033"/>
            <a:ext cx="8632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067">
                <a:latin typeface="Archivo"/>
                <a:ea typeface="Archivo"/>
                <a:cs typeface="Archivo"/>
                <a:sym typeface="Archivo"/>
              </a:rPr>
              <a:t>[1] BrowserStack. "Difference Between Selenium RemoteWebDriver and WebDriver." Accessed April 19, 2024. https://www.browserstack.com/guide/difference-between-selenium-remotewebdriver-and-webdriver.</a:t>
            </a:r>
            <a:endParaRPr sz="1067"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8" name="Google Shape;488;p64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4928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>
                <a:solidFill>
                  <a:schemeClr val="accent1"/>
                </a:solidFill>
              </a:rPr>
              <a:t>Downstream[1, 2]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4" name="Google Shape;494;p65"/>
          <p:cNvSpPr txBox="1"/>
          <p:nvPr/>
        </p:nvSpPr>
        <p:spPr>
          <a:xfrm>
            <a:off x="72333" y="5942001"/>
            <a:ext cx="86684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[1] 2024. Selenide: concise UI tests in Java. Retrieved April 22, 2024 from </a:t>
            </a:r>
            <a:r>
              <a:rPr lang="en" sz="933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https://selenide.org/</a:t>
            </a:r>
            <a:endParaRPr sz="9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[2] Selenide vs. Selenium: What Are The Main Differences?. Retrieved April 22, 2024 from </a:t>
            </a:r>
            <a:r>
              <a:rPr lang="en" sz="933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4"/>
              </a:rPr>
              <a:t>https://www.cybersuccess.biz/selenide-vs-selenium/</a:t>
            </a:r>
            <a:endParaRPr sz="9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95" name="Google Shape;495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34" y="1530701"/>
            <a:ext cx="12192004" cy="4411289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5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6"/>
          <p:cNvSpPr txBox="1">
            <a:spLocks noGrp="1"/>
          </p:cNvSpPr>
          <p:nvPr>
            <p:ph type="title"/>
          </p:nvPr>
        </p:nvSpPr>
        <p:spPr>
          <a:xfrm>
            <a:off x="227333" y="-26233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OSS Principles</a:t>
            </a:r>
            <a:endParaRPr/>
          </a:p>
        </p:txBody>
      </p:sp>
      <p:sp>
        <p:nvSpPr>
          <p:cNvPr id="502" name="Google Shape;502;p66"/>
          <p:cNvSpPr txBox="1"/>
          <p:nvPr/>
        </p:nvSpPr>
        <p:spPr>
          <a:xfrm>
            <a:off x="680817" y="52751"/>
            <a:ext cx="10620000" cy="36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endParaRPr sz="933">
              <a:solidFill>
                <a:srgbClr val="1D7E75"/>
              </a:solidFill>
              <a:highlight>
                <a:srgbClr val="FFFFFF"/>
              </a:highlight>
            </a:endParaRPr>
          </a:p>
        </p:txBody>
      </p:sp>
      <p:sp>
        <p:nvSpPr>
          <p:cNvPr id="503" name="Google Shape;503;p66"/>
          <p:cNvSpPr txBox="1"/>
          <p:nvPr/>
        </p:nvSpPr>
        <p:spPr>
          <a:xfrm flipH="1">
            <a:off x="119300" y="2254700"/>
            <a:ext cx="11270000" cy="20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067">
              <a:solidFill>
                <a:schemeClr val="dk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grpSp>
        <p:nvGrpSpPr>
          <p:cNvPr id="504" name="Google Shape;504;p66"/>
          <p:cNvGrpSpPr/>
          <p:nvPr/>
        </p:nvGrpSpPr>
        <p:grpSpPr>
          <a:xfrm>
            <a:off x="3601735" y="1199009"/>
            <a:ext cx="4452000" cy="4452000"/>
            <a:chOff x="2902488" y="902232"/>
            <a:chExt cx="3339000" cy="3339000"/>
          </a:xfrm>
        </p:grpSpPr>
        <p:sp>
          <p:nvSpPr>
            <p:cNvPr id="505" name="Google Shape;505;p66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1D7E7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" name="Google Shape;506;p66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name="adj1" fmla="val 2689583"/>
                <a:gd name="adj2" fmla="val 13510993"/>
              </a:avLst>
            </a:prstGeom>
            <a:solidFill>
              <a:srgbClr val="83E3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07" name="Google Shape;507;p66"/>
          <p:cNvGrpSpPr/>
          <p:nvPr/>
        </p:nvGrpSpPr>
        <p:grpSpPr>
          <a:xfrm>
            <a:off x="4657051" y="2170443"/>
            <a:ext cx="2421200" cy="2421200"/>
            <a:chOff x="3694788" y="1596132"/>
            <a:chExt cx="1815900" cy="1815900"/>
          </a:xfrm>
        </p:grpSpPr>
        <p:sp>
          <p:nvSpPr>
            <p:cNvPr id="508" name="Google Shape;508;p66"/>
            <p:cNvSpPr/>
            <p:nvPr/>
          </p:nvSpPr>
          <p:spPr>
            <a:xfrm>
              <a:off x="3694788" y="1596132"/>
              <a:ext cx="1815900" cy="1815900"/>
            </a:xfrm>
            <a:prstGeom prst="ellipse">
              <a:avLst/>
            </a:prstGeom>
            <a:solidFill>
              <a:srgbClr val="1B786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" name="Google Shape;509;p66"/>
            <p:cNvSpPr txBox="1"/>
            <p:nvPr/>
          </p:nvSpPr>
          <p:spPr>
            <a:xfrm>
              <a:off x="3930738" y="2256795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2133" b="1">
                  <a:solidFill>
                    <a:srgbClr val="FFFFFF"/>
                  </a:solidFill>
                  <a:latin typeface="Archivo"/>
                  <a:ea typeface="Archivo"/>
                  <a:cs typeface="Archivo"/>
                  <a:sym typeface="Archivo"/>
                </a:rPr>
                <a:t>Selenium</a:t>
              </a:r>
              <a:endParaRPr sz="2133" b="1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endParaRPr>
            </a:p>
            <a:p>
              <a:pPr>
                <a:lnSpc>
                  <a:spcPct val="115000"/>
                </a:lnSpc>
              </a:pPr>
              <a:endPara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0" name="Google Shape;510;p66"/>
          <p:cNvGrpSpPr/>
          <p:nvPr/>
        </p:nvGrpSpPr>
        <p:grpSpPr>
          <a:xfrm>
            <a:off x="2971897" y="2712595"/>
            <a:ext cx="1424800" cy="1424800"/>
            <a:chOff x="2736198" y="1843196"/>
            <a:chExt cx="1068600" cy="1068600"/>
          </a:xfrm>
        </p:grpSpPr>
        <p:sp>
          <p:nvSpPr>
            <p:cNvPr id="511" name="Google Shape;511;p66"/>
            <p:cNvSpPr/>
            <p:nvPr/>
          </p:nvSpPr>
          <p:spPr>
            <a:xfrm>
              <a:off x="2736198" y="1843196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" name="Google Shape;512;p66"/>
            <p:cNvSpPr txBox="1"/>
            <p:nvPr/>
          </p:nvSpPr>
          <p:spPr>
            <a:xfrm>
              <a:off x="2859875" y="201134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1200" b="1">
                  <a:solidFill>
                    <a:srgbClr val="FFFFFF"/>
                  </a:solidFill>
                  <a:latin typeface="Archivo"/>
                  <a:ea typeface="Archivo"/>
                  <a:cs typeface="Archivo"/>
                  <a:sym typeface="Archivo"/>
                </a:rPr>
                <a:t>Open Source</a:t>
              </a:r>
              <a:endParaRPr sz="1200" b="1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513" name="Google Shape;513;p66"/>
          <p:cNvGrpSpPr/>
          <p:nvPr/>
        </p:nvGrpSpPr>
        <p:grpSpPr>
          <a:xfrm>
            <a:off x="7194536" y="2695308"/>
            <a:ext cx="1489059" cy="1467401"/>
            <a:chOff x="5214448" y="3234278"/>
            <a:chExt cx="1068600" cy="1068600"/>
          </a:xfrm>
        </p:grpSpPr>
        <p:sp>
          <p:nvSpPr>
            <p:cNvPr id="514" name="Google Shape;514;p66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" name="Google Shape;515;p66"/>
            <p:cNvSpPr txBox="1"/>
            <p:nvPr/>
          </p:nvSpPr>
          <p:spPr>
            <a:xfrm>
              <a:off x="5331708" y="3402421"/>
              <a:ext cx="8943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1200" b="1">
                  <a:solidFill>
                    <a:srgbClr val="FFFFFF"/>
                  </a:solidFill>
                  <a:latin typeface="Archivo"/>
                  <a:ea typeface="Archivo"/>
                  <a:cs typeface="Archivo"/>
                  <a:sym typeface="Archivo"/>
                </a:rPr>
                <a:t>Collaboration</a:t>
              </a:r>
              <a:endParaRPr sz="1200" b="1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516" name="Google Shape;516;p66"/>
          <p:cNvGrpSpPr/>
          <p:nvPr/>
        </p:nvGrpSpPr>
        <p:grpSpPr>
          <a:xfrm>
            <a:off x="5083203" y="4781008"/>
            <a:ext cx="1489059" cy="1467401"/>
            <a:chOff x="5467726" y="3264815"/>
            <a:chExt cx="1068600" cy="1068600"/>
          </a:xfrm>
        </p:grpSpPr>
        <p:sp>
          <p:nvSpPr>
            <p:cNvPr id="517" name="Google Shape;517;p66"/>
            <p:cNvSpPr/>
            <p:nvPr/>
          </p:nvSpPr>
          <p:spPr>
            <a:xfrm>
              <a:off x="5467726" y="3264815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" name="Google Shape;518;p66"/>
            <p:cNvSpPr txBox="1"/>
            <p:nvPr/>
          </p:nvSpPr>
          <p:spPr>
            <a:xfrm>
              <a:off x="5620724" y="3432968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1200" b="1">
                  <a:solidFill>
                    <a:srgbClr val="FFFFFF"/>
                  </a:solidFill>
                  <a:latin typeface="Archivo"/>
                  <a:ea typeface="Archivo"/>
                  <a:cs typeface="Archivo"/>
                  <a:sym typeface="Archivo"/>
                </a:rPr>
                <a:t>Cross-X Support</a:t>
              </a:r>
              <a:endParaRPr sz="1200" b="1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519" name="Google Shape;519;p66"/>
          <p:cNvGrpSpPr/>
          <p:nvPr/>
        </p:nvGrpSpPr>
        <p:grpSpPr>
          <a:xfrm>
            <a:off x="5083203" y="458741"/>
            <a:ext cx="1489059" cy="1467401"/>
            <a:chOff x="5167336" y="3234278"/>
            <a:chExt cx="1068600" cy="1068600"/>
          </a:xfrm>
        </p:grpSpPr>
        <p:sp>
          <p:nvSpPr>
            <p:cNvPr id="520" name="Google Shape;520;p66"/>
            <p:cNvSpPr/>
            <p:nvPr/>
          </p:nvSpPr>
          <p:spPr>
            <a:xfrm>
              <a:off x="5167336" y="3234278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1" name="Google Shape;521;p66"/>
            <p:cNvSpPr txBox="1"/>
            <p:nvPr/>
          </p:nvSpPr>
          <p:spPr>
            <a:xfrm>
              <a:off x="5296939" y="3402421"/>
              <a:ext cx="8094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1200" b="1">
                  <a:solidFill>
                    <a:srgbClr val="FFFFFF"/>
                  </a:solidFill>
                  <a:latin typeface="Archivo"/>
                  <a:ea typeface="Archivo"/>
                  <a:cs typeface="Archivo"/>
                  <a:sym typeface="Archivo"/>
                </a:rPr>
                <a:t>Flexible</a:t>
              </a:r>
              <a:endParaRPr sz="1200" b="1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cxnSp>
        <p:nvCxnSpPr>
          <p:cNvPr id="522" name="Google Shape;522;p66"/>
          <p:cNvCxnSpPr>
            <a:stCxn id="520" idx="6"/>
          </p:cNvCxnSpPr>
          <p:nvPr/>
        </p:nvCxnSpPr>
        <p:spPr>
          <a:xfrm rot="10800000" flipH="1">
            <a:off x="6572260" y="764440"/>
            <a:ext cx="903600" cy="42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D7E7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3" name="Google Shape;523;p66"/>
          <p:cNvSpPr txBox="1"/>
          <p:nvPr/>
        </p:nvSpPr>
        <p:spPr>
          <a:xfrm>
            <a:off x="7482867" y="521267"/>
            <a:ext cx="2707600" cy="1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>
                <a:solidFill>
                  <a:srgbClr val="1D7E75"/>
                </a:solidFill>
                <a:highlight>
                  <a:srgbClr val="FFFFFF"/>
                </a:highlight>
              </a:rPr>
              <a:t>Selenium is not tied to a specific programming language or platform. It offers bindings for various languages[3], allowing users to choose the one that best suits their needs. Additionally, the open-source nature makes it highly customizable for specific testing scenarios</a:t>
            </a:r>
            <a:endParaRPr sz="1200">
              <a:solidFill>
                <a:srgbClr val="1D7E75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4" name="Google Shape;524;p66"/>
          <p:cNvSpPr txBox="1"/>
          <p:nvPr/>
        </p:nvSpPr>
        <p:spPr>
          <a:xfrm>
            <a:off x="9033533" y="2251033"/>
            <a:ext cx="2421200" cy="15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>
                <a:solidFill>
                  <a:srgbClr val="1D7E75"/>
                </a:solidFill>
                <a:highlight>
                  <a:srgbClr val="FFFFFF"/>
                </a:highlight>
              </a:rPr>
              <a:t>The Selenium project thrives on a vibrant community of developers [2]. They contribute code, documentation, and bug fixes, fostering a collaborative environment that results in a robust and feature-rich framework.</a:t>
            </a:r>
            <a:endParaRPr sz="1200">
              <a:solidFill>
                <a:srgbClr val="1D7E75"/>
              </a:solidFill>
              <a:highlight>
                <a:srgbClr val="FFFFFF"/>
              </a:highlight>
            </a:endParaRPr>
          </a:p>
        </p:txBody>
      </p:sp>
      <p:sp>
        <p:nvSpPr>
          <p:cNvPr id="525" name="Google Shape;525;p66"/>
          <p:cNvSpPr txBox="1"/>
          <p:nvPr/>
        </p:nvSpPr>
        <p:spPr>
          <a:xfrm>
            <a:off x="8849000" y="4732567"/>
            <a:ext cx="20408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6" name="Google Shape;526;p66"/>
          <p:cNvSpPr txBox="1"/>
          <p:nvPr/>
        </p:nvSpPr>
        <p:spPr>
          <a:xfrm>
            <a:off x="227333" y="1216567"/>
            <a:ext cx="2182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>
                <a:solidFill>
                  <a:srgbClr val="1D7E75"/>
                </a:solidFill>
                <a:highlight>
                  <a:srgbClr val="FFFFFF"/>
                </a:highlight>
              </a:rPr>
              <a:t>Selenium's source code is freely available under the Apache License 2.0 [1]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7" name="Google Shape;527;p66"/>
          <p:cNvSpPr txBox="1"/>
          <p:nvPr/>
        </p:nvSpPr>
        <p:spPr>
          <a:xfrm>
            <a:off x="2659667" y="5023817"/>
            <a:ext cx="164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>
                <a:solidFill>
                  <a:srgbClr val="1D7E75"/>
                </a:solidFill>
                <a:highlight>
                  <a:srgbClr val="FFFFFF"/>
                </a:highlight>
              </a:rPr>
              <a:t>Cross-Browser and Multi Platform support 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528" name="Google Shape;528;p66"/>
          <p:cNvCxnSpPr/>
          <p:nvPr/>
        </p:nvCxnSpPr>
        <p:spPr>
          <a:xfrm rot="-5400000" flipH="1">
            <a:off x="1581200" y="2200333"/>
            <a:ext cx="1826000" cy="980400"/>
          </a:xfrm>
          <a:prstGeom prst="bentConnector3">
            <a:avLst>
              <a:gd name="adj1" fmla="val 25272"/>
            </a:avLst>
          </a:prstGeom>
          <a:noFill/>
          <a:ln w="9525" cap="flat" cmpd="sng">
            <a:solidFill>
              <a:srgbClr val="1D7E7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9" name="Google Shape;529;p66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0" name="Google Shape;530;p66"/>
          <p:cNvSpPr txBox="1"/>
          <p:nvPr/>
        </p:nvSpPr>
        <p:spPr>
          <a:xfrm>
            <a:off x="26133" y="2495000"/>
            <a:ext cx="2780400" cy="3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867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Principals:</a:t>
            </a:r>
            <a:endParaRPr sz="867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359824">
              <a:lnSpc>
                <a:spcPct val="115000"/>
              </a:lnSpc>
              <a:buClr>
                <a:schemeClr val="dk1"/>
              </a:buClr>
              <a:buSzPts val="650"/>
              <a:buFont typeface="Archivo"/>
              <a:buChar char="●"/>
            </a:pPr>
            <a:r>
              <a:rPr lang="en" sz="867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Project Committers:</a:t>
            </a:r>
            <a:r>
              <a:rPr lang="en" sz="867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Community members</a:t>
            </a:r>
            <a:endParaRPr sz="867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359824">
              <a:lnSpc>
                <a:spcPct val="115000"/>
              </a:lnSpc>
              <a:buClr>
                <a:schemeClr val="dk1"/>
              </a:buClr>
              <a:buSzPts val="650"/>
              <a:buFont typeface="Archivo"/>
              <a:buChar char="●"/>
            </a:pPr>
            <a:r>
              <a:rPr lang="en" sz="867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Contributors: </a:t>
            </a:r>
            <a:r>
              <a:rPr lang="en" sz="867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Jason Huggins (Selenium creator), Simon Stewart (WebDriver), Jim Evans (NET bindings), etc. [4]</a:t>
            </a:r>
            <a:endParaRPr sz="867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359824">
              <a:lnSpc>
                <a:spcPct val="115000"/>
              </a:lnSpc>
              <a:buClr>
                <a:schemeClr val="dk1"/>
              </a:buClr>
              <a:buSzPts val="650"/>
              <a:buFont typeface="Archivo"/>
              <a:buChar char="●"/>
            </a:pPr>
            <a:r>
              <a:rPr lang="en" sz="867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Triagers: </a:t>
            </a:r>
            <a:r>
              <a:rPr lang="en" sz="867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Andrei Solntsev, Isaul Vargas, Rajendra kadam, Chris NeJame, Todd Tarsi, etc. [5]</a:t>
            </a:r>
            <a:endParaRPr sz="867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359824">
              <a:lnSpc>
                <a:spcPct val="115000"/>
              </a:lnSpc>
              <a:buClr>
                <a:schemeClr val="dk1"/>
              </a:buClr>
              <a:buSzPts val="650"/>
              <a:buFont typeface="Archivo"/>
              <a:buChar char="●"/>
            </a:pPr>
            <a:r>
              <a:rPr lang="en" sz="867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Maintainers:</a:t>
            </a:r>
            <a:r>
              <a:rPr lang="en" sz="867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Simon Stewart (WebDriver creator), Jim Evans, Diego Molina (Selenium infrastructure), etc. [6]</a:t>
            </a:r>
            <a:endParaRPr sz="867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359824">
              <a:lnSpc>
                <a:spcPct val="115000"/>
              </a:lnSpc>
              <a:buClr>
                <a:schemeClr val="dk1"/>
              </a:buClr>
              <a:buSzPts val="650"/>
              <a:buFont typeface="Archivo"/>
              <a:buChar char="●"/>
            </a:pPr>
            <a:r>
              <a:rPr lang="en" sz="867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Sponsors:</a:t>
            </a:r>
            <a:r>
              <a:rPr lang="en" sz="867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Bright Data, BrowserStack, SauceLabs, Digital.ai, Applitools, Perfecto, LambdaTest, Subject7, Avo  Automation, etc. [7]</a:t>
            </a:r>
            <a:endParaRPr sz="867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359824">
              <a:lnSpc>
                <a:spcPct val="115000"/>
              </a:lnSpc>
              <a:buClr>
                <a:schemeClr val="dk1"/>
              </a:buClr>
              <a:buSzPts val="650"/>
              <a:buFont typeface="Archivo"/>
              <a:buChar char="●"/>
            </a:pPr>
            <a:r>
              <a:rPr lang="en" sz="867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Distributors: </a:t>
            </a:r>
            <a:r>
              <a:rPr lang="en" sz="867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Selenium website, GitHub repository, Package managers, Cloud-based testing services, etc.[6]</a:t>
            </a:r>
            <a:endParaRPr sz="867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359824">
              <a:lnSpc>
                <a:spcPct val="115000"/>
              </a:lnSpc>
              <a:buClr>
                <a:schemeClr val="dk1"/>
              </a:buClr>
              <a:buSzPts val="650"/>
              <a:buFont typeface="Archivo"/>
              <a:buChar char="●"/>
            </a:pPr>
            <a:r>
              <a:rPr lang="en" sz="867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End Users: </a:t>
            </a:r>
            <a:r>
              <a:rPr lang="en" sz="867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Test engineers and QA professionals, DevOps teams, Automation engineers, Developers, etc. [8]</a:t>
            </a:r>
            <a:endParaRPr sz="867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>
              <a:lnSpc>
                <a:spcPct val="115000"/>
              </a:lnSpc>
            </a:pP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1" name="Google Shape;531;p66"/>
          <p:cNvSpPr txBox="1"/>
          <p:nvPr/>
        </p:nvSpPr>
        <p:spPr>
          <a:xfrm>
            <a:off x="7177400" y="5592133"/>
            <a:ext cx="5104000" cy="1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733">
                <a:latin typeface="Archivo"/>
                <a:ea typeface="Archivo"/>
                <a:cs typeface="Archivo"/>
                <a:sym typeface="Archivo"/>
              </a:rPr>
              <a:t>[4] </a:t>
            </a:r>
            <a:r>
              <a:rPr lang="en" sz="733" i="1">
                <a:latin typeface="Archivo"/>
                <a:ea typeface="Archivo"/>
                <a:cs typeface="Archivo"/>
                <a:sym typeface="Archivo"/>
              </a:rPr>
              <a:t>The history of selenium testing: Sauce Labs: Sauce Labs</a:t>
            </a:r>
            <a:r>
              <a:rPr lang="en" sz="733">
                <a:latin typeface="Archivo"/>
                <a:ea typeface="Archivo"/>
                <a:cs typeface="Archivo"/>
                <a:sym typeface="Archivo"/>
              </a:rPr>
              <a:t>. The History Of Selenium Testing | Sauce Labs | Sauce Labs. (n.d.). </a:t>
            </a:r>
            <a:endParaRPr sz="733"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733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https://saucelabs.com/resources/blog/a-brief-history-of-the-selenium-testing-framework</a:t>
            </a:r>
            <a:endParaRPr sz="733"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733">
                <a:latin typeface="Archivo"/>
                <a:ea typeface="Archivo"/>
                <a:cs typeface="Archivo"/>
                <a:sym typeface="Archivo"/>
              </a:rPr>
              <a:t>[5] </a:t>
            </a:r>
            <a:r>
              <a:rPr lang="en" sz="733" i="1">
                <a:latin typeface="Archivo"/>
                <a:ea typeface="Archivo"/>
                <a:cs typeface="Archivo"/>
                <a:sym typeface="Archivo"/>
              </a:rPr>
              <a:t>Selenium project structure</a:t>
            </a:r>
            <a:r>
              <a:rPr lang="en" sz="733">
                <a:latin typeface="Archivo"/>
                <a:ea typeface="Archivo"/>
                <a:cs typeface="Archivo"/>
                <a:sym typeface="Archivo"/>
              </a:rPr>
              <a:t>. Selenium. (n.d.). https://www.selenium.dev/project/structure/#selenium_triagers </a:t>
            </a:r>
            <a:endParaRPr sz="733"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733">
                <a:latin typeface="Archivo"/>
                <a:ea typeface="Archivo"/>
                <a:cs typeface="Archivo"/>
                <a:sym typeface="Archivo"/>
              </a:rPr>
              <a:t>[6] SeleniumHQ. (n.d.). </a:t>
            </a:r>
            <a:r>
              <a:rPr lang="en" sz="733" i="1">
                <a:latin typeface="Archivo"/>
                <a:ea typeface="Archivo"/>
                <a:cs typeface="Archivo"/>
                <a:sym typeface="Archivo"/>
              </a:rPr>
              <a:t>SeleniumHQ/selenium-assistant: An assistant to help selenium maintainers keep the project in good shape</a:t>
            </a:r>
            <a:r>
              <a:rPr lang="en" sz="733">
                <a:latin typeface="Archivo"/>
                <a:ea typeface="Archivo"/>
                <a:cs typeface="Archivo"/>
                <a:sym typeface="Archivo"/>
              </a:rPr>
              <a:t>. GitHub. https://github.com/SeleniumHQ/selenium-assistant </a:t>
            </a:r>
            <a:endParaRPr sz="733"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733">
                <a:latin typeface="Archivo"/>
                <a:ea typeface="Archivo"/>
                <a:cs typeface="Archivo"/>
                <a:sym typeface="Archivo"/>
              </a:rPr>
              <a:t>[7] </a:t>
            </a:r>
            <a:r>
              <a:rPr lang="en" sz="733" i="1">
                <a:latin typeface="Archivo"/>
                <a:ea typeface="Archivo"/>
                <a:cs typeface="Archivo"/>
                <a:sym typeface="Archivo"/>
              </a:rPr>
              <a:t>Sponsors</a:t>
            </a:r>
            <a:r>
              <a:rPr lang="en" sz="733">
                <a:latin typeface="Archivo"/>
                <a:ea typeface="Archivo"/>
                <a:cs typeface="Archivo"/>
                <a:sym typeface="Archivo"/>
              </a:rPr>
              <a:t>. Selenium. (n.d.-b). https://www.selenium.dev/sponsors/ </a:t>
            </a:r>
            <a:endParaRPr sz="733"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733">
                <a:latin typeface="Archivo"/>
                <a:ea typeface="Archivo"/>
                <a:cs typeface="Archivo"/>
                <a:sym typeface="Archivo"/>
              </a:rPr>
              <a:t>[8] </a:t>
            </a:r>
            <a:r>
              <a:rPr lang="en" sz="733" i="1">
                <a:latin typeface="Archivo"/>
                <a:ea typeface="Archivo"/>
                <a:cs typeface="Archivo"/>
                <a:sym typeface="Archivo"/>
              </a:rPr>
              <a:t>A deeper look at selenium</a:t>
            </a:r>
            <a:r>
              <a:rPr lang="en" sz="733">
                <a:latin typeface="Archivo"/>
                <a:ea typeface="Archivo"/>
                <a:cs typeface="Archivo"/>
                <a:sym typeface="Archivo"/>
              </a:rPr>
              <a:t>. Selenium. (2022, September 4). https://www.selenium.dev/documentation/overview/details/ </a:t>
            </a:r>
            <a:endParaRPr sz="733">
              <a:latin typeface="Archivo"/>
              <a:ea typeface="Archivo"/>
              <a:cs typeface="Archivo"/>
              <a:sym typeface="Archivo"/>
            </a:endParaRPr>
          </a:p>
          <a:p>
            <a:pPr>
              <a:spcBef>
                <a:spcPts val="1600"/>
              </a:spcBef>
            </a:pPr>
            <a:endParaRPr sz="733">
              <a:latin typeface="Archivo"/>
              <a:ea typeface="Archivo"/>
              <a:cs typeface="Archivo"/>
              <a:sym typeface="Archivo"/>
            </a:endParaRPr>
          </a:p>
          <a:p>
            <a:pPr>
              <a:spcBef>
                <a:spcPts val="1600"/>
              </a:spcBef>
            </a:pPr>
            <a:endParaRPr sz="733">
              <a:latin typeface="Archivo"/>
              <a:ea typeface="Archivo"/>
              <a:cs typeface="Archivo"/>
              <a:sym typeface="Archivo"/>
            </a:endParaRPr>
          </a:p>
          <a:p>
            <a:pPr>
              <a:spcBef>
                <a:spcPts val="1600"/>
              </a:spcBef>
            </a:pPr>
            <a:endParaRPr sz="733">
              <a:latin typeface="Archivo"/>
              <a:ea typeface="Archivo"/>
              <a:cs typeface="Archivo"/>
              <a:sym typeface="Archivo"/>
            </a:endParaRPr>
          </a:p>
          <a:p>
            <a:pPr>
              <a:spcBef>
                <a:spcPts val="1600"/>
              </a:spcBef>
            </a:pPr>
            <a:endParaRPr sz="7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532" name="Google Shape;532;p66"/>
          <p:cNvCxnSpPr/>
          <p:nvPr/>
        </p:nvCxnSpPr>
        <p:spPr>
          <a:xfrm>
            <a:off x="3267927" y="5370340"/>
            <a:ext cx="2112400" cy="60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D7E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66"/>
          <p:cNvCxnSpPr/>
          <p:nvPr/>
        </p:nvCxnSpPr>
        <p:spPr>
          <a:xfrm rot="10800000" flipH="1">
            <a:off x="8554067" y="2533933"/>
            <a:ext cx="628400" cy="536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D7E7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4" name="Google Shape;534;p66"/>
          <p:cNvSpPr txBox="1"/>
          <p:nvPr/>
        </p:nvSpPr>
        <p:spPr>
          <a:xfrm>
            <a:off x="7194533" y="5023833"/>
            <a:ext cx="4883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7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[1]Selenium Documentation, License v4.0,(2023),</a:t>
            </a:r>
            <a:endParaRPr sz="7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733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4"/>
              </a:rPr>
              <a:t>https://selenium.dev/documentation/about/copyright/#license</a:t>
            </a:r>
            <a:endParaRPr sz="7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7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[2]Selenium Repository,Framework and Ecosystem,</a:t>
            </a:r>
            <a:r>
              <a:rPr lang="en" sz="733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5"/>
              </a:rPr>
              <a:t>https://github.com/SeleniumHQ/selenium</a:t>
            </a:r>
            <a:endParaRPr sz="7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7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[3]</a:t>
            </a:r>
            <a:r>
              <a:rPr lang="en" sz="733">
                <a:latin typeface="Archivo"/>
                <a:ea typeface="Archivo"/>
                <a:cs typeface="Archivo"/>
                <a:sym typeface="Archivo"/>
              </a:rPr>
              <a:t>Selenium Documentation, Supported Browsers v4.0(2022),</a:t>
            </a:r>
            <a:r>
              <a:rPr lang="en" sz="733"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6"/>
              </a:rPr>
              <a:t> </a:t>
            </a:r>
            <a:r>
              <a:rPr lang="en" sz="733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6"/>
              </a:rPr>
              <a:t>https://selenium.dev/documentation/webdriver/browsers/</a:t>
            </a:r>
            <a:endParaRPr sz="7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7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Company Overview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388" name="Google Shape;388;p55"/>
          <p:cNvGraphicFramePr/>
          <p:nvPr/>
        </p:nvGraphicFramePr>
        <p:xfrm>
          <a:off x="960000" y="2153100"/>
          <a:ext cx="9936933" cy="349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4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3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Founded in</a:t>
                      </a:r>
                      <a:endParaRPr sz="1300" b="1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2018</a:t>
                      </a:r>
                      <a:endParaRPr sz="15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3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Headquarter</a:t>
                      </a:r>
                      <a:endParaRPr sz="1300" b="1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San Francisco</a:t>
                      </a:r>
                      <a:endParaRPr sz="15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Employees</a:t>
                      </a:r>
                      <a:endParaRPr sz="1300" b="1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175</a:t>
                      </a:r>
                      <a:endParaRPr sz="15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Company Domain</a:t>
                      </a:r>
                      <a:endParaRPr sz="1300" b="1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Cyber Security</a:t>
                      </a:r>
                      <a:endParaRPr sz="15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Mission Statement</a:t>
                      </a:r>
                      <a:endParaRPr sz="1300" b="1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To provide and enable strategic threat detection and response in the wake of sophisticated security needs</a:t>
                      </a:r>
                      <a:endParaRPr sz="15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3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Target Market</a:t>
                      </a:r>
                      <a:endParaRPr sz="1300" b="1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Security Information and Event Management solution (SIEM)</a:t>
                      </a:r>
                      <a:endParaRPr sz="15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9" name="Google Shape;389;p55"/>
          <p:cNvSpPr txBox="1"/>
          <p:nvPr/>
        </p:nvSpPr>
        <p:spPr>
          <a:xfrm>
            <a:off x="11517600" y="6559600"/>
            <a:ext cx="6744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Title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>
            <a:spLocks noGrp="1"/>
          </p:cNvSpPr>
          <p:nvPr>
            <p:ph type="title"/>
          </p:nvPr>
        </p:nvSpPr>
        <p:spPr>
          <a:xfrm>
            <a:off x="1298033" y="371800"/>
            <a:ext cx="5775200" cy="196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Challenges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95" name="Google Shape;395;p56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 rot="10800000" flipH="1">
            <a:off x="8208267" y="-4032"/>
            <a:ext cx="3983736" cy="683619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/>
          <p:nvPr/>
        </p:nvSpPr>
        <p:spPr>
          <a:xfrm flipH="1">
            <a:off x="6212233" y="2032889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7" name="Google Shape;397;p56"/>
          <p:cNvSpPr txBox="1"/>
          <p:nvPr/>
        </p:nvSpPr>
        <p:spPr>
          <a:xfrm>
            <a:off x="1088367" y="2032900"/>
            <a:ext cx="7199200" cy="498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397923">
              <a:lnSpc>
                <a:spcPct val="150000"/>
              </a:lnSpc>
              <a:buClr>
                <a:schemeClr val="accent2"/>
              </a:buClr>
              <a:buSzPts val="1100"/>
              <a:buFont typeface="Archivo SemiBold"/>
              <a:buChar char="●"/>
            </a:pPr>
            <a:r>
              <a:rPr lang="en" sz="1467">
                <a:solidFill>
                  <a:schemeClr val="accent2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Internal SOC* Team(Customer 0)  has to perform:</a:t>
            </a:r>
            <a:endParaRPr sz="1467">
              <a:solidFill>
                <a:schemeClr val="accent2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marL="1219170" lvl="1" indent="-397923">
              <a:lnSpc>
                <a:spcPct val="150000"/>
              </a:lnSpc>
              <a:buClr>
                <a:schemeClr val="accent2"/>
              </a:buClr>
              <a:buSzPts val="1100"/>
              <a:buFont typeface="Archivo SemiBold"/>
              <a:buChar char="○"/>
            </a:pPr>
            <a:r>
              <a:rPr lang="en" sz="1467">
                <a:solidFill>
                  <a:schemeClr val="accent2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Manual end-to-end testing for each release with RBAC</a:t>
            </a:r>
            <a:endParaRPr sz="1467">
              <a:solidFill>
                <a:schemeClr val="accent2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marL="1828754" lvl="2" indent="-397923">
              <a:lnSpc>
                <a:spcPct val="150000"/>
              </a:lnSpc>
              <a:buClr>
                <a:schemeClr val="accent2"/>
              </a:buClr>
              <a:buSzPts val="1100"/>
              <a:buFont typeface="Archivo SemiBold"/>
              <a:buChar char="■"/>
            </a:pPr>
            <a:r>
              <a:rPr lang="en" sz="1467">
                <a:solidFill>
                  <a:schemeClr val="accent2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Mainline and Hotfixes</a:t>
            </a:r>
            <a:endParaRPr sz="1467">
              <a:solidFill>
                <a:schemeClr val="accent2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marL="1219170" lvl="1" indent="-397923">
              <a:lnSpc>
                <a:spcPct val="150000"/>
              </a:lnSpc>
              <a:buClr>
                <a:schemeClr val="accent2"/>
              </a:buClr>
              <a:buSzPts val="1100"/>
              <a:buFont typeface="Archivo SemiBold"/>
              <a:buChar char="○"/>
            </a:pPr>
            <a:r>
              <a:rPr lang="en" sz="1467" b="1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rPr>
              <a:t>Testing Process</a:t>
            </a:r>
            <a:r>
              <a:rPr lang="en" sz="1467">
                <a:solidFill>
                  <a:schemeClr val="accent2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:</a:t>
            </a:r>
            <a:endParaRPr sz="1467">
              <a:solidFill>
                <a:schemeClr val="accent2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marL="1828754" lvl="2" indent="-397923">
              <a:lnSpc>
                <a:spcPct val="150000"/>
              </a:lnSpc>
              <a:buClr>
                <a:schemeClr val="accent2"/>
              </a:buClr>
              <a:buSzPts val="1100"/>
              <a:buFont typeface="Archivo SemiBold"/>
              <a:buChar char="■"/>
            </a:pPr>
            <a:r>
              <a:rPr lang="en" sz="1467">
                <a:solidFill>
                  <a:schemeClr val="accent2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Currently, there are </a:t>
            </a:r>
            <a:r>
              <a:rPr lang="en" sz="1467" b="1" u="sng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rPr>
              <a:t>300 manual test cases</a:t>
            </a:r>
            <a:r>
              <a:rPr lang="en" sz="1467">
                <a:solidFill>
                  <a:schemeClr val="accent2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. As the company’s Product Engineering team develops new capabilities, new manual tests may be added/revised</a:t>
            </a:r>
            <a:endParaRPr sz="1467">
              <a:solidFill>
                <a:schemeClr val="accent2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marL="1828754" lvl="2" indent="-397923">
              <a:lnSpc>
                <a:spcPct val="150000"/>
              </a:lnSpc>
              <a:buClr>
                <a:schemeClr val="accent2"/>
              </a:buClr>
              <a:buSzPts val="1100"/>
              <a:buFont typeface="Archivo SemiBold"/>
              <a:buChar char="■"/>
            </a:pPr>
            <a:r>
              <a:rPr lang="en" sz="1467" b="1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rPr>
              <a:t>Total Regression Test &amp; Feedback turnaround</a:t>
            </a:r>
            <a:r>
              <a:rPr lang="en" sz="1467">
                <a:solidFill>
                  <a:schemeClr val="accent2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 (</a:t>
            </a:r>
            <a:r>
              <a:rPr lang="en" sz="1467" b="1" u="sng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rPr>
              <a:t>168 hours</a:t>
            </a:r>
            <a:r>
              <a:rPr lang="en" sz="1467">
                <a:solidFill>
                  <a:schemeClr val="accent2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)</a:t>
            </a:r>
            <a:endParaRPr sz="1467">
              <a:solidFill>
                <a:schemeClr val="accent2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marL="2438339" lvl="3" indent="-397923">
              <a:lnSpc>
                <a:spcPct val="150000"/>
              </a:lnSpc>
              <a:buClr>
                <a:schemeClr val="accent2"/>
              </a:buClr>
              <a:buSzPts val="1100"/>
              <a:buFont typeface="Archivo SemiBold"/>
              <a:buChar char="●"/>
            </a:pPr>
            <a:r>
              <a:rPr lang="en" sz="1467" i="1">
                <a:solidFill>
                  <a:schemeClr val="accent2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Test setup</a:t>
            </a:r>
            <a:r>
              <a:rPr lang="en" sz="1467">
                <a:solidFill>
                  <a:schemeClr val="accent2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 (72 hours)</a:t>
            </a:r>
            <a:endParaRPr sz="1467">
              <a:solidFill>
                <a:schemeClr val="accent2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marL="2438339" lvl="3" indent="-397923">
              <a:lnSpc>
                <a:spcPct val="150000"/>
              </a:lnSpc>
              <a:buClr>
                <a:schemeClr val="accent2"/>
              </a:buClr>
              <a:buSzPts val="1100"/>
              <a:buFont typeface="Archivo SemiBold"/>
              <a:buChar char="●"/>
            </a:pPr>
            <a:r>
              <a:rPr lang="en" sz="1467" i="1">
                <a:solidFill>
                  <a:schemeClr val="accent2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Manual execution of the test cases</a:t>
            </a:r>
            <a:r>
              <a:rPr lang="en" sz="1467">
                <a:solidFill>
                  <a:schemeClr val="accent2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 (48 hours)</a:t>
            </a:r>
            <a:endParaRPr sz="1467">
              <a:solidFill>
                <a:schemeClr val="accent2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marL="2438339" lvl="3" indent="-397923">
              <a:lnSpc>
                <a:spcPct val="150000"/>
              </a:lnSpc>
              <a:buClr>
                <a:schemeClr val="accent2"/>
              </a:buClr>
              <a:buSzPts val="1100"/>
              <a:buFont typeface="Archivo SemiBold"/>
              <a:buChar char="●"/>
            </a:pPr>
            <a:r>
              <a:rPr lang="en" sz="1467" i="1">
                <a:solidFill>
                  <a:schemeClr val="accent2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Manual analysis of the test results</a:t>
            </a:r>
            <a:r>
              <a:rPr lang="en" sz="1467">
                <a:solidFill>
                  <a:schemeClr val="accent2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 (48 hours) </a:t>
            </a:r>
            <a:endParaRPr sz="1467">
              <a:solidFill>
                <a:schemeClr val="accent2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marL="609585" indent="-397923">
              <a:lnSpc>
                <a:spcPct val="150000"/>
              </a:lnSpc>
              <a:buClr>
                <a:schemeClr val="accent2"/>
              </a:buClr>
              <a:buSzPts val="1100"/>
              <a:buFont typeface="Archivo SemiBold"/>
              <a:buChar char="●"/>
            </a:pPr>
            <a:r>
              <a:rPr lang="en" sz="1467" u="sng">
                <a:solidFill>
                  <a:schemeClr val="accent2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Bottlenecks</a:t>
            </a:r>
            <a:r>
              <a:rPr lang="en" sz="1467">
                <a:solidFill>
                  <a:schemeClr val="accent2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 - inaccurate, intractable testing  leading to inefficient and time-consuming testing process </a:t>
            </a:r>
            <a:endParaRPr sz="1467">
              <a:solidFill>
                <a:schemeClr val="accent2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609585" algn="just">
              <a:lnSpc>
                <a:spcPct val="150000"/>
              </a:lnSpc>
            </a:pPr>
            <a:endParaRPr sz="1467"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398" name="Google Shape;398;p56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99" name="Google Shape;399;p56"/>
          <p:cNvSpPr txBox="1"/>
          <p:nvPr/>
        </p:nvSpPr>
        <p:spPr>
          <a:xfrm>
            <a:off x="408567" y="6433633"/>
            <a:ext cx="4044400" cy="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*Security Operations Center</a:t>
            </a:r>
            <a:endParaRPr sz="9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>
            <a:spLocks noGrp="1"/>
          </p:cNvSpPr>
          <p:nvPr>
            <p:ph type="title"/>
          </p:nvPr>
        </p:nvSpPr>
        <p:spPr>
          <a:xfrm>
            <a:off x="4892933" y="1141000"/>
            <a:ext cx="57752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Business </a:t>
            </a:r>
            <a:endParaRPr/>
          </a:p>
          <a:p>
            <a:r>
              <a:rPr lang="en">
                <a:solidFill>
                  <a:schemeClr val="accent1"/>
                </a:solidFill>
              </a:rPr>
              <a:t>Objectives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05" name="Google Shape;405;p57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 flipH="1">
            <a:off x="-25668" y="1"/>
            <a:ext cx="400696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7"/>
          <p:cNvSpPr/>
          <p:nvPr/>
        </p:nvSpPr>
        <p:spPr>
          <a:xfrm flipH="1">
            <a:off x="-2526001" y="2440922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7" name="Google Shape;407;p57"/>
          <p:cNvSpPr txBox="1"/>
          <p:nvPr/>
        </p:nvSpPr>
        <p:spPr>
          <a:xfrm>
            <a:off x="3567733" y="3553367"/>
            <a:ext cx="8242800" cy="193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397923" algn="just">
              <a:lnSpc>
                <a:spcPct val="150000"/>
              </a:lnSpc>
              <a:buSzPts val="1100"/>
              <a:buFont typeface="Archivo SemiBold"/>
              <a:buAutoNum type="arabicPeriod"/>
            </a:pPr>
            <a:r>
              <a:rPr lang="en" sz="1467">
                <a:latin typeface="Archivo SemiBold"/>
                <a:ea typeface="Archivo SemiBold"/>
                <a:cs typeface="Archivo SemiBold"/>
                <a:sym typeface="Archivo SemiBold"/>
              </a:rPr>
              <a:t> Reduce end-to-end regression testing efforts and costs by 230% [1][2]</a:t>
            </a:r>
            <a:endParaRPr sz="1467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marL="609585" indent="-397923" algn="just">
              <a:lnSpc>
                <a:spcPct val="150000"/>
              </a:lnSpc>
              <a:buSzPts val="1100"/>
              <a:buFont typeface="Archivo SemiBold"/>
              <a:buAutoNum type="arabicPeriod"/>
            </a:pPr>
            <a:r>
              <a:rPr lang="en" sz="933">
                <a:latin typeface="Archivo SemiBold"/>
                <a:ea typeface="Archivo SemiBold"/>
                <a:cs typeface="Archivo SemiBold"/>
                <a:sym typeface="Archivo SemiBold"/>
              </a:rPr>
              <a:t> </a:t>
            </a:r>
            <a:r>
              <a:rPr lang="en" sz="1467">
                <a:latin typeface="Archivo SemiBold"/>
                <a:ea typeface="Archivo SemiBold"/>
                <a:cs typeface="Archivo SemiBold"/>
                <a:sym typeface="Archivo SemiBold"/>
              </a:rPr>
              <a:t>Reducing the time taken to give feedback to the development team by 50%[3], in turn enabling the development team’s throughput</a:t>
            </a:r>
            <a:endParaRPr sz="1467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marL="609585" indent="-397923" algn="just">
              <a:lnSpc>
                <a:spcPct val="150000"/>
              </a:lnSpc>
              <a:buSzPts val="1100"/>
              <a:buFont typeface="Archivo SemiBold"/>
              <a:buAutoNum type="arabicPeriod"/>
            </a:pPr>
            <a:r>
              <a:rPr lang="en" sz="1467">
                <a:latin typeface="Archivo SemiBold"/>
                <a:ea typeface="Archivo SemiBold"/>
                <a:cs typeface="Archivo SemiBold"/>
                <a:sym typeface="Archivo SemiBold"/>
              </a:rPr>
              <a:t>Identifying and reporting bug/s impacting the strategic threat detection and incident response workflows</a:t>
            </a:r>
            <a:endParaRPr sz="2400"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408" name="Google Shape;408;p57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09" name="Google Shape;409;p57"/>
          <p:cNvSpPr txBox="1"/>
          <p:nvPr/>
        </p:nvSpPr>
        <p:spPr>
          <a:xfrm>
            <a:off x="3812900" y="6262967"/>
            <a:ext cx="4044400" cy="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[1] Challenges: Slide 6</a:t>
            </a:r>
            <a:endParaRPr sz="9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[2] Architecture &amp; Design: Slide 52, Slide 53</a:t>
            </a:r>
            <a:endParaRPr sz="9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[3] SMART Analysis: Slide 8</a:t>
            </a:r>
            <a:endParaRPr sz="9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Google Shape;414;p58"/>
          <p:cNvGraphicFramePr/>
          <p:nvPr/>
        </p:nvGraphicFramePr>
        <p:xfrm>
          <a:off x="84784" y="1671333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71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u="sng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BO.1</a:t>
                      </a:r>
                      <a:endParaRPr sz="1700" b="1" u="sng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71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u="sng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BO.2</a:t>
                      </a:r>
                      <a:endParaRPr sz="2400" u="sng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1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u="sng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BO.3</a:t>
                      </a:r>
                      <a:endParaRPr sz="2400" u="sng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5" name="Google Shape;4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84" y="974301"/>
            <a:ext cx="10869381" cy="499640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8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>
            <a:spLocks noGrp="1"/>
          </p:cNvSpPr>
          <p:nvPr>
            <p:ph type="title"/>
          </p:nvPr>
        </p:nvSpPr>
        <p:spPr>
          <a:xfrm>
            <a:off x="4044867" y="2554500"/>
            <a:ext cx="64884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Market Research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22" name="Google Shape;422;p59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 flipH="1">
            <a:off x="-25668" y="1"/>
            <a:ext cx="400696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9"/>
          <p:cNvSpPr/>
          <p:nvPr/>
        </p:nvSpPr>
        <p:spPr>
          <a:xfrm flipH="1">
            <a:off x="-2526001" y="2440922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4" name="Google Shape;424;p59"/>
          <p:cNvSpPr txBox="1"/>
          <p:nvPr/>
        </p:nvSpPr>
        <p:spPr>
          <a:xfrm>
            <a:off x="11517600" y="6559600"/>
            <a:ext cx="6744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Title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/>
          <p:nvPr/>
        </p:nvSpPr>
        <p:spPr>
          <a:xfrm>
            <a:off x="76767" y="5719933"/>
            <a:ext cx="11537600" cy="6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latin typeface="Archivo"/>
                <a:ea typeface="Archivo"/>
                <a:cs typeface="Archivo"/>
                <a:sym typeface="Archivo"/>
              </a:rPr>
              <a:t>[1]Selenium Documentation, Supported Browsers v4.0(2022),</a:t>
            </a:r>
            <a:r>
              <a:rPr lang="en" sz="1067"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/>
              </a:rPr>
              <a:t> </a:t>
            </a:r>
            <a:r>
              <a:rPr lang="en" sz="1067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https://selenium.dev/documentation/webdriver/browsers/</a:t>
            </a:r>
            <a:endParaRPr sz="1067" u="sng">
              <a:solidFill>
                <a:schemeClr val="hlink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1067">
                <a:latin typeface="Archivo"/>
                <a:ea typeface="Archivo"/>
                <a:cs typeface="Archivo"/>
                <a:sym typeface="Archivo"/>
              </a:rPr>
              <a:t>[2]Selenium Documentation, Installing Libraries v4.0(2023),</a:t>
            </a:r>
            <a:r>
              <a:rPr lang="en" sz="1067"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/>
              </a:rPr>
              <a:t> </a:t>
            </a:r>
            <a:r>
              <a:rPr lang="en" sz="1067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4"/>
              </a:rPr>
              <a:t>https://selenium.dev/documentation/webdriver/getting_started/install_library/</a:t>
            </a:r>
            <a:endParaRPr sz="1067" u="sng">
              <a:solidFill>
                <a:schemeClr val="hlink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1067">
                <a:latin typeface="Archivo"/>
                <a:ea typeface="Archivo"/>
                <a:cs typeface="Archivo"/>
                <a:sym typeface="Archivo"/>
              </a:rPr>
              <a:t>[3] Himanshu Sheth, Selenium Tutorial and its Advantages, April, 2024,</a:t>
            </a:r>
            <a:r>
              <a:rPr lang="en" sz="1067"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/>
              </a:rPr>
              <a:t> </a:t>
            </a:r>
            <a:r>
              <a:rPr lang="en" sz="1067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5"/>
              </a:rPr>
              <a:t>https:/.lambdatest.com/blog/why-selenium</a:t>
            </a:r>
            <a:endParaRPr sz="1067" u="sng">
              <a:solidFill>
                <a:schemeClr val="hlink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1067">
                <a:latin typeface="Archivo"/>
                <a:ea typeface="Archivo"/>
                <a:cs typeface="Archivo"/>
                <a:sym typeface="Archivo"/>
              </a:rPr>
              <a:t>[4]Selenium Documentation ,Bi Directional Functionality v4.0(2023),</a:t>
            </a:r>
            <a:r>
              <a:rPr lang="en" sz="1067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6"/>
              </a:rPr>
              <a:t>https://selenium.dev/documentation/webdriver/bidirectional/</a:t>
            </a:r>
            <a:endParaRPr sz="1067" u="sng">
              <a:solidFill>
                <a:schemeClr val="hlink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30" name="Google Shape;430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201" y="203201"/>
            <a:ext cx="11411167" cy="5516732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0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61"/>
          <p:cNvPicPr preferRelativeResize="0"/>
          <p:nvPr/>
        </p:nvPicPr>
        <p:blipFill rotWithShape="1">
          <a:blip r:embed="rId3">
            <a:alphaModFix/>
          </a:blip>
          <a:srcRect t="5615" r="3984"/>
          <a:stretch/>
        </p:blipFill>
        <p:spPr>
          <a:xfrm>
            <a:off x="1355934" y="1560134"/>
            <a:ext cx="8700135" cy="433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6883984" y="1910048"/>
            <a:ext cx="98733" cy="60337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1"/>
          <p:cNvSpPr txBox="1"/>
          <p:nvPr/>
        </p:nvSpPr>
        <p:spPr>
          <a:xfrm>
            <a:off x="6667051" y="1910017"/>
            <a:ext cx="877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Selenium</a:t>
            </a:r>
            <a:endParaRPr sz="8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9" name="Google Shape;439;p61"/>
          <p:cNvSpPr txBox="1"/>
          <p:nvPr/>
        </p:nvSpPr>
        <p:spPr>
          <a:xfrm>
            <a:off x="6054851" y="2993967"/>
            <a:ext cx="877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Selenide</a:t>
            </a:r>
            <a:endParaRPr sz="8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40" name="Google Shape;44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6264318" y="3044730"/>
            <a:ext cx="98733" cy="6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4697651" y="4464930"/>
            <a:ext cx="98733" cy="60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1"/>
          <p:cNvSpPr txBox="1"/>
          <p:nvPr/>
        </p:nvSpPr>
        <p:spPr>
          <a:xfrm>
            <a:off x="4499184" y="4464933"/>
            <a:ext cx="877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Cypress</a:t>
            </a:r>
            <a:endParaRPr sz="8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3" name="Google Shape;443;p61"/>
          <p:cNvSpPr txBox="1"/>
          <p:nvPr/>
        </p:nvSpPr>
        <p:spPr>
          <a:xfrm>
            <a:off x="7944017" y="3363167"/>
            <a:ext cx="1263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Scalability</a:t>
            </a:r>
            <a:endParaRPr sz="16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4" name="Google Shape;444;p61"/>
          <p:cNvSpPr txBox="1"/>
          <p:nvPr/>
        </p:nvSpPr>
        <p:spPr>
          <a:xfrm>
            <a:off x="2812317" y="3363167"/>
            <a:ext cx="1263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   Niche</a:t>
            </a:r>
            <a:endParaRPr sz="16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5" name="Google Shape;445;p61"/>
          <p:cNvSpPr txBox="1"/>
          <p:nvPr/>
        </p:nvSpPr>
        <p:spPr>
          <a:xfrm>
            <a:off x="5010551" y="1174767"/>
            <a:ext cx="2087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Cross-X Support</a:t>
            </a:r>
            <a:endParaRPr sz="16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6" name="Google Shape;446;p61"/>
          <p:cNvSpPr txBox="1"/>
          <p:nvPr/>
        </p:nvSpPr>
        <p:spPr>
          <a:xfrm>
            <a:off x="5308084" y="5728567"/>
            <a:ext cx="1263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Inflexible</a:t>
            </a:r>
            <a:endParaRPr sz="16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7" name="Google Shape;447;p61"/>
          <p:cNvSpPr txBox="1">
            <a:spLocks noGrp="1"/>
          </p:cNvSpPr>
          <p:nvPr>
            <p:ph type="title"/>
          </p:nvPr>
        </p:nvSpPr>
        <p:spPr>
          <a:xfrm>
            <a:off x="985517" y="310433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‘Magic Quadrant’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48" name="Google Shape;448;p61"/>
          <p:cNvSpPr/>
          <p:nvPr/>
        </p:nvSpPr>
        <p:spPr>
          <a:xfrm rot="10800000">
            <a:off x="3311867" y="4668167"/>
            <a:ext cx="990000" cy="60400"/>
          </a:xfrm>
          <a:prstGeom prst="rightArrow">
            <a:avLst>
              <a:gd name="adj1" fmla="val 50000"/>
              <a:gd name="adj2" fmla="val 163907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9" name="Google Shape;449;p61"/>
          <p:cNvSpPr txBox="1"/>
          <p:nvPr/>
        </p:nvSpPr>
        <p:spPr>
          <a:xfrm>
            <a:off x="1114067" y="4364533"/>
            <a:ext cx="23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Niche Player in the market and is inflexible for </a:t>
            </a:r>
            <a:r>
              <a:rPr lang="en" sz="1067">
                <a:solidFill>
                  <a:srgbClr val="1F1F1F"/>
                </a:solidFill>
                <a:highlight>
                  <a:srgbClr val="FFFFFF"/>
                </a:highlight>
              </a:rPr>
              <a:t> customization options for test data management [1], reporting, and framework integration.</a:t>
            </a:r>
            <a:endParaRPr sz="1067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0" name="Google Shape;450;p61"/>
          <p:cNvSpPr/>
          <p:nvPr/>
        </p:nvSpPr>
        <p:spPr>
          <a:xfrm>
            <a:off x="7435100" y="2082900"/>
            <a:ext cx="990000" cy="60400"/>
          </a:xfrm>
          <a:prstGeom prst="rightArrow">
            <a:avLst>
              <a:gd name="adj1" fmla="val 50000"/>
              <a:gd name="adj2" fmla="val 163907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1" name="Google Shape;451;p61"/>
          <p:cNvSpPr txBox="1"/>
          <p:nvPr/>
        </p:nvSpPr>
        <p:spPr>
          <a:xfrm>
            <a:off x="62867" y="6021500"/>
            <a:ext cx="7318400" cy="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</a:t>
            </a:r>
            <a:r>
              <a:rPr lang="en" sz="1067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1]Jash Unadkat, Comparison of Cypress, 2023,</a:t>
            </a:r>
            <a:r>
              <a:rPr lang="en" sz="1067" u="sng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https://browserstack.com/guide/cypress-vs-selenium</a:t>
            </a:r>
            <a:endParaRPr sz="1067">
              <a:solidFill>
                <a:srgbClr val="191919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1067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[2] Himanshu Sheth, Selenium Tutorial and its Advantages, April, 2024,</a:t>
            </a:r>
            <a:r>
              <a:rPr lang="en" sz="1067">
                <a:solidFill>
                  <a:srgbClr val="191919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67" u="sng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https:/.lambdatest.com/blog/why-selenium</a:t>
            </a:r>
            <a:endParaRPr sz="1067">
              <a:solidFill>
                <a:srgbClr val="191919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2" name="Google Shape;452;p61"/>
          <p:cNvSpPr/>
          <p:nvPr/>
        </p:nvSpPr>
        <p:spPr>
          <a:xfrm>
            <a:off x="6989400" y="1875400"/>
            <a:ext cx="98800" cy="60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3" name="Google Shape;453;p61"/>
          <p:cNvSpPr txBox="1"/>
          <p:nvPr/>
        </p:nvSpPr>
        <p:spPr>
          <a:xfrm>
            <a:off x="8351233" y="1432800"/>
            <a:ext cx="2951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Mature and widely accepted and used across industries with cross and multi language and browser support [2]. Framework allows more control over browser interactions and integrations </a:t>
            </a:r>
            <a:endParaRPr sz="1067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4" name="Google Shape;454;p61"/>
          <p:cNvSpPr/>
          <p:nvPr/>
        </p:nvSpPr>
        <p:spPr>
          <a:xfrm>
            <a:off x="7163200" y="2993967"/>
            <a:ext cx="990000" cy="60400"/>
          </a:xfrm>
          <a:prstGeom prst="rightArrow">
            <a:avLst>
              <a:gd name="adj1" fmla="val 50000"/>
              <a:gd name="adj2" fmla="val 163907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5" name="Google Shape;455;p61"/>
          <p:cNvSpPr txBox="1"/>
          <p:nvPr/>
        </p:nvSpPr>
        <p:spPr>
          <a:xfrm>
            <a:off x="8085367" y="2505733"/>
            <a:ext cx="33976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Simplified API offers less fine-grained control over browser interactions compared to Selenium, leverages  selenium libraries and has browsers support other than chromium instances</a:t>
            </a:r>
            <a:endParaRPr sz="1067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6" name="Google Shape;456;p61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>
            <a:spLocks noGrp="1"/>
          </p:cNvSpPr>
          <p:nvPr>
            <p:ph type="title"/>
          </p:nvPr>
        </p:nvSpPr>
        <p:spPr>
          <a:xfrm>
            <a:off x="824300" y="87633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SWOT Analysis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2" name="Google Shape;462;p62"/>
          <p:cNvSpPr txBox="1"/>
          <p:nvPr/>
        </p:nvSpPr>
        <p:spPr>
          <a:xfrm>
            <a:off x="0" y="5539501"/>
            <a:ext cx="11545200" cy="125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[1] (2024). Selenide vs. Selenium. Retrieved April 22, 2024, from </a:t>
            </a:r>
            <a:r>
              <a:rPr lang="en" sz="933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https://selenide.org/documentation/selenide-vs-selenium.html</a:t>
            </a:r>
            <a:endParaRPr sz="9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[2] Sheth, H. (2020). Cypress vs. Selenium Comparison. LambdaTest. Retrieved April 22, 2024, from </a:t>
            </a:r>
            <a:r>
              <a:rPr lang="en" sz="933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4"/>
              </a:rPr>
              <a:t>https://www.lambdatest.com/blog/cypress-vs-selenium-comparison/</a:t>
            </a:r>
            <a:endParaRPr sz="9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[3](2024). Selenium Tutorial. Retrieved April 22, 2024, from </a:t>
            </a:r>
            <a:r>
              <a:rPr lang="en" sz="933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5"/>
              </a:rPr>
              <a:t>https://www.lambdatest.com/selenium</a:t>
            </a:r>
            <a:endParaRPr sz="9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[4] (2024). Selenide vs. Selenium. Retrieved April 22, 2024, from </a:t>
            </a:r>
            <a:r>
              <a:rPr lang="en" sz="933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https://selenide.org/documentation/selenide-vs-selenium.html</a:t>
            </a:r>
            <a:endParaRPr sz="9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[5] Trade-offs. Cypress Documentation. Retrieved April 22, 2024,  from </a:t>
            </a:r>
            <a:r>
              <a:rPr lang="en" sz="933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6"/>
              </a:rPr>
              <a:t>https://docs.cypress.io/guides/references/trade-offs</a:t>
            </a:r>
            <a:endParaRPr sz="9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9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[6] Sheth, H. (2020). Cypress vs. Selenium Comparison. LambdaTest. Retrieved April 22, 2024, from </a:t>
            </a:r>
            <a:r>
              <a:rPr lang="en" sz="933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4"/>
              </a:rPr>
              <a:t>https://www.lambdatest.com/blog/cypress-vs-selenium-comparison/</a:t>
            </a:r>
            <a:endParaRPr sz="9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9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3" name="Google Shape;463;p62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64" name="Google Shape;464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" y="1782601"/>
            <a:ext cx="4001633" cy="2778297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2"/>
          <p:cNvSpPr txBox="1"/>
          <p:nvPr/>
        </p:nvSpPr>
        <p:spPr>
          <a:xfrm>
            <a:off x="480901" y="1025069"/>
            <a:ext cx="31072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Selenium</a:t>
            </a:r>
            <a:endParaRPr sz="32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66" name="Google Shape;466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7631" y="1782601"/>
            <a:ext cx="4143336" cy="2716767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2"/>
          <p:cNvSpPr txBox="1"/>
          <p:nvPr/>
        </p:nvSpPr>
        <p:spPr>
          <a:xfrm>
            <a:off x="4461616" y="1014867"/>
            <a:ext cx="32688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Selenide</a:t>
            </a:r>
            <a:r>
              <a:rPr lang="en" sz="3200" b="1" baseline="30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[4]</a:t>
            </a:r>
            <a:endParaRPr sz="3200" b="1" baseline="30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68" name="Google Shape;468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0368" y="1782600"/>
            <a:ext cx="3978065" cy="2825533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2"/>
          <p:cNvSpPr txBox="1"/>
          <p:nvPr/>
        </p:nvSpPr>
        <p:spPr>
          <a:xfrm>
            <a:off x="8134351" y="960433"/>
            <a:ext cx="3268800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Cypress</a:t>
            </a:r>
            <a:endParaRPr sz="3200" b="1" baseline="30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0" name="Google Shape;470;p62"/>
          <p:cNvSpPr/>
          <p:nvPr/>
        </p:nvSpPr>
        <p:spPr>
          <a:xfrm>
            <a:off x="3992033" y="886233"/>
            <a:ext cx="65600" cy="438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1" name="Google Shape;471;p62"/>
          <p:cNvSpPr/>
          <p:nvPr/>
        </p:nvSpPr>
        <p:spPr>
          <a:xfrm>
            <a:off x="8085027" y="851233"/>
            <a:ext cx="65600" cy="441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2" name="Google Shape;472;p62"/>
          <p:cNvSpPr/>
          <p:nvPr/>
        </p:nvSpPr>
        <p:spPr>
          <a:xfrm rot="5400000">
            <a:off x="5919500" y="-4137567"/>
            <a:ext cx="81600" cy="11643200"/>
          </a:xfrm>
          <a:prstGeom prst="roundRect">
            <a:avLst>
              <a:gd name="adj" fmla="val 12459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1286</Words>
  <Application>Microsoft Macintosh PowerPoint</Application>
  <PresentationFormat>Widescreen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Aptos</vt:lpstr>
      <vt:lpstr>Aptos Display</vt:lpstr>
      <vt:lpstr>Archivo</vt:lpstr>
      <vt:lpstr>Archivo Medium</vt:lpstr>
      <vt:lpstr>Archivo SemiBold</vt:lpstr>
      <vt:lpstr>Archivo Thin</vt:lpstr>
      <vt:lpstr>Arial</vt:lpstr>
      <vt:lpstr>Poppins</vt:lpstr>
      <vt:lpstr>Roboto</vt:lpstr>
      <vt:lpstr>Office Theme</vt:lpstr>
      <vt:lpstr>CyberSIEM</vt:lpstr>
      <vt:lpstr>Company Overview</vt:lpstr>
      <vt:lpstr>Challenges</vt:lpstr>
      <vt:lpstr>Business  Objectives</vt:lpstr>
      <vt:lpstr>PowerPoint Presentation</vt:lpstr>
      <vt:lpstr>Market Research</vt:lpstr>
      <vt:lpstr>PowerPoint Presentation</vt:lpstr>
      <vt:lpstr>‘Magic Quadrant’ Analysis</vt:lpstr>
      <vt:lpstr>SWOT Analysis </vt:lpstr>
      <vt:lpstr>OSS Research</vt:lpstr>
      <vt:lpstr>Upstream[1] </vt:lpstr>
      <vt:lpstr>Downstream[1, 2]</vt:lpstr>
      <vt:lpstr>OSS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Labellarte</dc:creator>
  <cp:lastModifiedBy>Louis Labellarte</cp:lastModifiedBy>
  <cp:revision>1</cp:revision>
  <dcterms:created xsi:type="dcterms:W3CDTF">2024-09-08T22:39:25Z</dcterms:created>
  <dcterms:modified xsi:type="dcterms:W3CDTF">2024-09-08T22:39:56Z</dcterms:modified>
</cp:coreProperties>
</file>