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84" r:id="rId2"/>
    <p:sldId id="285" r:id="rId3"/>
    <p:sldId id="28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16E73-75D5-E649-BCCF-8CBEA1AAF030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F2222-6904-8845-BF8C-ED67AA03F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cf890f858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2cf890f858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cfc5b992f8_6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cfc5b992f8_6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907B-D249-8EB7-8207-B3BEAFF94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2CC1E-FC08-7146-6323-F15231DC3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BB09E-171F-6CA9-69E5-C31F1B08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3B4B-242A-284D-968F-A87009DCABB0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BC027-6749-C235-AF5D-1CABDA2E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8DD92-2E2A-B908-B16B-391723C0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F64A-27D7-E142-B479-EF617E41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8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93F8-CE21-01B6-14CB-1DE56DA2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60E71-66E0-EC20-E363-06F943BA1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93BC5-662E-67BC-0945-B9207CFA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3B4B-242A-284D-968F-A87009DCABB0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C0D7C-9EA3-5BE7-61DE-7A6F0396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F6DB2-F2AD-C63E-6016-0066D17C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F64A-27D7-E142-B479-EF617E41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1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43206-D109-19F2-6FDC-D53568997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E1600-5949-AABA-4789-E74AED6A2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0A6A1-87EA-787C-FE61-ECBC4C8E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3B4B-242A-284D-968F-A87009DCABB0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8ECAD-AB09-35F8-7655-25902A40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A33F-5F84-E103-00C7-50C1106C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F64A-27D7-E142-B479-EF617E41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63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952867" y="3117900"/>
            <a:ext cx="5775200" cy="20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054467" y="1553767"/>
            <a:ext cx="1758000" cy="1221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 rot="-5400000">
            <a:off x="9208066" y="3919539"/>
            <a:ext cx="6953935" cy="6818228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3918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ubTitle" idx="1"/>
          </p:nvPr>
        </p:nvSpPr>
        <p:spPr>
          <a:xfrm>
            <a:off x="6597008" y="2223500"/>
            <a:ext cx="4054400" cy="2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ubTitle" idx="2"/>
          </p:nvPr>
        </p:nvSpPr>
        <p:spPr>
          <a:xfrm>
            <a:off x="1540600" y="2223500"/>
            <a:ext cx="4054400" cy="2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24"/>
          <p:cNvPicPr preferRelativeResize="0"/>
          <p:nvPr/>
        </p:nvPicPr>
        <p:blipFill rotWithShape="1">
          <a:blip r:embed="rId2">
            <a:alphaModFix/>
          </a:blip>
          <a:srcRect t="61776"/>
          <a:stretch/>
        </p:blipFill>
        <p:spPr>
          <a:xfrm>
            <a:off x="34" y="5792067"/>
            <a:ext cx="12192004" cy="106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4"/>
          <p:cNvSpPr/>
          <p:nvPr/>
        </p:nvSpPr>
        <p:spPr>
          <a:xfrm rot="5400000" flipH="1">
            <a:off x="-2326532" y="5417471"/>
            <a:ext cx="6953408" cy="6817712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7048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EEF-B1FE-168A-2D6C-2D9EE242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C3BE3-0F1D-B554-4641-17DE509E4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492AE-5800-EC24-1DAA-F418D73F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3B4B-242A-284D-968F-A87009DCABB0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C2890-DDDB-9184-7D6B-0F1D7072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577BC-B1F1-CF70-0464-F8B46242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F64A-27D7-E142-B479-EF617E41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4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3DF3-49E1-6826-3483-18A337A5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CBAF1-2A76-D2C8-35F6-9E96C17D1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9B5D8-C0D3-1E86-CE2F-779C1CDF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3B4B-242A-284D-968F-A87009DCABB0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C7EA-8CAF-E925-3D92-38D67C18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EEEB6-18A2-2244-8497-0393575E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F64A-27D7-E142-B479-EF617E41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9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6047-898E-A9F4-7151-1343BC33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564A-5D9B-5DD5-CA57-2B43956F5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1C770-3B24-096B-7A68-36E790A4E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53BF3-6739-1461-3088-97739586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3B4B-242A-284D-968F-A87009DCABB0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530CD-4725-0568-C28C-D5C6A3DF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789C8-5ECB-987A-7860-FA989B88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F64A-27D7-E142-B479-EF617E41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6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228E-7148-B0D1-FBA2-2B133D23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6C6C2-C4AF-8B3F-A76E-387DE5791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82E41-5759-40A9-2A23-53A4180EA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016B7-354E-B945-1CCF-0E0DF5F5C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906C1-7105-2450-189E-DD4B645DB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3F16D-BF61-2FD9-8EBC-80D0BDCF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3B4B-242A-284D-968F-A87009DCABB0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3BC73-B867-156A-9653-575E1E43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14720-6F7B-F1E6-195A-7440CDE6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F64A-27D7-E142-B479-EF617E41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1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5C7C-7512-E4C7-B19F-4EAEFF49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9C9F3-09C3-99C6-DEBB-73732F79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3B4B-242A-284D-968F-A87009DCABB0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9CE0D-860A-97B3-C504-B3304597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6827B-B002-7326-77A3-27EF1E5B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F64A-27D7-E142-B479-EF617E41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3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B6E59-AC03-DC69-AD17-CBA6E86D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3B4B-242A-284D-968F-A87009DCABB0}" type="datetimeFigureOut">
              <a:rPr lang="en-US" smtClean="0"/>
              <a:t>9/8/24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489C9-F3F9-37D5-FA83-6AFAD4A8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85A9F-B39E-A4FF-61FB-BE0C3DCD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F64A-27D7-E142-B479-EF617E41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9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6700-A53E-FDF5-597C-40E04E7B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3AC6C-0333-D8CB-E90C-EAC449E4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96D3C-5299-CA34-2C95-17D4DF0E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575E5-344C-3E6B-B752-A178D143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3B4B-242A-284D-968F-A87009DCABB0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F7593-4A4A-C32E-C3E5-8592ED60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0A5C4-1A5C-8956-4802-8840FFF3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F64A-27D7-E142-B479-EF617E41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0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FDD4-1090-17A1-32F9-0BDE6A0B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B4BDB-54F9-9F73-AC9E-B718B3B2F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C5A3C-3323-9A7F-5CFE-E5D496B74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F4B2B-E8D2-943B-1263-8B250061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3B4B-242A-284D-968F-A87009DCABB0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5BCC5-509E-436D-3493-E1A4D156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C8F71-401C-F4B0-8685-7CFCC13F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F64A-27D7-E142-B479-EF617E41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65120-2CA4-F404-F903-449D3E3F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E2F78-7FB4-1B8B-5790-D545517BB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2278E-8506-52DE-4187-22B6F78F7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A3B4B-242A-284D-968F-A87009DCABB0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9A703-F04C-5E38-1BD9-3FFBC09BD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4F47-3FB7-A67D-1FEC-B42ED2EA8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6CF64A-27D7-E142-B479-EF617E41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79"/>
          <p:cNvSpPr txBox="1">
            <a:spLocks noGrp="1"/>
          </p:cNvSpPr>
          <p:nvPr>
            <p:ph type="title"/>
          </p:nvPr>
        </p:nvSpPr>
        <p:spPr>
          <a:xfrm>
            <a:off x="4044867" y="2554500"/>
            <a:ext cx="6488400" cy="20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SDLC Model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72" name="Google Shape;872;p79"/>
          <p:cNvPicPr preferRelativeResize="0"/>
          <p:nvPr/>
        </p:nvPicPr>
        <p:blipFill rotWithShape="1">
          <a:blip r:embed="rId3">
            <a:alphaModFix/>
          </a:blip>
          <a:srcRect l="39171" r="5368"/>
          <a:stretch/>
        </p:blipFill>
        <p:spPr>
          <a:xfrm flipH="1">
            <a:off x="-25668" y="1"/>
            <a:ext cx="400696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79"/>
          <p:cNvSpPr/>
          <p:nvPr/>
        </p:nvSpPr>
        <p:spPr>
          <a:xfrm flipH="1">
            <a:off x="-2526001" y="2440922"/>
            <a:ext cx="6953935" cy="6818228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74" name="Google Shape;874;p79"/>
          <p:cNvSpPr txBox="1"/>
          <p:nvPr/>
        </p:nvSpPr>
        <p:spPr>
          <a:xfrm>
            <a:off x="11517600" y="6559600"/>
            <a:ext cx="6744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Title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80"/>
          <p:cNvSpPr txBox="1">
            <a:spLocks noGrp="1"/>
          </p:cNvSpPr>
          <p:nvPr>
            <p:ph type="title"/>
          </p:nvPr>
        </p:nvSpPr>
        <p:spPr>
          <a:xfrm>
            <a:off x="960000" y="371133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Why</a:t>
            </a:r>
            <a:r>
              <a:rPr lang="en">
                <a:solidFill>
                  <a:schemeClr val="accent1"/>
                </a:solidFill>
              </a:rPr>
              <a:t> Incremental with SCRUM?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80" name="Google Shape;880;p80"/>
          <p:cNvSpPr txBox="1"/>
          <p:nvPr/>
        </p:nvSpPr>
        <p:spPr>
          <a:xfrm>
            <a:off x="3157633" y="5781133"/>
            <a:ext cx="8877600" cy="1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[1] ScrumStudy. Scrum and Quality. Retrieved April 22, 2024 from https://www.scrumstudy.com/whyscrum/scrum-quality</a:t>
            </a:r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1067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[2] Built In. Iterative vs. Incremental. Retrieved April 22, 2024 from https://builtin.com/software-engineering-perspectives/iterative-vs-incremental</a:t>
            </a:r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1067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[3] LinkedIn. Best Practices for Combining Extreme Programming. Retrieved April 22, 2024 from https://www.linkedin.com/advice/0/what-best-practices-combining-extreme-programming-19htc</a:t>
            </a:r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1067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[4] ScrumStudy. Scrum and Change. Retrieved April 22, 2024 from https://www.scrumstudy.com/whyscrum/scrum-change</a:t>
            </a:r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81" name="Google Shape;881;p80"/>
          <p:cNvSpPr txBox="1"/>
          <p:nvPr/>
        </p:nvSpPr>
        <p:spPr>
          <a:xfrm>
            <a:off x="786000" y="1134733"/>
            <a:ext cx="10620000" cy="4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Our development model is made up of three distinct increments, each comprising two 4-week sprints. This structure allows us to progressively develop and deliver usable features of the end product, while being responsive to changing requirements and diverse stakeholder feedback. </a:t>
            </a:r>
            <a:endParaRPr sz="16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algn="just">
              <a:lnSpc>
                <a:spcPct val="115000"/>
              </a:lnSpc>
            </a:pPr>
            <a:endParaRPr sz="1333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algn="just">
              <a:lnSpc>
                <a:spcPct val="115000"/>
              </a:lnSpc>
            </a:pPr>
            <a:r>
              <a:rPr lang="en" sz="16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Project Requirements:</a:t>
            </a:r>
            <a:endParaRPr sz="16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609585" indent="-406390" algn="just">
              <a:lnSpc>
                <a:spcPct val="115000"/>
              </a:lnSpc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6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Quality:</a:t>
            </a:r>
            <a:r>
              <a:rPr lang="en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High repercussions require each feature to be rigorously tested</a:t>
            </a:r>
            <a:endParaRPr sz="16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609585" indent="-406390" algn="just">
              <a:lnSpc>
                <a:spcPct val="115000"/>
              </a:lnSpc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6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Flexibility:</a:t>
            </a:r>
            <a:r>
              <a:rPr lang="en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Clear core requirements, but diverse stakeholders come with changing needs </a:t>
            </a:r>
            <a:endParaRPr sz="16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609585" indent="-406390" algn="just">
              <a:lnSpc>
                <a:spcPct val="115000"/>
              </a:lnSpc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6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Early Delivery: </a:t>
            </a:r>
            <a:r>
              <a:rPr lang="en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User feedback requirement, and high Selenium learning curve requires incremental feature familiarity</a:t>
            </a:r>
            <a:endParaRPr sz="16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algn="just">
              <a:lnSpc>
                <a:spcPct val="115000"/>
              </a:lnSpc>
            </a:pPr>
            <a:endParaRPr sz="1333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algn="just">
              <a:lnSpc>
                <a:spcPct val="115000"/>
              </a:lnSpc>
            </a:pPr>
            <a:r>
              <a:rPr lang="en" sz="16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Blend Benefits:</a:t>
            </a:r>
            <a:endParaRPr sz="16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609585" indent="-406390" algn="just">
              <a:lnSpc>
                <a:spcPct val="115000"/>
              </a:lnSpc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Each increment delivers deployable,</a:t>
            </a:r>
            <a:r>
              <a:rPr lang="en" sz="16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testable</a:t>
            </a:r>
            <a:r>
              <a:rPr lang="en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software features, promptly enabling </a:t>
            </a:r>
            <a:r>
              <a:rPr lang="en" sz="16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learning</a:t>
            </a:r>
            <a:r>
              <a:rPr lang="en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and stakeholder </a:t>
            </a:r>
            <a:r>
              <a:rPr lang="en" sz="16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feedback. </a:t>
            </a:r>
            <a:r>
              <a:rPr lang="en" sz="1333" dirty="0"/>
              <a:t>[2]</a:t>
            </a:r>
            <a:endParaRPr sz="16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609585" indent="-406390" algn="just">
              <a:lnSpc>
                <a:spcPct val="115000"/>
              </a:lnSpc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6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Early issue identification</a:t>
            </a:r>
            <a:r>
              <a:rPr lang="en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and resolution to focus resources effectively. [2]</a:t>
            </a:r>
            <a:endParaRPr sz="16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609585" indent="-406390" algn="just">
              <a:lnSpc>
                <a:spcPct val="115000"/>
              </a:lnSpc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Scrum encourages </a:t>
            </a:r>
            <a:r>
              <a:rPr lang="en" sz="16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cross-department collaboration</a:t>
            </a:r>
            <a:r>
              <a:rPr lang="en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and minimum viable product delivery</a:t>
            </a:r>
            <a:endParaRPr sz="16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609585" indent="-406390" algn="just">
              <a:lnSpc>
                <a:spcPct val="115000"/>
              </a:lnSpc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Flexible Scrum practices within each increment allow for </a:t>
            </a:r>
            <a:r>
              <a:rPr lang="en" sz="16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adaptation to changes. </a:t>
            </a:r>
            <a:r>
              <a:rPr lang="en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[3]</a:t>
            </a:r>
            <a:endParaRPr sz="16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algn="just">
              <a:lnSpc>
                <a:spcPct val="115000"/>
              </a:lnSpc>
            </a:pPr>
            <a:endParaRPr sz="16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82" name="Google Shape;882;p80"/>
          <p:cNvSpPr txBox="1"/>
          <p:nvPr/>
        </p:nvSpPr>
        <p:spPr>
          <a:xfrm>
            <a:off x="11408800" y="6533767"/>
            <a:ext cx="7832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Simple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81"/>
          <p:cNvSpPr txBox="1">
            <a:spLocks noGrp="1"/>
          </p:cNvSpPr>
          <p:nvPr>
            <p:ph type="title"/>
          </p:nvPr>
        </p:nvSpPr>
        <p:spPr>
          <a:xfrm>
            <a:off x="960000" y="371133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SDLC Ingredients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888" name="Google Shape;888;p81"/>
          <p:cNvGraphicFramePr/>
          <p:nvPr/>
        </p:nvGraphicFramePr>
        <p:xfrm>
          <a:off x="-16" y="1221368"/>
          <a:ext cx="12191999" cy="41523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3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0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4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Project Requirements</a:t>
                      </a:r>
                      <a:endParaRPr sz="1600" b="1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Incremental</a:t>
                      </a:r>
                      <a:endParaRPr sz="1600" b="1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SCRUM</a:t>
                      </a:r>
                      <a:endParaRPr sz="1600" b="1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Other Principles</a:t>
                      </a:r>
                      <a:endParaRPr sz="1600" b="1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C3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548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High Quality</a:t>
                      </a:r>
                      <a:endParaRPr sz="1600" b="1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Validation:</a:t>
                      </a:r>
                      <a:r>
                        <a:rPr lang="en" sz="1300" dirty="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 At the end of each increment, a testable feature is added, allowing for validation of requirements. [2]</a:t>
                      </a:r>
                      <a:endParaRPr sz="1300" dirty="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Continuous Improvement:</a:t>
                      </a: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 Requirements are re-evaluated at the end of each sprint. [1] Regular in-person meetings with stakeholders ensure correct project direction.</a:t>
                      </a:r>
                      <a:endParaRPr sz="13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Pair Programming: </a:t>
                      </a: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Ensures that interdepartmental tasks are high quality, efficient, and result in knowledge sharing. [3] Testing: Tests are developed to accompany user stories for these tasks. These tests further reduce ambiguities.</a:t>
                      </a:r>
                      <a:endParaRPr sz="13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548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Change Accommodation</a:t>
                      </a:r>
                      <a:endParaRPr sz="1600" b="1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Flexible:</a:t>
                      </a: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 Each increment is split into 2 Sprints. Increment-level requirements can change with Sprint-level requirement churn. [2]</a:t>
                      </a:r>
                      <a:endParaRPr sz="13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Sprint Planning &amp; Retrospective:</a:t>
                      </a: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 Short feedback loop (4 week Sprint) between project team and customer ensures accommodation of changing stakeholder requirements. [4]</a:t>
                      </a:r>
                      <a:endParaRPr sz="13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90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Early Delivery </a:t>
                      </a:r>
                      <a:endParaRPr sz="1600" b="1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Deployable:</a:t>
                      </a: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 Each increment is expected result in an updated product, building upon the last increments' features. [2] This gives stakeholders time to learn how to use Selenium, as more features/tests are added.</a:t>
                      </a:r>
                      <a:endParaRPr sz="13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Simplicity:</a:t>
                      </a:r>
                      <a:r>
                        <a:rPr lang="en" sz="1300" dirty="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 The team will focus on delivering the minimum functional solution first, then work on increasingly complex functionalities [3]</a:t>
                      </a:r>
                      <a:endParaRPr sz="1300" dirty="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9" name="Google Shape;889;p81"/>
          <p:cNvSpPr txBox="1"/>
          <p:nvPr/>
        </p:nvSpPr>
        <p:spPr>
          <a:xfrm>
            <a:off x="3145600" y="5869567"/>
            <a:ext cx="8877600" cy="1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[1] ScrumStudy. Scrum and Quality. Retrieved April 22, 2024 from https://www.scrumstudy.com/whyscrum/scrum-quality</a:t>
            </a:r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1067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[2] Built In. Iterative vs. Incremental. Retrieved April 22, 2024 from https://builtin.com/software-engineering-perspectives/iterative-vs-incremental</a:t>
            </a:r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1067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[3] LinkedIn. Best Practices for Combining Extreme Programming. Retrieved April 22, 2024 from https://www.linkedin.com/advice/0/what-best-practices-combining-extreme-programming-19htc</a:t>
            </a:r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1067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[4] ScrumStudy. Scrum and Change. Retrieved April 22, 2024 from https://www.scrumstudy.com/whyscrum/scrum-change</a:t>
            </a:r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90" name="Google Shape;890;p81"/>
          <p:cNvSpPr txBox="1"/>
          <p:nvPr/>
        </p:nvSpPr>
        <p:spPr>
          <a:xfrm>
            <a:off x="11408800" y="6533767"/>
            <a:ext cx="7832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Simple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594</Words>
  <Application>Microsoft Macintosh PowerPoint</Application>
  <PresentationFormat>Widescreen</PresentationFormat>
  <Paragraphs>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Archivo</vt:lpstr>
      <vt:lpstr>Archivo Medium</vt:lpstr>
      <vt:lpstr>Arial</vt:lpstr>
      <vt:lpstr>Office Theme</vt:lpstr>
      <vt:lpstr>SDLC Model</vt:lpstr>
      <vt:lpstr>Why Incremental with SCRUM?</vt:lpstr>
      <vt:lpstr>SDLC Ingredients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Labellarte</dc:creator>
  <cp:lastModifiedBy>Louis Labellarte</cp:lastModifiedBy>
  <cp:revision>1</cp:revision>
  <dcterms:created xsi:type="dcterms:W3CDTF">2024-09-08T22:01:46Z</dcterms:created>
  <dcterms:modified xsi:type="dcterms:W3CDTF">2024-09-08T22:03:06Z</dcterms:modified>
</cp:coreProperties>
</file>