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2" r:id="rId2"/>
    <p:sldId id="303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6F95D-5004-5249-9909-62EC9AFC9CF1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56E97-70B6-5F40-A33A-310DF198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7172dc09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7172dc09b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dd702388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dd702388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7172dc09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7172dc09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72053e599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72053e599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e0d280c4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e0d280c4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7006-4145-8C9F-D7EF-A67F90CB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9F985-9547-E727-EDC0-967C7B66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ED87-E70B-395A-923E-F1ED6DA4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838E-1320-59A1-BA7E-A4F519E3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FB4E-D7AE-4E03-5D41-787CFB84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7C23-5BD0-04AD-6B93-5E295014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534FE-F1DE-120C-81FD-237646FC5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74CC-CF29-EAFB-E960-37B0C7DE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AB76-7AF0-CE8C-1287-A02351EC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44C7-8447-D694-EE9F-16586F9F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290C5-1F2B-5AEE-E0EE-129EAE5FD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DF88-742C-D905-8AA5-1765A8805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BCC3-6C4A-C401-16B4-1D18CF0E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5C96-A209-68AF-97F3-D267CD30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5E99-2315-F79F-DAE8-ED910F2C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952867" y="3117900"/>
            <a:ext cx="57752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54467" y="1553767"/>
            <a:ext cx="1758000" cy="12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9208066" y="3919539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078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915871" y="1722433"/>
            <a:ext cx="63600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074933" y="3136833"/>
            <a:ext cx="8042400" cy="1330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/>
          <p:nvPr/>
        </p:nvSpPr>
        <p:spPr>
          <a:xfrm rot="6519108">
            <a:off x="-3330171" y="-3745741"/>
            <a:ext cx="6954113" cy="681840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10800000" flipH="1">
            <a:off x="1" y="4401436"/>
            <a:ext cx="12192004" cy="253426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 rot="-5400000" flipH="1">
            <a:off x="8738166" y="4326355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35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2D1F-BA14-2112-D13B-BD311D62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467F-A07D-980B-9373-DE730411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FEE5-0D49-FCA4-2261-E3DE46BC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ABFF-7AF6-911E-C739-910956F4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5455-7901-31A0-0874-9EDE06BA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0590-114D-DD89-E12D-684F4DD0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CB1D-C16A-157A-950B-D473A66A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2CCF-FDD2-F05D-C4AC-8FBEBC5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C0D9-FD03-1EBC-BC86-DB9F8DD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155A-9361-6C6B-5E5C-8C9D80E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EA5F-E280-8F36-4F81-8F8F7492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D95D-C8C9-9FA9-3141-B2C16B279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F47B5-EEE4-B2EA-8325-6C9508CE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9F05-92CB-05FF-1D49-685F9AB4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20CA9-C41B-B714-C797-72F1FBA5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9FE01-FC63-B419-33E1-7C1A93C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82DE-A828-E90E-24CA-0131EA42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59C4-8403-F67C-05E5-057EB1F4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3E68A-621E-88C8-26AD-D36567ED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31F-5750-7CA9-D4FC-396DED00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B83F-8054-ADEF-F4DB-9E48CEA0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501AA-0CD5-4CC6-A960-AB7FC374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26E00-E0FA-16AA-E294-811177DF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869BD-4105-62C0-C3E9-993CAFF5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9DF-099C-B08F-FD4C-E2957DE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D989F-4382-CE9D-FBAC-7EA0FFB1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67B76-EC0C-A562-5407-03492673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A0F38-05FA-37FB-D8DF-07F4F955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07E36-3877-8787-2A29-B210285D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D91F1-9D93-A3FF-6F76-21488337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0D6A3-B8AD-1D58-2C94-8FEF7CD3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CD5D-402F-5E61-2B6B-724BE2DF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638F-4514-1A70-1086-08F30C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BABE3-40C4-F563-D880-1DB7027F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C5362-E22C-9750-0D9D-A660836B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68E1-10DA-BFBF-80D7-FC6607E3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51B9-972A-9D4B-B291-6B5C01CF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C27-C804-C606-39C1-B5980A68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008FB-88A9-C259-49B5-58203587C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5A292-4B35-1365-0258-E6D4AEA1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A497-6DF7-3749-84FD-523A3D5B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244D-30E4-82F4-D786-F70D8FBE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61EB-501A-AC7D-CA79-BA26D37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72621-1068-D249-37B6-123A5758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0501-236D-7652-3C3C-9F54B586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C8298-2613-824C-B1C6-02955B9E7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2F29D-6313-C746-BF27-79364C41C083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3979-0EE3-C5BD-7A51-183781DC8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5991-9C2E-24DD-AE0F-298B6790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2065C-B9F8-9543-9677-6FB7C1B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ci/environments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atlassian.com/software/confluence/autom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ozilla.org/en-US/firefox/new/" TargetMode="External"/><Relationship Id="rId5" Type="http://schemas.openxmlformats.org/officeDocument/2006/relationships/hyperlink" Target="https://microsoft.com/en-us/edge" TargetMode="External"/><Relationship Id="rId4" Type="http://schemas.openxmlformats.org/officeDocument/2006/relationships/hyperlink" Target="https://www.google.com/chrome/" TargetMode="External"/><Relationship Id="rId9" Type="http://schemas.openxmlformats.org/officeDocument/2006/relationships/hyperlink" Target="https://medium.com/@noel.B/how-to-write-effective-test-cases-bug-reports-with-jira-and-bugzilla-58e222d4b0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ozilla.org/en-US/firefox/new/" TargetMode="External"/><Relationship Id="rId5" Type="http://schemas.openxmlformats.org/officeDocument/2006/relationships/hyperlink" Target="https://microsoft.com/en-us/edge" TargetMode="External"/><Relationship Id="rId4" Type="http://schemas.openxmlformats.org/officeDocument/2006/relationships/hyperlink" Target="https://www.google.com/chrom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ozilla.org/en-US/firefox/new/" TargetMode="External"/><Relationship Id="rId5" Type="http://schemas.openxmlformats.org/officeDocument/2006/relationships/hyperlink" Target="https://microsoft.com/en-us/edge" TargetMode="External"/><Relationship Id="rId4" Type="http://schemas.openxmlformats.org/officeDocument/2006/relationships/hyperlink" Target="https://www.google.com/chrom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m/chrome/" TargetMode="External"/><Relationship Id="rId5" Type="http://schemas.openxmlformats.org/officeDocument/2006/relationships/hyperlink" Target="https://mozilla.org/en-US/firefox/new/" TargetMode="External"/><Relationship Id="rId4" Type="http://schemas.openxmlformats.org/officeDocument/2006/relationships/hyperlink" Target="https://microsoft.com/en-us/e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97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97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4" name="Google Shape;1014;p97"/>
          <p:cNvSpPr txBox="1">
            <a:spLocks noGrp="1"/>
          </p:cNvSpPr>
          <p:nvPr>
            <p:ph type="title"/>
          </p:nvPr>
        </p:nvSpPr>
        <p:spPr>
          <a:xfrm>
            <a:off x="2786000" y="2554500"/>
            <a:ext cx="9406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6267"/>
              <a:t>Architecture </a:t>
            </a:r>
            <a:endParaRPr sz="6267"/>
          </a:p>
          <a:p>
            <a:pPr algn="ctr"/>
            <a:r>
              <a:rPr lang="en" sz="6267"/>
              <a:t>&amp; Design</a:t>
            </a:r>
            <a:endParaRPr sz="6267">
              <a:solidFill>
                <a:schemeClr val="accent1"/>
              </a:solidFill>
            </a:endParaRPr>
          </a:p>
        </p:txBody>
      </p:sp>
      <p:sp>
        <p:nvSpPr>
          <p:cNvPr id="1015" name="Google Shape;1015;p97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8"/>
          <p:cNvSpPr txBox="1">
            <a:spLocks noGrp="1"/>
          </p:cNvSpPr>
          <p:nvPr>
            <p:ph type="title"/>
          </p:nvPr>
        </p:nvSpPr>
        <p:spPr>
          <a:xfrm>
            <a:off x="0" y="101600"/>
            <a:ext cx="4518800" cy="7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/>
              <a:t>As-Is </a:t>
            </a:r>
            <a:endParaRPr sz="4000"/>
          </a:p>
        </p:txBody>
      </p:sp>
      <p:pic>
        <p:nvPicPr>
          <p:cNvPr id="1021" name="Google Shape;102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51" y="694300"/>
            <a:ext cx="10122903" cy="616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98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3" name="Google Shape;1023;p98"/>
          <p:cNvSpPr txBox="1"/>
          <p:nvPr/>
        </p:nvSpPr>
        <p:spPr>
          <a:xfrm>
            <a:off x="7869467" y="5340933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4" name="Google Shape;1024;p98"/>
          <p:cNvSpPr txBox="1"/>
          <p:nvPr/>
        </p:nvSpPr>
        <p:spPr>
          <a:xfrm>
            <a:off x="3308367" y="0"/>
            <a:ext cx="3476000" cy="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[1]Logo: Google Chrome, Browser, </a:t>
            </a:r>
            <a:r>
              <a:rPr lang="en" sz="8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https://www.google.com/chrome/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 Logo: Microsoft Edge, </a:t>
            </a:r>
            <a:r>
              <a:rPr lang="en" sz="8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https://microsoft.com/en-us/edge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[3]Logo:Mozilla Firefox, Browser, </a:t>
            </a:r>
            <a:r>
              <a:rPr lang="en" sz="8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https://mozilla.org/en-US/firefox/new/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[4]Logo:Jira,https://atlassian.design/foundations/logos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[5]Logo:Confluence,https://www.atlassian.com/legal/trademark#our-trademarks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[6]Logo:git,https://git-scm.com/downloads/logos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5" name="Google Shape;1025;p98"/>
          <p:cNvSpPr txBox="1"/>
          <p:nvPr/>
        </p:nvSpPr>
        <p:spPr>
          <a:xfrm>
            <a:off x="7869467" y="4902733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6" name="Google Shape;1026;p98"/>
          <p:cNvSpPr txBox="1"/>
          <p:nvPr/>
        </p:nvSpPr>
        <p:spPr>
          <a:xfrm>
            <a:off x="7869467" y="4464533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7" name="Google Shape;1027;p98"/>
          <p:cNvSpPr txBox="1"/>
          <p:nvPr/>
        </p:nvSpPr>
        <p:spPr>
          <a:xfrm>
            <a:off x="6545900" y="133"/>
            <a:ext cx="5574400" cy="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[7]Logo:bugzilla,https://www.svgrepo.com/svg/331330/bugzilla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[8]Automation rules and templates for Confluence Premium. Retrieved May 13th, 2024 from </a:t>
            </a:r>
            <a:r>
              <a:rPr lang="en" sz="8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7"/>
              </a:rPr>
              <a:t>https://www.atlassian.com/software/confluence/automation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[9]Environments and deployments | GitLab. Retrieved May 10th, 2024 from </a:t>
            </a:r>
            <a:r>
              <a:rPr lang="en" sz="8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8"/>
              </a:rPr>
              <a:t>https://docs.gitlab.com/ee/ci/environments/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[10] How To Write Effective Test Cases &amp; Bug Reports With Jira and Bugzilla. Retrieved May 13th,  2024 from </a:t>
            </a:r>
            <a:r>
              <a:rPr lang="en" sz="8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9"/>
              </a:rPr>
              <a:t>https://medium.com/@noel.B/how-to-write-effective-test-cases-bug-reports-with-jira-and-bugzilla-58e222d4b099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8" name="Google Shape;1028;p98"/>
          <p:cNvSpPr txBox="1"/>
          <p:nvPr/>
        </p:nvSpPr>
        <p:spPr>
          <a:xfrm>
            <a:off x="2901667" y="2723600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[5]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9" name="Google Shape;1029;p98"/>
          <p:cNvSpPr txBox="1"/>
          <p:nvPr/>
        </p:nvSpPr>
        <p:spPr>
          <a:xfrm>
            <a:off x="2901667" y="2016967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[4]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30" name="Google Shape;1030;p98"/>
          <p:cNvSpPr txBox="1"/>
          <p:nvPr/>
        </p:nvSpPr>
        <p:spPr>
          <a:xfrm>
            <a:off x="10109067" y="2265633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[6]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31" name="Google Shape;1031;p98"/>
          <p:cNvSpPr txBox="1"/>
          <p:nvPr/>
        </p:nvSpPr>
        <p:spPr>
          <a:xfrm>
            <a:off x="7673700" y="2140167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[7]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32" name="Google Shape;1032;p98"/>
          <p:cNvSpPr txBox="1"/>
          <p:nvPr/>
        </p:nvSpPr>
        <p:spPr>
          <a:xfrm>
            <a:off x="6687167" y="3996733"/>
            <a:ext cx="1269600" cy="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300 Manual Tests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017" y="1140233"/>
            <a:ext cx="12468033" cy="439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60000" cy="7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/>
              <a:t>To-Be </a:t>
            </a:r>
            <a:endParaRPr sz="4000"/>
          </a:p>
        </p:txBody>
      </p:sp>
      <p:sp>
        <p:nvSpPr>
          <p:cNvPr id="1039" name="Google Shape;1039;p99"/>
          <p:cNvSpPr txBox="1"/>
          <p:nvPr/>
        </p:nvSpPr>
        <p:spPr>
          <a:xfrm>
            <a:off x="11067033" y="6559600"/>
            <a:ext cx="11248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0" name="Google Shape;1040;p99"/>
          <p:cNvSpPr txBox="1"/>
          <p:nvPr/>
        </p:nvSpPr>
        <p:spPr>
          <a:xfrm>
            <a:off x="0" y="6272267"/>
            <a:ext cx="7304000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[1]Logo: Google Chrome, Browser,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https://www.google.com/chrome/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[2] Logo: Microsoft Edge,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https://microsoft.com/en-us/edge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[3]Logo:Mozilla Firefox, Browser,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https://mozilla.org/en-US/firefox/new/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1" name="Google Shape;1041;p99"/>
          <p:cNvSpPr txBox="1"/>
          <p:nvPr/>
        </p:nvSpPr>
        <p:spPr>
          <a:xfrm>
            <a:off x="10546067" y="2997367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2" name="Google Shape;1042;p99"/>
          <p:cNvSpPr txBox="1"/>
          <p:nvPr/>
        </p:nvSpPr>
        <p:spPr>
          <a:xfrm>
            <a:off x="10546067" y="3276367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3" name="Google Shape;1043;p99"/>
          <p:cNvSpPr txBox="1"/>
          <p:nvPr/>
        </p:nvSpPr>
        <p:spPr>
          <a:xfrm>
            <a:off x="10546067" y="3502433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45567"/>
            <a:ext cx="12192004" cy="550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60000" cy="7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/>
              <a:t>Architecture 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050" name="Google Shape;1050;p100"/>
          <p:cNvSpPr txBox="1"/>
          <p:nvPr/>
        </p:nvSpPr>
        <p:spPr>
          <a:xfrm>
            <a:off x="11056567" y="6559600"/>
            <a:ext cx="11356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Average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51" name="Google Shape;1051;p100"/>
          <p:cNvSpPr txBox="1"/>
          <p:nvPr/>
        </p:nvSpPr>
        <p:spPr>
          <a:xfrm>
            <a:off x="0" y="6305000"/>
            <a:ext cx="7304000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[1]Logo: Google Chrome, Browser,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https://www.google.com/chrome/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[2] Logo: Microsoft Edge,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https://microsoft.com/en-us/edge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[3]Logo:Mozilla Firefox, Browser,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https://mozilla.org/en-US/firefox/new/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52" name="Google Shape;1052;p100"/>
          <p:cNvSpPr txBox="1"/>
          <p:nvPr/>
        </p:nvSpPr>
        <p:spPr>
          <a:xfrm>
            <a:off x="3651033" y="4218467"/>
            <a:ext cx="10484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         [2]         [3]</a:t>
            </a:r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1"/>
          <p:cNvSpPr txBox="1">
            <a:spLocks noGrp="1"/>
          </p:cNvSpPr>
          <p:nvPr>
            <p:ph type="title"/>
          </p:nvPr>
        </p:nvSpPr>
        <p:spPr>
          <a:xfrm>
            <a:off x="163133" y="-40800"/>
            <a:ext cx="7304000" cy="7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/>
              <a:t>High Level Design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058" name="Google Shape;1058;p101"/>
          <p:cNvSpPr txBox="1"/>
          <p:nvPr/>
        </p:nvSpPr>
        <p:spPr>
          <a:xfrm>
            <a:off x="11251133" y="6403767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59" name="Google Shape;1059;p101"/>
          <p:cNvSpPr txBox="1"/>
          <p:nvPr/>
        </p:nvSpPr>
        <p:spPr>
          <a:xfrm>
            <a:off x="830033" y="6158733"/>
            <a:ext cx="41736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[1] Logo: Jenkins, Jenkins Pipeline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https://jenkins.io/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[2] Logo: Microsoft Edge,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https://microsoft.com/en-us/edge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[3]Logo:Mozilla Firefox, Browser,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https://mozilla.org/en-US/firefox/new/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[4]Logo: Google Chrome, Browser, </a:t>
            </a:r>
            <a:r>
              <a:rPr lang="en" sz="933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https://www.google.com/chrome/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60" name="Google Shape;1060;p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1001" y="675134"/>
            <a:ext cx="9289999" cy="552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101"/>
          <p:cNvSpPr txBox="1"/>
          <p:nvPr/>
        </p:nvSpPr>
        <p:spPr>
          <a:xfrm>
            <a:off x="4789100" y="6236533"/>
            <a:ext cx="3086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*Active Directory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**Privileged Access Management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***Public Key Infrastructure</a:t>
            </a:r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933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Archivo</vt:lpstr>
      <vt:lpstr>Arial</vt:lpstr>
      <vt:lpstr>Office Theme</vt:lpstr>
      <vt:lpstr>Architecture  &amp; Design</vt:lpstr>
      <vt:lpstr>As-Is </vt:lpstr>
      <vt:lpstr>To-Be </vt:lpstr>
      <vt:lpstr>Architecture </vt:lpstr>
      <vt:lpstr>High Level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Labellarte</dc:creator>
  <cp:lastModifiedBy>Louis Labellarte</cp:lastModifiedBy>
  <cp:revision>1</cp:revision>
  <dcterms:created xsi:type="dcterms:W3CDTF">2024-09-08T22:15:29Z</dcterms:created>
  <dcterms:modified xsi:type="dcterms:W3CDTF">2024-09-08T22:16:03Z</dcterms:modified>
</cp:coreProperties>
</file>