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0385C-8B1C-8E4E-8F82-4B852599903E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DFB44-EF8B-B240-A6EF-8AEC6D0F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6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2d057b17f1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2d057b17f1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2e1858edf41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2e1858edf41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e1858edf41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e1858edf41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2d057b17f1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2d057b17f1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2d057b17f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2d057b17f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2d057b17f1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2d057b17f1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2d057b17f1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2d057b17f1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2d057b17f1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2d057b17f1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2d057b17f1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2d057b17f1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2e1858edf41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2e1858edf41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2e1858edf41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2e1858edf41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2d057b17f1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2d057b17f1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2e1858edf41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2e1858edf41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2e1858edf41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2e1858edf41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2e1858edf41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2e1858edf41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2e1858edf41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2e1858edf41_2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1ff1fdf1dd8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1ff1fdf1dd8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1ff1fdf1dd8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1ff1fdf1dd8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2d057b17f1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2d057b17f1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2d057b17f1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2d057b17f1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2cf890f858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2cf890f858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e1858edf41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e1858edf41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2e1858edf41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2e1858edf41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2e1858edf41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2e1858edf41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2e1858edf41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2e1858edf41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EA42-46DF-427A-95B0-14CAB10B5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FAEE0-8DA2-BF01-255C-609ADA93E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5543-AB0C-8BA3-0D82-EB1C9444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FC46-684B-FF4E-BF9F-66E06ED8C945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EF7C4-AF35-DDCA-2775-5C91BFAD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C9649-48FB-153A-3F43-3CB2F6F8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E6BB-2E7E-B748-A90E-8DD9663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BFD6-ABF4-DFCA-5C30-7AF7791D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593CF-A729-800C-8FEA-68FE10F9C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31829-39D1-50CF-F29F-31D82C29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FC46-684B-FF4E-BF9F-66E06ED8C945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1763-08B2-97FF-E5D1-18B2081E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2BBC-2C92-48DE-AA45-5F071D5C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E6BB-2E7E-B748-A90E-8DD9663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7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4053C-F294-2507-9389-36B73A851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CC20F-0CD2-38F5-EC01-BF9904A21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AE252-B11A-B482-C60F-AC6AB400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FC46-684B-FF4E-BF9F-66E06ED8C945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0B7A7-13EC-93D8-62FD-EA7FFCCC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3897-3274-38A8-9E33-831D7961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E6BB-2E7E-B748-A90E-8DD9663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52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subTitle" idx="1"/>
          </p:nvPr>
        </p:nvSpPr>
        <p:spPr>
          <a:xfrm>
            <a:off x="1250167" y="3553267"/>
            <a:ext cx="2900400" cy="1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subTitle" idx="2"/>
          </p:nvPr>
        </p:nvSpPr>
        <p:spPr>
          <a:xfrm>
            <a:off x="4645796" y="3553267"/>
            <a:ext cx="2900400" cy="1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subTitle" idx="3"/>
          </p:nvPr>
        </p:nvSpPr>
        <p:spPr>
          <a:xfrm>
            <a:off x="8041433" y="3553267"/>
            <a:ext cx="2900400" cy="1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4"/>
          </p:nvPr>
        </p:nvSpPr>
        <p:spPr>
          <a:xfrm>
            <a:off x="1250167" y="3003273"/>
            <a:ext cx="2900400" cy="6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5"/>
          </p:nvPr>
        </p:nvSpPr>
        <p:spPr>
          <a:xfrm>
            <a:off x="4645800" y="3003273"/>
            <a:ext cx="2900400" cy="6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6"/>
          </p:nvPr>
        </p:nvSpPr>
        <p:spPr>
          <a:xfrm>
            <a:off x="8041433" y="3003273"/>
            <a:ext cx="2900400" cy="6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2">
            <a:alphaModFix/>
          </a:blip>
          <a:srcRect t="61776"/>
          <a:stretch/>
        </p:blipFill>
        <p:spPr>
          <a:xfrm flipH="1">
            <a:off x="34" y="5792067"/>
            <a:ext cx="12192004" cy="106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/>
          <p:nvPr/>
        </p:nvSpPr>
        <p:spPr>
          <a:xfrm rot="-5400000">
            <a:off x="7478368" y="5417471"/>
            <a:ext cx="6953408" cy="6817712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8609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13F1-F851-7406-4DA5-CFCB8CC6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37A7-DA17-06AD-E7B1-3332BD30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DBB1E-4659-210F-0C3B-5B0D005B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FC46-684B-FF4E-BF9F-66E06ED8C945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A2CB1-7CBC-E401-7531-0301A412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A8617-0D4C-D6D2-B8C6-E114E9A3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E6BB-2E7E-B748-A90E-8DD9663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BCD8-9062-4B5C-1762-29976EED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4A17C-BE6B-BBCC-13C4-CC88238C9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622D-9443-F054-7E78-7049C641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FC46-684B-FF4E-BF9F-66E06ED8C945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17F9-D6E5-FE44-D7BF-6AA6FEEB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80E4A-549F-05E9-1A34-141F2E96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E6BB-2E7E-B748-A90E-8DD9663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F8F8-9C6B-56A2-F433-56C9B654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9CB9D-6168-1A1E-879E-AC055AFB7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A15B3-D8C8-E555-77B9-F7CF82F68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63BE9-2FCC-2F4B-501A-E21FD972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FC46-684B-FF4E-BF9F-66E06ED8C945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40C1C-8C63-ED14-CA69-0C7EE261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DA843-2D46-804D-EF20-A806749C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E6BB-2E7E-B748-A90E-8DD9663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6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6355-6463-2129-D5E0-69FF4323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43BEE-036E-3563-A0DB-5174C7DFA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15F91-ADD2-D15F-F851-64DFAE523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11E85-0683-5E1E-B93E-90FD120E7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545E0-A367-0B91-6157-1F50495C3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9CDF7-8DD9-C452-E0CA-12B63455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FC46-684B-FF4E-BF9F-66E06ED8C945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ECD6E-2551-13E6-263C-2B8D88BD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F87D9-CDA8-89E5-2204-5F0B9E88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E6BB-2E7E-B748-A90E-8DD9663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5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EFC6-15C2-4C7B-B903-A848974F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D1364-048E-FC90-1220-118A9C0C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FC46-684B-FF4E-BF9F-66E06ED8C945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4E827-8CC5-C937-E5C1-9EDBC7E3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351A8-04F3-44DA-44CF-190F577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E6BB-2E7E-B748-A90E-8DD9663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5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AC1AE-19E2-03BF-160A-E2880913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FC46-684B-FF4E-BF9F-66E06ED8C945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86ABE-C001-84C7-25BA-02C5B02D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F6DB5-DB8F-0B4B-574E-AFB72AA2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E6BB-2E7E-B748-A90E-8DD9663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1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4426-3910-05A8-F5E2-A04D7099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2CD5-E1AE-4758-817C-010064223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9CC74-83C9-2B65-1AF0-B4E781FD8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DBADA-81C2-C2AB-5D3E-811BC8B8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FC46-684B-FF4E-BF9F-66E06ED8C945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F8F7D-F0C2-36E8-4391-F4078548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B771-BA64-841B-ABF5-EC98DAE2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E6BB-2E7E-B748-A90E-8DD9663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B7A2-E000-7606-807E-9CE08D33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EE582-3DC4-5A1A-113D-A47CA4025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44610-F306-D514-DA63-ADFB16492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CADC6-30A6-ACCE-1CCF-540B7958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FC46-684B-FF4E-BF9F-66E06ED8C945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1164E-E05A-8223-9C8E-7957DFD5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6D860-0C07-C004-7EFD-BD460961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E6BB-2E7E-B748-A90E-8DD9663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5C272-B752-C910-3976-57C54C0F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0F530-D56E-96CC-26DA-709DFD2A0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E86FD-7638-654E-E435-D094B6312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EFC46-684B-FF4E-BF9F-66E06ED8C945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17171-934A-5803-708B-D614C6B50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0925-7110-BD0C-B91A-4AABBDD54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2FE6BB-2E7E-B748-A90E-8DD9663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6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21"/>
          <p:cNvSpPr txBox="1">
            <a:spLocks noGrp="1"/>
          </p:cNvSpPr>
          <p:nvPr>
            <p:ph type="title"/>
          </p:nvPr>
        </p:nvSpPr>
        <p:spPr>
          <a:xfrm>
            <a:off x="960000" y="48490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Team Nirvana Sprint Execution</a:t>
            </a:r>
            <a:endParaRPr/>
          </a:p>
        </p:txBody>
      </p:sp>
      <p:sp>
        <p:nvSpPr>
          <p:cNvPr id="1204" name="Google Shape;1204;p121"/>
          <p:cNvSpPr txBox="1">
            <a:spLocks noGrp="1"/>
          </p:cNvSpPr>
          <p:nvPr>
            <p:ph type="subTitle" idx="1"/>
          </p:nvPr>
        </p:nvSpPr>
        <p:spPr>
          <a:xfrm>
            <a:off x="1250166" y="2090933"/>
            <a:ext cx="3056019" cy="347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23323">
              <a:buChar char="●"/>
            </a:pPr>
            <a:r>
              <a:rPr lang="en" b="1" dirty="0"/>
              <a:t>Sun</a:t>
            </a:r>
            <a:r>
              <a:rPr lang="en" dirty="0"/>
              <a:t> - 1 </a:t>
            </a:r>
            <a:r>
              <a:rPr lang="en" dirty="0" err="1"/>
              <a:t>hr</a:t>
            </a:r>
            <a:r>
              <a:rPr lang="en" dirty="0"/>
              <a:t> Zoom: set week goals/gain consensus</a:t>
            </a:r>
            <a:endParaRPr dirty="0"/>
          </a:p>
          <a:p>
            <a:pPr marL="609585" indent="-423323">
              <a:buChar char="●"/>
            </a:pPr>
            <a:r>
              <a:rPr lang="en" b="1" dirty="0"/>
              <a:t>M/W</a:t>
            </a:r>
            <a:r>
              <a:rPr lang="en" dirty="0"/>
              <a:t> - 20 minute: before class prog update</a:t>
            </a:r>
            <a:endParaRPr dirty="0"/>
          </a:p>
          <a:p>
            <a:pPr marL="609585" indent="-423323">
              <a:buChar char="●"/>
            </a:pPr>
            <a:r>
              <a:rPr lang="en" b="1" dirty="0"/>
              <a:t>T/Th</a:t>
            </a:r>
            <a:r>
              <a:rPr lang="en" dirty="0"/>
              <a:t> - 1 </a:t>
            </a:r>
            <a:r>
              <a:rPr lang="en" dirty="0" err="1"/>
              <a:t>hr</a:t>
            </a:r>
            <a:r>
              <a:rPr lang="en" dirty="0"/>
              <a:t> Zoom: incorporate new insights from class</a:t>
            </a:r>
            <a:endParaRPr dirty="0"/>
          </a:p>
          <a:p>
            <a:pPr marL="609585" indent="-423323">
              <a:buChar char="●"/>
            </a:pPr>
            <a:r>
              <a:rPr lang="en" b="1" dirty="0"/>
              <a:t>Fri: </a:t>
            </a:r>
            <a:r>
              <a:rPr lang="en" dirty="0"/>
              <a:t>½ - 1 hour Zoom: Reassess after Prof. insights, plan for weekend</a:t>
            </a:r>
            <a:endParaRPr dirty="0"/>
          </a:p>
        </p:txBody>
      </p:sp>
      <p:sp>
        <p:nvSpPr>
          <p:cNvPr id="1205" name="Google Shape;1205;p121"/>
          <p:cNvSpPr txBox="1">
            <a:spLocks noGrp="1"/>
          </p:cNvSpPr>
          <p:nvPr>
            <p:ph type="subTitle" idx="2"/>
          </p:nvPr>
        </p:nvSpPr>
        <p:spPr>
          <a:xfrm>
            <a:off x="4645800" y="2090933"/>
            <a:ext cx="2900400" cy="267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23323">
              <a:buChar char="●"/>
            </a:pPr>
            <a:r>
              <a:rPr lang="en" b="1"/>
              <a:t>PROG1: </a:t>
            </a:r>
            <a:r>
              <a:rPr lang="en"/>
              <a:t>Research conducted and organized</a:t>
            </a:r>
            <a:endParaRPr/>
          </a:p>
          <a:p>
            <a:pPr marL="609585" indent="-423323">
              <a:buChar char="●"/>
            </a:pPr>
            <a:r>
              <a:rPr lang="en" b="1"/>
              <a:t>PROG2: </a:t>
            </a:r>
            <a:r>
              <a:rPr lang="en"/>
              <a:t>Translation of research to user story solution</a:t>
            </a:r>
            <a:endParaRPr/>
          </a:p>
          <a:p>
            <a:pPr marL="609585" indent="-423323">
              <a:buChar char="●"/>
            </a:pPr>
            <a:r>
              <a:rPr lang="en" b="1"/>
              <a:t>PROG3: </a:t>
            </a:r>
            <a:r>
              <a:rPr lang="en"/>
              <a:t>Pending team consensus</a:t>
            </a:r>
            <a:endParaRPr/>
          </a:p>
        </p:txBody>
      </p:sp>
      <p:sp>
        <p:nvSpPr>
          <p:cNvPr id="1206" name="Google Shape;1206;p121"/>
          <p:cNvSpPr txBox="1">
            <a:spLocks noGrp="1"/>
          </p:cNvSpPr>
          <p:nvPr>
            <p:ph type="subTitle" idx="3"/>
          </p:nvPr>
        </p:nvSpPr>
        <p:spPr>
          <a:xfrm>
            <a:off x="8041433" y="2090933"/>
            <a:ext cx="2900400" cy="254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/>
              <a:t>Team Nirvana agrees that </a:t>
            </a:r>
            <a:r>
              <a:rPr lang="en" b="1"/>
              <a:t>“done”</a:t>
            </a:r>
            <a:r>
              <a:rPr lang="en"/>
              <a:t> is when a user story solution has </a:t>
            </a:r>
            <a:r>
              <a:rPr lang="en" b="1"/>
              <a:t>pertinent references</a:t>
            </a:r>
            <a:r>
              <a:rPr lang="en"/>
              <a:t>, overwhelming majority </a:t>
            </a:r>
            <a:r>
              <a:rPr lang="en" b="1"/>
              <a:t>consensus</a:t>
            </a:r>
            <a:r>
              <a:rPr lang="en"/>
              <a:t> (over ⅔ team approval),  and is added to the deck in an </a:t>
            </a:r>
            <a:r>
              <a:rPr lang="en" b="1"/>
              <a:t>aesthetically continuous</a:t>
            </a:r>
            <a:r>
              <a:rPr lang="en"/>
              <a:t> manner.</a:t>
            </a:r>
            <a:endParaRPr/>
          </a:p>
        </p:txBody>
      </p:sp>
      <p:sp>
        <p:nvSpPr>
          <p:cNvPr id="1207" name="Google Shape;1207;p121"/>
          <p:cNvSpPr txBox="1">
            <a:spLocks noGrp="1"/>
          </p:cNvSpPr>
          <p:nvPr>
            <p:ph type="subTitle" idx="4"/>
          </p:nvPr>
        </p:nvSpPr>
        <p:spPr>
          <a:xfrm>
            <a:off x="1250167" y="1480540"/>
            <a:ext cx="2900400" cy="6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400"/>
              <a:t>Standups</a:t>
            </a:r>
            <a:endParaRPr sz="2400"/>
          </a:p>
        </p:txBody>
      </p:sp>
      <p:sp>
        <p:nvSpPr>
          <p:cNvPr id="1208" name="Google Shape;1208;p121"/>
          <p:cNvSpPr txBox="1">
            <a:spLocks noGrp="1"/>
          </p:cNvSpPr>
          <p:nvPr>
            <p:ph type="subTitle" idx="5"/>
          </p:nvPr>
        </p:nvSpPr>
        <p:spPr>
          <a:xfrm>
            <a:off x="4645800" y="1480533"/>
            <a:ext cx="2900400" cy="6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en" sz="2400"/>
              <a:t>Progress Stages</a:t>
            </a:r>
            <a:endParaRPr sz="2400"/>
          </a:p>
        </p:txBody>
      </p:sp>
      <p:sp>
        <p:nvSpPr>
          <p:cNvPr id="1209" name="Google Shape;1209;p121"/>
          <p:cNvSpPr txBox="1">
            <a:spLocks noGrp="1"/>
          </p:cNvSpPr>
          <p:nvPr>
            <p:ph type="subTitle" idx="6"/>
          </p:nvPr>
        </p:nvSpPr>
        <p:spPr>
          <a:xfrm>
            <a:off x="8041433" y="1480540"/>
            <a:ext cx="2900400" cy="6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en" sz="2400"/>
              <a:t>Done</a:t>
            </a:r>
            <a:endParaRPr sz="2400"/>
          </a:p>
        </p:txBody>
      </p:sp>
      <p:sp>
        <p:nvSpPr>
          <p:cNvPr id="1210" name="Google Shape;1210;p121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30"/>
          <p:cNvSpPr txBox="1">
            <a:spLocks noGrp="1"/>
          </p:cNvSpPr>
          <p:nvPr>
            <p:ph type="title"/>
          </p:nvPr>
        </p:nvSpPr>
        <p:spPr>
          <a:xfrm>
            <a:off x="421533" y="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Sprint 5 Burndown Chart</a:t>
            </a:r>
            <a:endParaRPr/>
          </a:p>
        </p:txBody>
      </p:sp>
      <p:sp>
        <p:nvSpPr>
          <p:cNvPr id="1289" name="Google Shape;1289;p130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290" name="Google Shape;1290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000" y="702634"/>
            <a:ext cx="9868368" cy="59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31"/>
          <p:cNvSpPr txBox="1">
            <a:spLocks noGrp="1"/>
          </p:cNvSpPr>
          <p:nvPr>
            <p:ph type="title"/>
          </p:nvPr>
        </p:nvSpPr>
        <p:spPr>
          <a:xfrm>
            <a:off x="411367" y="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Sprint 6 Burndown Chart</a:t>
            </a:r>
            <a:endParaRPr/>
          </a:p>
        </p:txBody>
      </p:sp>
      <p:sp>
        <p:nvSpPr>
          <p:cNvPr id="1296" name="Google Shape;1296;p131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297" name="Google Shape;1297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67" y="763601"/>
            <a:ext cx="8656568" cy="583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34"/>
          <p:cNvSpPr txBox="1">
            <a:spLocks noGrp="1"/>
          </p:cNvSpPr>
          <p:nvPr>
            <p:ph type="title"/>
          </p:nvPr>
        </p:nvSpPr>
        <p:spPr>
          <a:xfrm>
            <a:off x="960000" y="304720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6667" dirty="0"/>
              <a:t>Artifacts</a:t>
            </a:r>
            <a:endParaRPr sz="6667" dirty="0"/>
          </a:p>
        </p:txBody>
      </p:sp>
      <p:sp>
        <p:nvSpPr>
          <p:cNvPr id="1320" name="Google Shape;1320;p134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13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April 18-April 19</a:t>
            </a:r>
            <a:endParaRPr/>
          </a:p>
        </p:txBody>
      </p:sp>
      <p:pic>
        <p:nvPicPr>
          <p:cNvPr id="1326" name="Google Shape;1326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84" y="1356967"/>
            <a:ext cx="11267619" cy="5094636"/>
          </a:xfrm>
          <a:prstGeom prst="rect">
            <a:avLst/>
          </a:prstGeom>
          <a:noFill/>
          <a:ln>
            <a:noFill/>
          </a:ln>
        </p:spPr>
      </p:pic>
      <p:sp>
        <p:nvSpPr>
          <p:cNvPr id="1327" name="Google Shape;1327;p135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3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April 19-April 23</a:t>
            </a:r>
            <a:endParaRPr/>
          </a:p>
        </p:txBody>
      </p:sp>
      <p:pic>
        <p:nvPicPr>
          <p:cNvPr id="1333" name="Google Shape;1333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34" y="1356968"/>
            <a:ext cx="11243329" cy="5094633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Google Shape;1334;p136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3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April 23-April 25</a:t>
            </a:r>
            <a:endParaRPr/>
          </a:p>
        </p:txBody>
      </p:sp>
      <p:pic>
        <p:nvPicPr>
          <p:cNvPr id="1340" name="Google Shape;1340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560167"/>
            <a:ext cx="11785605" cy="4189415"/>
          </a:xfrm>
          <a:prstGeom prst="rect">
            <a:avLst/>
          </a:prstGeom>
          <a:noFill/>
          <a:ln>
            <a:noFill/>
          </a:ln>
        </p:spPr>
      </p:pic>
      <p:sp>
        <p:nvSpPr>
          <p:cNvPr id="1341" name="Google Shape;1341;p137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3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April 25-April 26</a:t>
            </a:r>
            <a:endParaRPr/>
          </a:p>
        </p:txBody>
      </p:sp>
      <p:pic>
        <p:nvPicPr>
          <p:cNvPr id="1347" name="Google Shape;1347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560168"/>
            <a:ext cx="11785605" cy="4177905"/>
          </a:xfrm>
          <a:prstGeom prst="rect">
            <a:avLst/>
          </a:prstGeom>
          <a:noFill/>
          <a:ln>
            <a:noFill/>
          </a:ln>
        </p:spPr>
      </p:pic>
      <p:sp>
        <p:nvSpPr>
          <p:cNvPr id="1348" name="Google Shape;1348;p138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13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April 26-April 27</a:t>
            </a:r>
            <a:endParaRPr/>
          </a:p>
        </p:txBody>
      </p:sp>
      <p:pic>
        <p:nvPicPr>
          <p:cNvPr id="1354" name="Google Shape;1354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560167"/>
            <a:ext cx="11785605" cy="41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139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140"/>
          <p:cNvSpPr txBox="1">
            <a:spLocks noGrp="1"/>
          </p:cNvSpPr>
          <p:nvPr>
            <p:ph type="title"/>
          </p:nvPr>
        </p:nvSpPr>
        <p:spPr>
          <a:xfrm>
            <a:off x="960000" y="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May 10-May 13</a:t>
            </a:r>
            <a:endParaRPr/>
          </a:p>
        </p:txBody>
      </p:sp>
      <p:sp>
        <p:nvSpPr>
          <p:cNvPr id="1361" name="Google Shape;1361;p140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362" name="Google Shape;1362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933" y="842967"/>
            <a:ext cx="9174632" cy="5838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141"/>
          <p:cNvSpPr txBox="1">
            <a:spLocks noGrp="1"/>
          </p:cNvSpPr>
          <p:nvPr>
            <p:ph type="title"/>
          </p:nvPr>
        </p:nvSpPr>
        <p:spPr>
          <a:xfrm>
            <a:off x="960017" y="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May 14-May 19</a:t>
            </a:r>
            <a:endParaRPr/>
          </a:p>
        </p:txBody>
      </p:sp>
      <p:sp>
        <p:nvSpPr>
          <p:cNvPr id="1368" name="Google Shape;1368;p141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369" name="Google Shape;1369;p141"/>
          <p:cNvPicPr preferRelativeResize="0"/>
          <p:nvPr/>
        </p:nvPicPr>
        <p:blipFill rotWithShape="1">
          <a:blip r:embed="rId3">
            <a:alphaModFix/>
          </a:blip>
          <a:srcRect r="18705"/>
          <a:stretch/>
        </p:blipFill>
        <p:spPr>
          <a:xfrm>
            <a:off x="1036333" y="763600"/>
            <a:ext cx="7918531" cy="597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122"/>
          <p:cNvSpPr txBox="1">
            <a:spLocks noGrp="1"/>
          </p:cNvSpPr>
          <p:nvPr>
            <p:ph type="title"/>
          </p:nvPr>
        </p:nvSpPr>
        <p:spPr>
          <a:xfrm>
            <a:off x="869767" y="38830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Story Points</a:t>
            </a:r>
            <a:endParaRPr/>
          </a:p>
        </p:txBody>
      </p:sp>
      <p:sp>
        <p:nvSpPr>
          <p:cNvPr id="1216" name="Google Shape;1216;p122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aphicFrame>
        <p:nvGraphicFramePr>
          <p:cNvPr id="1217" name="Google Shape;1217;p122"/>
          <p:cNvGraphicFramePr/>
          <p:nvPr/>
        </p:nvGraphicFramePr>
        <p:xfrm>
          <a:off x="418967" y="1151900"/>
          <a:ext cx="4000000" cy="400000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389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1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等线"/>
                        <a:ea typeface="等线"/>
                        <a:cs typeface="等线"/>
                        <a:sym typeface="等线"/>
                      </a:endParaRPr>
                    </a:p>
                  </a:txBody>
                  <a:tcPr marL="91433" marR="91433" marT="0" marB="0" anchor="ctr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GRADING</a:t>
                      </a:r>
                      <a:endParaRPr sz="16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33" marR="91433" marT="0" marB="0" anchor="ctr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POINTS</a:t>
                      </a:r>
                      <a:endParaRPr sz="16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33" marR="91433" marT="0" marB="0" anchor="ctr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RATIONALE</a:t>
                      </a:r>
                      <a:endParaRPr sz="16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33" marR="91433" marT="0" marB="0" anchor="ctr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67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Planning Poker (Fibonacci)</a:t>
                      </a:r>
                      <a:endParaRPr sz="1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33" marR="91433" marT="0" marB="0" anchor="ctr">
                    <a:lnL w="63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Very Simple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33" marR="91433" marT="0" marB="0" anchor="ctr">
                    <a:lnL w="63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77BA3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BA3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33" marR="91433" marT="0" marB="0" anchor="ctr">
                    <a:lnL w="6350" cap="flat" cmpd="sng">
                      <a:solidFill>
                        <a:srgbClr val="77BA3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BA3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The deliverable is extremely straightforward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The team has all necessary resources at hand and can be easily comprehended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It is expected to be completed quickly without any dependencies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33" marR="91433" marT="0" marB="0" anchor="ctr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Simple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33" marR="91433" marT="0" marB="0" anchor="ctr">
                    <a:lnL w="63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68B74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8B7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33" marR="91433" marT="0" marB="0" anchor="ctr">
                    <a:lnL w="6350" cap="flat" cmpd="sng">
                      <a:solidFill>
                        <a:srgbClr val="68B74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8B7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The deliverable is clear with minimal intricacies, perhaps requiring one short discussion for alignment. </a:t>
                      </a:r>
                      <a:endParaRPr sz="16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It requires a single team member without needing input or assistance and can be completed independently 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33" marR="91433" marT="0" marB="0" anchor="ctr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Moderately Simple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33" marR="91433" marT="0" marB="0" anchor="ctr">
                    <a:lnL w="63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AB45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B45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33" marR="91433" marT="0" marB="0" anchor="ctr">
                    <a:lnL w="6350" cap="flat" cmpd="sng">
                      <a:solidFill>
                        <a:srgbClr val="5AB45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B45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The deliverable is still simple and well understood  but might require breaking it down into a couple of subdivisions. 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The team understands the primary goal but might need to clarify certain aspects or prerequisites. 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Deliverable would involve dependencies.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33" marR="91433" marT="0" marB="0" anchor="ctr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Moderate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33" marR="91433" marT="0" marB="0" anchor="ctr">
                    <a:lnL w="63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6B35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6B3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33" marR="91433" marT="0" marB="0" anchor="ctr">
                    <a:lnL w="6350" cap="flat" cmpd="sng">
                      <a:solidFill>
                        <a:srgbClr val="56B35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6B3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A deliverable of moderate complexity, which might require a series of discussions to fully understand. 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The team can decompose it into 2-3 divisions that may require sequential flow 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and requires dependencies to drive it to completion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33" marR="91433" marT="0" marB="0" anchor="ctr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8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Fairly Complex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33" marR="91433" marT="0" marB="0" anchor="ctr">
                    <a:lnL w="63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3FA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AF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33" marR="91433" marT="0" marB="0" anchor="ctr">
                    <a:lnL w="6350" cap="flat" cmpd="sng">
                      <a:solidFill>
                        <a:srgbClr val="3FA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A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A highly complex deliverable that involves various aspects of the project and requires significant effort or problem-solving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It will need to be divided into more than 3 smaller divisions and will require effort to define and clarity.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The deliverable may have unknowns which might induce risk and has multiple dependencies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33" marR="91433" marT="0" marB="0" anchor="ctr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142"/>
          <p:cNvSpPr txBox="1">
            <a:spLocks noGrp="1"/>
          </p:cNvSpPr>
          <p:nvPr>
            <p:ph type="title"/>
          </p:nvPr>
        </p:nvSpPr>
        <p:spPr>
          <a:xfrm>
            <a:off x="960000" y="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May 20 - May 21</a:t>
            </a:r>
            <a:endParaRPr/>
          </a:p>
        </p:txBody>
      </p:sp>
      <p:sp>
        <p:nvSpPr>
          <p:cNvPr id="1375" name="Google Shape;1375;p142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376" name="Google Shape;1376;p142"/>
          <p:cNvPicPr preferRelativeResize="0"/>
          <p:nvPr/>
        </p:nvPicPr>
        <p:blipFill rotWithShape="1">
          <a:blip r:embed="rId3">
            <a:alphaModFix/>
          </a:blip>
          <a:srcRect r="18240"/>
          <a:stretch/>
        </p:blipFill>
        <p:spPr>
          <a:xfrm>
            <a:off x="960001" y="763600"/>
            <a:ext cx="7939700" cy="58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143"/>
          <p:cNvSpPr txBox="1">
            <a:spLocks noGrp="1"/>
          </p:cNvSpPr>
          <p:nvPr>
            <p:ph type="title"/>
          </p:nvPr>
        </p:nvSpPr>
        <p:spPr>
          <a:xfrm>
            <a:off x="960000" y="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May 21 - May 22</a:t>
            </a:r>
            <a:endParaRPr/>
          </a:p>
        </p:txBody>
      </p:sp>
      <p:sp>
        <p:nvSpPr>
          <p:cNvPr id="1382" name="Google Shape;1382;p143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383" name="Google Shape;1383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067" y="840100"/>
            <a:ext cx="7534799" cy="58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144"/>
          <p:cNvSpPr txBox="1">
            <a:spLocks noGrp="1"/>
          </p:cNvSpPr>
          <p:nvPr>
            <p:ph type="title"/>
          </p:nvPr>
        </p:nvSpPr>
        <p:spPr>
          <a:xfrm>
            <a:off x="960000" y="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May 23 - May 27</a:t>
            </a:r>
            <a:endParaRPr/>
          </a:p>
        </p:txBody>
      </p:sp>
      <p:sp>
        <p:nvSpPr>
          <p:cNvPr id="1389" name="Google Shape;1389;p144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390" name="Google Shape;1390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001" y="763601"/>
            <a:ext cx="7013767" cy="6173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145"/>
          <p:cNvSpPr txBox="1">
            <a:spLocks noGrp="1"/>
          </p:cNvSpPr>
          <p:nvPr>
            <p:ph type="title"/>
          </p:nvPr>
        </p:nvSpPr>
        <p:spPr>
          <a:xfrm>
            <a:off x="960000" y="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May 28 - May 30</a:t>
            </a:r>
            <a:endParaRPr/>
          </a:p>
        </p:txBody>
      </p:sp>
      <p:sp>
        <p:nvSpPr>
          <p:cNvPr id="1396" name="Google Shape;1396;p145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397" name="Google Shape;1397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197" y="763600"/>
            <a:ext cx="6308432" cy="604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146"/>
          <p:cNvSpPr txBox="1">
            <a:spLocks noGrp="1"/>
          </p:cNvSpPr>
          <p:nvPr>
            <p:ph type="title"/>
          </p:nvPr>
        </p:nvSpPr>
        <p:spPr>
          <a:xfrm>
            <a:off x="369367" y="18320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Kanban Board</a:t>
            </a:r>
            <a:endParaRPr/>
          </a:p>
        </p:txBody>
      </p:sp>
      <p:pic>
        <p:nvPicPr>
          <p:cNvPr id="1403" name="Google Shape;1403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946801"/>
            <a:ext cx="11785599" cy="5432367"/>
          </a:xfrm>
          <a:prstGeom prst="rect">
            <a:avLst/>
          </a:prstGeom>
          <a:noFill/>
          <a:ln>
            <a:noFill/>
          </a:ln>
        </p:spPr>
      </p:pic>
      <p:sp>
        <p:nvSpPr>
          <p:cNvPr id="1404" name="Google Shape;1404;p146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47"/>
          <p:cNvSpPr txBox="1">
            <a:spLocks noGrp="1"/>
          </p:cNvSpPr>
          <p:nvPr>
            <p:ph type="title"/>
          </p:nvPr>
        </p:nvSpPr>
        <p:spPr>
          <a:xfrm>
            <a:off x="369367" y="18320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Kanban Board</a:t>
            </a:r>
            <a:endParaRPr/>
          </a:p>
        </p:txBody>
      </p:sp>
      <p:pic>
        <p:nvPicPr>
          <p:cNvPr id="1410" name="Google Shape;1410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67" y="887501"/>
            <a:ext cx="11747500" cy="550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147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Draft Report Sprint Backlog </a:t>
            </a:r>
            <a:r>
              <a:rPr lang="en">
                <a:solidFill>
                  <a:schemeClr val="accent1"/>
                </a:solidFill>
              </a:rPr>
              <a:t>Plan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23" name="Google Shape;1223;p123"/>
          <p:cNvSpPr txBox="1">
            <a:spLocks noGrp="1"/>
          </p:cNvSpPr>
          <p:nvPr>
            <p:ph type="subTitle" idx="1"/>
          </p:nvPr>
        </p:nvSpPr>
        <p:spPr>
          <a:xfrm>
            <a:off x="888367" y="2380200"/>
            <a:ext cx="3624000" cy="249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389457">
              <a:buSzPts val="1000"/>
              <a:buChar char="●"/>
            </a:pPr>
            <a:r>
              <a:rPr lang="en" sz="1333" b="1" u="sng"/>
              <a:t>April 12</a:t>
            </a:r>
            <a:r>
              <a:rPr lang="en" sz="1333" b="1"/>
              <a:t>: (Proposal) Context Setting &amp; Articulation (12 pts)</a:t>
            </a:r>
            <a:endParaRPr sz="1333" b="1"/>
          </a:p>
          <a:p>
            <a:pPr marL="1219170" lvl="1" indent="-389457" algn="l">
              <a:buSzPts val="1000"/>
              <a:buChar char="○"/>
            </a:pPr>
            <a:r>
              <a:rPr lang="en" sz="1333"/>
              <a:t>Context/Setting (3 pts) </a:t>
            </a:r>
            <a:endParaRPr sz="1333"/>
          </a:p>
          <a:p>
            <a:pPr marL="1219170" lvl="1" indent="-389457" algn="l">
              <a:buSzPts val="1000"/>
              <a:buChar char="○"/>
            </a:pPr>
            <a:r>
              <a:rPr lang="en" sz="1333"/>
              <a:t>OSS Project (5 pts)</a:t>
            </a:r>
            <a:endParaRPr sz="1333"/>
          </a:p>
          <a:p>
            <a:pPr marL="1219170" lvl="1" indent="-389457" algn="l">
              <a:buSzPts val="1000"/>
              <a:buChar char="○"/>
            </a:pPr>
            <a:r>
              <a:rPr lang="en" sz="1333"/>
              <a:t>Hypothesis (2 pts)</a:t>
            </a:r>
            <a:endParaRPr sz="1333"/>
          </a:p>
          <a:p>
            <a:pPr marL="1219170" lvl="1" indent="-389457" algn="l">
              <a:buSzPts val="1000"/>
              <a:buChar char="○"/>
            </a:pPr>
            <a:r>
              <a:rPr lang="en" sz="1333"/>
              <a:t>Challenges (2 pts)</a:t>
            </a:r>
            <a:endParaRPr sz="1333"/>
          </a:p>
          <a:p>
            <a:pPr marL="609585" indent="-389457">
              <a:buSzPts val="1000"/>
              <a:buChar char="●"/>
            </a:pPr>
            <a:r>
              <a:rPr lang="en" sz="1333" b="1" u="sng"/>
              <a:t>April 12</a:t>
            </a:r>
            <a:r>
              <a:rPr lang="en" sz="1333" b="1"/>
              <a:t>: OSS Research (6 pts)</a:t>
            </a:r>
            <a:endParaRPr sz="1333" b="1"/>
          </a:p>
          <a:p>
            <a:pPr marL="1219170" lvl="1" indent="-389457" algn="l">
              <a:buSzPts val="1000"/>
              <a:buChar char="○"/>
            </a:pPr>
            <a:r>
              <a:rPr lang="en" sz="1333"/>
              <a:t>Upstream (3 pts)</a:t>
            </a:r>
            <a:endParaRPr sz="1333"/>
          </a:p>
          <a:p>
            <a:pPr marL="1219170" lvl="1" indent="-389457" algn="l">
              <a:buSzPts val="1000"/>
              <a:buChar char="○"/>
            </a:pPr>
            <a:r>
              <a:rPr lang="en" sz="1333"/>
              <a:t>Downstream  (3 pts)</a:t>
            </a:r>
            <a:endParaRPr sz="1333" b="1"/>
          </a:p>
          <a:p>
            <a:pPr marL="609585" indent="-389457">
              <a:buSzPts val="1000"/>
              <a:buChar char="●"/>
            </a:pPr>
            <a:r>
              <a:rPr lang="en" sz="1333" b="1" u="sng"/>
              <a:t>April 12</a:t>
            </a:r>
            <a:r>
              <a:rPr lang="en" sz="1333" b="1"/>
              <a:t>: OSS Principles (5 pts)</a:t>
            </a:r>
            <a:endParaRPr sz="1333" b="1"/>
          </a:p>
          <a:p>
            <a:pPr marL="1219170" lvl="1" indent="-389457" algn="l">
              <a:buSzPts val="1000"/>
              <a:buChar char="○"/>
            </a:pPr>
            <a:r>
              <a:rPr lang="en" sz="1333"/>
              <a:t>Whos, Who (5 pts)</a:t>
            </a:r>
            <a:endParaRPr sz="1333"/>
          </a:p>
          <a:p>
            <a:pPr marL="0" indent="0"/>
            <a:endParaRPr sz="1333"/>
          </a:p>
          <a:p>
            <a:pPr marL="0" indent="0"/>
            <a:endParaRPr sz="1067" b="1"/>
          </a:p>
        </p:txBody>
      </p:sp>
      <p:sp>
        <p:nvSpPr>
          <p:cNvPr id="1224" name="Google Shape;1224;p123"/>
          <p:cNvSpPr txBox="1">
            <a:spLocks noGrp="1"/>
          </p:cNvSpPr>
          <p:nvPr>
            <p:ph type="subTitle" idx="2"/>
          </p:nvPr>
        </p:nvSpPr>
        <p:spPr>
          <a:xfrm>
            <a:off x="4246567" y="2380200"/>
            <a:ext cx="3711600" cy="241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389457">
              <a:buSzPts val="1000"/>
              <a:buChar char="●"/>
            </a:pPr>
            <a:r>
              <a:rPr lang="en" sz="1333" b="1" u="sng"/>
              <a:t>April 19</a:t>
            </a:r>
            <a:r>
              <a:rPr lang="en" sz="1333" b="1"/>
              <a:t>: Market Research (11 pts)</a:t>
            </a:r>
            <a:endParaRPr sz="1333" b="1"/>
          </a:p>
          <a:p>
            <a:pPr marL="1219170" lvl="1" indent="-389457" algn="l">
              <a:buSzPts val="1000"/>
              <a:buChar char="○"/>
            </a:pPr>
            <a:r>
              <a:rPr lang="en" sz="1333"/>
              <a:t>SWOT (3 pts)</a:t>
            </a:r>
            <a:endParaRPr sz="1333"/>
          </a:p>
          <a:p>
            <a:pPr marL="1219170" lvl="1" indent="-389457" algn="l">
              <a:buSzPts val="1000"/>
              <a:buChar char="○"/>
            </a:pPr>
            <a:r>
              <a:rPr lang="en" sz="1333"/>
              <a:t>COMP Analysis (5 pts)</a:t>
            </a:r>
            <a:endParaRPr sz="1333"/>
          </a:p>
          <a:p>
            <a:pPr marL="1219170" lvl="1" indent="-389457" algn="l">
              <a:buSzPts val="1000"/>
              <a:buChar char="○"/>
            </a:pPr>
            <a:r>
              <a:rPr lang="en" sz="1333"/>
              <a:t>GOAL/Problem (3 pts)</a:t>
            </a:r>
            <a:endParaRPr sz="1333"/>
          </a:p>
          <a:p>
            <a:pPr marL="609585" indent="-389457">
              <a:buSzPts val="1000"/>
              <a:buChar char="●"/>
            </a:pPr>
            <a:r>
              <a:rPr lang="en" sz="1333" b="1" u="sng"/>
              <a:t>April 19</a:t>
            </a:r>
            <a:r>
              <a:rPr lang="en" sz="1333" b="1"/>
              <a:t>: ROI/ROV (13 pts)</a:t>
            </a:r>
            <a:endParaRPr sz="1333" b="1"/>
          </a:p>
          <a:p>
            <a:pPr marL="1219170" lvl="1" indent="-389457" algn="l">
              <a:buSzPts val="1000"/>
              <a:buChar char="○"/>
            </a:pPr>
            <a:r>
              <a:rPr lang="en" sz="1333"/>
              <a:t>ROI (8 pts)</a:t>
            </a:r>
            <a:endParaRPr sz="1333"/>
          </a:p>
          <a:p>
            <a:pPr marL="1219170" lvl="1" indent="-389457" algn="l">
              <a:buSzPts val="1000"/>
              <a:buChar char="○"/>
            </a:pPr>
            <a:r>
              <a:rPr lang="en" sz="1333"/>
              <a:t>ROV (5 pts)</a:t>
            </a:r>
            <a:endParaRPr sz="1333"/>
          </a:p>
          <a:p>
            <a:pPr marL="609585" indent="-389457">
              <a:buSzPts val="1000"/>
              <a:buChar char="●"/>
            </a:pPr>
            <a:r>
              <a:rPr lang="en" sz="1333" b="1" u="sng"/>
              <a:t>April 19</a:t>
            </a:r>
            <a:r>
              <a:rPr lang="en" sz="1333" b="1"/>
              <a:t>: SDLC Model (8 pts)</a:t>
            </a:r>
            <a:endParaRPr sz="1333"/>
          </a:p>
          <a:p>
            <a:pPr marL="609585" indent="-389457">
              <a:buSzPts val="1000"/>
              <a:buChar char="●"/>
            </a:pPr>
            <a:r>
              <a:rPr lang="en" sz="1333" b="1" u="sng"/>
              <a:t>April 19</a:t>
            </a:r>
            <a:r>
              <a:rPr lang="en" sz="1333" b="1"/>
              <a:t>: SW Disaster (5 pts)</a:t>
            </a:r>
            <a:endParaRPr sz="1333" b="1"/>
          </a:p>
          <a:p>
            <a:pPr marL="1219170" lvl="1" indent="-389457" algn="l">
              <a:buSzPts val="1000"/>
              <a:buChar char="○"/>
            </a:pPr>
            <a:r>
              <a:rPr lang="en" sz="1333"/>
              <a:t>Relevance (2 pts)</a:t>
            </a:r>
            <a:endParaRPr sz="1333"/>
          </a:p>
          <a:p>
            <a:pPr marL="1219170" lvl="1" indent="-389457" algn="l">
              <a:buSzPts val="1000"/>
              <a:buChar char="○"/>
            </a:pPr>
            <a:r>
              <a:rPr lang="en" sz="1333"/>
              <a:t>Risks (3 pts)</a:t>
            </a:r>
            <a:endParaRPr sz="1333">
              <a:solidFill>
                <a:srgbClr val="FF0000"/>
              </a:solidFill>
            </a:endParaRPr>
          </a:p>
        </p:txBody>
      </p:sp>
      <p:sp>
        <p:nvSpPr>
          <p:cNvPr id="1225" name="Google Shape;1225;p123"/>
          <p:cNvSpPr txBox="1">
            <a:spLocks noGrp="1"/>
          </p:cNvSpPr>
          <p:nvPr>
            <p:ph type="subTitle" idx="3"/>
          </p:nvPr>
        </p:nvSpPr>
        <p:spPr>
          <a:xfrm>
            <a:off x="7692367" y="2327400"/>
            <a:ext cx="4150400" cy="260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389457">
              <a:buSzPts val="1000"/>
              <a:buChar char="●"/>
            </a:pPr>
            <a:r>
              <a:rPr lang="en" sz="1333" b="1" u="sng"/>
              <a:t>April 25</a:t>
            </a:r>
            <a:r>
              <a:rPr lang="en" sz="1333" b="1"/>
              <a:t>: 5 Personas (2 pts x 5 = 10 pts)</a:t>
            </a:r>
            <a:endParaRPr sz="1333" b="1"/>
          </a:p>
          <a:p>
            <a:pPr marL="1219170" lvl="1" indent="-389457" algn="l">
              <a:buSzPts val="1000"/>
              <a:buChar char="○"/>
            </a:pPr>
            <a:r>
              <a:rPr lang="en" sz="1333"/>
              <a:t>Characterization (1 pts)</a:t>
            </a:r>
            <a:endParaRPr sz="1333"/>
          </a:p>
          <a:p>
            <a:pPr marL="1219170" lvl="1" indent="-389457" algn="l">
              <a:buSzPts val="1000"/>
              <a:buChar char="○"/>
            </a:pPr>
            <a:r>
              <a:rPr lang="en" sz="1333"/>
              <a:t>Rationalization (1 pts)</a:t>
            </a:r>
            <a:endParaRPr sz="1333"/>
          </a:p>
          <a:p>
            <a:pPr marL="609585" indent="-389457">
              <a:buSzPts val="1000"/>
              <a:buChar char="●"/>
            </a:pPr>
            <a:r>
              <a:rPr lang="en" sz="1333" b="1" u="sng"/>
              <a:t>April 25</a:t>
            </a:r>
            <a:r>
              <a:rPr lang="en" sz="1333" b="1"/>
              <a:t>: 5 User Stories (5pts x 5 = 25 pts)</a:t>
            </a:r>
            <a:endParaRPr sz="1333" b="1"/>
          </a:p>
          <a:p>
            <a:pPr marL="1219170" lvl="1" indent="-389457" algn="l">
              <a:buSzPts val="1000"/>
              <a:buChar char="○"/>
            </a:pPr>
            <a:r>
              <a:rPr lang="en" sz="1333"/>
              <a:t>Epic Stories  (2 pts)</a:t>
            </a:r>
            <a:endParaRPr sz="1333"/>
          </a:p>
          <a:p>
            <a:pPr marL="1219170" lvl="1" indent="-389457" algn="l">
              <a:buSzPts val="1000"/>
              <a:buChar char="○"/>
            </a:pPr>
            <a:r>
              <a:rPr lang="en" sz="1333"/>
              <a:t>Decomposition (3 pts)</a:t>
            </a:r>
            <a:endParaRPr sz="1333"/>
          </a:p>
          <a:p>
            <a:pPr marL="609585" indent="-389457">
              <a:buSzPts val="1000"/>
              <a:buChar char="●"/>
            </a:pPr>
            <a:r>
              <a:rPr lang="en" sz="1333" b="1" u="sng"/>
              <a:t>April 25</a:t>
            </a:r>
            <a:r>
              <a:rPr lang="en" sz="1333" b="1"/>
              <a:t>: Relative Sizing Algo (5 pts)</a:t>
            </a:r>
            <a:endParaRPr sz="1333" b="1"/>
          </a:p>
          <a:p>
            <a:pPr marL="609585" indent="-389457">
              <a:buSzPts val="1000"/>
              <a:buChar char="●"/>
            </a:pPr>
            <a:r>
              <a:rPr lang="en" sz="1333" b="1" u="sng"/>
              <a:t>April 25</a:t>
            </a:r>
            <a:r>
              <a:rPr lang="en" sz="1333" b="1"/>
              <a:t>: Roadmap (8 pts)</a:t>
            </a:r>
            <a:endParaRPr sz="1333" b="1"/>
          </a:p>
          <a:p>
            <a:pPr marL="609585" indent="-389457">
              <a:buSzPts val="1000"/>
              <a:buChar char="●"/>
            </a:pPr>
            <a:r>
              <a:rPr lang="en" sz="1333" b="1" u="sng"/>
              <a:t>April 25</a:t>
            </a:r>
            <a:r>
              <a:rPr lang="en" sz="1333" b="1"/>
              <a:t>: Burnup Chart (3 pts)</a:t>
            </a:r>
            <a:endParaRPr sz="1333" b="1"/>
          </a:p>
          <a:p>
            <a:pPr marL="609585" indent="-389457">
              <a:buSzPts val="1000"/>
              <a:buChar char="●"/>
            </a:pPr>
            <a:r>
              <a:rPr lang="en" sz="1333" b="1" u="sng"/>
              <a:t>April 25</a:t>
            </a:r>
            <a:r>
              <a:rPr lang="en" sz="1333" b="1"/>
              <a:t>: Sprint 1 Planning (3 pts)</a:t>
            </a:r>
            <a:endParaRPr sz="1333" b="1"/>
          </a:p>
        </p:txBody>
      </p:sp>
      <p:sp>
        <p:nvSpPr>
          <p:cNvPr id="1226" name="Google Shape;1226;p123"/>
          <p:cNvSpPr txBox="1">
            <a:spLocks noGrp="1"/>
          </p:cNvSpPr>
          <p:nvPr>
            <p:ph type="subTitle" idx="4"/>
          </p:nvPr>
        </p:nvSpPr>
        <p:spPr>
          <a:xfrm>
            <a:off x="1250167" y="1769807"/>
            <a:ext cx="2900400" cy="6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400"/>
              <a:t>Sprint 1 </a:t>
            </a:r>
            <a:r>
              <a:rPr lang="en" sz="1333"/>
              <a:t>(23 points)</a:t>
            </a:r>
            <a:endParaRPr sz="1333"/>
          </a:p>
        </p:txBody>
      </p:sp>
      <p:sp>
        <p:nvSpPr>
          <p:cNvPr id="1227" name="Google Shape;1227;p123"/>
          <p:cNvSpPr txBox="1">
            <a:spLocks noGrp="1"/>
          </p:cNvSpPr>
          <p:nvPr>
            <p:ph type="subTitle" idx="5"/>
          </p:nvPr>
        </p:nvSpPr>
        <p:spPr>
          <a:xfrm>
            <a:off x="4652167" y="1769800"/>
            <a:ext cx="2900400" cy="6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en" sz="2400"/>
              <a:t>Sprint 2 </a:t>
            </a:r>
            <a:r>
              <a:rPr lang="en" sz="1333"/>
              <a:t>(37 points)</a:t>
            </a:r>
            <a:endParaRPr sz="1333"/>
          </a:p>
        </p:txBody>
      </p:sp>
      <p:sp>
        <p:nvSpPr>
          <p:cNvPr id="1228" name="Google Shape;1228;p123"/>
          <p:cNvSpPr txBox="1">
            <a:spLocks noGrp="1"/>
          </p:cNvSpPr>
          <p:nvPr>
            <p:ph type="subTitle" idx="6"/>
          </p:nvPr>
        </p:nvSpPr>
        <p:spPr>
          <a:xfrm>
            <a:off x="8054167" y="1769807"/>
            <a:ext cx="2900400" cy="6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en" sz="2400"/>
              <a:t>Sprint 3 </a:t>
            </a:r>
            <a:r>
              <a:rPr lang="en" sz="1333"/>
              <a:t>(54 points)</a:t>
            </a:r>
            <a:endParaRPr sz="2400"/>
          </a:p>
        </p:txBody>
      </p:sp>
      <p:sp>
        <p:nvSpPr>
          <p:cNvPr id="1229" name="Google Shape;1229;p123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Draft Report Sprint Backlog </a:t>
            </a:r>
            <a:r>
              <a:rPr lang="en">
                <a:solidFill>
                  <a:schemeClr val="accent1"/>
                </a:solidFill>
              </a:rPr>
              <a:t>Execution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35" name="Google Shape;1235;p124"/>
          <p:cNvSpPr txBox="1">
            <a:spLocks noGrp="1"/>
          </p:cNvSpPr>
          <p:nvPr>
            <p:ph type="subTitle" idx="1"/>
          </p:nvPr>
        </p:nvSpPr>
        <p:spPr>
          <a:xfrm>
            <a:off x="594600" y="2380200"/>
            <a:ext cx="3556000" cy="212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380990">
              <a:buSzPts val="900"/>
              <a:buChar char="●"/>
            </a:pPr>
            <a:r>
              <a:rPr lang="en" sz="1200" b="1" u="sng"/>
              <a:t>April 12</a:t>
            </a:r>
            <a:r>
              <a:rPr lang="en" sz="1200" b="1"/>
              <a:t>: (Proposal) Context Setting &amp; Articulation (12 pts)</a:t>
            </a:r>
            <a:endParaRPr sz="1200" b="1"/>
          </a:p>
          <a:p>
            <a:pPr marL="1219170" lvl="1" indent="-380990" algn="l">
              <a:buSzPts val="900"/>
              <a:buChar char="○"/>
            </a:pPr>
            <a:r>
              <a:rPr lang="en" sz="1200"/>
              <a:t>Context/Setting (3 pts) </a:t>
            </a:r>
            <a:endParaRPr sz="1200"/>
          </a:p>
          <a:p>
            <a:pPr marL="1219170" lvl="1" indent="-380990" algn="l">
              <a:buSzPts val="900"/>
              <a:buChar char="○"/>
            </a:pPr>
            <a:r>
              <a:rPr lang="en" sz="1200"/>
              <a:t>OSS Project (5 pts)</a:t>
            </a:r>
            <a:endParaRPr sz="1200"/>
          </a:p>
          <a:p>
            <a:pPr marL="1219170" lvl="1" indent="-380990" algn="l">
              <a:buSzPts val="900"/>
              <a:buChar char="○"/>
            </a:pPr>
            <a:r>
              <a:rPr lang="en" sz="1200"/>
              <a:t>Hypothesis (2 pts)</a:t>
            </a:r>
            <a:endParaRPr sz="1200"/>
          </a:p>
          <a:p>
            <a:pPr marL="1219170" lvl="1" indent="-380990" algn="l">
              <a:buSzPts val="900"/>
              <a:buChar char="○"/>
            </a:pPr>
            <a:r>
              <a:rPr lang="en" sz="1200"/>
              <a:t>Challenges (2 pts)</a:t>
            </a:r>
            <a:endParaRPr sz="1200"/>
          </a:p>
          <a:p>
            <a:pPr marL="609585" indent="-380990">
              <a:buSzPts val="900"/>
              <a:buChar char="●"/>
            </a:pPr>
            <a:r>
              <a:rPr lang="en" sz="1200" b="1" u="sng"/>
              <a:t>April 9</a:t>
            </a:r>
            <a:r>
              <a:rPr lang="en" sz="1200" b="1"/>
              <a:t>: OSS Research (6 pts)</a:t>
            </a:r>
            <a:endParaRPr sz="1200" b="1"/>
          </a:p>
          <a:p>
            <a:pPr marL="1219170" lvl="1" indent="-380990" algn="l">
              <a:buSzPts val="900"/>
              <a:buChar char="○"/>
            </a:pPr>
            <a:r>
              <a:rPr lang="en" sz="1200"/>
              <a:t>Upstream (3 pts)</a:t>
            </a:r>
            <a:endParaRPr sz="1200"/>
          </a:p>
          <a:p>
            <a:pPr marL="1219170" lvl="1" indent="-380990" algn="l">
              <a:buSzPts val="900"/>
              <a:buChar char="○"/>
            </a:pPr>
            <a:r>
              <a:rPr lang="en" sz="1200"/>
              <a:t>Downstream  (3 pts)</a:t>
            </a:r>
            <a:endParaRPr sz="1200"/>
          </a:p>
          <a:p>
            <a:pPr marL="0" indent="0"/>
            <a:endParaRPr sz="1067"/>
          </a:p>
          <a:p>
            <a:pPr marL="0" indent="0"/>
            <a:endParaRPr sz="1067" b="1"/>
          </a:p>
        </p:txBody>
      </p:sp>
      <p:sp>
        <p:nvSpPr>
          <p:cNvPr id="1236" name="Google Shape;1236;p124"/>
          <p:cNvSpPr txBox="1">
            <a:spLocks noGrp="1"/>
          </p:cNvSpPr>
          <p:nvPr>
            <p:ph type="subTitle" idx="2"/>
          </p:nvPr>
        </p:nvSpPr>
        <p:spPr>
          <a:xfrm>
            <a:off x="4150600" y="2380200"/>
            <a:ext cx="4051200" cy="303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380990">
              <a:buClr>
                <a:srgbClr val="FF0000"/>
              </a:buClr>
              <a:buSzPts val="900"/>
              <a:buChar char="●"/>
            </a:pPr>
            <a:r>
              <a:rPr lang="en" sz="1200" b="1" u="sng">
                <a:solidFill>
                  <a:srgbClr val="FF0000"/>
                </a:solidFill>
              </a:rPr>
              <a:t>April 19</a:t>
            </a:r>
            <a:r>
              <a:rPr lang="en" sz="1200" b="1">
                <a:solidFill>
                  <a:srgbClr val="FF0000"/>
                </a:solidFill>
              </a:rPr>
              <a:t>: OSS Principles (5 pts)</a:t>
            </a:r>
            <a:endParaRPr sz="1200" b="1">
              <a:solidFill>
                <a:srgbClr val="FF0000"/>
              </a:solidFill>
            </a:endParaRPr>
          </a:p>
          <a:p>
            <a:pPr marL="1219170" lvl="1" indent="-380990" algn="l">
              <a:buClr>
                <a:srgbClr val="FF0000"/>
              </a:buClr>
              <a:buSzPts val="900"/>
              <a:buChar char="○"/>
            </a:pPr>
            <a:r>
              <a:rPr lang="en" sz="1200">
                <a:solidFill>
                  <a:srgbClr val="FF0000"/>
                </a:solidFill>
              </a:rPr>
              <a:t>Whos, Who (5 pts)</a:t>
            </a:r>
            <a:endParaRPr sz="1200" b="1"/>
          </a:p>
          <a:p>
            <a:pPr marL="609585" indent="-380990">
              <a:buSzPts val="900"/>
              <a:buChar char="●"/>
            </a:pPr>
            <a:r>
              <a:rPr lang="en" sz="1200" b="1" u="sng"/>
              <a:t>April 19</a:t>
            </a:r>
            <a:r>
              <a:rPr lang="en" sz="1200" b="1"/>
              <a:t>: Market Research (11 pts)</a:t>
            </a:r>
            <a:endParaRPr sz="1200" b="1"/>
          </a:p>
          <a:p>
            <a:pPr marL="1219170" lvl="1" indent="-380990" algn="l">
              <a:buSzPts val="900"/>
              <a:buChar char="○"/>
            </a:pPr>
            <a:r>
              <a:rPr lang="en" sz="1200"/>
              <a:t>SWOT (3 pts)</a:t>
            </a:r>
            <a:endParaRPr sz="1200"/>
          </a:p>
          <a:p>
            <a:pPr marL="1219170" lvl="1" indent="-380990" algn="l">
              <a:buSzPts val="900"/>
              <a:buChar char="○"/>
            </a:pPr>
            <a:r>
              <a:rPr lang="en" sz="1200"/>
              <a:t>COMP Analysis (5 pts)</a:t>
            </a:r>
            <a:endParaRPr sz="1200"/>
          </a:p>
          <a:p>
            <a:pPr marL="1219170" lvl="1" indent="-380990" algn="l">
              <a:buSzPts val="900"/>
              <a:buChar char="○"/>
            </a:pPr>
            <a:r>
              <a:rPr lang="en" sz="1200"/>
              <a:t>GOAL/Problem (3 pts)</a:t>
            </a:r>
            <a:endParaRPr sz="1200">
              <a:solidFill>
                <a:srgbClr val="FF0000"/>
              </a:solidFill>
            </a:endParaRPr>
          </a:p>
          <a:p>
            <a:pPr marL="609585" indent="-380990">
              <a:buSzPts val="900"/>
              <a:buChar char="●"/>
            </a:pPr>
            <a:r>
              <a:rPr lang="en" sz="1200" b="1" u="sng"/>
              <a:t>April 19</a:t>
            </a:r>
            <a:r>
              <a:rPr lang="en" sz="1200" b="1"/>
              <a:t>: ROI/ROV (13 pts)</a:t>
            </a:r>
            <a:endParaRPr sz="1200" b="1"/>
          </a:p>
          <a:p>
            <a:pPr marL="1219170" lvl="1" indent="-380990" algn="l">
              <a:buSzPts val="900"/>
              <a:buChar char="○"/>
            </a:pPr>
            <a:r>
              <a:rPr lang="en" sz="1200"/>
              <a:t>ROI (8 pts)</a:t>
            </a:r>
            <a:endParaRPr sz="1200"/>
          </a:p>
          <a:p>
            <a:pPr marL="1219170" lvl="1" indent="-380990" algn="l">
              <a:buSzPts val="900"/>
              <a:buChar char="○"/>
            </a:pPr>
            <a:r>
              <a:rPr lang="en" sz="1200"/>
              <a:t>ROV (5 pts)</a:t>
            </a:r>
            <a:endParaRPr sz="1200"/>
          </a:p>
          <a:p>
            <a:pPr marL="609585" indent="-380990">
              <a:buSzPts val="900"/>
              <a:buChar char="●"/>
            </a:pPr>
            <a:r>
              <a:rPr lang="en" sz="1200" b="1" u="sng"/>
              <a:t>April 19</a:t>
            </a:r>
            <a:r>
              <a:rPr lang="en" sz="1200" b="1"/>
              <a:t>: SW Disaster (5 pts)</a:t>
            </a:r>
            <a:endParaRPr sz="1200" b="1"/>
          </a:p>
          <a:p>
            <a:pPr marL="1219170" lvl="1" indent="-380990" algn="l">
              <a:buSzPts val="900"/>
              <a:buChar char="○"/>
            </a:pPr>
            <a:r>
              <a:rPr lang="en" sz="1200"/>
              <a:t>Relevance (2 pts)</a:t>
            </a:r>
            <a:endParaRPr sz="1200"/>
          </a:p>
          <a:p>
            <a:pPr marL="1219170" lvl="1" indent="-380990" algn="l">
              <a:buSzPts val="900"/>
              <a:buChar char="○"/>
            </a:pPr>
            <a:r>
              <a:rPr lang="en" sz="1200"/>
              <a:t>Risks (3 pts)</a:t>
            </a:r>
            <a:endParaRPr sz="1200"/>
          </a:p>
          <a:p>
            <a:pPr marL="609585" indent="-380990">
              <a:buClr>
                <a:srgbClr val="FF0000"/>
              </a:buClr>
              <a:buSzPts val="900"/>
              <a:buChar char="●"/>
            </a:pPr>
            <a:r>
              <a:rPr lang="en" sz="1200" b="1" u="sng">
                <a:solidFill>
                  <a:srgbClr val="FF0000"/>
                </a:solidFill>
              </a:rPr>
              <a:t>April 19</a:t>
            </a:r>
            <a:r>
              <a:rPr lang="en" sz="1200" b="1">
                <a:solidFill>
                  <a:srgbClr val="FF0000"/>
                </a:solidFill>
              </a:rPr>
              <a:t>: [Replan] Context Setting &amp; Articulation (+ 5pts)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237" name="Google Shape;1237;p124"/>
          <p:cNvSpPr txBox="1">
            <a:spLocks noGrp="1"/>
          </p:cNvSpPr>
          <p:nvPr>
            <p:ph type="subTitle" idx="3"/>
          </p:nvPr>
        </p:nvSpPr>
        <p:spPr>
          <a:xfrm>
            <a:off x="7752167" y="2380200"/>
            <a:ext cx="3894800" cy="29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380990">
              <a:buClr>
                <a:srgbClr val="FF0000"/>
              </a:buClr>
              <a:buSzPts val="900"/>
              <a:buChar char="●"/>
            </a:pPr>
            <a:r>
              <a:rPr lang="en" sz="1200" b="1" u="sng">
                <a:solidFill>
                  <a:srgbClr val="FF0000"/>
                </a:solidFill>
              </a:rPr>
              <a:t>April 25</a:t>
            </a:r>
            <a:r>
              <a:rPr lang="en" sz="1200" b="1">
                <a:solidFill>
                  <a:srgbClr val="FF0000"/>
                </a:solidFill>
              </a:rPr>
              <a:t>: SDLC Model (8 pts)</a:t>
            </a:r>
            <a:endParaRPr sz="1200" b="1">
              <a:solidFill>
                <a:srgbClr val="FF0000"/>
              </a:solidFill>
            </a:endParaRPr>
          </a:p>
          <a:p>
            <a:pPr marL="609585" indent="-380990">
              <a:buSzPts val="900"/>
              <a:buChar char="●"/>
            </a:pPr>
            <a:r>
              <a:rPr lang="en" sz="1200" b="1" u="sng"/>
              <a:t>April 25</a:t>
            </a:r>
            <a:r>
              <a:rPr lang="en" sz="1200" b="1"/>
              <a:t>: 5 Personas (2 pts x 5 = 10 pts)</a:t>
            </a:r>
            <a:endParaRPr sz="1200" b="1"/>
          </a:p>
          <a:p>
            <a:pPr marL="1219170" lvl="1" indent="-380990" algn="l">
              <a:buSzPts val="900"/>
              <a:buChar char="○"/>
            </a:pPr>
            <a:r>
              <a:rPr lang="en" sz="1200"/>
              <a:t>Characterization (1 pts)</a:t>
            </a:r>
            <a:endParaRPr sz="1200"/>
          </a:p>
          <a:p>
            <a:pPr marL="1219170" lvl="1" indent="-380990" algn="l">
              <a:buSzPts val="900"/>
              <a:buChar char="○"/>
            </a:pPr>
            <a:r>
              <a:rPr lang="en" sz="1200"/>
              <a:t>Rationalization (1 pts)</a:t>
            </a:r>
            <a:endParaRPr sz="1200"/>
          </a:p>
          <a:p>
            <a:pPr marL="609585" indent="-380990">
              <a:buSzPts val="900"/>
              <a:buChar char="●"/>
            </a:pPr>
            <a:r>
              <a:rPr lang="en" sz="1200" b="1" u="sng"/>
              <a:t>April 25</a:t>
            </a:r>
            <a:r>
              <a:rPr lang="en" sz="1200" b="1"/>
              <a:t>: 5 User Stories (5pts x 5 = 25 pts)</a:t>
            </a:r>
            <a:endParaRPr sz="1200" b="1"/>
          </a:p>
          <a:p>
            <a:pPr marL="1219170" lvl="1" indent="-380990" algn="l">
              <a:buSzPts val="900"/>
              <a:buChar char="○"/>
            </a:pPr>
            <a:r>
              <a:rPr lang="en" sz="1200"/>
              <a:t>Epic Stories  (2 pts)</a:t>
            </a:r>
            <a:endParaRPr sz="1200"/>
          </a:p>
          <a:p>
            <a:pPr marL="1219170" lvl="1" indent="-380990" algn="l">
              <a:buSzPts val="900"/>
              <a:buChar char="○"/>
            </a:pPr>
            <a:r>
              <a:rPr lang="en" sz="1200"/>
              <a:t>Decomposition (3 pts)</a:t>
            </a:r>
            <a:endParaRPr sz="1200"/>
          </a:p>
          <a:p>
            <a:pPr marL="609585" indent="-380990">
              <a:buSzPts val="900"/>
              <a:buChar char="●"/>
            </a:pPr>
            <a:r>
              <a:rPr lang="en" sz="1200" b="1" u="sng"/>
              <a:t>April 25</a:t>
            </a:r>
            <a:r>
              <a:rPr lang="en" sz="1200" b="1"/>
              <a:t>: Relative Sizing Algo (5 pts)</a:t>
            </a:r>
            <a:endParaRPr sz="1200" b="1"/>
          </a:p>
          <a:p>
            <a:pPr marL="609585" indent="-380990">
              <a:buSzPts val="900"/>
              <a:buChar char="●"/>
            </a:pPr>
            <a:r>
              <a:rPr lang="en" sz="1200" b="1" u="sng"/>
              <a:t>April 25</a:t>
            </a:r>
            <a:r>
              <a:rPr lang="en" sz="1200" b="1"/>
              <a:t>: Roadmap (8 pts)</a:t>
            </a:r>
            <a:endParaRPr sz="1200" b="1"/>
          </a:p>
          <a:p>
            <a:pPr marL="609585" indent="-380990">
              <a:buSzPts val="900"/>
              <a:buChar char="●"/>
            </a:pPr>
            <a:r>
              <a:rPr lang="en" sz="1200" b="1" u="sng"/>
              <a:t>April 26</a:t>
            </a:r>
            <a:r>
              <a:rPr lang="en" sz="1200" b="1"/>
              <a:t>: Burnup Chart (3 pts)</a:t>
            </a:r>
            <a:endParaRPr sz="1200" b="1"/>
          </a:p>
          <a:p>
            <a:pPr marL="609585" indent="-380990">
              <a:buSzPts val="900"/>
              <a:buChar char="●"/>
            </a:pPr>
            <a:r>
              <a:rPr lang="en" sz="1200" b="1" u="sng"/>
              <a:t>April 27</a:t>
            </a:r>
            <a:r>
              <a:rPr lang="en" sz="1200" b="1"/>
              <a:t>: Sprint 1 Planning (3 pts)</a:t>
            </a:r>
            <a:endParaRPr sz="1200" b="1"/>
          </a:p>
        </p:txBody>
      </p:sp>
      <p:sp>
        <p:nvSpPr>
          <p:cNvPr id="1238" name="Google Shape;1238;p124"/>
          <p:cNvSpPr txBox="1">
            <a:spLocks noGrp="1"/>
          </p:cNvSpPr>
          <p:nvPr>
            <p:ph type="subTitle" idx="4"/>
          </p:nvPr>
        </p:nvSpPr>
        <p:spPr>
          <a:xfrm>
            <a:off x="1250167" y="1769807"/>
            <a:ext cx="2900400" cy="6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400"/>
              <a:t>Sprint 1 </a:t>
            </a:r>
            <a:r>
              <a:rPr lang="en" sz="1333"/>
              <a:t>(18 points)</a:t>
            </a:r>
            <a:endParaRPr sz="1333"/>
          </a:p>
        </p:txBody>
      </p:sp>
      <p:sp>
        <p:nvSpPr>
          <p:cNvPr id="1239" name="Google Shape;1239;p124"/>
          <p:cNvSpPr txBox="1">
            <a:spLocks noGrp="1"/>
          </p:cNvSpPr>
          <p:nvPr>
            <p:ph type="subTitle" idx="5"/>
          </p:nvPr>
        </p:nvSpPr>
        <p:spPr>
          <a:xfrm>
            <a:off x="4645800" y="1769800"/>
            <a:ext cx="2900400" cy="6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en" sz="2400"/>
              <a:t>Sprint 2</a:t>
            </a:r>
            <a:r>
              <a:rPr lang="en" sz="1333"/>
              <a:t> (39 points)</a:t>
            </a:r>
            <a:endParaRPr sz="1333"/>
          </a:p>
        </p:txBody>
      </p:sp>
      <p:sp>
        <p:nvSpPr>
          <p:cNvPr id="1240" name="Google Shape;1240;p124"/>
          <p:cNvSpPr txBox="1">
            <a:spLocks noGrp="1"/>
          </p:cNvSpPr>
          <p:nvPr>
            <p:ph type="subTitle" idx="6"/>
          </p:nvPr>
        </p:nvSpPr>
        <p:spPr>
          <a:xfrm>
            <a:off x="8041433" y="1769807"/>
            <a:ext cx="2900400" cy="6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en" sz="2400"/>
              <a:t>Sprint 3 </a:t>
            </a:r>
            <a:r>
              <a:rPr lang="en" sz="1333"/>
              <a:t>(62 points)</a:t>
            </a:r>
            <a:endParaRPr sz="2400"/>
          </a:p>
        </p:txBody>
      </p:sp>
      <p:sp>
        <p:nvSpPr>
          <p:cNvPr id="1241" name="Google Shape;1241;p124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25"/>
          <p:cNvSpPr txBox="1">
            <a:spLocks noGrp="1"/>
          </p:cNvSpPr>
          <p:nvPr>
            <p:ph type="title"/>
          </p:nvPr>
        </p:nvSpPr>
        <p:spPr>
          <a:xfrm>
            <a:off x="360567" y="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Sprint 1 Burndown Chart</a:t>
            </a:r>
            <a:endParaRPr/>
          </a:p>
        </p:txBody>
      </p:sp>
      <p:sp>
        <p:nvSpPr>
          <p:cNvPr id="1247" name="Google Shape;1247;p125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248" name="Google Shape;1248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468" y="725401"/>
            <a:ext cx="8524265" cy="583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033" y="590867"/>
            <a:ext cx="8646168" cy="5892333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26"/>
          <p:cNvSpPr txBox="1">
            <a:spLocks noGrp="1"/>
          </p:cNvSpPr>
          <p:nvPr>
            <p:ph type="title"/>
          </p:nvPr>
        </p:nvSpPr>
        <p:spPr>
          <a:xfrm>
            <a:off x="370733" y="-60933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Sprint 2 Burndown Chart</a:t>
            </a:r>
            <a:endParaRPr/>
          </a:p>
        </p:txBody>
      </p:sp>
      <p:sp>
        <p:nvSpPr>
          <p:cNvPr id="1255" name="Google Shape;1255;p126"/>
          <p:cNvSpPr/>
          <p:nvPr/>
        </p:nvSpPr>
        <p:spPr>
          <a:xfrm>
            <a:off x="7472667" y="1859633"/>
            <a:ext cx="93200" cy="1050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56" name="Google Shape;1256;p126"/>
          <p:cNvSpPr txBox="1"/>
          <p:nvPr/>
        </p:nvSpPr>
        <p:spPr>
          <a:xfrm>
            <a:off x="6578400" y="2200433"/>
            <a:ext cx="11108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 b="1">
                <a:solidFill>
                  <a:srgbClr val="FF0000"/>
                </a:solidFill>
                <a:latin typeface="Archivo"/>
                <a:ea typeface="Archivo"/>
                <a:cs typeface="Archivo"/>
                <a:sym typeface="Archivo"/>
              </a:rPr>
              <a:t>Replan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57" name="Google Shape;1257;p126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127"/>
          <p:cNvSpPr txBox="1">
            <a:spLocks noGrp="1"/>
          </p:cNvSpPr>
          <p:nvPr>
            <p:ph type="title"/>
          </p:nvPr>
        </p:nvSpPr>
        <p:spPr>
          <a:xfrm>
            <a:off x="523133" y="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Sprint 3 Burndown Chart</a:t>
            </a:r>
            <a:endParaRPr/>
          </a:p>
        </p:txBody>
      </p:sp>
      <p:sp>
        <p:nvSpPr>
          <p:cNvPr id="1263" name="Google Shape;1263;p127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264" name="Google Shape;1264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134" y="672167"/>
            <a:ext cx="9306532" cy="59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Final Report Sprint Backlog </a:t>
            </a:r>
            <a:r>
              <a:rPr lang="en">
                <a:solidFill>
                  <a:schemeClr val="accent1"/>
                </a:solidFill>
              </a:rPr>
              <a:t>Execution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70" name="Google Shape;1270;p128"/>
          <p:cNvSpPr txBox="1">
            <a:spLocks noGrp="1"/>
          </p:cNvSpPr>
          <p:nvPr>
            <p:ph type="subTitle" idx="1"/>
          </p:nvPr>
        </p:nvSpPr>
        <p:spPr>
          <a:xfrm>
            <a:off x="594567" y="2536800"/>
            <a:ext cx="3556000" cy="402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1200" b="1" u="sng"/>
              <a:t>May 14</a:t>
            </a:r>
            <a:r>
              <a:rPr lang="en" sz="1200" b="1"/>
              <a:t>: As-Is, To-Be (2 pts)</a:t>
            </a:r>
            <a:endParaRPr sz="1200" b="1"/>
          </a:p>
          <a:p>
            <a:pPr marL="609585" indent="-380990">
              <a:buSzPts val="900"/>
              <a:buChar char="●"/>
            </a:pPr>
            <a:r>
              <a:rPr lang="en" sz="1200"/>
              <a:t>Adding personas &amp; relevant details as needed (2 pts)</a:t>
            </a:r>
            <a:endParaRPr sz="1200"/>
          </a:p>
          <a:p>
            <a:pPr marL="0" indent="0"/>
            <a:r>
              <a:rPr lang="en" sz="1200" b="1" u="sng"/>
              <a:t>May 14</a:t>
            </a:r>
            <a:r>
              <a:rPr lang="en" sz="1200" b="1"/>
              <a:t>: ROI/ROV (3 pts)</a:t>
            </a:r>
            <a:endParaRPr sz="1200" b="1"/>
          </a:p>
          <a:p>
            <a:pPr marL="609585" indent="-380990">
              <a:buSzPts val="900"/>
              <a:buChar char="●"/>
            </a:pPr>
            <a:r>
              <a:rPr lang="en" sz="1200"/>
              <a:t>Productivity as ROI (3 pts)</a:t>
            </a:r>
            <a:endParaRPr sz="1200" b="1"/>
          </a:p>
          <a:p>
            <a:pPr marL="0" indent="0"/>
            <a:r>
              <a:rPr lang="en" sz="1200" b="1" u="sng"/>
              <a:t>May 14: </a:t>
            </a:r>
            <a:r>
              <a:rPr lang="en" sz="1200" b="1"/>
              <a:t>User Story update (4 pts)</a:t>
            </a:r>
            <a:endParaRPr sz="1200" b="1"/>
          </a:p>
          <a:p>
            <a:pPr marL="609585" indent="-380990">
              <a:buSzPts val="900"/>
              <a:buChar char="●"/>
            </a:pPr>
            <a:r>
              <a:rPr lang="en" sz="1200"/>
              <a:t>SOC Analyst (2 pts)</a:t>
            </a:r>
            <a:endParaRPr sz="1200"/>
          </a:p>
          <a:p>
            <a:pPr marL="609585" indent="-380990">
              <a:buSzPts val="900"/>
              <a:buChar char="●"/>
            </a:pPr>
            <a:r>
              <a:rPr lang="en" sz="1200"/>
              <a:t>SOC Manager (2 pts)</a:t>
            </a:r>
            <a:endParaRPr sz="1200"/>
          </a:p>
          <a:p>
            <a:pPr marL="0" indent="0"/>
            <a:r>
              <a:rPr lang="en" sz="1200" b="1" u="sng"/>
              <a:t>May 14: </a:t>
            </a:r>
            <a:r>
              <a:rPr lang="en" sz="1200" b="1"/>
              <a:t>Story Point Algo Update (3 pts)</a:t>
            </a:r>
            <a:endParaRPr sz="1200" b="1"/>
          </a:p>
          <a:p>
            <a:pPr marL="0" indent="0"/>
            <a:r>
              <a:rPr lang="en" sz="1200" b="1" u="sng"/>
              <a:t>May 14: </a:t>
            </a:r>
            <a:r>
              <a:rPr lang="en" sz="1200" b="1"/>
              <a:t>Challenges Update (2 pts)</a:t>
            </a:r>
            <a:endParaRPr sz="1200" b="1"/>
          </a:p>
          <a:p>
            <a:pPr marL="0" indent="0"/>
            <a:endParaRPr sz="1200"/>
          </a:p>
          <a:p>
            <a:pPr marL="0" indent="0"/>
            <a:endParaRPr sz="1067" b="1"/>
          </a:p>
        </p:txBody>
      </p:sp>
      <p:sp>
        <p:nvSpPr>
          <p:cNvPr id="1271" name="Google Shape;1271;p128"/>
          <p:cNvSpPr txBox="1">
            <a:spLocks noGrp="1"/>
          </p:cNvSpPr>
          <p:nvPr>
            <p:ph type="subTitle" idx="2"/>
          </p:nvPr>
        </p:nvSpPr>
        <p:spPr>
          <a:xfrm>
            <a:off x="3821433" y="2380200"/>
            <a:ext cx="4220000" cy="37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1200" b="1" u="sng"/>
              <a:t>May 20:</a:t>
            </a:r>
            <a:r>
              <a:rPr lang="en" sz="1200" b="1"/>
              <a:t> Architecture, design (8 pts)</a:t>
            </a:r>
            <a:endParaRPr sz="1200" b="1"/>
          </a:p>
          <a:p>
            <a:pPr marL="609585" indent="-380990">
              <a:buSzPts val="900"/>
              <a:buChar char="●"/>
            </a:pPr>
            <a:r>
              <a:rPr lang="en" sz="1200"/>
              <a:t>Architecture: Call and Return (8 pts)</a:t>
            </a:r>
            <a:endParaRPr sz="1200"/>
          </a:p>
          <a:p>
            <a:pPr marL="0" indent="0"/>
            <a:r>
              <a:rPr lang="en" sz="1200" b="1" u="sng"/>
              <a:t>May 20:</a:t>
            </a:r>
            <a:r>
              <a:rPr lang="en" sz="1200" b="1"/>
              <a:t> As-Is, To-be (10 pts)</a:t>
            </a:r>
            <a:endParaRPr sz="1200" b="1"/>
          </a:p>
          <a:p>
            <a:pPr marL="609585" indent="-380990">
              <a:buSzPts val="900"/>
              <a:buChar char="●"/>
            </a:pPr>
            <a:r>
              <a:rPr lang="en" sz="1200"/>
              <a:t>As-is (5 pts)</a:t>
            </a:r>
            <a:endParaRPr sz="1200"/>
          </a:p>
          <a:p>
            <a:pPr marL="609585" indent="-380990">
              <a:buSzPts val="900"/>
              <a:buChar char="●"/>
            </a:pPr>
            <a:r>
              <a:rPr lang="en" sz="1200"/>
              <a:t>To-be (5 pts)</a:t>
            </a:r>
            <a:endParaRPr sz="1200"/>
          </a:p>
          <a:p>
            <a:pPr marL="0" indent="0"/>
            <a:r>
              <a:rPr lang="en" sz="1200" b="1" u="sng"/>
              <a:t>May 20:</a:t>
            </a:r>
            <a:r>
              <a:rPr lang="en" sz="1200" b="1"/>
              <a:t> User Story Update (6 pts)</a:t>
            </a:r>
            <a:endParaRPr sz="1200" b="1"/>
          </a:p>
          <a:p>
            <a:pPr marL="609585" indent="-380990">
              <a:buSzPts val="900"/>
              <a:buChar char="●"/>
            </a:pPr>
            <a:r>
              <a:rPr lang="en" sz="1200"/>
              <a:t>DevOps (2 pts)</a:t>
            </a:r>
            <a:endParaRPr sz="1200"/>
          </a:p>
          <a:p>
            <a:pPr marL="609585" indent="-380990">
              <a:buSzPts val="900"/>
              <a:buChar char="●"/>
            </a:pPr>
            <a:r>
              <a:rPr lang="en" sz="1200"/>
              <a:t>Dev/Test (2 pts)</a:t>
            </a:r>
            <a:endParaRPr sz="1200"/>
          </a:p>
          <a:p>
            <a:pPr marL="609585" indent="-380990">
              <a:buSzPts val="900"/>
              <a:buChar char="●"/>
            </a:pPr>
            <a:r>
              <a:rPr lang="en" sz="1200"/>
              <a:t>Prod Engineer (2 pts)</a:t>
            </a:r>
            <a:endParaRPr sz="1200"/>
          </a:p>
          <a:p>
            <a:pPr marL="0" indent="0"/>
            <a:r>
              <a:rPr lang="en" sz="1200" b="1" u="sng"/>
              <a:t>May 20:</a:t>
            </a:r>
            <a:r>
              <a:rPr lang="en" sz="1200" b="1"/>
              <a:t> SMART Update (3 pts)</a:t>
            </a:r>
            <a:endParaRPr sz="1200" b="1"/>
          </a:p>
          <a:p>
            <a:pPr marL="0" indent="0"/>
            <a:r>
              <a:rPr lang="en" sz="1200" b="1" u="sng"/>
              <a:t>May 21:</a:t>
            </a:r>
            <a:r>
              <a:rPr lang="en" sz="1200" b="1"/>
              <a:t> Change Management (3 pts)</a:t>
            </a:r>
            <a:endParaRPr sz="1200" b="1"/>
          </a:p>
          <a:p>
            <a:pPr marL="0" indent="0"/>
            <a:r>
              <a:rPr lang="en" sz="1200" b="1" u="sng"/>
              <a:t>May 21:</a:t>
            </a:r>
            <a:r>
              <a:rPr lang="en" sz="1200" b="1"/>
              <a:t> Risk Management (3 pts)</a:t>
            </a:r>
            <a:endParaRPr sz="1200" b="1"/>
          </a:p>
          <a:p>
            <a:pPr marL="0" indent="0"/>
            <a:r>
              <a:rPr lang="en" sz="1200" b="1" u="sng"/>
              <a:t>May 23:</a:t>
            </a:r>
            <a:r>
              <a:rPr lang="en" sz="1200" b="1"/>
              <a:t> Testing (8 pts)</a:t>
            </a:r>
            <a:endParaRPr sz="1200" b="1"/>
          </a:p>
          <a:p>
            <a:pPr marL="609585" indent="-380990">
              <a:buSzPts val="900"/>
              <a:buChar char="●"/>
            </a:pPr>
            <a:r>
              <a:rPr lang="en" sz="1200"/>
              <a:t>Testing Methodology/Rationale (5 pts)</a:t>
            </a:r>
            <a:endParaRPr sz="1200"/>
          </a:p>
          <a:p>
            <a:pPr marL="609585" indent="-380990">
              <a:buSzPts val="900"/>
              <a:buChar char="●"/>
            </a:pPr>
            <a:r>
              <a:rPr lang="en" sz="1200"/>
              <a:t>Test Matrix (3 pts)</a:t>
            </a:r>
            <a:endParaRPr sz="1200"/>
          </a:p>
          <a:p>
            <a:pPr marL="0" indent="0"/>
            <a:r>
              <a:rPr lang="en" sz="1200" b="1" u="sng"/>
              <a:t>May 23:</a:t>
            </a:r>
            <a:r>
              <a:rPr lang="en" sz="1200" b="1"/>
              <a:t> Product Roadmap Update (3 pts)</a:t>
            </a:r>
            <a:endParaRPr sz="1200" b="1"/>
          </a:p>
          <a:p>
            <a:pPr marL="0" indent="0"/>
            <a:r>
              <a:rPr lang="en" sz="1200" b="1" u="sng"/>
              <a:t>May 23:</a:t>
            </a:r>
            <a:r>
              <a:rPr lang="en" sz="1200" b="1"/>
              <a:t> Burnup Chart Update (3 pts)</a:t>
            </a:r>
            <a:endParaRPr sz="1200" b="1"/>
          </a:p>
          <a:p>
            <a:pPr marL="0" indent="0"/>
            <a:endParaRPr sz="1200"/>
          </a:p>
          <a:p>
            <a:pPr marL="0" indent="0"/>
            <a:endParaRPr sz="1200">
              <a:solidFill>
                <a:srgbClr val="FF0000"/>
              </a:solidFill>
            </a:endParaRPr>
          </a:p>
        </p:txBody>
      </p:sp>
      <p:sp>
        <p:nvSpPr>
          <p:cNvPr id="1272" name="Google Shape;1272;p128"/>
          <p:cNvSpPr txBox="1">
            <a:spLocks noGrp="1"/>
          </p:cNvSpPr>
          <p:nvPr>
            <p:ph type="subTitle" idx="4"/>
          </p:nvPr>
        </p:nvSpPr>
        <p:spPr>
          <a:xfrm>
            <a:off x="1250167" y="1769807"/>
            <a:ext cx="2900400" cy="6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400"/>
              <a:t>Sprint 4 </a:t>
            </a:r>
            <a:r>
              <a:rPr lang="en" sz="1333"/>
              <a:t>(14 points)</a:t>
            </a:r>
            <a:endParaRPr sz="1333"/>
          </a:p>
        </p:txBody>
      </p:sp>
      <p:sp>
        <p:nvSpPr>
          <p:cNvPr id="1273" name="Google Shape;1273;p128"/>
          <p:cNvSpPr txBox="1">
            <a:spLocks noGrp="1"/>
          </p:cNvSpPr>
          <p:nvPr>
            <p:ph type="subTitle" idx="5"/>
          </p:nvPr>
        </p:nvSpPr>
        <p:spPr>
          <a:xfrm>
            <a:off x="4645784" y="1769800"/>
            <a:ext cx="2900400" cy="6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en" sz="2400"/>
              <a:t>Sprint 5</a:t>
            </a:r>
            <a:r>
              <a:rPr lang="en" sz="1333"/>
              <a:t> (47 points)</a:t>
            </a:r>
            <a:endParaRPr sz="1333"/>
          </a:p>
        </p:txBody>
      </p:sp>
      <p:sp>
        <p:nvSpPr>
          <p:cNvPr id="1274" name="Google Shape;1274;p128"/>
          <p:cNvSpPr txBox="1">
            <a:spLocks noGrp="1"/>
          </p:cNvSpPr>
          <p:nvPr>
            <p:ph type="subTitle" idx="6"/>
          </p:nvPr>
        </p:nvSpPr>
        <p:spPr>
          <a:xfrm>
            <a:off x="8041433" y="1769807"/>
            <a:ext cx="2900400" cy="6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en" sz="2400"/>
              <a:t>Sprint 6 </a:t>
            </a:r>
            <a:r>
              <a:rPr lang="en" sz="1333"/>
              <a:t>(34 points)</a:t>
            </a:r>
            <a:endParaRPr sz="2400"/>
          </a:p>
        </p:txBody>
      </p:sp>
      <p:sp>
        <p:nvSpPr>
          <p:cNvPr id="1275" name="Google Shape;1275;p128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76" name="Google Shape;1276;p128"/>
          <p:cNvSpPr txBox="1">
            <a:spLocks noGrp="1"/>
          </p:cNvSpPr>
          <p:nvPr>
            <p:ph type="subTitle" idx="2"/>
          </p:nvPr>
        </p:nvSpPr>
        <p:spPr>
          <a:xfrm>
            <a:off x="7381633" y="2536800"/>
            <a:ext cx="4220000" cy="37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1200" b="1" u="sng"/>
              <a:t>May 28:</a:t>
            </a:r>
            <a:r>
              <a:rPr lang="en" sz="1200" b="1"/>
              <a:t> Architecture, design (5 pts)</a:t>
            </a:r>
            <a:endParaRPr sz="1200" b="1"/>
          </a:p>
          <a:p>
            <a:pPr marL="609585" indent="-380990">
              <a:buSzPts val="900"/>
              <a:buChar char="●"/>
            </a:pPr>
            <a:r>
              <a:rPr lang="en" sz="1200"/>
              <a:t>High level design (5 pts)</a:t>
            </a:r>
            <a:endParaRPr sz="1200"/>
          </a:p>
          <a:p>
            <a:pPr marL="0" indent="0"/>
            <a:r>
              <a:rPr lang="en" sz="1200" b="1" u="sng"/>
              <a:t>May 28:</a:t>
            </a:r>
            <a:r>
              <a:rPr lang="en" sz="1200" b="1"/>
              <a:t> Release  (11 pts)</a:t>
            </a:r>
            <a:endParaRPr sz="1200" b="1"/>
          </a:p>
          <a:p>
            <a:pPr marL="609585" indent="-380990">
              <a:buSzPts val="900"/>
              <a:buChar char="●"/>
            </a:pPr>
            <a:r>
              <a:rPr lang="en" sz="1200"/>
              <a:t>Bug Lifecycle (3 pts)</a:t>
            </a:r>
            <a:endParaRPr sz="1200"/>
          </a:p>
          <a:p>
            <a:pPr marL="609585" indent="-380990">
              <a:buSzPts val="900"/>
              <a:buChar char="●"/>
            </a:pPr>
            <a:r>
              <a:rPr lang="en" sz="1200"/>
              <a:t>Bug Management Criteria (2 pts)</a:t>
            </a:r>
            <a:endParaRPr sz="1200"/>
          </a:p>
          <a:p>
            <a:pPr marL="609585" indent="-380990">
              <a:buSzPts val="900"/>
              <a:buChar char="●"/>
            </a:pPr>
            <a:r>
              <a:rPr lang="en" sz="1200"/>
              <a:t>Release Criteria (3 pts)</a:t>
            </a:r>
            <a:endParaRPr sz="1200"/>
          </a:p>
          <a:p>
            <a:pPr marL="609585" indent="-380990">
              <a:buSzPts val="900"/>
              <a:buChar char="●"/>
            </a:pPr>
            <a:r>
              <a:rPr lang="en" sz="1200"/>
              <a:t>Release Checklist (3 pts)</a:t>
            </a:r>
            <a:endParaRPr sz="1200"/>
          </a:p>
          <a:p>
            <a:pPr marL="0" indent="0"/>
            <a:r>
              <a:rPr lang="en" sz="1200" b="1" u="sng"/>
              <a:t>May 28:</a:t>
            </a:r>
            <a:r>
              <a:rPr lang="en" sz="1200" b="1"/>
              <a:t> Release Plan (8 pts)</a:t>
            </a:r>
            <a:endParaRPr sz="1200" b="1"/>
          </a:p>
          <a:p>
            <a:pPr marL="0" indent="0"/>
            <a:r>
              <a:rPr lang="en" sz="1200" b="1" u="sng"/>
              <a:t>May 28:</a:t>
            </a:r>
            <a:r>
              <a:rPr lang="en" sz="1200" b="1"/>
              <a:t> Project Plan (5 pts)</a:t>
            </a:r>
            <a:endParaRPr sz="1200" b="1"/>
          </a:p>
          <a:p>
            <a:pPr marL="0" indent="0"/>
            <a:r>
              <a:rPr lang="en" sz="1200" b="1" u="sng"/>
              <a:t>May 28:</a:t>
            </a:r>
            <a:r>
              <a:rPr lang="en" sz="1200" b="1"/>
              <a:t> OSS execution (5 pts)</a:t>
            </a:r>
            <a:endParaRPr sz="1200" b="1"/>
          </a:p>
          <a:p>
            <a:pPr marL="0" indent="0"/>
            <a:endParaRPr sz="1200"/>
          </a:p>
          <a:p>
            <a:pPr marL="0" indent="0"/>
            <a:endParaRPr sz="1200"/>
          </a:p>
          <a:p>
            <a:pPr marL="0" indent="0"/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29"/>
          <p:cNvSpPr txBox="1">
            <a:spLocks noGrp="1"/>
          </p:cNvSpPr>
          <p:nvPr>
            <p:ph type="title"/>
          </p:nvPr>
        </p:nvSpPr>
        <p:spPr>
          <a:xfrm>
            <a:off x="523133" y="54133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Sprint 4 Burndown Chart</a:t>
            </a:r>
            <a:endParaRPr/>
          </a:p>
        </p:txBody>
      </p:sp>
      <p:sp>
        <p:nvSpPr>
          <p:cNvPr id="1282" name="Google Shape;1282;p129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283" name="Google Shape;1283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367" y="746601"/>
            <a:ext cx="9072899" cy="58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1269</Words>
  <Application>Microsoft Macintosh PowerPoint</Application>
  <PresentationFormat>Widescreen</PresentationFormat>
  <Paragraphs>199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等线</vt:lpstr>
      <vt:lpstr>Aptos</vt:lpstr>
      <vt:lpstr>Aptos Display</vt:lpstr>
      <vt:lpstr>Archivo</vt:lpstr>
      <vt:lpstr>Archivo Medium</vt:lpstr>
      <vt:lpstr>Arial</vt:lpstr>
      <vt:lpstr>Bebas Neue</vt:lpstr>
      <vt:lpstr>Montserrat</vt:lpstr>
      <vt:lpstr>Poppins</vt:lpstr>
      <vt:lpstr>Office Theme</vt:lpstr>
      <vt:lpstr>Team Nirvana Sprint Execution</vt:lpstr>
      <vt:lpstr>Story Points</vt:lpstr>
      <vt:lpstr>Draft Report Sprint Backlog Plan</vt:lpstr>
      <vt:lpstr>Draft Report Sprint Backlog Execution</vt:lpstr>
      <vt:lpstr>Sprint 1 Burndown Chart</vt:lpstr>
      <vt:lpstr>Sprint 2 Burndown Chart</vt:lpstr>
      <vt:lpstr>Sprint 3 Burndown Chart</vt:lpstr>
      <vt:lpstr>Final Report Sprint Backlog Execution</vt:lpstr>
      <vt:lpstr>Sprint 4 Burndown Chart</vt:lpstr>
      <vt:lpstr>Sprint 5 Burndown Chart</vt:lpstr>
      <vt:lpstr>Sprint 6 Burndown Chart</vt:lpstr>
      <vt:lpstr>Artifacts</vt:lpstr>
      <vt:lpstr>April 18-April 19</vt:lpstr>
      <vt:lpstr>April 19-April 23</vt:lpstr>
      <vt:lpstr>April 23-April 25</vt:lpstr>
      <vt:lpstr>April 25-April 26</vt:lpstr>
      <vt:lpstr>April 26-April 27</vt:lpstr>
      <vt:lpstr>May 10-May 13</vt:lpstr>
      <vt:lpstr>May 14-May 19</vt:lpstr>
      <vt:lpstr>May 20 - May 21</vt:lpstr>
      <vt:lpstr>May 21 - May 22</vt:lpstr>
      <vt:lpstr>May 23 - May 27</vt:lpstr>
      <vt:lpstr>May 28 - May 30</vt:lpstr>
      <vt:lpstr>Kanban Board</vt:lpstr>
      <vt:lpstr>Kanban 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Labellarte</dc:creator>
  <cp:lastModifiedBy>Louis Labellarte</cp:lastModifiedBy>
  <cp:revision>1</cp:revision>
  <dcterms:created xsi:type="dcterms:W3CDTF">2024-09-08T22:21:20Z</dcterms:created>
  <dcterms:modified xsi:type="dcterms:W3CDTF">2024-09-08T22:23:48Z</dcterms:modified>
</cp:coreProperties>
</file>