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96" r:id="rId2"/>
    <p:sldId id="297" r:id="rId3"/>
    <p:sldId id="298" r:id="rId4"/>
    <p:sldId id="299" r:id="rId5"/>
    <p:sldId id="300" r:id="rId6"/>
    <p:sldId id="30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4A5E0-C748-6046-9356-50C10A0787AB}" type="datetimeFigureOut">
              <a:rPr lang="en-US" smtClean="0"/>
              <a:t>9/8/24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09B13-C46F-314B-89E3-A1E51AFB6571}" type="slidenum">
              <a:rPr lang="en-US" smtClean="0"/>
              <a:t>‹#›</a:t>
            </a:fld>
            <a:endParaRPr lang="en-US"/>
          </a:p>
        </p:txBody>
      </p:sp>
    </p:spTree>
    <p:extLst>
      <p:ext uri="{BB962C8B-B14F-4D97-AF65-F5344CB8AC3E}">
        <p14:creationId xmlns:p14="http://schemas.microsoft.com/office/powerpoint/2010/main" val="283709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2cf890f858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2cf890f858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2727657561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2727657561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26f39bb9c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26f39bb9c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2cf890f858d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2cf890f858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cf890f858d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cf890f858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2cfc5b992f8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2cfc5b992f8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337F-6EBD-2EC2-EA92-9E7F4DB97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E3036-B505-6368-B6DA-17C5B4C341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E28C3A-8AAF-B5FA-FFAD-16084C55B37D}"/>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5" name="Footer Placeholder 4">
            <a:extLst>
              <a:ext uri="{FF2B5EF4-FFF2-40B4-BE49-F238E27FC236}">
                <a16:creationId xmlns:a16="http://schemas.microsoft.com/office/drawing/2014/main" id="{35364D24-3BFD-55D6-483F-D59DEB171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15BDA-6226-AEEA-4043-D2B4DD1C2FED}"/>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60802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F396-A020-48DE-0CEB-6F33BB6005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23BC5D-1E8B-A580-CBE7-44F26FB5D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1EB99-DC1D-5887-C85F-077BAF1A418E}"/>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5" name="Footer Placeholder 4">
            <a:extLst>
              <a:ext uri="{FF2B5EF4-FFF2-40B4-BE49-F238E27FC236}">
                <a16:creationId xmlns:a16="http://schemas.microsoft.com/office/drawing/2014/main" id="{B35E0F39-3D8B-D99F-C7D5-EA32C4CF4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ADA68-4C05-B659-E7C5-E268772D28F1}"/>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261140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BB020-F92D-5879-762D-80DD745C6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C9B508-7C25-2CAD-66D2-33DB3E57F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A6F98-372C-AFC4-57DD-52F8106C9792}"/>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5" name="Footer Placeholder 4">
            <a:extLst>
              <a:ext uri="{FF2B5EF4-FFF2-40B4-BE49-F238E27FC236}">
                <a16:creationId xmlns:a16="http://schemas.microsoft.com/office/drawing/2014/main" id="{1F9E2141-17E4-044A-EB31-4EEF3DAB4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E0617-713C-3362-3A6C-A267A236F7F5}"/>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24448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952867" y="3117900"/>
            <a:ext cx="5775200" cy="201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5054467" y="1553767"/>
            <a:ext cx="1758000" cy="1221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5" name="Google Shape;15;p3"/>
          <p:cNvSpPr/>
          <p:nvPr/>
        </p:nvSpPr>
        <p:spPr>
          <a:xfrm rot="-5400000">
            <a:off x="9208066" y="3919539"/>
            <a:ext cx="6953935" cy="681822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93893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99" name="Google Shape;99;p21"/>
          <p:cNvPicPr preferRelativeResize="0"/>
          <p:nvPr/>
        </p:nvPicPr>
        <p:blipFill rotWithShape="1">
          <a:blip r:embed="rId2">
            <a:alphaModFix/>
          </a:blip>
          <a:srcRect t="61776"/>
          <a:stretch/>
        </p:blipFill>
        <p:spPr>
          <a:xfrm>
            <a:off x="34" y="5792067"/>
            <a:ext cx="12192004" cy="1065935"/>
          </a:xfrm>
          <a:prstGeom prst="rect">
            <a:avLst/>
          </a:prstGeom>
          <a:noFill/>
          <a:ln>
            <a:noFill/>
          </a:ln>
        </p:spPr>
      </p:pic>
      <p:sp>
        <p:nvSpPr>
          <p:cNvPr id="100" name="Google Shape;100;p21"/>
          <p:cNvSpPr/>
          <p:nvPr/>
        </p:nvSpPr>
        <p:spPr>
          <a:xfrm rot="-5400000" flipH="1">
            <a:off x="9615364" y="4070730"/>
            <a:ext cx="5465800" cy="5359135"/>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5333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2E14-9DC2-FF75-1053-78170E8E0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833763-0F22-5A9A-03D2-3E0DFDD9A3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DDA8A-5098-2FAA-F208-191663183B56}"/>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5" name="Footer Placeholder 4">
            <a:extLst>
              <a:ext uri="{FF2B5EF4-FFF2-40B4-BE49-F238E27FC236}">
                <a16:creationId xmlns:a16="http://schemas.microsoft.com/office/drawing/2014/main" id="{4F4B950B-72BB-6F71-6399-87D3D84A3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5CFB4-D2A2-25FC-A482-C60F9C979BB3}"/>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328238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6B74-09AB-6CE5-7FD8-06C331EF6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F51674-958A-A6EB-78AD-F78304DE3E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75F4C7-A365-A3CF-6D06-591938AC5395}"/>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5" name="Footer Placeholder 4">
            <a:extLst>
              <a:ext uri="{FF2B5EF4-FFF2-40B4-BE49-F238E27FC236}">
                <a16:creationId xmlns:a16="http://schemas.microsoft.com/office/drawing/2014/main" id="{2111083A-0AC4-B3AD-9964-2304BD08C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CACD1-C9F6-E889-3A0D-7FE5D59DAB3B}"/>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121508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F4AA-F045-97DF-5DB4-0678FF37F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CFA08-3580-E129-7165-346674100D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218619-69C6-4E77-E254-1789DBE9E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41A96B-D482-61AE-90C9-3D61B4DCA0AD}"/>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6" name="Footer Placeholder 5">
            <a:extLst>
              <a:ext uri="{FF2B5EF4-FFF2-40B4-BE49-F238E27FC236}">
                <a16:creationId xmlns:a16="http://schemas.microsoft.com/office/drawing/2014/main" id="{FE86B861-F9D8-0345-B081-1B695A115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FF08B-1229-72F4-FA68-30321BE7FEB4}"/>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183282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87F2-B0D7-CE52-D538-2F029B449C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199E26-B88E-2248-C626-0A44C69C6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F534E-81A6-94B0-D1F2-A67ACD5B6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1BB849-FC4E-3BE3-512B-9C64AAD21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697B1F-F09B-9FC5-E89D-B259D0060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451A1-1019-6A5C-5DD5-E19CFEE45510}"/>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8" name="Footer Placeholder 7">
            <a:extLst>
              <a:ext uri="{FF2B5EF4-FFF2-40B4-BE49-F238E27FC236}">
                <a16:creationId xmlns:a16="http://schemas.microsoft.com/office/drawing/2014/main" id="{B328D47E-857F-81C3-4700-7374D2C7D9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4094C-1227-FB86-151A-35EB0E13EA99}"/>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137555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65AE-A146-0280-1A08-BE5297AA7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6AD977-94DB-84E2-85C4-6FCAF23149C5}"/>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4" name="Footer Placeholder 3">
            <a:extLst>
              <a:ext uri="{FF2B5EF4-FFF2-40B4-BE49-F238E27FC236}">
                <a16:creationId xmlns:a16="http://schemas.microsoft.com/office/drawing/2014/main" id="{2707AC80-5745-DDE5-0F12-B3DB8D9C2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14137-E636-4D0D-DE18-BAC6FA498848}"/>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96031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6C197-21A5-0F7F-6B95-042418B41898}"/>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3" name="Footer Placeholder 2">
            <a:extLst>
              <a:ext uri="{FF2B5EF4-FFF2-40B4-BE49-F238E27FC236}">
                <a16:creationId xmlns:a16="http://schemas.microsoft.com/office/drawing/2014/main" id="{2DC9BE11-E678-1525-7C8E-2DA889CC14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BED907-41F2-ED52-67D2-D280B118B008}"/>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482560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8DB0-14DA-CE8B-F5C5-1C5475BDA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50CF63-0E7D-BE59-92B7-1B55495EC9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C155F4-DEEB-0F1B-26D4-4D87A36F9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CFB82-C289-1512-0257-ABC50CBF8144}"/>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6" name="Footer Placeholder 5">
            <a:extLst>
              <a:ext uri="{FF2B5EF4-FFF2-40B4-BE49-F238E27FC236}">
                <a16:creationId xmlns:a16="http://schemas.microsoft.com/office/drawing/2014/main" id="{F32BA382-D907-48F6-DE75-7438983FF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4489B-21AA-15D2-13F2-7FBD653A18EF}"/>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7760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5A17-7A39-C997-ECC0-E34E75ED5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A7D7C2-A251-DCAE-63B2-E45553B19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667B4C-4801-589E-1084-E0F70BE4A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28E09-E292-E3EA-7AF1-209FA5323158}"/>
              </a:ext>
            </a:extLst>
          </p:cNvPr>
          <p:cNvSpPr>
            <a:spLocks noGrp="1"/>
          </p:cNvSpPr>
          <p:nvPr>
            <p:ph type="dt" sz="half" idx="10"/>
          </p:nvPr>
        </p:nvSpPr>
        <p:spPr/>
        <p:txBody>
          <a:bodyPr/>
          <a:lstStyle/>
          <a:p>
            <a:fld id="{2081EB90-4E59-3A4D-B502-B1749396EB16}" type="datetimeFigureOut">
              <a:rPr lang="en-US" smtClean="0"/>
              <a:t>9/8/24</a:t>
            </a:fld>
            <a:endParaRPr lang="en-US"/>
          </a:p>
        </p:txBody>
      </p:sp>
      <p:sp>
        <p:nvSpPr>
          <p:cNvPr id="6" name="Footer Placeholder 5">
            <a:extLst>
              <a:ext uri="{FF2B5EF4-FFF2-40B4-BE49-F238E27FC236}">
                <a16:creationId xmlns:a16="http://schemas.microsoft.com/office/drawing/2014/main" id="{30995933-908B-F071-5F72-18B6384D4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4E964-3506-F46D-8F6B-D1351E621572}"/>
              </a:ext>
            </a:extLst>
          </p:cNvPr>
          <p:cNvSpPr>
            <a:spLocks noGrp="1"/>
          </p:cNvSpPr>
          <p:nvPr>
            <p:ph type="sldNum" sz="quarter" idx="12"/>
          </p:nvPr>
        </p:nvSpPr>
        <p:spPr/>
        <p:txBody>
          <a:bodyPr/>
          <a:lstStyle/>
          <a:p>
            <a:fld id="{2F4F7F03-2CF2-8A4A-B7CF-1924007EEDFC}" type="slidenum">
              <a:rPr lang="en-US" smtClean="0"/>
              <a:t>‹#›</a:t>
            </a:fld>
            <a:endParaRPr lang="en-US"/>
          </a:p>
        </p:txBody>
      </p:sp>
    </p:spTree>
    <p:extLst>
      <p:ext uri="{BB962C8B-B14F-4D97-AF65-F5344CB8AC3E}">
        <p14:creationId xmlns:p14="http://schemas.microsoft.com/office/powerpoint/2010/main" val="333601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1DDF05-8EFC-9632-2898-72A67C769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DCE67-DCC9-B4BB-DE90-BE1A7B9B4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C18E6-F524-BF38-8795-C96E77E96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81EB90-4E59-3A4D-B502-B1749396EB16}" type="datetimeFigureOut">
              <a:rPr lang="en-US" smtClean="0"/>
              <a:t>9/8/24</a:t>
            </a:fld>
            <a:endParaRPr lang="en-US"/>
          </a:p>
        </p:txBody>
      </p:sp>
      <p:sp>
        <p:nvSpPr>
          <p:cNvPr id="5" name="Footer Placeholder 4">
            <a:extLst>
              <a:ext uri="{FF2B5EF4-FFF2-40B4-BE49-F238E27FC236}">
                <a16:creationId xmlns:a16="http://schemas.microsoft.com/office/drawing/2014/main" id="{0F008118-2F98-6AAD-6180-5BDD9D618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F4CC65B-8C9C-693D-1A7C-0B0DABD9E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4F7F03-2CF2-8A4A-B7CF-1924007EEDFC}" type="slidenum">
              <a:rPr lang="en-US" smtClean="0"/>
              <a:t>‹#›</a:t>
            </a:fld>
            <a:endParaRPr lang="en-US"/>
          </a:p>
        </p:txBody>
      </p:sp>
    </p:spTree>
    <p:extLst>
      <p:ext uri="{BB962C8B-B14F-4D97-AF65-F5344CB8AC3E}">
        <p14:creationId xmlns:p14="http://schemas.microsoft.com/office/powerpoint/2010/main" val="4006918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browserstack.wpengine.com/guide/best-practices-in-selenium-automation/"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www.browserstack.com/cloud-selenium-grid" TargetMode="External"/><Relationship Id="rId5" Type="http://schemas.openxmlformats.org/officeDocument/2006/relationships/hyperlink" Target="https://folio3.com/blog/risks-and-challenges-in-ui-automation-with-selenium/" TargetMode="External"/><Relationship Id="rId4" Type="http://schemas.openxmlformats.org/officeDocument/2006/relationships/hyperlink" Target="https://www.lambdatest.com/blog/selenium-best-practices-for-web-testi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softwaretestingmagazine.com/knowledge/top-5-mistakes-in-automated-testi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advice/1/how-can-encryption-used-prevent-data-breach-b8xgf"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preyproject.com/blog/how-to-prevent-data-breaches-5-essential-tips" TargetMode="External"/><Relationship Id="rId4" Type="http://schemas.openxmlformats.org/officeDocument/2006/relationships/hyperlink" Target="https://admin01.prod.blogs.cis.ibm.net/blog/5-ways-attack-surface-management-helps-mitigate-risks-data-breach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91"/>
          <p:cNvSpPr txBox="1">
            <a:spLocks noGrp="1"/>
          </p:cNvSpPr>
          <p:nvPr>
            <p:ph type="title"/>
          </p:nvPr>
        </p:nvSpPr>
        <p:spPr>
          <a:xfrm>
            <a:off x="4044867" y="2554500"/>
            <a:ext cx="6469200" cy="2015200"/>
          </a:xfrm>
          <a:prstGeom prst="rect">
            <a:avLst/>
          </a:prstGeom>
        </p:spPr>
        <p:txBody>
          <a:bodyPr spcFirstLastPara="1" vert="horz" wrap="square" lIns="121900" tIns="121900" rIns="121900" bIns="121900" rtlCol="0" anchor="ctr" anchorCtr="0">
            <a:noAutofit/>
          </a:bodyPr>
          <a:lstStyle/>
          <a:p>
            <a:pPr algn="ctr"/>
            <a:r>
              <a:rPr lang="en" sz="4800"/>
              <a:t>Risk Analysis</a:t>
            </a:r>
            <a:endParaRPr sz="4800"/>
          </a:p>
          <a:p>
            <a:pPr algn="ctr"/>
            <a:r>
              <a:rPr lang="en" sz="4800"/>
              <a:t>&amp;</a:t>
            </a:r>
            <a:endParaRPr sz="4800"/>
          </a:p>
          <a:p>
            <a:pPr algn="ctr"/>
            <a:r>
              <a:rPr lang="en" sz="4800">
                <a:solidFill>
                  <a:schemeClr val="accent1"/>
                </a:solidFill>
              </a:rPr>
              <a:t>Software Disasters</a:t>
            </a:r>
            <a:endParaRPr sz="4800">
              <a:solidFill>
                <a:schemeClr val="accent1"/>
              </a:solidFill>
            </a:endParaRPr>
          </a:p>
        </p:txBody>
      </p:sp>
      <p:pic>
        <p:nvPicPr>
          <p:cNvPr id="966" name="Google Shape;966;p91"/>
          <p:cNvPicPr preferRelativeResize="0"/>
          <p:nvPr/>
        </p:nvPicPr>
        <p:blipFill rotWithShape="1">
          <a:blip r:embed="rId3">
            <a:alphaModFix/>
          </a:blip>
          <a:srcRect l="39171" r="5368"/>
          <a:stretch/>
        </p:blipFill>
        <p:spPr>
          <a:xfrm flipH="1">
            <a:off x="-25668" y="1"/>
            <a:ext cx="4006967" cy="6857999"/>
          </a:xfrm>
          <a:prstGeom prst="rect">
            <a:avLst/>
          </a:prstGeom>
          <a:noFill/>
          <a:ln>
            <a:noFill/>
          </a:ln>
        </p:spPr>
      </p:pic>
      <p:sp>
        <p:nvSpPr>
          <p:cNvPr id="967" name="Google Shape;967;p91"/>
          <p:cNvSpPr/>
          <p:nvPr/>
        </p:nvSpPr>
        <p:spPr>
          <a:xfrm flipH="1">
            <a:off x="-2526001" y="2440922"/>
            <a:ext cx="6953935" cy="681822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968" name="Google Shape;968;p91"/>
          <p:cNvSpPr txBox="1"/>
          <p:nvPr/>
        </p:nvSpPr>
        <p:spPr>
          <a:xfrm>
            <a:off x="11517600" y="6559600"/>
            <a:ext cx="6744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Title</a:t>
            </a:r>
            <a:endParaRPr sz="1200">
              <a:solidFill>
                <a:schemeClr val="dk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p:nvPr/>
        </p:nvSpPr>
        <p:spPr>
          <a:xfrm>
            <a:off x="218767" y="5780267"/>
            <a:ext cx="9547600" cy="1124800"/>
          </a:xfrm>
          <a:prstGeom prst="rect">
            <a:avLst/>
          </a:prstGeom>
          <a:noFill/>
          <a:ln>
            <a:noFill/>
          </a:ln>
        </p:spPr>
        <p:txBody>
          <a:bodyPr spcFirstLastPara="1" wrap="square" lIns="121900" tIns="121900" rIns="121900" bIns="121900" anchor="t" anchorCtr="0">
            <a:noAutofit/>
          </a:bodyPr>
          <a:lstStyle/>
          <a:p>
            <a:r>
              <a:rPr lang="en" sz="933">
                <a:solidFill>
                  <a:schemeClr val="lt1"/>
                </a:solidFill>
                <a:latin typeface="Archivo"/>
                <a:ea typeface="Archivo"/>
                <a:cs typeface="Archivo"/>
                <a:sym typeface="Archivo"/>
              </a:rPr>
              <a:t>[1] BrowserStack. 6 Best Practices in Selenium Automation. Retrieved April 22, 2024 from </a:t>
            </a:r>
            <a:r>
              <a:rPr lang="en" sz="933" u="sng">
                <a:solidFill>
                  <a:schemeClr val="lt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https://browserstack.wpengine.com/guide/best-practices-in-selenium-automation/</a:t>
            </a:r>
            <a:endParaRPr sz="933">
              <a:solidFill>
                <a:schemeClr val="lt1"/>
              </a:solidFill>
              <a:latin typeface="Archivo"/>
              <a:ea typeface="Archivo"/>
              <a:cs typeface="Archivo"/>
              <a:sym typeface="Archivo"/>
            </a:endParaRPr>
          </a:p>
          <a:p>
            <a:r>
              <a:rPr lang="en" sz="933">
                <a:solidFill>
                  <a:schemeClr val="lt1"/>
                </a:solidFill>
                <a:latin typeface="Archivo"/>
                <a:ea typeface="Archivo"/>
                <a:cs typeface="Archivo"/>
                <a:sym typeface="Archivo"/>
              </a:rPr>
              <a:t>[2] LambdaTest. 16 Selenium Best Practices For Efficient Test Automation. Retrieved April 22, 2024 from </a:t>
            </a:r>
            <a:r>
              <a:rPr lang="en" sz="933" u="sng">
                <a:solidFill>
                  <a:schemeClr val="lt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https://www.lambdatest.com/blog/selenium-best-practices-for-web-testing/</a:t>
            </a:r>
            <a:endParaRPr sz="933">
              <a:solidFill>
                <a:schemeClr val="lt1"/>
              </a:solidFill>
              <a:latin typeface="Archivo"/>
              <a:ea typeface="Archivo"/>
              <a:cs typeface="Archivo"/>
              <a:sym typeface="Archivo"/>
            </a:endParaRPr>
          </a:p>
          <a:p>
            <a:r>
              <a:rPr lang="en" sz="933">
                <a:solidFill>
                  <a:schemeClr val="lt1"/>
                </a:solidFill>
                <a:latin typeface="Archivo"/>
                <a:ea typeface="Archivo"/>
                <a:cs typeface="Archivo"/>
                <a:sym typeface="Archivo"/>
              </a:rPr>
              <a:t>[3] Folio3 Software. Risks and Challenges in UI Automation with Selenium. Retrieved April 22, 2024 from </a:t>
            </a:r>
            <a:r>
              <a:rPr lang="en" sz="933" u="sng">
                <a:solidFill>
                  <a:schemeClr val="lt1"/>
                </a:solidFill>
                <a:latin typeface="Archivo"/>
                <a:ea typeface="Archivo"/>
                <a:cs typeface="Archivo"/>
                <a:sym typeface="Archivo"/>
                <a:hlinkClick r:id="rId5">
                  <a:extLst>
                    <a:ext uri="{A12FA001-AC4F-418D-AE19-62706E023703}">
                      <ahyp:hlinkClr xmlns:ahyp="http://schemas.microsoft.com/office/drawing/2018/hyperlinkcolor" val="tx"/>
                    </a:ext>
                  </a:extLst>
                </a:hlinkClick>
              </a:rPr>
              <a:t>https://folio3.com/blog/risks-and-challenges-in-ui-automation-with-selenium/</a:t>
            </a:r>
            <a:endParaRPr sz="933">
              <a:solidFill>
                <a:schemeClr val="lt1"/>
              </a:solidFill>
              <a:latin typeface="Archivo"/>
              <a:ea typeface="Archivo"/>
              <a:cs typeface="Archivo"/>
              <a:sym typeface="Archivo"/>
            </a:endParaRPr>
          </a:p>
          <a:p>
            <a:r>
              <a:rPr lang="en" sz="933">
                <a:solidFill>
                  <a:schemeClr val="lt1"/>
                </a:solidFill>
                <a:latin typeface="Archivo"/>
                <a:ea typeface="Archivo"/>
                <a:cs typeface="Archivo"/>
                <a:sym typeface="Archivo"/>
              </a:rPr>
              <a:t>[4] 2024. Cloud Selenium Grid for Test Automation. Retrieved April 28, 2024 from</a:t>
            </a:r>
            <a:r>
              <a:rPr lang="en" sz="933">
                <a:solidFill>
                  <a:schemeClr val="accent6"/>
                </a:solidFill>
                <a:latin typeface="Archivo"/>
                <a:ea typeface="Archivo"/>
                <a:cs typeface="Archivo"/>
                <a:sym typeface="Archivo"/>
              </a:rPr>
              <a:t> </a:t>
            </a:r>
            <a:r>
              <a:rPr lang="en" sz="933" u="sng">
                <a:solidFill>
                  <a:schemeClr val="accent6"/>
                </a:solidFill>
                <a:latin typeface="Archivo"/>
                <a:ea typeface="Archivo"/>
                <a:cs typeface="Archivo"/>
                <a:sym typeface="Archivo"/>
                <a:hlinkClick r:id="rId6">
                  <a:extLst>
                    <a:ext uri="{A12FA001-AC4F-418D-AE19-62706E023703}">
                      <ahyp:hlinkClr xmlns:ahyp="http://schemas.microsoft.com/office/drawing/2018/hyperlinkcolor" val="tx"/>
                    </a:ext>
                  </a:extLst>
                </a:hlinkClick>
              </a:rPr>
              <a:t>https://www.browserstack.com/cloud-selenium-grid</a:t>
            </a:r>
            <a:endParaRPr sz="933">
              <a:solidFill>
                <a:schemeClr val="accent6"/>
              </a:solidFill>
              <a:latin typeface="Archivo"/>
              <a:ea typeface="Archivo"/>
              <a:cs typeface="Archivo"/>
              <a:sym typeface="Archivo"/>
            </a:endParaRPr>
          </a:p>
          <a:p>
            <a:endParaRPr sz="933">
              <a:solidFill>
                <a:schemeClr val="lt1"/>
              </a:solidFill>
              <a:latin typeface="Archivo"/>
              <a:ea typeface="Archivo"/>
              <a:cs typeface="Archivo"/>
              <a:sym typeface="Archivo"/>
            </a:endParaRPr>
          </a:p>
          <a:p>
            <a:endParaRPr sz="933">
              <a:solidFill>
                <a:schemeClr val="lt1"/>
              </a:solidFill>
              <a:latin typeface="Archivo"/>
              <a:ea typeface="Archivo"/>
              <a:cs typeface="Archivo"/>
              <a:sym typeface="Archivo"/>
            </a:endParaRPr>
          </a:p>
          <a:p>
            <a:endParaRPr sz="933">
              <a:solidFill>
                <a:schemeClr val="lt1"/>
              </a:solidFill>
              <a:latin typeface="Archivo"/>
              <a:ea typeface="Archivo"/>
              <a:cs typeface="Archivo"/>
              <a:sym typeface="Archivo"/>
            </a:endParaRPr>
          </a:p>
          <a:p>
            <a:endParaRPr sz="1200">
              <a:solidFill>
                <a:schemeClr val="dk1"/>
              </a:solidFill>
              <a:latin typeface="Archivo"/>
              <a:ea typeface="Archivo"/>
              <a:cs typeface="Archivo"/>
              <a:sym typeface="Archivo"/>
            </a:endParaRPr>
          </a:p>
        </p:txBody>
      </p:sp>
      <p:sp>
        <p:nvSpPr>
          <p:cNvPr id="974" name="Google Shape;974;p92"/>
          <p:cNvSpPr txBox="1"/>
          <p:nvPr/>
        </p:nvSpPr>
        <p:spPr>
          <a:xfrm>
            <a:off x="11224100" y="6533767"/>
            <a:ext cx="9680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
        <p:nvSpPr>
          <p:cNvPr id="975" name="Google Shape;975;p92"/>
          <p:cNvSpPr txBox="1">
            <a:spLocks noGrp="1"/>
          </p:cNvSpPr>
          <p:nvPr>
            <p:ph type="title"/>
          </p:nvPr>
        </p:nvSpPr>
        <p:spPr>
          <a:xfrm>
            <a:off x="370300" y="86467"/>
            <a:ext cx="10272000" cy="763600"/>
          </a:xfrm>
          <a:prstGeom prst="rect">
            <a:avLst/>
          </a:prstGeom>
        </p:spPr>
        <p:txBody>
          <a:bodyPr spcFirstLastPara="1" vert="horz" wrap="square" lIns="121900" tIns="121900" rIns="121900" bIns="121900" rtlCol="0" anchor="t" anchorCtr="0">
            <a:noAutofit/>
          </a:bodyPr>
          <a:lstStyle/>
          <a:p>
            <a:r>
              <a:rPr lang="en"/>
              <a:t>Risk Analysis </a:t>
            </a:r>
            <a:endParaRPr>
              <a:solidFill>
                <a:schemeClr val="accent1"/>
              </a:solidFill>
            </a:endParaRPr>
          </a:p>
        </p:txBody>
      </p:sp>
      <p:graphicFrame>
        <p:nvGraphicFramePr>
          <p:cNvPr id="976" name="Google Shape;976;p92"/>
          <p:cNvGraphicFramePr/>
          <p:nvPr/>
        </p:nvGraphicFramePr>
        <p:xfrm>
          <a:off x="100467" y="850033"/>
          <a:ext cx="4000000" cy="4000000"/>
        </p:xfrm>
        <a:graphic>
          <a:graphicData uri="http://schemas.openxmlformats.org/drawingml/2006/table">
            <a:tbl>
              <a:tblPr>
                <a:noFill/>
              </a:tblPr>
              <a:tblGrid>
                <a:gridCol w="1319433">
                  <a:extLst>
                    <a:ext uri="{9D8B030D-6E8A-4147-A177-3AD203B41FA5}">
                      <a16:colId xmlns:a16="http://schemas.microsoft.com/office/drawing/2014/main" val="20000"/>
                    </a:ext>
                  </a:extLst>
                </a:gridCol>
                <a:gridCol w="2689500">
                  <a:extLst>
                    <a:ext uri="{9D8B030D-6E8A-4147-A177-3AD203B41FA5}">
                      <a16:colId xmlns:a16="http://schemas.microsoft.com/office/drawing/2014/main" val="20001"/>
                    </a:ext>
                  </a:extLst>
                </a:gridCol>
                <a:gridCol w="6083867">
                  <a:extLst>
                    <a:ext uri="{9D8B030D-6E8A-4147-A177-3AD203B41FA5}">
                      <a16:colId xmlns:a16="http://schemas.microsoft.com/office/drawing/2014/main" val="20002"/>
                    </a:ext>
                  </a:extLst>
                </a:gridCol>
                <a:gridCol w="867967">
                  <a:extLst>
                    <a:ext uri="{9D8B030D-6E8A-4147-A177-3AD203B41FA5}">
                      <a16:colId xmlns:a16="http://schemas.microsoft.com/office/drawing/2014/main" val="20003"/>
                    </a:ext>
                  </a:extLst>
                </a:gridCol>
                <a:gridCol w="1037067">
                  <a:extLst>
                    <a:ext uri="{9D8B030D-6E8A-4147-A177-3AD203B41FA5}">
                      <a16:colId xmlns:a16="http://schemas.microsoft.com/office/drawing/2014/main" val="20004"/>
                    </a:ext>
                  </a:extLst>
                </a:gridCol>
              </a:tblGrid>
              <a:tr h="345427">
                <a:tc>
                  <a:txBody>
                    <a:bodyPr/>
                    <a:lstStyle/>
                    <a:p>
                      <a:pPr marL="0" lvl="0" indent="0" algn="ctr" rtl="0">
                        <a:spcBef>
                          <a:spcPts val="0"/>
                        </a:spcBef>
                        <a:spcAft>
                          <a:spcPts val="0"/>
                        </a:spcAft>
                        <a:buNone/>
                      </a:pPr>
                      <a:r>
                        <a:rPr lang="en" sz="1100" b="1">
                          <a:solidFill>
                            <a:srgbClr val="3A3E5F"/>
                          </a:solidFill>
                          <a:latin typeface="Archivo"/>
                          <a:ea typeface="Archivo"/>
                          <a:cs typeface="Archivo"/>
                          <a:sym typeface="Archivo"/>
                        </a:rPr>
                        <a:t>Risk</a:t>
                      </a:r>
                      <a:endParaRPr sz="1100" b="1">
                        <a:solidFill>
                          <a:srgbClr val="3A3E5F"/>
                        </a:solidFill>
                        <a:latin typeface="Archivo"/>
                        <a:ea typeface="Archivo"/>
                        <a:cs typeface="Archivo"/>
                        <a:sym typeface="Archivo"/>
                      </a:endParaRPr>
                    </a:p>
                  </a:txBody>
                  <a:tcPr marL="118533" marR="118533" marT="84667" marB="84667"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solidFill>
                      <a:srgbClr val="8ED835"/>
                    </a:solidFill>
                  </a:tcPr>
                </a:tc>
                <a:tc>
                  <a:txBody>
                    <a:bodyPr/>
                    <a:lstStyle/>
                    <a:p>
                      <a:pPr marL="0" lvl="0" indent="0" algn="ctr" rtl="0">
                        <a:spcBef>
                          <a:spcPts val="0"/>
                        </a:spcBef>
                        <a:spcAft>
                          <a:spcPts val="0"/>
                        </a:spcAft>
                        <a:buNone/>
                      </a:pPr>
                      <a:r>
                        <a:rPr lang="en" sz="1100" b="1">
                          <a:solidFill>
                            <a:srgbClr val="3A3E5F"/>
                          </a:solidFill>
                          <a:latin typeface="Archivo"/>
                          <a:ea typeface="Archivo"/>
                          <a:cs typeface="Archivo"/>
                          <a:sym typeface="Archivo"/>
                        </a:rPr>
                        <a:t>Risk Description</a:t>
                      </a:r>
                      <a:endParaRPr sz="1100" b="1">
                        <a:solidFill>
                          <a:srgbClr val="3A3E5F"/>
                        </a:solidFill>
                        <a:latin typeface="Archivo"/>
                        <a:ea typeface="Archivo"/>
                        <a:cs typeface="Archivo"/>
                        <a:sym typeface="Archivo"/>
                      </a:endParaRPr>
                    </a:p>
                  </a:txBody>
                  <a:tcPr marL="118533" marR="118533" marT="84667" marB="84667"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solidFill>
                      <a:srgbClr val="8ED835"/>
                    </a:solidFill>
                  </a:tcPr>
                </a:tc>
                <a:tc>
                  <a:txBody>
                    <a:bodyPr/>
                    <a:lstStyle/>
                    <a:p>
                      <a:pPr marL="0" lvl="0" indent="0" algn="ctr" rtl="0">
                        <a:spcBef>
                          <a:spcPts val="0"/>
                        </a:spcBef>
                        <a:spcAft>
                          <a:spcPts val="0"/>
                        </a:spcAft>
                        <a:buNone/>
                      </a:pPr>
                      <a:r>
                        <a:rPr lang="en" sz="1100" b="1">
                          <a:solidFill>
                            <a:srgbClr val="3A3E5F"/>
                          </a:solidFill>
                          <a:latin typeface="Archivo"/>
                          <a:ea typeface="Archivo"/>
                          <a:cs typeface="Archivo"/>
                          <a:sym typeface="Archivo"/>
                        </a:rPr>
                        <a:t>Mitigation Strategy</a:t>
                      </a:r>
                      <a:endParaRPr sz="1100" b="1">
                        <a:solidFill>
                          <a:srgbClr val="3A3E5F"/>
                        </a:solidFill>
                        <a:latin typeface="Archivo"/>
                        <a:ea typeface="Archivo"/>
                        <a:cs typeface="Archivo"/>
                        <a:sym typeface="Archivo"/>
                      </a:endParaRPr>
                    </a:p>
                  </a:txBody>
                  <a:tcPr marL="118533" marR="118533" marT="84667" marB="84667" anchor="ctr">
                    <a:lnL w="12700" cap="flat" cmpd="sng">
                      <a:solidFill>
                        <a:srgbClr val="E0E0E0"/>
                      </a:solidFill>
                      <a:prstDash val="solid"/>
                      <a:round/>
                      <a:headEnd type="none" w="sm" len="sm"/>
                      <a:tailEnd type="none" w="sm" len="sm"/>
                    </a:lnL>
                    <a:lnR w="9525" cap="flat" cmpd="sng">
                      <a:solidFill>
                        <a:schemeClr val="dk2"/>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solidFill>
                      <a:srgbClr val="8ED835"/>
                    </a:solidFill>
                  </a:tcPr>
                </a:tc>
                <a:tc>
                  <a:txBody>
                    <a:bodyPr/>
                    <a:lstStyle/>
                    <a:p>
                      <a:pPr marL="0" lvl="0" indent="0" algn="ctr" rtl="0">
                        <a:spcBef>
                          <a:spcPts val="0"/>
                        </a:spcBef>
                        <a:spcAft>
                          <a:spcPts val="0"/>
                        </a:spcAft>
                        <a:buClr>
                          <a:srgbClr val="000000"/>
                        </a:buClr>
                        <a:buSzPts val="1100"/>
                        <a:buFont typeface="Arial"/>
                        <a:buNone/>
                      </a:pPr>
                      <a:r>
                        <a:rPr lang="en" sz="1100" b="1">
                          <a:solidFill>
                            <a:schemeClr val="dk1"/>
                          </a:solidFill>
                          <a:latin typeface="Archivo"/>
                          <a:ea typeface="Archivo"/>
                          <a:cs typeface="Archivo"/>
                          <a:sym typeface="Archivo"/>
                        </a:rPr>
                        <a:t>Impact </a:t>
                      </a:r>
                      <a:endParaRPr sz="1100" b="1">
                        <a:solidFill>
                          <a:schemeClr val="dk1"/>
                        </a:solidFill>
                        <a:latin typeface="Archivo"/>
                        <a:ea typeface="Archivo"/>
                        <a:cs typeface="Archivo"/>
                        <a:sym typeface="Archivo"/>
                      </a:endParaRPr>
                    </a:p>
                  </a:txBody>
                  <a:tcPr marL="121900" marR="121900" marT="91433" marB="91433"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b="1">
                          <a:solidFill>
                            <a:schemeClr val="dk1"/>
                          </a:solidFill>
                          <a:latin typeface="Archivo"/>
                          <a:ea typeface="Archivo"/>
                          <a:cs typeface="Archivo"/>
                          <a:sym typeface="Archivo"/>
                        </a:rPr>
                        <a:t>Likelihood</a:t>
                      </a:r>
                      <a:endParaRPr sz="1100" b="1">
                        <a:solidFill>
                          <a:schemeClr val="dk1"/>
                        </a:solidFill>
                        <a:latin typeface="Archivo"/>
                        <a:ea typeface="Archivo"/>
                        <a:cs typeface="Archivo"/>
                        <a:sym typeface="Archivo"/>
                      </a:endParaRPr>
                    </a:p>
                  </a:txBody>
                  <a:tcPr marL="121900" marR="121900" marT="91433" marB="91433"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17067">
                <a:tc>
                  <a:txBody>
                    <a:bodyPr/>
                    <a:lstStyle/>
                    <a:p>
                      <a:pPr marL="0" lvl="0" indent="0" algn="ctr" rtl="0">
                        <a:spcBef>
                          <a:spcPts val="0"/>
                        </a:spcBef>
                        <a:spcAft>
                          <a:spcPts val="0"/>
                        </a:spcAft>
                        <a:buNone/>
                      </a:pPr>
                      <a:r>
                        <a:rPr lang="en" sz="1100" b="1">
                          <a:solidFill>
                            <a:srgbClr val="3A3E5F"/>
                          </a:solidFill>
                          <a:latin typeface="Archivo"/>
                          <a:ea typeface="Archivo"/>
                          <a:cs typeface="Archivo"/>
                          <a:sym typeface="Archivo"/>
                        </a:rPr>
                        <a:t>Cross-Browser </a:t>
                      </a:r>
                      <a:endParaRPr sz="1100" b="1">
                        <a:solidFill>
                          <a:srgbClr val="3A3E5F"/>
                        </a:solidFill>
                        <a:latin typeface="Archivo"/>
                        <a:ea typeface="Archivo"/>
                        <a:cs typeface="Archivo"/>
                        <a:sym typeface="Archivo"/>
                      </a:endParaRPr>
                    </a:p>
                    <a:p>
                      <a:pPr marL="0" lvl="0" indent="0" algn="ctr" rtl="0">
                        <a:spcBef>
                          <a:spcPts val="0"/>
                        </a:spcBef>
                        <a:spcAft>
                          <a:spcPts val="0"/>
                        </a:spcAft>
                        <a:buNone/>
                      </a:pPr>
                      <a:r>
                        <a:rPr lang="en" sz="1100" b="1">
                          <a:solidFill>
                            <a:srgbClr val="3A3E5F"/>
                          </a:solidFill>
                          <a:latin typeface="Archivo"/>
                          <a:ea typeface="Archivo"/>
                          <a:cs typeface="Archivo"/>
                          <a:sym typeface="Archivo"/>
                        </a:rPr>
                        <a:t>Compatibility </a:t>
                      </a:r>
                      <a:endParaRPr sz="1100" b="1">
                        <a:solidFill>
                          <a:srgbClr val="3A3E5F"/>
                        </a:solidFill>
                        <a:latin typeface="Archivo"/>
                        <a:ea typeface="Archivo"/>
                        <a:cs typeface="Archivo"/>
                        <a:sym typeface="Archivo"/>
                      </a:endParaRPr>
                    </a:p>
                    <a:p>
                      <a:pPr marL="0" lvl="0" indent="0" algn="ctr" rtl="0">
                        <a:spcBef>
                          <a:spcPts val="0"/>
                        </a:spcBef>
                        <a:spcAft>
                          <a:spcPts val="0"/>
                        </a:spcAft>
                        <a:buNone/>
                      </a:pPr>
                      <a:r>
                        <a:rPr lang="en" sz="1100" b="1">
                          <a:solidFill>
                            <a:srgbClr val="3A3E5F"/>
                          </a:solidFill>
                          <a:latin typeface="Archivo"/>
                          <a:ea typeface="Archivo"/>
                          <a:cs typeface="Archivo"/>
                          <a:sym typeface="Archivo"/>
                        </a:rPr>
                        <a:t>Issues</a:t>
                      </a:r>
                      <a:endParaRPr sz="1100" b="1">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3A3E5F"/>
                          </a:solidFill>
                          <a:latin typeface="Archivo"/>
                          <a:ea typeface="Archivo"/>
                          <a:cs typeface="Archivo"/>
                          <a:sym typeface="Archivo"/>
                        </a:rPr>
                        <a:t> UI flow between browsers may be different.</a:t>
                      </a:r>
                      <a:endParaRPr sz="1100">
                        <a:solidFill>
                          <a:srgbClr val="3A3E5F"/>
                        </a:solidFill>
                        <a:latin typeface="Archivo"/>
                        <a:ea typeface="Archivo"/>
                        <a:cs typeface="Archivo"/>
                        <a:sym typeface="Archivo"/>
                      </a:endParaRPr>
                    </a:p>
                    <a:p>
                      <a:pPr marL="0" lvl="0" indent="0" algn="ctr" rtl="0">
                        <a:spcBef>
                          <a:spcPts val="0"/>
                        </a:spcBef>
                        <a:spcAft>
                          <a:spcPts val="0"/>
                        </a:spcAft>
                        <a:buNone/>
                      </a:pPr>
                      <a:r>
                        <a:rPr lang="en" sz="1100">
                          <a:solidFill>
                            <a:srgbClr val="3A3E5F"/>
                          </a:solidFill>
                          <a:latin typeface="Archivo"/>
                          <a:ea typeface="Archivo"/>
                          <a:cs typeface="Archivo"/>
                          <a:sym typeface="Archivo"/>
                        </a:rPr>
                        <a:t> If browser updates affect the UI, test </a:t>
                      </a:r>
                      <a:endParaRPr sz="1100">
                        <a:solidFill>
                          <a:srgbClr val="3A3E5F"/>
                        </a:solidFill>
                        <a:latin typeface="Archivo"/>
                        <a:ea typeface="Archivo"/>
                        <a:cs typeface="Archivo"/>
                        <a:sym typeface="Archivo"/>
                      </a:endParaRPr>
                    </a:p>
                    <a:p>
                      <a:pPr marL="0" lvl="0" indent="0" algn="ctr" rtl="0">
                        <a:spcBef>
                          <a:spcPts val="0"/>
                        </a:spcBef>
                        <a:spcAft>
                          <a:spcPts val="0"/>
                        </a:spcAft>
                        <a:buNone/>
                      </a:pPr>
                      <a:r>
                        <a:rPr lang="en" sz="1100">
                          <a:solidFill>
                            <a:srgbClr val="3A3E5F"/>
                          </a:solidFill>
                          <a:latin typeface="Archivo"/>
                          <a:ea typeface="Archivo"/>
                          <a:cs typeface="Archivo"/>
                          <a:sym typeface="Archivo"/>
                        </a:rPr>
                        <a:t>scripts may not work.</a:t>
                      </a:r>
                      <a:endParaRPr sz="1100">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457200" lvl="0" indent="-279400" algn="l" rtl="0">
                        <a:spcBef>
                          <a:spcPts val="0"/>
                        </a:spcBef>
                        <a:spcAft>
                          <a:spcPts val="0"/>
                        </a:spcAft>
                        <a:buClr>
                          <a:srgbClr val="3A3E5F"/>
                        </a:buClr>
                        <a:buSzPts val="800"/>
                        <a:buFont typeface="Archivo"/>
                        <a:buAutoNum type="arabicPeriod"/>
                      </a:pPr>
                      <a:r>
                        <a:rPr lang="en" sz="1100" b="1">
                          <a:solidFill>
                            <a:srgbClr val="3A3E5F"/>
                          </a:solidFill>
                          <a:latin typeface="Archivo"/>
                          <a:ea typeface="Archivo"/>
                          <a:cs typeface="Archivo"/>
                          <a:sym typeface="Archivo"/>
                        </a:rPr>
                        <a:t>Use a Browser Compatibility Matrix </a:t>
                      </a:r>
                      <a:r>
                        <a:rPr lang="en" sz="1100">
                          <a:solidFill>
                            <a:srgbClr val="3A3E5F"/>
                          </a:solidFill>
                          <a:latin typeface="Archivo"/>
                          <a:ea typeface="Archivo"/>
                          <a:cs typeface="Archivo"/>
                          <a:sym typeface="Archivo"/>
                        </a:rPr>
                        <a:t>to determine where code can be reused, and what must be custom.</a:t>
                      </a:r>
                      <a:endParaRPr sz="1100">
                        <a:solidFill>
                          <a:srgbClr val="3A3E5F"/>
                        </a:solidFill>
                        <a:latin typeface="Archivo"/>
                        <a:ea typeface="Archivo"/>
                        <a:cs typeface="Archivo"/>
                        <a:sym typeface="Archivo"/>
                      </a:endParaRPr>
                    </a:p>
                    <a:p>
                      <a:pPr marL="457200" lvl="0" indent="-279400" algn="l" rtl="0">
                        <a:spcBef>
                          <a:spcPts val="0"/>
                        </a:spcBef>
                        <a:spcAft>
                          <a:spcPts val="0"/>
                        </a:spcAft>
                        <a:buClr>
                          <a:srgbClr val="3A3E5F"/>
                        </a:buClr>
                        <a:buSzPts val="800"/>
                        <a:buFont typeface="Archivo"/>
                        <a:buAutoNum type="arabicPeriod"/>
                      </a:pPr>
                      <a:r>
                        <a:rPr lang="en" sz="1100" b="1">
                          <a:solidFill>
                            <a:srgbClr val="3A3E5F"/>
                          </a:solidFill>
                          <a:latin typeface="Archivo"/>
                          <a:ea typeface="Archivo"/>
                          <a:cs typeface="Archivo"/>
                          <a:sym typeface="Archivo"/>
                        </a:rPr>
                        <a:t>Update all browsers</a:t>
                      </a:r>
                      <a:r>
                        <a:rPr lang="en" sz="1100">
                          <a:solidFill>
                            <a:srgbClr val="3A3E5F"/>
                          </a:solidFill>
                          <a:latin typeface="Archivo"/>
                          <a:ea typeface="Archivo"/>
                          <a:cs typeface="Archivo"/>
                          <a:sym typeface="Archivo"/>
                        </a:rPr>
                        <a:t> to determine if UI changes affect test scripts. If they do, DevTest must be alerted so changes can be made. to ensure that the newest security measures are updated and eliminate bugs [1]</a:t>
                      </a:r>
                      <a:endParaRPr sz="1100">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9525" cap="flat" cmpd="sng">
                      <a:solidFill>
                        <a:schemeClr val="dk2"/>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FF0000"/>
                          </a:solidFill>
                          <a:latin typeface="Archivo"/>
                          <a:ea typeface="Archivo"/>
                          <a:cs typeface="Archivo"/>
                          <a:sym typeface="Archivo"/>
                        </a:rPr>
                        <a:t>High</a:t>
                      </a:r>
                      <a:endParaRPr sz="1100" b="1">
                        <a:solidFill>
                          <a:srgbClr val="FF0000"/>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0000FF"/>
                          </a:solidFill>
                          <a:latin typeface="Archivo"/>
                          <a:ea typeface="Archivo"/>
                          <a:cs typeface="Archivo"/>
                          <a:sym typeface="Archivo"/>
                        </a:rPr>
                        <a:t>Medium</a:t>
                      </a:r>
                      <a:endParaRPr sz="1100" b="1">
                        <a:solidFill>
                          <a:srgbClr val="0000FF"/>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737300">
                <a:tc>
                  <a:txBody>
                    <a:bodyPr/>
                    <a:lstStyle/>
                    <a:p>
                      <a:pPr marL="0" lvl="0" indent="0" algn="ctr" rtl="0">
                        <a:spcBef>
                          <a:spcPts val="0"/>
                        </a:spcBef>
                        <a:spcAft>
                          <a:spcPts val="0"/>
                        </a:spcAft>
                        <a:buNone/>
                      </a:pPr>
                      <a:r>
                        <a:rPr lang="en" sz="1100" b="1">
                          <a:solidFill>
                            <a:srgbClr val="3A3E5F"/>
                          </a:solidFill>
                          <a:latin typeface="Archivo"/>
                          <a:ea typeface="Archivo"/>
                          <a:cs typeface="Archivo"/>
                          <a:sym typeface="Archivo"/>
                        </a:rPr>
                        <a:t>No Built-In Reporting Capabilities</a:t>
                      </a:r>
                      <a:endParaRPr sz="1100" b="1">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3A3E5F"/>
                          </a:solidFill>
                          <a:latin typeface="Archivo"/>
                          <a:ea typeface="Archivo"/>
                          <a:cs typeface="Archivo"/>
                          <a:sym typeface="Archivo"/>
                        </a:rPr>
                        <a:t>3rd party (JUnit) reporting comments </a:t>
                      </a:r>
                      <a:endParaRPr sz="1100">
                        <a:solidFill>
                          <a:srgbClr val="3A3E5F"/>
                        </a:solidFill>
                        <a:latin typeface="Archivo"/>
                        <a:ea typeface="Archivo"/>
                        <a:cs typeface="Archivo"/>
                        <a:sym typeface="Archivo"/>
                      </a:endParaRPr>
                    </a:p>
                    <a:p>
                      <a:pPr marL="0" lvl="0" indent="0" algn="ctr" rtl="0">
                        <a:spcBef>
                          <a:spcPts val="0"/>
                        </a:spcBef>
                        <a:spcAft>
                          <a:spcPts val="0"/>
                        </a:spcAft>
                        <a:buNone/>
                      </a:pPr>
                      <a:r>
                        <a:rPr lang="en" sz="1100">
                          <a:solidFill>
                            <a:srgbClr val="3A3E5F"/>
                          </a:solidFill>
                          <a:latin typeface="Archivo"/>
                          <a:ea typeface="Archivo"/>
                          <a:cs typeface="Archivo"/>
                          <a:sym typeface="Archivo"/>
                        </a:rPr>
                        <a:t>must  be updated when test scripts change. </a:t>
                      </a:r>
                      <a:endParaRPr sz="1100">
                        <a:solidFill>
                          <a:srgbClr val="3A3E5F"/>
                        </a:solidFill>
                        <a:latin typeface="Archivo"/>
                        <a:ea typeface="Archivo"/>
                        <a:cs typeface="Archivo"/>
                        <a:sym typeface="Archivo"/>
                      </a:endParaRPr>
                    </a:p>
                    <a:p>
                      <a:pPr marL="0" lvl="0" indent="0" algn="ctr" rtl="0">
                        <a:spcBef>
                          <a:spcPts val="0"/>
                        </a:spcBef>
                        <a:spcAft>
                          <a:spcPts val="0"/>
                        </a:spcAft>
                        <a:buNone/>
                      </a:pPr>
                      <a:r>
                        <a:rPr lang="en" sz="1100">
                          <a:solidFill>
                            <a:srgbClr val="3A3E5F"/>
                          </a:solidFill>
                          <a:latin typeface="Archivo"/>
                          <a:ea typeface="Archivo"/>
                          <a:cs typeface="Archivo"/>
                          <a:sym typeface="Archivo"/>
                        </a:rPr>
                        <a:t>If JUnit comments are not updated, reports will not represent new test cases. </a:t>
                      </a:r>
                      <a:endParaRPr sz="1100">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457200" lvl="0" indent="-279400" algn="l" rtl="0">
                        <a:spcBef>
                          <a:spcPts val="0"/>
                        </a:spcBef>
                        <a:spcAft>
                          <a:spcPts val="0"/>
                        </a:spcAft>
                        <a:buClr>
                          <a:srgbClr val="3A3E5F"/>
                        </a:buClr>
                        <a:buSzPts val="800"/>
                        <a:buFont typeface="Archivo"/>
                        <a:buAutoNum type="arabicPeriod"/>
                      </a:pPr>
                      <a:r>
                        <a:rPr lang="en" sz="1100" b="1">
                          <a:solidFill>
                            <a:srgbClr val="3A3E5F"/>
                          </a:solidFill>
                          <a:latin typeface="Archivo"/>
                          <a:ea typeface="Archivo"/>
                          <a:cs typeface="Archivo"/>
                          <a:sym typeface="Archivo"/>
                        </a:rPr>
                        <a:t>Formally Audit JUnit reports </a:t>
                      </a:r>
                      <a:r>
                        <a:rPr lang="en" sz="1100">
                          <a:solidFill>
                            <a:srgbClr val="3A3E5F"/>
                          </a:solidFill>
                          <a:latin typeface="Archivo"/>
                          <a:ea typeface="Archivo"/>
                          <a:cs typeface="Archivo"/>
                          <a:sym typeface="Archivo"/>
                        </a:rPr>
                        <a:t>quarterly to ensure that reports are representative of the test suite.</a:t>
                      </a:r>
                      <a:endParaRPr sz="1100">
                        <a:solidFill>
                          <a:srgbClr val="3A3E5F"/>
                        </a:solidFill>
                        <a:latin typeface="Archivo"/>
                        <a:ea typeface="Archivo"/>
                        <a:cs typeface="Archivo"/>
                        <a:sym typeface="Archivo"/>
                      </a:endParaRPr>
                    </a:p>
                    <a:p>
                      <a:pPr marL="457200" lvl="0" indent="-279400" algn="l" rtl="0">
                        <a:spcBef>
                          <a:spcPts val="0"/>
                        </a:spcBef>
                        <a:spcAft>
                          <a:spcPts val="0"/>
                        </a:spcAft>
                        <a:buClr>
                          <a:srgbClr val="3A3E5F"/>
                        </a:buClr>
                        <a:buSzPts val="800"/>
                        <a:buFont typeface="Archivo"/>
                        <a:buAutoNum type="arabicPeriod"/>
                      </a:pPr>
                      <a:r>
                        <a:rPr lang="en" sz="1100" b="1">
                          <a:solidFill>
                            <a:srgbClr val="3A3E5F"/>
                          </a:solidFill>
                          <a:latin typeface="Archivo"/>
                          <a:ea typeface="Archivo"/>
                          <a:cs typeface="Archivo"/>
                          <a:sym typeface="Archivo"/>
                        </a:rPr>
                        <a:t>Review JUnit updates </a:t>
                      </a:r>
                      <a:r>
                        <a:rPr lang="en" sz="1100">
                          <a:solidFill>
                            <a:srgbClr val="3A3E5F"/>
                          </a:solidFill>
                          <a:latin typeface="Archivo"/>
                          <a:ea typeface="Archivo"/>
                          <a:cs typeface="Archivo"/>
                          <a:sym typeface="Archivo"/>
                        </a:rPr>
                        <a:t>before implementing them to ensure no compatibility issues occur.</a:t>
                      </a:r>
                      <a:endParaRPr sz="1100">
                        <a:solidFill>
                          <a:srgbClr val="3A3E5F"/>
                        </a:solidFill>
                        <a:highlight>
                          <a:srgbClr val="FFFF00"/>
                        </a:highlight>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9525" cap="flat" cmpd="sng">
                      <a:solidFill>
                        <a:schemeClr val="dk2"/>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FF0000"/>
                          </a:solidFill>
                          <a:latin typeface="Archivo"/>
                          <a:ea typeface="Archivo"/>
                          <a:cs typeface="Archivo"/>
                          <a:sym typeface="Archivo"/>
                        </a:rPr>
                        <a:t>High</a:t>
                      </a:r>
                      <a:endParaRPr sz="1100" b="1">
                        <a:solidFill>
                          <a:srgbClr val="FF0000"/>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0000FF"/>
                          </a:solidFill>
                          <a:latin typeface="Archivo"/>
                          <a:ea typeface="Archivo"/>
                          <a:cs typeface="Archivo"/>
                          <a:sym typeface="Archivo"/>
                        </a:rPr>
                        <a:t>Medium</a:t>
                      </a:r>
                      <a:endParaRPr sz="1100" b="1">
                        <a:solidFill>
                          <a:srgbClr val="0000FF"/>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1307300">
                <a:tc>
                  <a:txBody>
                    <a:bodyPr/>
                    <a:lstStyle/>
                    <a:p>
                      <a:pPr marL="0" lvl="0" indent="0" algn="ctr" rtl="0">
                        <a:spcBef>
                          <a:spcPts val="0"/>
                        </a:spcBef>
                        <a:spcAft>
                          <a:spcPts val="0"/>
                        </a:spcAft>
                        <a:buNone/>
                      </a:pPr>
                      <a:r>
                        <a:rPr lang="en" sz="1100" b="1">
                          <a:solidFill>
                            <a:srgbClr val="3A3E5F"/>
                          </a:solidFill>
                          <a:latin typeface="Archivo"/>
                          <a:ea typeface="Archivo"/>
                          <a:cs typeface="Archivo"/>
                          <a:sym typeface="Archivo"/>
                        </a:rPr>
                        <a:t>Performance </a:t>
                      </a:r>
                      <a:endParaRPr sz="1100" b="1">
                        <a:solidFill>
                          <a:srgbClr val="3A3E5F"/>
                        </a:solidFill>
                        <a:latin typeface="Archivo"/>
                        <a:ea typeface="Archivo"/>
                        <a:cs typeface="Archivo"/>
                        <a:sym typeface="Archivo"/>
                      </a:endParaRPr>
                    </a:p>
                    <a:p>
                      <a:pPr marL="0" lvl="0" indent="0" algn="ctr" rtl="0">
                        <a:spcBef>
                          <a:spcPts val="0"/>
                        </a:spcBef>
                        <a:spcAft>
                          <a:spcPts val="0"/>
                        </a:spcAft>
                        <a:buNone/>
                      </a:pPr>
                      <a:r>
                        <a:rPr lang="en" sz="1100" b="1">
                          <a:solidFill>
                            <a:srgbClr val="3A3E5F"/>
                          </a:solidFill>
                          <a:latin typeface="Archivo"/>
                          <a:ea typeface="Archivo"/>
                          <a:cs typeface="Archivo"/>
                          <a:sym typeface="Archivo"/>
                        </a:rPr>
                        <a:t>Bottlenecks</a:t>
                      </a:r>
                      <a:endParaRPr sz="1100" b="1">
                        <a:solidFill>
                          <a:srgbClr val="3A3E5F"/>
                        </a:solidFill>
                        <a:latin typeface="Archivo"/>
                        <a:ea typeface="Archivo"/>
                        <a:cs typeface="Archivo"/>
                        <a:sym typeface="Archivo"/>
                      </a:endParaRPr>
                    </a:p>
                    <a:p>
                      <a:pPr marL="0" lvl="0" indent="0" algn="ctr" rtl="0">
                        <a:spcBef>
                          <a:spcPts val="0"/>
                        </a:spcBef>
                        <a:spcAft>
                          <a:spcPts val="0"/>
                        </a:spcAft>
                        <a:buNone/>
                      </a:pPr>
                      <a:r>
                        <a:rPr lang="en" sz="1100" b="1">
                          <a:solidFill>
                            <a:srgbClr val="3A3E5F"/>
                          </a:solidFill>
                          <a:latin typeface="Archivo"/>
                          <a:ea typeface="Archivo"/>
                          <a:cs typeface="Archivo"/>
                          <a:sym typeface="Archivo"/>
                        </a:rPr>
                        <a:t>&amp;</a:t>
                      </a:r>
                      <a:endParaRPr sz="1100" b="1">
                        <a:solidFill>
                          <a:srgbClr val="3A3E5F"/>
                        </a:solidFill>
                        <a:latin typeface="Archivo"/>
                        <a:ea typeface="Archivo"/>
                        <a:cs typeface="Archivo"/>
                        <a:sym typeface="Archivo"/>
                      </a:endParaRPr>
                    </a:p>
                    <a:p>
                      <a:pPr marL="0" lvl="0" indent="0" algn="ctr" rtl="0">
                        <a:spcBef>
                          <a:spcPts val="0"/>
                        </a:spcBef>
                        <a:spcAft>
                          <a:spcPts val="0"/>
                        </a:spcAft>
                        <a:buNone/>
                      </a:pPr>
                      <a:r>
                        <a:rPr lang="en" sz="1100" b="1">
                          <a:solidFill>
                            <a:srgbClr val="3A3E5F"/>
                          </a:solidFill>
                          <a:latin typeface="Archivo"/>
                          <a:ea typeface="Archivo"/>
                          <a:cs typeface="Archivo"/>
                          <a:sym typeface="Archivo"/>
                        </a:rPr>
                        <a:t>Scalability </a:t>
                      </a:r>
                      <a:endParaRPr sz="1100" b="1">
                        <a:solidFill>
                          <a:srgbClr val="3A3E5F"/>
                        </a:solidFill>
                        <a:latin typeface="Archivo"/>
                        <a:ea typeface="Archivo"/>
                        <a:cs typeface="Archivo"/>
                        <a:sym typeface="Archivo"/>
                      </a:endParaRPr>
                    </a:p>
                    <a:p>
                      <a:pPr marL="0" lvl="0" indent="0" algn="ctr" rtl="0">
                        <a:spcBef>
                          <a:spcPts val="0"/>
                        </a:spcBef>
                        <a:spcAft>
                          <a:spcPts val="0"/>
                        </a:spcAft>
                        <a:buNone/>
                      </a:pPr>
                      <a:r>
                        <a:rPr lang="en" sz="1100" b="1">
                          <a:solidFill>
                            <a:srgbClr val="3A3E5F"/>
                          </a:solidFill>
                          <a:latin typeface="Archivo"/>
                          <a:ea typeface="Archivo"/>
                          <a:cs typeface="Archivo"/>
                          <a:sym typeface="Archivo"/>
                        </a:rPr>
                        <a:t>Issues</a:t>
                      </a:r>
                      <a:endParaRPr sz="1100" b="1">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3A3E5F"/>
                          </a:solidFill>
                          <a:latin typeface="Archivo"/>
                          <a:ea typeface="Archivo"/>
                          <a:cs typeface="Archivo"/>
                          <a:sym typeface="Archivo"/>
                        </a:rPr>
                        <a:t> Many test instances require product and data access, adding to system strain. Potential to overload local resources, resulting in system crash.</a:t>
                      </a:r>
                      <a:endParaRPr sz="1100">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457200" lvl="0" indent="-279400" algn="l" rtl="0">
                        <a:spcBef>
                          <a:spcPts val="0"/>
                        </a:spcBef>
                        <a:spcAft>
                          <a:spcPts val="0"/>
                        </a:spcAft>
                        <a:buClr>
                          <a:srgbClr val="3A3E5F"/>
                        </a:buClr>
                        <a:buSzPts val="800"/>
                        <a:buFont typeface="Archivo"/>
                        <a:buAutoNum type="arabicPeriod"/>
                      </a:pPr>
                      <a:r>
                        <a:rPr lang="en" sz="1100" b="1">
                          <a:solidFill>
                            <a:srgbClr val="3A3E5F"/>
                          </a:solidFill>
                          <a:latin typeface="Archivo"/>
                          <a:ea typeface="Archivo"/>
                          <a:cs typeface="Archivo"/>
                          <a:sym typeface="Archivo"/>
                        </a:rPr>
                        <a:t>Parallel Testing</a:t>
                      </a:r>
                      <a:r>
                        <a:rPr lang="en" sz="1100">
                          <a:solidFill>
                            <a:srgbClr val="3A3E5F"/>
                          </a:solidFill>
                          <a:latin typeface="Archivo"/>
                          <a:ea typeface="Archivo"/>
                          <a:cs typeface="Archivo"/>
                          <a:sym typeface="Archivo"/>
                        </a:rPr>
                        <a:t> sequence changes are immediately implemented if a new test has a dependency.</a:t>
                      </a:r>
                      <a:endParaRPr sz="1100">
                        <a:solidFill>
                          <a:srgbClr val="3A3E5F"/>
                        </a:solidFill>
                        <a:latin typeface="Archivo"/>
                        <a:ea typeface="Archivo"/>
                        <a:cs typeface="Archivo"/>
                        <a:sym typeface="Archivo"/>
                      </a:endParaRPr>
                    </a:p>
                    <a:p>
                      <a:pPr marL="457200" lvl="0" indent="-279400" algn="l" rtl="0">
                        <a:spcBef>
                          <a:spcPts val="0"/>
                        </a:spcBef>
                        <a:spcAft>
                          <a:spcPts val="0"/>
                        </a:spcAft>
                        <a:buClr>
                          <a:srgbClr val="3A3E5F"/>
                        </a:buClr>
                        <a:buSzPts val="800"/>
                        <a:buFont typeface="Poppins"/>
                        <a:buAutoNum type="arabicPeriod"/>
                      </a:pPr>
                      <a:r>
                        <a:rPr lang="en" sz="1100" b="1">
                          <a:solidFill>
                            <a:srgbClr val="3A3E5F"/>
                          </a:solidFill>
                          <a:latin typeface="Archivo"/>
                          <a:ea typeface="Archivo"/>
                          <a:cs typeface="Archivo"/>
                          <a:sym typeface="Archivo"/>
                        </a:rPr>
                        <a:t>Use Explicit Wait Commands</a:t>
                      </a:r>
                      <a:r>
                        <a:rPr lang="en" sz="1100">
                          <a:solidFill>
                            <a:srgbClr val="3A3E5F"/>
                          </a:solidFill>
                          <a:latin typeface="Archivo"/>
                          <a:ea typeface="Archivo"/>
                          <a:cs typeface="Archivo"/>
                          <a:sym typeface="Archivo"/>
                        </a:rPr>
                        <a:t> to allow precise control over waiting conditions, minimizing long wait times &amp; maximizing resources.</a:t>
                      </a:r>
                      <a:endParaRPr sz="1100">
                        <a:solidFill>
                          <a:srgbClr val="3A3E5F"/>
                        </a:solidFill>
                        <a:latin typeface="Archivo"/>
                        <a:ea typeface="Archivo"/>
                        <a:cs typeface="Archivo"/>
                        <a:sym typeface="Archivo"/>
                      </a:endParaRPr>
                    </a:p>
                    <a:p>
                      <a:pPr marL="457200" lvl="0" indent="-279400" algn="l" rtl="0">
                        <a:spcBef>
                          <a:spcPts val="0"/>
                        </a:spcBef>
                        <a:spcAft>
                          <a:spcPts val="0"/>
                        </a:spcAft>
                        <a:buClr>
                          <a:srgbClr val="3A3E5F"/>
                        </a:buClr>
                        <a:buSzPts val="800"/>
                        <a:buFont typeface="Poppins"/>
                        <a:buAutoNum type="arabicPeriod"/>
                      </a:pPr>
                      <a:r>
                        <a:rPr lang="en" sz="1100" b="1">
                          <a:solidFill>
                            <a:srgbClr val="3A3E5F"/>
                          </a:solidFill>
                          <a:latin typeface="Archivo"/>
                          <a:ea typeface="Archivo"/>
                          <a:cs typeface="Archivo"/>
                          <a:sym typeface="Archivo"/>
                        </a:rPr>
                        <a:t>Overclock local compute</a:t>
                      </a:r>
                      <a:r>
                        <a:rPr lang="en" sz="1100">
                          <a:solidFill>
                            <a:srgbClr val="3A3E5F"/>
                          </a:solidFill>
                          <a:latin typeface="Archivo"/>
                          <a:ea typeface="Archivo"/>
                          <a:cs typeface="Archivo"/>
                          <a:sym typeface="Archivo"/>
                        </a:rPr>
                        <a:t> quarterly to determine the maximum concurrent test instances possible. </a:t>
                      </a:r>
                      <a:endParaRPr sz="1100">
                        <a:solidFill>
                          <a:srgbClr val="3A3E5F"/>
                        </a:solidFill>
                        <a:latin typeface="Archivo"/>
                        <a:ea typeface="Archivo"/>
                        <a:cs typeface="Archivo"/>
                        <a:sym typeface="Archivo"/>
                      </a:endParaRPr>
                    </a:p>
                    <a:p>
                      <a:pPr marL="457200" lvl="0" indent="-279400" algn="l" rtl="0">
                        <a:spcBef>
                          <a:spcPts val="0"/>
                        </a:spcBef>
                        <a:spcAft>
                          <a:spcPts val="0"/>
                        </a:spcAft>
                        <a:buClr>
                          <a:srgbClr val="3A3E5F"/>
                        </a:buClr>
                        <a:buSzPts val="800"/>
                        <a:buFont typeface="Poppins"/>
                        <a:buAutoNum type="arabicPeriod"/>
                      </a:pPr>
                      <a:r>
                        <a:rPr lang="en" sz="1100" b="1">
                          <a:solidFill>
                            <a:srgbClr val="3A3E5F"/>
                          </a:solidFill>
                          <a:latin typeface="Archivo"/>
                          <a:ea typeface="Archivo"/>
                          <a:cs typeface="Archivo"/>
                          <a:sym typeface="Archivo"/>
                        </a:rPr>
                        <a:t>Utilize cloud compute for  Selenium Grid</a:t>
                      </a:r>
                      <a:r>
                        <a:rPr lang="en" sz="1100">
                          <a:solidFill>
                            <a:srgbClr val="3A3E5F"/>
                          </a:solidFill>
                          <a:latin typeface="Archivo"/>
                          <a:ea typeface="Archivo"/>
                          <a:cs typeface="Archivo"/>
                          <a:sym typeface="Archivo"/>
                        </a:rPr>
                        <a:t> in the case that local compute cannot complete testing within 1 day reporting threshold [4]</a:t>
                      </a:r>
                      <a:endParaRPr sz="1100" b="1">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9525" cap="flat" cmpd="sng">
                      <a:solidFill>
                        <a:schemeClr val="dk2"/>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FF0000"/>
                          </a:solidFill>
                          <a:latin typeface="Archivo"/>
                          <a:ea typeface="Archivo"/>
                          <a:cs typeface="Archivo"/>
                          <a:sym typeface="Archivo"/>
                        </a:rPr>
                        <a:t>High</a:t>
                      </a:r>
                      <a:endParaRPr sz="1100" b="1">
                        <a:solidFill>
                          <a:srgbClr val="FF0000"/>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0000FF"/>
                          </a:solidFill>
                          <a:latin typeface="Archivo"/>
                          <a:ea typeface="Archivo"/>
                          <a:cs typeface="Archivo"/>
                          <a:sym typeface="Archivo"/>
                        </a:rPr>
                        <a:t>Medium</a:t>
                      </a:r>
                      <a:endParaRPr sz="1100" b="1">
                        <a:solidFill>
                          <a:srgbClr val="0000FF"/>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851400">
                <a:tc>
                  <a:txBody>
                    <a:bodyPr/>
                    <a:lstStyle/>
                    <a:p>
                      <a:pPr marL="0" lvl="0" indent="0" algn="ctr" rtl="0">
                        <a:spcBef>
                          <a:spcPts val="0"/>
                        </a:spcBef>
                        <a:spcAft>
                          <a:spcPts val="0"/>
                        </a:spcAft>
                        <a:buNone/>
                      </a:pPr>
                      <a:r>
                        <a:rPr lang="en" sz="1100" b="1">
                          <a:solidFill>
                            <a:srgbClr val="3A3E5F"/>
                          </a:solidFill>
                          <a:latin typeface="Archivo"/>
                          <a:ea typeface="Archivo"/>
                          <a:cs typeface="Archivo"/>
                          <a:sym typeface="Archivo"/>
                        </a:rPr>
                        <a:t>Test </a:t>
                      </a:r>
                      <a:endParaRPr sz="1100" b="1">
                        <a:solidFill>
                          <a:srgbClr val="3A3E5F"/>
                        </a:solidFill>
                        <a:latin typeface="Archivo"/>
                        <a:ea typeface="Archivo"/>
                        <a:cs typeface="Archivo"/>
                        <a:sym typeface="Archivo"/>
                      </a:endParaRPr>
                    </a:p>
                    <a:p>
                      <a:pPr marL="0" lvl="0" indent="0" algn="ctr" rtl="0">
                        <a:spcBef>
                          <a:spcPts val="0"/>
                        </a:spcBef>
                        <a:spcAft>
                          <a:spcPts val="0"/>
                        </a:spcAft>
                        <a:buNone/>
                      </a:pPr>
                      <a:r>
                        <a:rPr lang="en" sz="1100" b="1">
                          <a:solidFill>
                            <a:srgbClr val="3A3E5F"/>
                          </a:solidFill>
                          <a:latin typeface="Archivo"/>
                          <a:ea typeface="Archivo"/>
                          <a:cs typeface="Archivo"/>
                          <a:sym typeface="Archivo"/>
                        </a:rPr>
                        <a:t>Spottiness</a:t>
                      </a:r>
                      <a:endParaRPr sz="1100" b="1">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3A3E5F"/>
                          </a:solidFill>
                          <a:latin typeface="Archivo"/>
                          <a:ea typeface="Archivo"/>
                          <a:cs typeface="Archivo"/>
                          <a:sym typeface="Archivo"/>
                        </a:rPr>
                        <a:t>Complex UI flows may result in test spottiness in the long run. </a:t>
                      </a:r>
                      <a:endParaRPr sz="1100">
                        <a:solidFill>
                          <a:srgbClr val="3A3E5F"/>
                        </a:solidFill>
                        <a:latin typeface="Archivo"/>
                        <a:ea typeface="Archivo"/>
                        <a:cs typeface="Archivo"/>
                        <a:sym typeface="Archivo"/>
                      </a:endParaRPr>
                    </a:p>
                    <a:p>
                      <a:pPr marL="0" lvl="0" indent="0" algn="ctr" rtl="0">
                        <a:spcBef>
                          <a:spcPts val="0"/>
                        </a:spcBef>
                        <a:spcAft>
                          <a:spcPts val="0"/>
                        </a:spcAft>
                        <a:buNone/>
                      </a:pPr>
                      <a:r>
                        <a:rPr lang="en" sz="1100">
                          <a:solidFill>
                            <a:srgbClr val="3A3E5F"/>
                          </a:solidFill>
                          <a:latin typeface="Archivo"/>
                          <a:ea typeface="Archivo"/>
                          <a:cs typeface="Archivo"/>
                          <a:sym typeface="Archivo"/>
                        </a:rPr>
                        <a:t>Inadequate variety in sample data </a:t>
                      </a:r>
                      <a:endParaRPr sz="1100">
                        <a:solidFill>
                          <a:srgbClr val="3A3E5F"/>
                        </a:solidFill>
                        <a:latin typeface="Archivo"/>
                        <a:ea typeface="Archivo"/>
                        <a:cs typeface="Archivo"/>
                        <a:sym typeface="Archivo"/>
                      </a:endParaRPr>
                    </a:p>
                    <a:p>
                      <a:pPr marL="0" lvl="0" indent="0" algn="ctr" rtl="0">
                        <a:spcBef>
                          <a:spcPts val="0"/>
                        </a:spcBef>
                        <a:spcAft>
                          <a:spcPts val="0"/>
                        </a:spcAft>
                        <a:buNone/>
                      </a:pPr>
                      <a:r>
                        <a:rPr lang="en" sz="1100">
                          <a:solidFill>
                            <a:srgbClr val="3A3E5F"/>
                          </a:solidFill>
                          <a:latin typeface="Archivo"/>
                          <a:ea typeface="Archivo"/>
                          <a:cs typeface="Archivo"/>
                          <a:sym typeface="Archivo"/>
                        </a:rPr>
                        <a:t>may mask edge cases.</a:t>
                      </a:r>
                      <a:endParaRPr sz="1100">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457200" lvl="0" indent="-279400" algn="l" rtl="0">
                        <a:spcBef>
                          <a:spcPts val="0"/>
                        </a:spcBef>
                        <a:spcAft>
                          <a:spcPts val="0"/>
                        </a:spcAft>
                        <a:buClr>
                          <a:srgbClr val="3A3E5F"/>
                        </a:buClr>
                        <a:buSzPts val="800"/>
                        <a:buFont typeface="Archivo"/>
                        <a:buAutoNum type="arabicPeriod"/>
                      </a:pPr>
                      <a:r>
                        <a:rPr lang="en" sz="1100" b="1">
                          <a:solidFill>
                            <a:srgbClr val="3A3E5F"/>
                          </a:solidFill>
                          <a:latin typeface="Archivo"/>
                          <a:ea typeface="Archivo"/>
                          <a:cs typeface="Archivo"/>
                          <a:sym typeface="Archivo"/>
                        </a:rPr>
                        <a:t>Keep tests simple</a:t>
                      </a:r>
                      <a:r>
                        <a:rPr lang="en" sz="1100">
                          <a:solidFill>
                            <a:srgbClr val="3A3E5F"/>
                          </a:solidFill>
                          <a:latin typeface="Archivo"/>
                          <a:ea typeface="Archivo"/>
                          <a:cs typeface="Archivo"/>
                          <a:sym typeface="Archivo"/>
                        </a:rPr>
                        <a:t> to improve test stability and reliability. </a:t>
                      </a:r>
                      <a:endParaRPr sz="1100">
                        <a:solidFill>
                          <a:srgbClr val="3A3E5F"/>
                        </a:solidFill>
                        <a:latin typeface="Archivo"/>
                        <a:ea typeface="Archivo"/>
                        <a:cs typeface="Archivo"/>
                        <a:sym typeface="Archivo"/>
                      </a:endParaRPr>
                    </a:p>
                    <a:p>
                      <a:pPr marL="457200" lvl="0" indent="-279400" algn="l" rtl="0">
                        <a:spcBef>
                          <a:spcPts val="0"/>
                        </a:spcBef>
                        <a:spcAft>
                          <a:spcPts val="0"/>
                        </a:spcAft>
                        <a:buClr>
                          <a:srgbClr val="3A3E5F"/>
                        </a:buClr>
                        <a:buSzPts val="800"/>
                        <a:buFont typeface="Poppins"/>
                        <a:buAutoNum type="arabicPeriod"/>
                      </a:pPr>
                      <a:r>
                        <a:rPr lang="en" sz="1100" b="1">
                          <a:solidFill>
                            <a:srgbClr val="3A3E5F"/>
                          </a:solidFill>
                          <a:latin typeface="Archivo"/>
                          <a:ea typeface="Archivo"/>
                          <a:cs typeface="Archivo"/>
                          <a:sym typeface="Archivo"/>
                        </a:rPr>
                        <a:t>Continuously add to sample data repo </a:t>
                      </a:r>
                      <a:r>
                        <a:rPr lang="en" sz="1100">
                          <a:solidFill>
                            <a:srgbClr val="3A3E5F"/>
                          </a:solidFill>
                          <a:latin typeface="Archivo"/>
                          <a:ea typeface="Archivo"/>
                          <a:cs typeface="Archivo"/>
                          <a:sym typeface="Archivo"/>
                        </a:rPr>
                        <a:t>and randomize sample data selection to diversify scenarios.</a:t>
                      </a:r>
                      <a:endParaRPr sz="1100">
                        <a:solidFill>
                          <a:srgbClr val="3A3E5F"/>
                        </a:solidFill>
                        <a:latin typeface="Archivo"/>
                        <a:ea typeface="Archivo"/>
                        <a:cs typeface="Archivo"/>
                        <a:sym typeface="Archivo"/>
                      </a:endParaRPr>
                    </a:p>
                    <a:p>
                      <a:pPr marL="457200" lvl="0" indent="-279400" algn="l" rtl="0">
                        <a:spcBef>
                          <a:spcPts val="0"/>
                        </a:spcBef>
                        <a:spcAft>
                          <a:spcPts val="0"/>
                        </a:spcAft>
                        <a:buClr>
                          <a:srgbClr val="3A3E5F"/>
                        </a:buClr>
                        <a:buSzPts val="800"/>
                        <a:buFont typeface="Archivo"/>
                        <a:buAutoNum type="arabicPeriod"/>
                      </a:pPr>
                      <a:r>
                        <a:rPr lang="en" sz="1100" b="1">
                          <a:solidFill>
                            <a:srgbClr val="3A3E5F"/>
                          </a:solidFill>
                          <a:latin typeface="Archivo"/>
                          <a:ea typeface="Archivo"/>
                          <a:cs typeface="Archivo"/>
                          <a:sym typeface="Archivo"/>
                        </a:rPr>
                        <a:t>Consistent Test Configuration</a:t>
                      </a:r>
                      <a:r>
                        <a:rPr lang="en" sz="1100">
                          <a:solidFill>
                            <a:srgbClr val="3A3E5F"/>
                          </a:solidFill>
                          <a:latin typeface="Archivo"/>
                          <a:ea typeface="Archivo"/>
                          <a:cs typeface="Archivo"/>
                          <a:sym typeface="Archivo"/>
                        </a:rPr>
                        <a:t> - On a quarterly basis, run test scripts in isolation from the production environment to ensure that the pipeline reporting is consistent [3]</a:t>
                      </a:r>
                      <a:endParaRPr sz="1100" b="1">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9525" cap="flat" cmpd="sng">
                      <a:solidFill>
                        <a:schemeClr val="dk2"/>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FF0000"/>
                          </a:solidFill>
                          <a:latin typeface="Archivo"/>
                          <a:ea typeface="Archivo"/>
                          <a:cs typeface="Archivo"/>
                          <a:sym typeface="Archivo"/>
                        </a:rPr>
                        <a:t>High</a:t>
                      </a:r>
                      <a:endParaRPr sz="1100" b="1">
                        <a:solidFill>
                          <a:srgbClr val="FF0000"/>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0000FF"/>
                          </a:solidFill>
                          <a:latin typeface="Archivo"/>
                          <a:ea typeface="Archivo"/>
                          <a:cs typeface="Archivo"/>
                          <a:sym typeface="Archivo"/>
                        </a:rPr>
                        <a:t>Medium</a:t>
                      </a:r>
                      <a:endParaRPr sz="1100" b="1">
                        <a:solidFill>
                          <a:srgbClr val="0000FF"/>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785733">
                <a:tc>
                  <a:txBody>
                    <a:bodyPr/>
                    <a:lstStyle/>
                    <a:p>
                      <a:pPr marL="0" lvl="0" indent="0" algn="ctr" rtl="0">
                        <a:spcBef>
                          <a:spcPts val="0"/>
                        </a:spcBef>
                        <a:spcAft>
                          <a:spcPts val="0"/>
                        </a:spcAft>
                        <a:buNone/>
                      </a:pPr>
                      <a:r>
                        <a:rPr lang="en" sz="1100" b="1">
                          <a:solidFill>
                            <a:srgbClr val="3A3E5F"/>
                          </a:solidFill>
                          <a:latin typeface="Archivo"/>
                          <a:ea typeface="Archivo"/>
                          <a:cs typeface="Archivo"/>
                          <a:sym typeface="Archivo"/>
                        </a:rPr>
                        <a:t>Frequent Updates and Maintenance</a:t>
                      </a:r>
                      <a:endParaRPr sz="1100" b="1">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3A3E5F"/>
                          </a:solidFill>
                          <a:latin typeface="Archivo"/>
                          <a:ea typeface="Archivo"/>
                          <a:cs typeface="Archivo"/>
                          <a:sym typeface="Archivo"/>
                        </a:rPr>
                        <a:t>Changes to SIEM products may result in significant test script deprecation.</a:t>
                      </a:r>
                      <a:endParaRPr sz="1100">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12700" cap="flat" cmpd="sng">
                      <a:solidFill>
                        <a:srgbClr val="E0E0E0"/>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457200" lvl="0" indent="-279400" algn="l" rtl="0">
                        <a:spcBef>
                          <a:spcPts val="0"/>
                        </a:spcBef>
                        <a:spcAft>
                          <a:spcPts val="0"/>
                        </a:spcAft>
                        <a:buClr>
                          <a:srgbClr val="3A3E5F"/>
                        </a:buClr>
                        <a:buSzPts val="800"/>
                        <a:buFont typeface="Archivo"/>
                        <a:buAutoNum type="arabicPeriod"/>
                      </a:pPr>
                      <a:r>
                        <a:rPr lang="en" sz="1100" b="1">
                          <a:solidFill>
                            <a:srgbClr val="3A3E5F"/>
                          </a:solidFill>
                          <a:latin typeface="Archivo"/>
                          <a:ea typeface="Archivo"/>
                          <a:cs typeface="Archivo"/>
                          <a:sym typeface="Archivo"/>
                        </a:rPr>
                        <a:t>Page Object Model (POM)</a:t>
                      </a:r>
                      <a:r>
                        <a:rPr lang="en" sz="1100">
                          <a:solidFill>
                            <a:srgbClr val="3A3E5F"/>
                          </a:solidFill>
                          <a:latin typeface="Archivo"/>
                          <a:ea typeface="Archivo"/>
                          <a:cs typeface="Archivo"/>
                          <a:sym typeface="Archivo"/>
                        </a:rPr>
                        <a:t> makes it easier to adapt to frequent updates by isolating web page elements from test scripts, improving code maintainability and scalability [2]</a:t>
                      </a:r>
                      <a:endParaRPr sz="1100">
                        <a:solidFill>
                          <a:srgbClr val="3A3E5F"/>
                        </a:solidFill>
                        <a:latin typeface="Archivo"/>
                        <a:ea typeface="Archivo"/>
                        <a:cs typeface="Archivo"/>
                        <a:sym typeface="Archivo"/>
                      </a:endParaRPr>
                    </a:p>
                    <a:p>
                      <a:pPr marL="457200" lvl="0" indent="-279400" algn="l" rtl="0">
                        <a:spcBef>
                          <a:spcPts val="0"/>
                        </a:spcBef>
                        <a:spcAft>
                          <a:spcPts val="0"/>
                        </a:spcAft>
                        <a:buClr>
                          <a:srgbClr val="3A3E5F"/>
                        </a:buClr>
                        <a:buSzPts val="800"/>
                        <a:buFont typeface="Archivo"/>
                        <a:buAutoNum type="arabicPeriod"/>
                      </a:pPr>
                      <a:r>
                        <a:rPr lang="en" sz="1100" b="1">
                          <a:solidFill>
                            <a:srgbClr val="3A3E5F"/>
                          </a:solidFill>
                          <a:latin typeface="Archivo"/>
                          <a:ea typeface="Archivo"/>
                          <a:cs typeface="Archivo"/>
                          <a:sym typeface="Archivo"/>
                        </a:rPr>
                        <a:t>Product will Proactively Alert</a:t>
                      </a:r>
                      <a:r>
                        <a:rPr lang="en" sz="1100">
                          <a:solidFill>
                            <a:srgbClr val="3A3E5F"/>
                          </a:solidFill>
                          <a:latin typeface="Archivo"/>
                          <a:ea typeface="Archivo"/>
                          <a:cs typeface="Archivo"/>
                          <a:sym typeface="Archivo"/>
                        </a:rPr>
                        <a:t> DevTest and DevOps of significant UI changes in the design phase of product development, allowing ample time to accommodate the testing changes. </a:t>
                      </a:r>
                      <a:endParaRPr sz="1100">
                        <a:solidFill>
                          <a:srgbClr val="3A3E5F"/>
                        </a:solidFill>
                        <a:latin typeface="Archivo"/>
                        <a:ea typeface="Archivo"/>
                        <a:cs typeface="Archivo"/>
                        <a:sym typeface="Archivo"/>
                      </a:endParaRPr>
                    </a:p>
                  </a:txBody>
                  <a:tcPr marL="0" marR="0" marT="0" marB="0" anchor="ctr">
                    <a:lnL w="12700" cap="flat" cmpd="sng">
                      <a:solidFill>
                        <a:srgbClr val="E0E0E0"/>
                      </a:solidFill>
                      <a:prstDash val="solid"/>
                      <a:round/>
                      <a:headEnd type="none" w="sm" len="sm"/>
                      <a:tailEnd type="none" w="sm" len="sm"/>
                    </a:lnL>
                    <a:lnR w="9525" cap="flat" cmpd="sng">
                      <a:solidFill>
                        <a:schemeClr val="dk2"/>
                      </a:solidFill>
                      <a:prstDash val="solid"/>
                      <a:round/>
                      <a:headEnd type="none" w="sm" len="sm"/>
                      <a:tailEnd type="none" w="sm" len="sm"/>
                    </a:lnR>
                    <a:lnT w="12700" cap="flat" cmpd="sng">
                      <a:solidFill>
                        <a:srgbClr val="E0E0E0"/>
                      </a:solidFill>
                      <a:prstDash val="solid"/>
                      <a:round/>
                      <a:headEnd type="none" w="sm" len="sm"/>
                      <a:tailEnd type="none" w="sm" len="sm"/>
                    </a:lnT>
                    <a:lnB w="12700" cap="flat" cmpd="sng">
                      <a:solidFill>
                        <a:srgbClr val="E0E0E0"/>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0000FF"/>
                          </a:solidFill>
                          <a:latin typeface="Archivo"/>
                          <a:ea typeface="Archivo"/>
                          <a:cs typeface="Archivo"/>
                          <a:sym typeface="Archivo"/>
                        </a:rPr>
                        <a:t>Medium</a:t>
                      </a:r>
                      <a:endParaRPr sz="1100" b="1">
                        <a:solidFill>
                          <a:srgbClr val="0000FF"/>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FF0000"/>
                          </a:solidFill>
                          <a:latin typeface="Archivo"/>
                          <a:ea typeface="Archivo"/>
                          <a:cs typeface="Archivo"/>
                          <a:sym typeface="Archivo"/>
                        </a:rPr>
                        <a:t>High</a:t>
                      </a:r>
                      <a:endParaRPr sz="1100" b="1">
                        <a:solidFill>
                          <a:srgbClr val="FF0000"/>
                        </a:solidFill>
                        <a:latin typeface="Archivo"/>
                        <a:ea typeface="Archivo"/>
                        <a:cs typeface="Archivo"/>
                        <a:sym typeface="Archivo"/>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title"/>
          </p:nvPr>
        </p:nvSpPr>
        <p:spPr>
          <a:xfrm>
            <a:off x="960000" y="287867"/>
            <a:ext cx="10272000" cy="763600"/>
          </a:xfrm>
          <a:prstGeom prst="rect">
            <a:avLst/>
          </a:prstGeom>
        </p:spPr>
        <p:txBody>
          <a:bodyPr spcFirstLastPara="1" vert="horz" wrap="square" lIns="121900" tIns="121900" rIns="121900" bIns="121900" rtlCol="0" anchor="t" anchorCtr="0">
            <a:noAutofit/>
          </a:bodyPr>
          <a:lstStyle/>
          <a:p>
            <a:r>
              <a:rPr lang="en"/>
              <a:t>Software </a:t>
            </a:r>
            <a:r>
              <a:rPr lang="en">
                <a:solidFill>
                  <a:schemeClr val="accent1"/>
                </a:solidFill>
              </a:rPr>
              <a:t>Disasters</a:t>
            </a:r>
            <a:endParaRPr>
              <a:solidFill>
                <a:schemeClr val="accent1"/>
              </a:solidFill>
            </a:endParaRPr>
          </a:p>
        </p:txBody>
      </p:sp>
      <p:graphicFrame>
        <p:nvGraphicFramePr>
          <p:cNvPr id="982" name="Google Shape;982;p93"/>
          <p:cNvGraphicFramePr/>
          <p:nvPr/>
        </p:nvGraphicFramePr>
        <p:xfrm>
          <a:off x="96233" y="1051464"/>
          <a:ext cx="4000000" cy="4000000"/>
        </p:xfrm>
        <a:graphic>
          <a:graphicData uri="http://schemas.openxmlformats.org/drawingml/2006/table">
            <a:tbl>
              <a:tblPr>
                <a:noFill/>
              </a:tblPr>
              <a:tblGrid>
                <a:gridCol w="1854767">
                  <a:extLst>
                    <a:ext uri="{9D8B030D-6E8A-4147-A177-3AD203B41FA5}">
                      <a16:colId xmlns:a16="http://schemas.microsoft.com/office/drawing/2014/main" val="20000"/>
                    </a:ext>
                  </a:extLst>
                </a:gridCol>
                <a:gridCol w="2734667">
                  <a:extLst>
                    <a:ext uri="{9D8B030D-6E8A-4147-A177-3AD203B41FA5}">
                      <a16:colId xmlns:a16="http://schemas.microsoft.com/office/drawing/2014/main" val="20001"/>
                    </a:ext>
                  </a:extLst>
                </a:gridCol>
                <a:gridCol w="3754333">
                  <a:extLst>
                    <a:ext uri="{9D8B030D-6E8A-4147-A177-3AD203B41FA5}">
                      <a16:colId xmlns:a16="http://schemas.microsoft.com/office/drawing/2014/main" val="20002"/>
                    </a:ext>
                  </a:extLst>
                </a:gridCol>
                <a:gridCol w="3663800">
                  <a:extLst>
                    <a:ext uri="{9D8B030D-6E8A-4147-A177-3AD203B41FA5}">
                      <a16:colId xmlns:a16="http://schemas.microsoft.com/office/drawing/2014/main" val="20003"/>
                    </a:ext>
                  </a:extLst>
                </a:gridCol>
              </a:tblGrid>
              <a:tr h="586267">
                <a:tc>
                  <a:txBody>
                    <a:bodyPr/>
                    <a:lstStyle/>
                    <a:p>
                      <a:pPr marL="0" lvl="0" indent="0" algn="ctr" rtl="0">
                        <a:spcBef>
                          <a:spcPts val="0"/>
                        </a:spcBef>
                        <a:spcAft>
                          <a:spcPts val="0"/>
                        </a:spcAft>
                        <a:buNone/>
                      </a:pPr>
                      <a:r>
                        <a:rPr lang="en" sz="1200" b="1">
                          <a:solidFill>
                            <a:schemeClr val="lt1"/>
                          </a:solidFill>
                          <a:latin typeface="Poppins"/>
                          <a:ea typeface="Poppins"/>
                          <a:cs typeface="Poppins"/>
                          <a:sym typeface="Poppins"/>
                        </a:rPr>
                        <a:t>Threat </a:t>
                      </a:r>
                      <a:endParaRPr sz="1200" b="1">
                        <a:solidFill>
                          <a:schemeClr val="lt1"/>
                        </a:solidFill>
                        <a:latin typeface="Poppins"/>
                        <a:ea typeface="Poppins"/>
                        <a:cs typeface="Poppins"/>
                        <a:sym typeface="Poppins"/>
                      </a:endParaRPr>
                    </a:p>
                  </a:txBody>
                  <a:tcPr marL="121900" marR="121900" marT="91433" marB="91433"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lt1"/>
                          </a:solidFill>
                          <a:latin typeface="Poppins"/>
                          <a:ea typeface="Poppins"/>
                          <a:cs typeface="Poppins"/>
                          <a:sym typeface="Poppins"/>
                        </a:rPr>
                        <a:t>Description</a:t>
                      </a:r>
                      <a:endParaRPr sz="1200" b="1">
                        <a:solidFill>
                          <a:schemeClr val="lt1"/>
                        </a:solidFill>
                        <a:latin typeface="Poppins"/>
                        <a:ea typeface="Poppins"/>
                        <a:cs typeface="Poppins"/>
                        <a:sym typeface="Poppins"/>
                      </a:endParaRPr>
                    </a:p>
                  </a:txBody>
                  <a:tcPr marL="121900" marR="121900" marT="91433" marB="91433"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sz="1200" b="1">
                          <a:solidFill>
                            <a:schemeClr val="lt1"/>
                          </a:solidFill>
                          <a:latin typeface="Poppins"/>
                          <a:ea typeface="Poppins"/>
                          <a:cs typeface="Poppins"/>
                          <a:sym typeface="Poppins"/>
                        </a:rPr>
                        <a:t>Recovery Plan</a:t>
                      </a:r>
                      <a:endParaRPr sz="1200" b="1">
                        <a:solidFill>
                          <a:schemeClr val="lt1"/>
                        </a:solidFill>
                        <a:latin typeface="Poppins"/>
                        <a:ea typeface="Poppins"/>
                        <a:cs typeface="Poppins"/>
                        <a:sym typeface="Poppins"/>
                      </a:endParaRPr>
                    </a:p>
                  </a:txBody>
                  <a:tcPr marL="121900" marR="121900" marT="91433" marB="91433"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lt1"/>
                          </a:solidFill>
                          <a:latin typeface="Poppins"/>
                          <a:ea typeface="Poppins"/>
                          <a:cs typeface="Poppins"/>
                          <a:sym typeface="Poppins"/>
                        </a:rPr>
                        <a:t>Mitigation</a:t>
                      </a:r>
                      <a:endParaRPr sz="1200" b="1">
                        <a:solidFill>
                          <a:schemeClr val="lt1"/>
                        </a:solidFill>
                        <a:latin typeface="Poppins"/>
                        <a:ea typeface="Poppins"/>
                        <a:cs typeface="Poppins"/>
                        <a:sym typeface="Poppins"/>
                      </a:endParaRPr>
                    </a:p>
                  </a:txBody>
                  <a:tcPr marL="121900" marR="121900" marT="91433" marB="91433"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463040">
                <a:tc>
                  <a:txBody>
                    <a:bodyPr/>
                    <a:lstStyle/>
                    <a:p>
                      <a:pPr marL="0" lvl="0" indent="0" algn="ctr" rtl="0">
                        <a:spcBef>
                          <a:spcPts val="0"/>
                        </a:spcBef>
                        <a:spcAft>
                          <a:spcPts val="0"/>
                        </a:spcAft>
                        <a:buNone/>
                      </a:pPr>
                      <a:r>
                        <a:rPr lang="en" sz="1200" b="1">
                          <a:latin typeface="Poppins"/>
                          <a:ea typeface="Poppins"/>
                          <a:cs typeface="Poppins"/>
                          <a:sym typeface="Poppins"/>
                        </a:rPr>
                        <a:t> Internal Security Threat </a:t>
                      </a:r>
                      <a:endParaRPr sz="1200" b="1">
                        <a:latin typeface="Poppins"/>
                        <a:ea typeface="Poppins"/>
                        <a:cs typeface="Poppins"/>
                        <a:sym typeface="Poppins"/>
                      </a:endParaRPr>
                    </a:p>
                    <a:p>
                      <a:pPr marL="0" lvl="0" indent="0" algn="ctr" rtl="0">
                        <a:spcBef>
                          <a:spcPts val="0"/>
                        </a:spcBef>
                        <a:spcAft>
                          <a:spcPts val="0"/>
                        </a:spcAft>
                        <a:buNone/>
                      </a:pPr>
                      <a:r>
                        <a:rPr lang="en" sz="1200" b="1">
                          <a:latin typeface="Poppins"/>
                          <a:ea typeface="Poppins"/>
                          <a:cs typeface="Poppins"/>
                          <a:sym typeface="Poppins"/>
                        </a:rPr>
                        <a:t>During Deployment</a:t>
                      </a:r>
                      <a:endParaRPr sz="1200" b="1">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oppins"/>
                          <a:ea typeface="Poppins"/>
                          <a:cs typeface="Poppins"/>
                          <a:sym typeface="Poppins"/>
                        </a:rPr>
                        <a:t> Undisclosed vulnerabilities in an </a:t>
                      </a:r>
                      <a:endParaRPr sz="1200">
                        <a:latin typeface="Poppins"/>
                        <a:ea typeface="Poppins"/>
                        <a:cs typeface="Poppins"/>
                        <a:sym typeface="Poppins"/>
                      </a:endParaRPr>
                    </a:p>
                    <a:p>
                      <a:pPr marL="0" lvl="0" indent="0" algn="ctr" rtl="0">
                        <a:spcBef>
                          <a:spcPts val="0"/>
                        </a:spcBef>
                        <a:spcAft>
                          <a:spcPts val="0"/>
                        </a:spcAft>
                        <a:buNone/>
                      </a:pPr>
                      <a:r>
                        <a:rPr lang="en" sz="1200">
                          <a:latin typeface="Poppins"/>
                          <a:ea typeface="Poppins"/>
                          <a:cs typeface="Poppins"/>
                          <a:sym typeface="Poppins"/>
                        </a:rPr>
                        <a:t>internal update lead to unauthorized access, compromising critical data and triggering a security disaster</a:t>
                      </a:r>
                      <a:endParaRPr sz="1200">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85750" algn="l" rtl="0">
                        <a:spcBef>
                          <a:spcPts val="0"/>
                        </a:spcBef>
                        <a:spcAft>
                          <a:spcPts val="0"/>
                        </a:spcAft>
                        <a:buSzPts val="900"/>
                        <a:buFont typeface="Poppins"/>
                        <a:buChar char="●"/>
                      </a:pPr>
                      <a:r>
                        <a:rPr lang="en" sz="1200">
                          <a:latin typeface="Poppins"/>
                          <a:ea typeface="Poppins"/>
                          <a:cs typeface="Poppins"/>
                          <a:sym typeface="Poppins"/>
                        </a:rPr>
                        <a:t>Halt deployment and notify SOC team of the security breach</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Implement emergency patches or rollback procedures to restore system integrity</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Conduct a post-incident analysis to identify the root cause and improve internal testing processes</a:t>
                      </a:r>
                      <a:endParaRPr sz="1200">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85750" algn="l" rtl="0">
                        <a:spcBef>
                          <a:spcPts val="0"/>
                        </a:spcBef>
                        <a:spcAft>
                          <a:spcPts val="0"/>
                        </a:spcAft>
                        <a:buSzPts val="900"/>
                        <a:buFont typeface="Poppins"/>
                        <a:buChar char="●"/>
                      </a:pPr>
                      <a:r>
                        <a:rPr lang="en" sz="1200">
                          <a:latin typeface="Poppins"/>
                          <a:ea typeface="Poppins"/>
                          <a:cs typeface="Poppins"/>
                          <a:sym typeface="Poppins"/>
                        </a:rPr>
                        <a:t>Implement strict access controls to limit outsider access to critical data</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Invest in continuous monitoring and threat detection mechanisms to detect unauthorized access and anomalies.</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Run monthly security checks and vulnerability assessments</a:t>
                      </a:r>
                      <a:endParaRPr sz="1200">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1280160">
                <a:tc>
                  <a:txBody>
                    <a:bodyPr/>
                    <a:lstStyle/>
                    <a:p>
                      <a:pPr marL="0" lvl="0" indent="0" algn="ctr" rtl="0">
                        <a:spcBef>
                          <a:spcPts val="0"/>
                        </a:spcBef>
                        <a:spcAft>
                          <a:spcPts val="0"/>
                        </a:spcAft>
                        <a:buNone/>
                      </a:pPr>
                      <a:r>
                        <a:rPr lang="en" sz="1200" b="1">
                          <a:latin typeface="Poppins"/>
                          <a:ea typeface="Poppins"/>
                          <a:cs typeface="Poppins"/>
                          <a:sym typeface="Poppins"/>
                        </a:rPr>
                        <a:t>Unreliable Test Results </a:t>
                      </a:r>
                      <a:endParaRPr sz="1200" b="1">
                        <a:latin typeface="Poppins"/>
                        <a:ea typeface="Poppins"/>
                        <a:cs typeface="Poppins"/>
                        <a:sym typeface="Poppins"/>
                      </a:endParaRPr>
                    </a:p>
                    <a:p>
                      <a:pPr marL="0" lvl="0" indent="0" algn="ctr" rtl="0">
                        <a:spcBef>
                          <a:spcPts val="0"/>
                        </a:spcBef>
                        <a:spcAft>
                          <a:spcPts val="0"/>
                        </a:spcAft>
                        <a:buNone/>
                      </a:pPr>
                      <a:r>
                        <a:rPr lang="en" sz="1200" b="1">
                          <a:latin typeface="Poppins"/>
                          <a:ea typeface="Poppins"/>
                          <a:cs typeface="Poppins"/>
                          <a:sym typeface="Poppins"/>
                        </a:rPr>
                        <a:t>due to Flaky Tests</a:t>
                      </a:r>
                      <a:endParaRPr sz="1200" b="1">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oppins"/>
                          <a:ea typeface="Poppins"/>
                          <a:cs typeface="Poppins"/>
                          <a:sym typeface="Poppins"/>
                        </a:rPr>
                        <a:t>Flawed automation scripts result in false positives, causing critical errors post-deployment and leading to a declared software disaster</a:t>
                      </a:r>
                      <a:endParaRPr sz="1200">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85750" algn="l" rtl="0">
                        <a:spcBef>
                          <a:spcPts val="0"/>
                        </a:spcBef>
                        <a:spcAft>
                          <a:spcPts val="0"/>
                        </a:spcAft>
                        <a:buSzPts val="900"/>
                        <a:buFont typeface="Poppins"/>
                        <a:buChar char="●"/>
                      </a:pPr>
                      <a:r>
                        <a:rPr lang="en" sz="1200">
                          <a:latin typeface="Poppins"/>
                          <a:ea typeface="Poppins"/>
                          <a:cs typeface="Poppins"/>
                          <a:sym typeface="Poppins"/>
                        </a:rPr>
                        <a:t>Pause production developments until the errors are identified and resolved</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Cross-team collaboration to debug and optimize the test scripts for reliability</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Communicate with SOC team stakeholders about the false-positive results</a:t>
                      </a:r>
                      <a:endParaRPr sz="1200">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85750" algn="l" rtl="0">
                        <a:spcBef>
                          <a:spcPts val="0"/>
                        </a:spcBef>
                        <a:spcAft>
                          <a:spcPts val="0"/>
                        </a:spcAft>
                        <a:buSzPts val="900"/>
                        <a:buFont typeface="Poppins"/>
                        <a:buChar char="●"/>
                      </a:pPr>
                      <a:r>
                        <a:rPr lang="en" sz="1200">
                          <a:latin typeface="Poppins"/>
                          <a:ea typeface="Poppins"/>
                          <a:cs typeface="Poppins"/>
                          <a:sym typeface="Poppins"/>
                        </a:rPr>
                        <a:t>Isolate the test environment to minimize external factors on test consistency </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Use Test Frameworks such as TestNG or JUnit for generating comprehensive test reports and providing better error handling capabilities [1]</a:t>
                      </a:r>
                      <a:endParaRPr sz="1200" baseline="30000">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1463040">
                <a:tc>
                  <a:txBody>
                    <a:bodyPr/>
                    <a:lstStyle/>
                    <a:p>
                      <a:pPr marL="0" lvl="0" indent="0" algn="ctr" rtl="0">
                        <a:spcBef>
                          <a:spcPts val="0"/>
                        </a:spcBef>
                        <a:spcAft>
                          <a:spcPts val="0"/>
                        </a:spcAft>
                        <a:buNone/>
                      </a:pPr>
                      <a:r>
                        <a:rPr lang="en" sz="1200" b="1">
                          <a:latin typeface="Poppins"/>
                          <a:ea typeface="Poppins"/>
                          <a:cs typeface="Poppins"/>
                          <a:sym typeface="Poppins"/>
                        </a:rPr>
                        <a:t>CI/CD Pipeline Scalability Issues</a:t>
                      </a:r>
                      <a:endParaRPr sz="1200" b="1">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oppins"/>
                          <a:ea typeface="Poppins"/>
                          <a:cs typeface="Poppins"/>
                          <a:sym typeface="Poppins"/>
                        </a:rPr>
                        <a:t>Inefficient scalability of automation infrastructure causes downtime, disrupting deployment and impacting business operations, culminating in a software disaster</a:t>
                      </a:r>
                      <a:endParaRPr sz="1200">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85750" algn="l" rtl="0">
                        <a:spcBef>
                          <a:spcPts val="0"/>
                        </a:spcBef>
                        <a:spcAft>
                          <a:spcPts val="0"/>
                        </a:spcAft>
                        <a:buSzPts val="900"/>
                        <a:buFont typeface="Poppins"/>
                        <a:buChar char="●"/>
                      </a:pPr>
                      <a:r>
                        <a:rPr lang="en" sz="1200">
                          <a:latin typeface="Poppins"/>
                          <a:ea typeface="Poppins"/>
                          <a:cs typeface="Poppins"/>
                          <a:sym typeface="Poppins"/>
                        </a:rPr>
                        <a:t>Conduct a performance analysis of the automation infrastructure to identify scalability bottlenecks</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Implement monitoring and alerts to actively  identify potential scalability issues </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Scale up or optimize based on workload demands and traffic patterns</a:t>
                      </a:r>
                      <a:endParaRPr sz="1200">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457200" lvl="0" indent="-285750" algn="l" rtl="0">
                        <a:spcBef>
                          <a:spcPts val="0"/>
                        </a:spcBef>
                        <a:spcAft>
                          <a:spcPts val="0"/>
                        </a:spcAft>
                        <a:buSzPts val="900"/>
                        <a:buFont typeface="Poppins"/>
                        <a:buChar char="●"/>
                      </a:pPr>
                      <a:r>
                        <a:rPr lang="en" sz="1200">
                          <a:latin typeface="Poppins"/>
                          <a:ea typeface="Poppins"/>
                          <a:cs typeface="Poppins"/>
                          <a:sym typeface="Poppins"/>
                        </a:rPr>
                        <a:t>Implement auto-scaling mechanisms to dynamically adjust automation server capacity based on workload</a:t>
                      </a:r>
                      <a:endParaRPr sz="1200">
                        <a:latin typeface="Poppins"/>
                        <a:ea typeface="Poppins"/>
                        <a:cs typeface="Poppins"/>
                        <a:sym typeface="Poppins"/>
                      </a:endParaRPr>
                    </a:p>
                    <a:p>
                      <a:pPr marL="457200" lvl="0" indent="-285750" algn="l" rtl="0">
                        <a:spcBef>
                          <a:spcPts val="0"/>
                        </a:spcBef>
                        <a:spcAft>
                          <a:spcPts val="0"/>
                        </a:spcAft>
                        <a:buSzPts val="900"/>
                        <a:buFont typeface="Poppins"/>
                        <a:buChar char="●"/>
                      </a:pPr>
                      <a:r>
                        <a:rPr lang="en" sz="1200">
                          <a:latin typeface="Poppins"/>
                          <a:ea typeface="Poppins"/>
                          <a:cs typeface="Poppins"/>
                          <a:sym typeface="Poppins"/>
                        </a:rPr>
                        <a:t>Leverage Selenium cloud-based automation for scalability and elasticity in handling fluctuating workloads</a:t>
                      </a:r>
                      <a:endParaRPr sz="1200">
                        <a:latin typeface="Poppins"/>
                        <a:ea typeface="Poppins"/>
                        <a:cs typeface="Poppins"/>
                        <a:sym typeface="Poppins"/>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83" name="Google Shape;983;p93"/>
          <p:cNvSpPr txBox="1"/>
          <p:nvPr/>
        </p:nvSpPr>
        <p:spPr>
          <a:xfrm>
            <a:off x="218767" y="6091367"/>
            <a:ext cx="8734400" cy="680400"/>
          </a:xfrm>
          <a:prstGeom prst="rect">
            <a:avLst/>
          </a:prstGeom>
          <a:noFill/>
          <a:ln>
            <a:noFill/>
          </a:ln>
        </p:spPr>
        <p:txBody>
          <a:bodyPr spcFirstLastPara="1" wrap="square" lIns="121900" tIns="121900" rIns="121900" bIns="121900" anchor="t" anchorCtr="0">
            <a:noAutofit/>
          </a:bodyPr>
          <a:lstStyle/>
          <a:p>
            <a:r>
              <a:rPr lang="en" sz="1200">
                <a:solidFill>
                  <a:schemeClr val="lt1"/>
                </a:solidFill>
                <a:latin typeface="Archivo"/>
                <a:ea typeface="Archivo"/>
                <a:cs typeface="Archivo"/>
                <a:sym typeface="Archivo"/>
              </a:rPr>
              <a:t>[1] Top 5 Mistakes in Automated Testing. Retrieved April 25, 2024 from </a:t>
            </a:r>
            <a:r>
              <a:rPr lang="en" sz="1200" u="sng">
                <a:solidFill>
                  <a:schemeClr val="lt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https://www.softwaretestingmagazine.com/knowledge/top-5-mistakes-in-automated-testing/</a:t>
            </a:r>
            <a:endParaRPr sz="1200">
              <a:solidFill>
                <a:schemeClr val="lt1"/>
              </a:solidFill>
              <a:latin typeface="Archivo"/>
              <a:ea typeface="Archivo"/>
              <a:cs typeface="Archivo"/>
              <a:sym typeface="Archivo"/>
            </a:endParaRPr>
          </a:p>
          <a:p>
            <a:endParaRPr sz="1067">
              <a:solidFill>
                <a:schemeClr val="lt1"/>
              </a:solidFill>
              <a:latin typeface="Archivo"/>
              <a:ea typeface="Archivo"/>
              <a:cs typeface="Archivo"/>
              <a:sym typeface="Archivo"/>
            </a:endParaRPr>
          </a:p>
          <a:p>
            <a:endParaRPr sz="1333">
              <a:solidFill>
                <a:schemeClr val="lt1"/>
              </a:solidFill>
              <a:latin typeface="Archivo"/>
              <a:ea typeface="Archivo"/>
              <a:cs typeface="Archivo"/>
              <a:sym typeface="Archivo"/>
            </a:endParaRPr>
          </a:p>
        </p:txBody>
      </p:sp>
      <p:sp>
        <p:nvSpPr>
          <p:cNvPr id="984" name="Google Shape;984;p93"/>
          <p:cNvSpPr txBox="1"/>
          <p:nvPr/>
        </p:nvSpPr>
        <p:spPr>
          <a:xfrm>
            <a:off x="11232000" y="6533767"/>
            <a:ext cx="9600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94"/>
          <p:cNvSpPr txBox="1">
            <a:spLocks noGrp="1"/>
          </p:cNvSpPr>
          <p:nvPr>
            <p:ph type="title"/>
          </p:nvPr>
        </p:nvSpPr>
        <p:spPr>
          <a:xfrm>
            <a:off x="3981300" y="2578600"/>
            <a:ext cx="7674400" cy="2015200"/>
          </a:xfrm>
          <a:prstGeom prst="rect">
            <a:avLst/>
          </a:prstGeom>
        </p:spPr>
        <p:txBody>
          <a:bodyPr spcFirstLastPara="1" vert="horz" wrap="square" lIns="121900" tIns="121900" rIns="121900" bIns="121900" rtlCol="0" anchor="ctr" anchorCtr="0">
            <a:noAutofit/>
          </a:bodyPr>
          <a:lstStyle/>
          <a:p>
            <a:r>
              <a:rPr lang="en" sz="6000"/>
              <a:t>Risk Management</a:t>
            </a:r>
            <a:endParaRPr sz="6000">
              <a:solidFill>
                <a:schemeClr val="accent1"/>
              </a:solidFill>
            </a:endParaRPr>
          </a:p>
        </p:txBody>
      </p:sp>
      <p:pic>
        <p:nvPicPr>
          <p:cNvPr id="990" name="Google Shape;990;p94"/>
          <p:cNvPicPr preferRelativeResize="0"/>
          <p:nvPr/>
        </p:nvPicPr>
        <p:blipFill rotWithShape="1">
          <a:blip r:embed="rId3">
            <a:alphaModFix/>
          </a:blip>
          <a:srcRect l="39171" r="5368"/>
          <a:stretch/>
        </p:blipFill>
        <p:spPr>
          <a:xfrm flipH="1">
            <a:off x="-25668" y="1"/>
            <a:ext cx="4006967" cy="6857999"/>
          </a:xfrm>
          <a:prstGeom prst="rect">
            <a:avLst/>
          </a:prstGeom>
          <a:noFill/>
          <a:ln>
            <a:noFill/>
          </a:ln>
        </p:spPr>
      </p:pic>
      <p:sp>
        <p:nvSpPr>
          <p:cNvPr id="991" name="Google Shape;991;p94"/>
          <p:cNvSpPr/>
          <p:nvPr/>
        </p:nvSpPr>
        <p:spPr>
          <a:xfrm flipH="1">
            <a:off x="-2526001" y="2440922"/>
            <a:ext cx="6953935" cy="681822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992" name="Google Shape;992;p94"/>
          <p:cNvSpPr txBox="1"/>
          <p:nvPr/>
        </p:nvSpPr>
        <p:spPr>
          <a:xfrm>
            <a:off x="11517600" y="6559600"/>
            <a:ext cx="6744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Title</a:t>
            </a:r>
            <a:endParaRPr sz="1200">
              <a:solidFill>
                <a:schemeClr val="dk1"/>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95"/>
          <p:cNvSpPr txBox="1">
            <a:spLocks noGrp="1"/>
          </p:cNvSpPr>
          <p:nvPr>
            <p:ph type="title"/>
          </p:nvPr>
        </p:nvSpPr>
        <p:spPr>
          <a:xfrm>
            <a:off x="960000" y="284800"/>
            <a:ext cx="10272000" cy="763600"/>
          </a:xfrm>
          <a:prstGeom prst="rect">
            <a:avLst/>
          </a:prstGeom>
        </p:spPr>
        <p:txBody>
          <a:bodyPr spcFirstLastPara="1" vert="horz" wrap="square" lIns="121900" tIns="121900" rIns="121900" bIns="121900" rtlCol="0" anchor="t" anchorCtr="0">
            <a:noAutofit/>
          </a:bodyPr>
          <a:lstStyle/>
          <a:p>
            <a:r>
              <a:rPr lang="en"/>
              <a:t>Risk Management</a:t>
            </a:r>
            <a:r>
              <a:rPr lang="en">
                <a:solidFill>
                  <a:schemeClr val="accent1"/>
                </a:solidFill>
              </a:rPr>
              <a:t> -</a:t>
            </a:r>
            <a:r>
              <a:rPr lang="en"/>
              <a:t> </a:t>
            </a:r>
            <a:r>
              <a:rPr lang="en">
                <a:solidFill>
                  <a:schemeClr val="accent1"/>
                </a:solidFill>
              </a:rPr>
              <a:t>Scenario</a:t>
            </a:r>
            <a:endParaRPr>
              <a:solidFill>
                <a:schemeClr val="accent1"/>
              </a:solidFill>
            </a:endParaRPr>
          </a:p>
        </p:txBody>
      </p:sp>
      <p:sp>
        <p:nvSpPr>
          <p:cNvPr id="998" name="Google Shape;998;p95"/>
          <p:cNvSpPr txBox="1"/>
          <p:nvPr/>
        </p:nvSpPr>
        <p:spPr>
          <a:xfrm>
            <a:off x="292600" y="1048400"/>
            <a:ext cx="11606800" cy="4761200"/>
          </a:xfrm>
          <a:prstGeom prst="rect">
            <a:avLst/>
          </a:prstGeom>
          <a:noFill/>
          <a:ln>
            <a:noFill/>
          </a:ln>
        </p:spPr>
        <p:txBody>
          <a:bodyPr spcFirstLastPara="1" wrap="square" lIns="121900" tIns="121900" rIns="121900" bIns="121900" anchor="t" anchorCtr="0">
            <a:noAutofit/>
          </a:bodyPr>
          <a:lstStyle/>
          <a:p>
            <a:pPr algn="just"/>
            <a:r>
              <a:rPr lang="en" sz="1467" b="1">
                <a:solidFill>
                  <a:schemeClr val="dk1"/>
                </a:solidFill>
                <a:latin typeface="Archivo"/>
                <a:ea typeface="Archivo"/>
                <a:cs typeface="Archivo"/>
                <a:sym typeface="Archivo"/>
              </a:rPr>
              <a:t>Internal Threat Instance Resulting in a Data Breach</a:t>
            </a:r>
            <a:endParaRPr sz="1467"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When releasing a new update for their regression testing product, CyberSIEM encounters an internal threat instance that results in a data breach. The rushed timeline for deployment leads to improper testing and inadequate security measures within the testing environment, allowing unauthorized access to sensitive data.</a:t>
            </a:r>
            <a:endParaRPr sz="1467">
              <a:solidFill>
                <a:schemeClr val="dk1"/>
              </a:solidFill>
              <a:latin typeface="Archivo"/>
              <a:ea typeface="Archivo"/>
              <a:cs typeface="Archivo"/>
              <a:sym typeface="Archivo"/>
            </a:endParaRPr>
          </a:p>
          <a:p>
            <a:pPr algn="just"/>
            <a:r>
              <a:rPr lang="en" sz="1467" b="1">
                <a:solidFill>
                  <a:schemeClr val="dk1"/>
                </a:solidFill>
                <a:latin typeface="Archivo"/>
                <a:ea typeface="Archivo"/>
                <a:cs typeface="Archivo"/>
                <a:sym typeface="Archivo"/>
              </a:rPr>
              <a:t>Scenario Description</a:t>
            </a:r>
            <a:endParaRPr sz="1467"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Mark Carlton, a newly hired Technical Writer at CyberSIEM, brings valuable experience from his previous role at a competitor company. Assigned to a joint project involving the SOC, testing, and development teams, Mark is responsible for writing project documentation that will later be reviewed by the Exec Board. This requires Mark to access specific project-related documents stored in a shared system. However, due to a configuration oversight, Mark's access permissions extend beyond document repositories, which grants him access to the automated regression testing environment. </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Due to a lack of proper security measures, Mark is easily able to download key parts of the data. Mark then distributes this information amongst previous colleagues and other industry leads, resulting in a data breach that compromises CyberSIEM's proprietary algorithms and confidential data.</a:t>
            </a:r>
            <a:endParaRPr sz="1467">
              <a:solidFill>
                <a:schemeClr val="dk1"/>
              </a:solidFill>
              <a:latin typeface="Archivo"/>
              <a:ea typeface="Archivo"/>
              <a:cs typeface="Archivo"/>
              <a:sym typeface="Archivo"/>
            </a:endParaRPr>
          </a:p>
          <a:p>
            <a:pPr algn="just"/>
            <a:r>
              <a:rPr lang="en" sz="1467" b="1">
                <a:solidFill>
                  <a:schemeClr val="dk1"/>
                </a:solidFill>
                <a:latin typeface="Archivo"/>
                <a:ea typeface="Archivo"/>
                <a:cs typeface="Archivo"/>
                <a:sym typeface="Archivo"/>
              </a:rPr>
              <a:t>Impact</a:t>
            </a:r>
            <a:endParaRPr sz="1467"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Data Exposure</a:t>
            </a:r>
            <a:r>
              <a:rPr lang="en" sz="1467">
                <a:solidFill>
                  <a:schemeClr val="dk1"/>
                </a:solidFill>
                <a:latin typeface="Archivo"/>
                <a:ea typeface="Archivo"/>
                <a:cs typeface="Archivo"/>
                <a:sym typeface="Archivo"/>
              </a:rPr>
              <a:t>: This data breach exposes sensitive information, including proprietary algorithms and confidential data, to unauthorized individuals, risking its integrity and confidentiality.</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Reputational Damage</a:t>
            </a:r>
            <a:r>
              <a:rPr lang="en" sz="1467">
                <a:solidFill>
                  <a:schemeClr val="dk1"/>
                </a:solidFill>
                <a:latin typeface="Archivo"/>
                <a:ea typeface="Archivo"/>
                <a:cs typeface="Archivo"/>
                <a:sym typeface="Archivo"/>
              </a:rPr>
              <a:t>: CyberSIEM's reputation for data security and reliability is compromised, leading to a loss of trust from the Exec Board, stakeholders, and industry partners.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Financial Loss</a:t>
            </a:r>
            <a:r>
              <a:rPr lang="en" sz="1467">
                <a:solidFill>
                  <a:schemeClr val="dk1"/>
                </a:solidFill>
                <a:latin typeface="Archivo"/>
                <a:ea typeface="Archivo"/>
                <a:cs typeface="Archivo"/>
                <a:sym typeface="Archivo"/>
              </a:rPr>
              <a:t>: The breach results in a huge financial loss due to legal consequences and cost of remediation efforts.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Operational Disruption</a:t>
            </a:r>
            <a:r>
              <a:rPr lang="en" sz="1467">
                <a:solidFill>
                  <a:schemeClr val="dk1"/>
                </a:solidFill>
                <a:latin typeface="Archivo"/>
                <a:ea typeface="Archivo"/>
                <a:cs typeface="Archivo"/>
                <a:sym typeface="Archivo"/>
              </a:rPr>
              <a:t>: Addressing the breach disrupts normal operations, diverting resources from other critical tasks.</a:t>
            </a:r>
            <a:endParaRPr sz="1467">
              <a:solidFill>
                <a:schemeClr val="dk1"/>
              </a:solidFill>
              <a:latin typeface="Archivo"/>
              <a:ea typeface="Archivo"/>
              <a:cs typeface="Archivo"/>
              <a:sym typeface="Archivo"/>
            </a:endParaRPr>
          </a:p>
        </p:txBody>
      </p:sp>
      <p:sp>
        <p:nvSpPr>
          <p:cNvPr id="999" name="Google Shape;999;p95"/>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96"/>
          <p:cNvSpPr txBox="1">
            <a:spLocks noGrp="1"/>
          </p:cNvSpPr>
          <p:nvPr>
            <p:ph type="title"/>
          </p:nvPr>
        </p:nvSpPr>
        <p:spPr>
          <a:xfrm>
            <a:off x="960000" y="219400"/>
            <a:ext cx="10272000" cy="763600"/>
          </a:xfrm>
          <a:prstGeom prst="rect">
            <a:avLst/>
          </a:prstGeom>
        </p:spPr>
        <p:txBody>
          <a:bodyPr spcFirstLastPara="1" vert="horz" wrap="square" lIns="121900" tIns="121900" rIns="121900" bIns="121900" rtlCol="0" anchor="t" anchorCtr="0">
            <a:noAutofit/>
          </a:bodyPr>
          <a:lstStyle/>
          <a:p>
            <a:r>
              <a:rPr lang="en"/>
              <a:t>Risk Management </a:t>
            </a:r>
            <a:r>
              <a:rPr lang="en">
                <a:solidFill>
                  <a:schemeClr val="accent1"/>
                </a:solidFill>
              </a:rPr>
              <a:t>-</a:t>
            </a:r>
            <a:r>
              <a:rPr lang="en"/>
              <a:t> </a:t>
            </a:r>
            <a:r>
              <a:rPr lang="en">
                <a:solidFill>
                  <a:schemeClr val="accent1"/>
                </a:solidFill>
              </a:rPr>
              <a:t>Response </a:t>
            </a:r>
            <a:endParaRPr>
              <a:solidFill>
                <a:schemeClr val="accent1"/>
              </a:solidFill>
            </a:endParaRPr>
          </a:p>
        </p:txBody>
      </p:sp>
      <p:sp>
        <p:nvSpPr>
          <p:cNvPr id="1005" name="Google Shape;1005;p96"/>
          <p:cNvSpPr txBox="1"/>
          <p:nvPr/>
        </p:nvSpPr>
        <p:spPr>
          <a:xfrm>
            <a:off x="304600" y="983001"/>
            <a:ext cx="11582800" cy="4761520"/>
          </a:xfrm>
          <a:prstGeom prst="rect">
            <a:avLst/>
          </a:prstGeom>
          <a:noFill/>
          <a:ln>
            <a:noFill/>
          </a:ln>
        </p:spPr>
        <p:txBody>
          <a:bodyPr spcFirstLastPara="1" wrap="square" lIns="121900" tIns="121900" rIns="121900" bIns="121900" anchor="t" anchorCtr="0">
            <a:spAutoFit/>
          </a:bodyPr>
          <a:lstStyle/>
          <a:p>
            <a:pPr algn="just"/>
            <a:r>
              <a:rPr lang="en" sz="1467" b="1">
                <a:solidFill>
                  <a:schemeClr val="dk1"/>
                </a:solidFill>
                <a:latin typeface="Archivo"/>
                <a:ea typeface="Archivo"/>
                <a:cs typeface="Archivo"/>
                <a:sym typeface="Archivo"/>
              </a:rPr>
              <a:t>Response Plan</a:t>
            </a:r>
            <a:endParaRPr sz="1467"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Security Enhancements</a:t>
            </a:r>
            <a:r>
              <a:rPr lang="en" sz="1467">
                <a:solidFill>
                  <a:schemeClr val="dk1"/>
                </a:solidFill>
                <a:latin typeface="Archivo"/>
                <a:ea typeface="Archivo"/>
                <a:cs typeface="Archivo"/>
                <a:sym typeface="Archivo"/>
              </a:rPr>
              <a:t>: CyberSIEM strengthens its security measures using access controls, encryption, and monitoring systems to prevent future unauthorized access and data breaches[1].</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Employee Training</a:t>
            </a:r>
            <a:r>
              <a:rPr lang="en" sz="1467">
                <a:solidFill>
                  <a:schemeClr val="dk1"/>
                </a:solidFill>
                <a:latin typeface="Archivo"/>
                <a:ea typeface="Archivo"/>
                <a:cs typeface="Archivo"/>
                <a:sym typeface="Archivo"/>
              </a:rPr>
              <a:t>: Employees undergo comprehensive security awareness training to educate them about data security best practices and the importance of safeguarding sensitive information. Additionally, it is emphasized that employees must prioritize data security measures and access control no matter how rushed the project deadline is.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Regular Audits and Risk Assessments</a:t>
            </a:r>
            <a:r>
              <a:rPr lang="en" sz="1467">
                <a:solidFill>
                  <a:schemeClr val="dk1"/>
                </a:solidFill>
                <a:latin typeface="Archivo"/>
                <a:ea typeface="Archivo"/>
                <a:cs typeface="Archivo"/>
                <a:sym typeface="Archivo"/>
              </a:rPr>
              <a:t>: Regular security audits and vulnerability assessments are conducted on a monthly basis to identify and address potential security gaps[2].</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Legal Repercussions</a:t>
            </a:r>
            <a:r>
              <a:rPr lang="en" sz="1467">
                <a:solidFill>
                  <a:schemeClr val="dk1"/>
                </a:solidFill>
                <a:latin typeface="Archivo"/>
                <a:ea typeface="Archivo"/>
                <a:cs typeface="Archivo"/>
                <a:sym typeface="Archivo"/>
              </a:rPr>
              <a:t>: CyberSIEM pursues legal action against Mark Carlton for his unauthorized access and malicious use of sensitive company data.</a:t>
            </a:r>
            <a:endParaRPr sz="1467">
              <a:solidFill>
                <a:schemeClr val="dk1"/>
              </a:solidFill>
              <a:latin typeface="Archivo"/>
              <a:ea typeface="Archivo"/>
              <a:cs typeface="Archivo"/>
              <a:sym typeface="Archivo"/>
            </a:endParaRPr>
          </a:p>
          <a:p>
            <a:pPr algn="just"/>
            <a:r>
              <a:rPr lang="en" sz="1467" b="1">
                <a:solidFill>
                  <a:schemeClr val="dk1"/>
                </a:solidFill>
                <a:latin typeface="Archivo"/>
                <a:ea typeface="Archivo"/>
                <a:cs typeface="Archivo"/>
                <a:sym typeface="Archivo"/>
              </a:rPr>
              <a:t>Mitigation Strategies</a:t>
            </a:r>
            <a:endParaRPr sz="1467"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Incident Investigation</a:t>
            </a:r>
            <a:r>
              <a:rPr lang="en" sz="1467">
                <a:solidFill>
                  <a:schemeClr val="dk1"/>
                </a:solidFill>
                <a:latin typeface="Archivo"/>
                <a:ea typeface="Archivo"/>
                <a:cs typeface="Archivo"/>
                <a:sym typeface="Archivo"/>
              </a:rPr>
              <a:t>: CyberSIEM initiates a thorough investigation to determine the scope and impact of the data breach, identifying the security vulnerabilities within the framework and the critical data exploited by Mark.</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Data Recovery</a:t>
            </a:r>
            <a:r>
              <a:rPr lang="en" sz="1467">
                <a:solidFill>
                  <a:schemeClr val="dk1"/>
                </a:solidFill>
                <a:latin typeface="Archivo"/>
                <a:ea typeface="Archivo"/>
                <a:cs typeface="Archivo"/>
                <a:sym typeface="Archivo"/>
              </a:rPr>
              <a:t>: Efforts are made to recover and secure the compromised data, minimizing further exposure and damage [3].</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Data Compliance</a:t>
            </a:r>
            <a:r>
              <a:rPr lang="en" sz="1467">
                <a:solidFill>
                  <a:schemeClr val="dk1"/>
                </a:solidFill>
                <a:latin typeface="Archivo"/>
                <a:ea typeface="Archivo"/>
                <a:cs typeface="Archivo"/>
                <a:sym typeface="Archivo"/>
              </a:rPr>
              <a:t>: As a result of the data breach, CyberSIEM must strictly follow data security and compliance rules such as the California Consumer Privacy Act (CCPA) and the General Data Protection Regulation (GDPR), which ensures that personal data is handled responsibly, transparently, and in accordance with legal requirements.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Communication</a:t>
            </a:r>
            <a:r>
              <a:rPr lang="en" sz="1467">
                <a:solidFill>
                  <a:schemeClr val="dk1"/>
                </a:solidFill>
                <a:latin typeface="Archivo"/>
                <a:ea typeface="Archivo"/>
                <a:cs typeface="Archivo"/>
                <a:sym typeface="Archivo"/>
              </a:rPr>
              <a:t>: Transparent communication is maintained with the affected parties, including the Exec board, the SOC Team (customer 0), and regulatory authorities following the incident. This ensures accountability, compliance, and effective collaboration when addressing the breach and implementing mitigation strategies.</a:t>
            </a:r>
            <a:endParaRPr sz="1467" b="1">
              <a:solidFill>
                <a:schemeClr val="dk1"/>
              </a:solidFill>
              <a:latin typeface="Archivo"/>
              <a:ea typeface="Archivo"/>
              <a:cs typeface="Archivo"/>
              <a:sym typeface="Archivo"/>
            </a:endParaRPr>
          </a:p>
        </p:txBody>
      </p:sp>
      <p:sp>
        <p:nvSpPr>
          <p:cNvPr id="1006" name="Google Shape;1006;p96"/>
          <p:cNvSpPr txBox="1"/>
          <p:nvPr/>
        </p:nvSpPr>
        <p:spPr>
          <a:xfrm>
            <a:off x="0" y="5845733"/>
            <a:ext cx="9537600" cy="924000"/>
          </a:xfrm>
          <a:prstGeom prst="rect">
            <a:avLst/>
          </a:prstGeom>
          <a:noFill/>
          <a:ln>
            <a:noFill/>
          </a:ln>
        </p:spPr>
        <p:txBody>
          <a:bodyPr spcFirstLastPara="1" wrap="square" lIns="121900" tIns="121900" rIns="121900" bIns="121900" anchor="t" anchorCtr="0">
            <a:noAutofit/>
          </a:bodyPr>
          <a:lstStyle/>
          <a:p>
            <a:r>
              <a:rPr lang="en" sz="933">
                <a:solidFill>
                  <a:schemeClr val="lt1"/>
                </a:solidFill>
                <a:latin typeface="Archivo"/>
                <a:ea typeface="Archivo"/>
                <a:cs typeface="Archivo"/>
                <a:sym typeface="Archivo"/>
              </a:rPr>
              <a:t>[1] 2024. How can encryption be used to prevent a data breach?. Retrieved April 26, 2024 from </a:t>
            </a:r>
            <a:r>
              <a:rPr lang="en" sz="933" u="sng">
                <a:solidFill>
                  <a:schemeClr val="lt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https://www.linkedin.com/advice/1/how-can-encryption-used-prevent-data-breach-b8xgf</a:t>
            </a:r>
            <a:endParaRPr sz="933">
              <a:solidFill>
                <a:schemeClr val="lt1"/>
              </a:solidFill>
              <a:latin typeface="Archivo"/>
              <a:ea typeface="Archivo"/>
              <a:cs typeface="Archivo"/>
              <a:sym typeface="Archivo"/>
            </a:endParaRPr>
          </a:p>
          <a:p>
            <a:r>
              <a:rPr lang="en" sz="933">
                <a:solidFill>
                  <a:schemeClr val="lt1"/>
                </a:solidFill>
                <a:latin typeface="Archivo"/>
                <a:ea typeface="Archivo"/>
                <a:cs typeface="Archivo"/>
                <a:sym typeface="Archivo"/>
              </a:rPr>
              <a:t>[2] Data breach prevention: 5 ways attack surface management helps mitigate the risks of costly data breaches. Retrieved April 26, 2024 from </a:t>
            </a:r>
            <a:r>
              <a:rPr lang="en" sz="933" u="sng">
                <a:solidFill>
                  <a:schemeClr val="lt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https://admin01.prod.blogs.cis.ibm.net/blog/5-ways-attack-surface-management-helps-mitigate-risks-data-breaches/</a:t>
            </a:r>
            <a:endParaRPr sz="933">
              <a:solidFill>
                <a:schemeClr val="lt1"/>
              </a:solidFill>
              <a:latin typeface="Archivo"/>
              <a:ea typeface="Archivo"/>
              <a:cs typeface="Archivo"/>
              <a:sym typeface="Archivo"/>
            </a:endParaRPr>
          </a:p>
          <a:p>
            <a:r>
              <a:rPr lang="en" sz="933">
                <a:solidFill>
                  <a:schemeClr val="lt1"/>
                </a:solidFill>
                <a:latin typeface="Archivo"/>
                <a:ea typeface="Archivo"/>
                <a:cs typeface="Archivo"/>
                <a:sym typeface="Archivo"/>
              </a:rPr>
              <a:t>[3] 2024. Data breach prevention strategies for 2024. Retrieved April 26, 2024 from </a:t>
            </a:r>
            <a:r>
              <a:rPr lang="en" sz="933" u="sng">
                <a:solidFill>
                  <a:schemeClr val="lt1"/>
                </a:solidFill>
                <a:latin typeface="Archivo"/>
                <a:ea typeface="Archivo"/>
                <a:cs typeface="Archivo"/>
                <a:sym typeface="Archivo"/>
                <a:hlinkClick r:id="rId5">
                  <a:extLst>
                    <a:ext uri="{A12FA001-AC4F-418D-AE19-62706E023703}">
                      <ahyp:hlinkClr xmlns:ahyp="http://schemas.microsoft.com/office/drawing/2018/hyperlinkcolor" val="tx"/>
                    </a:ext>
                  </a:extLst>
                </a:hlinkClick>
              </a:rPr>
              <a:t>https://preyproject.com/blog/how-to-prevent-data-breaches-5-essential-tips</a:t>
            </a:r>
            <a:endParaRPr sz="933">
              <a:solidFill>
                <a:schemeClr val="lt1"/>
              </a:solidFill>
              <a:latin typeface="Archivo"/>
              <a:ea typeface="Archivo"/>
              <a:cs typeface="Archivo"/>
              <a:sym typeface="Archivo"/>
            </a:endParaRPr>
          </a:p>
          <a:p>
            <a:endParaRPr sz="1067">
              <a:solidFill>
                <a:schemeClr val="lt1"/>
              </a:solidFill>
              <a:latin typeface="Archivo"/>
              <a:ea typeface="Archivo"/>
              <a:cs typeface="Archivo"/>
              <a:sym typeface="Archivo"/>
            </a:endParaRPr>
          </a:p>
          <a:p>
            <a:endParaRPr sz="1067">
              <a:solidFill>
                <a:schemeClr val="lt1"/>
              </a:solidFill>
              <a:latin typeface="Archivo"/>
              <a:ea typeface="Archivo"/>
              <a:cs typeface="Archivo"/>
              <a:sym typeface="Archivo"/>
            </a:endParaRPr>
          </a:p>
          <a:p>
            <a:endParaRPr sz="1067">
              <a:solidFill>
                <a:schemeClr val="lt1"/>
              </a:solidFill>
              <a:latin typeface="Archivo"/>
              <a:ea typeface="Archivo"/>
              <a:cs typeface="Archivo"/>
              <a:sym typeface="Archivo"/>
            </a:endParaRPr>
          </a:p>
          <a:p>
            <a:endParaRPr sz="1067">
              <a:solidFill>
                <a:schemeClr val="lt1"/>
              </a:solidFill>
              <a:latin typeface="Archivo"/>
              <a:ea typeface="Archivo"/>
              <a:cs typeface="Archivo"/>
              <a:sym typeface="Archivo"/>
            </a:endParaRPr>
          </a:p>
          <a:p>
            <a:endParaRPr sz="1067">
              <a:solidFill>
                <a:schemeClr val="lt1"/>
              </a:solidFill>
              <a:latin typeface="Archivo"/>
              <a:ea typeface="Archivo"/>
              <a:cs typeface="Archivo"/>
              <a:sym typeface="Archivo"/>
            </a:endParaRPr>
          </a:p>
        </p:txBody>
      </p:sp>
      <p:sp>
        <p:nvSpPr>
          <p:cNvPr id="1007" name="Google Shape;1007;p96"/>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1563</Words>
  <Application>Microsoft Macintosh PowerPoint</Application>
  <PresentationFormat>Widescreen</PresentationFormat>
  <Paragraphs>127</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Archivo</vt:lpstr>
      <vt:lpstr>Arial</vt:lpstr>
      <vt:lpstr>Poppins</vt:lpstr>
      <vt:lpstr>Office Theme</vt:lpstr>
      <vt:lpstr>Risk Analysis &amp; Software Disasters</vt:lpstr>
      <vt:lpstr>Risk Analysis </vt:lpstr>
      <vt:lpstr>Software Disasters</vt:lpstr>
      <vt:lpstr>Risk Management</vt:lpstr>
      <vt:lpstr>Risk Management - Scenario</vt:lpstr>
      <vt:lpstr>Risk Management - Response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 Labellarte</dc:creator>
  <cp:lastModifiedBy>Louis Labellarte</cp:lastModifiedBy>
  <cp:revision>1</cp:revision>
  <dcterms:created xsi:type="dcterms:W3CDTF">2024-09-08T22:14:00Z</dcterms:created>
  <dcterms:modified xsi:type="dcterms:W3CDTF">2024-09-08T22:14:46Z</dcterms:modified>
</cp:coreProperties>
</file>