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307" r:id="rId2"/>
    <p:sldId id="308" r:id="rId3"/>
    <p:sldId id="309" r:id="rId4"/>
    <p:sldId id="310" r:id="rId5"/>
    <p:sldId id="311" r:id="rId6"/>
    <p:sldId id="312" r:id="rId7"/>
    <p:sldId id="31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19"/>
  </p:normalViewPr>
  <p:slideViewPr>
    <p:cSldViewPr snapToGrid="0">
      <p:cViewPr varScale="1">
        <p:scale>
          <a:sx n="120" d="100"/>
          <a:sy n="120" d="100"/>
        </p:scale>
        <p:origin x="2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8761A4-EB16-1E46-8DD3-3FFB00FAFDB6}" type="datetimeFigureOut">
              <a:rPr lang="en-US" smtClean="0"/>
              <a:t>9/8/24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A5ECDF-E395-BF4B-B2C0-CE5E76390794}" type="slidenum">
              <a:rPr lang="en-US" smtClean="0"/>
              <a:t>‹#›</a:t>
            </a:fld>
            <a:endParaRPr lang="en-US"/>
          </a:p>
        </p:txBody>
      </p:sp>
    </p:spTree>
    <p:extLst>
      <p:ext uri="{BB962C8B-B14F-4D97-AF65-F5344CB8AC3E}">
        <p14:creationId xmlns:p14="http://schemas.microsoft.com/office/powerpoint/2010/main" val="297234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2"/>
        <p:cNvGrpSpPr/>
        <p:nvPr/>
      </p:nvGrpSpPr>
      <p:grpSpPr>
        <a:xfrm>
          <a:off x="0" y="0"/>
          <a:ext cx="0" cy="0"/>
          <a:chOff x="0" y="0"/>
          <a:chExt cx="0" cy="0"/>
        </a:xfrm>
      </p:grpSpPr>
      <p:sp>
        <p:nvSpPr>
          <p:cNvPr id="1063" name="Google Shape;1063;g271a0495eec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4" name="Google Shape;1064;g271a0495eec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8"/>
        <p:cNvGrpSpPr/>
        <p:nvPr/>
      </p:nvGrpSpPr>
      <p:grpSpPr>
        <a:xfrm>
          <a:off x="0" y="0"/>
          <a:ext cx="0" cy="0"/>
          <a:chOff x="0" y="0"/>
          <a:chExt cx="0" cy="0"/>
        </a:xfrm>
      </p:grpSpPr>
      <p:sp>
        <p:nvSpPr>
          <p:cNvPr id="1069" name="Google Shape;1069;g2dfac632ea0_1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0" name="Google Shape;1070;g2dfac632ea0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6"/>
        <p:cNvGrpSpPr/>
        <p:nvPr/>
      </p:nvGrpSpPr>
      <p:grpSpPr>
        <a:xfrm>
          <a:off x="0" y="0"/>
          <a:ext cx="0" cy="0"/>
          <a:chOff x="0" y="0"/>
          <a:chExt cx="0" cy="0"/>
        </a:xfrm>
      </p:grpSpPr>
      <p:sp>
        <p:nvSpPr>
          <p:cNvPr id="1077" name="Google Shape;1077;g272053e599f_0_1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8" name="Google Shape;1078;g272053e599f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050">
                <a:solidFill>
                  <a:srgbClr val="444746"/>
                </a:solidFill>
                <a:latin typeface="Roboto"/>
                <a:ea typeface="Roboto"/>
                <a:cs typeface="Roboto"/>
                <a:sym typeface="Roboto"/>
              </a:rPr>
              <a:t>Unit Testing: Historical product build with known issue is tested with prospective automated test script. Result of test is compared with historical manual method report.</a:t>
            </a:r>
            <a:endParaRPr sz="1050">
              <a:solidFill>
                <a:srgbClr val="444746"/>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1050">
                <a:solidFill>
                  <a:srgbClr val="444746"/>
                </a:solidFill>
                <a:latin typeface="Roboto"/>
                <a:ea typeface="Roboto"/>
                <a:cs typeface="Roboto"/>
                <a:sym typeface="Roboto"/>
              </a:rPr>
              <a:t>Regression Testing: CI/CD triggered test scripts retain same level of precision as before CI/CD integration.</a:t>
            </a:r>
            <a:endParaRPr sz="1050">
              <a:solidFill>
                <a:srgbClr val="444746"/>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1050">
                <a:solidFill>
                  <a:srgbClr val="444746"/>
                </a:solidFill>
                <a:latin typeface="Roboto"/>
                <a:ea typeface="Roboto"/>
                <a:cs typeface="Roboto"/>
                <a:sym typeface="Roboto"/>
              </a:rPr>
              <a:t>Integration Testing: Optimize number of Selenium Grid instances possible with proposed hardware. If number of instances causes system crash</a:t>
            </a:r>
            <a:endParaRPr sz="1050">
              <a:solidFill>
                <a:srgbClr val="444746"/>
              </a:solidFill>
              <a:latin typeface="Roboto"/>
              <a:ea typeface="Roboto"/>
              <a:cs typeface="Roboto"/>
              <a:sym typeface="Roboto"/>
            </a:endParaRPr>
          </a:p>
          <a:p>
            <a:pPr marL="0" lvl="0" indent="0" algn="l" rtl="0">
              <a:spcBef>
                <a:spcPts val="0"/>
              </a:spcBef>
              <a:spcAft>
                <a:spcPts val="0"/>
              </a:spcAft>
              <a:buNone/>
            </a:pPr>
            <a:r>
              <a:rPr lang="en" sz="1050">
                <a:solidFill>
                  <a:srgbClr val="444746"/>
                </a:solidFill>
                <a:latin typeface="Roboto"/>
                <a:ea typeface="Roboto"/>
                <a:cs typeface="Roboto"/>
                <a:sym typeface="Roboto"/>
              </a:rPr>
              <a:t>Alpha Testing: Continuous line of communication with Product allows DevTest to begin environment setup before the updated build is officially released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5"/>
        <p:cNvGrpSpPr/>
        <p:nvPr/>
      </p:nvGrpSpPr>
      <p:grpSpPr>
        <a:xfrm>
          <a:off x="0" y="0"/>
          <a:ext cx="0" cy="0"/>
          <a:chOff x="0" y="0"/>
          <a:chExt cx="0" cy="0"/>
        </a:xfrm>
      </p:grpSpPr>
      <p:sp>
        <p:nvSpPr>
          <p:cNvPr id="1086" name="Google Shape;1086;g272053e599f_0_3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7" name="Google Shape;1087;g272053e599f_0_3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3"/>
        <p:cNvGrpSpPr/>
        <p:nvPr/>
      </p:nvGrpSpPr>
      <p:grpSpPr>
        <a:xfrm>
          <a:off x="0" y="0"/>
          <a:ext cx="0" cy="0"/>
          <a:chOff x="0" y="0"/>
          <a:chExt cx="0" cy="0"/>
        </a:xfrm>
      </p:grpSpPr>
      <p:sp>
        <p:nvSpPr>
          <p:cNvPr id="1094" name="Google Shape;1094;g2e00e26785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5" name="Google Shape;1095;g2e00e26785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9"/>
        <p:cNvGrpSpPr/>
        <p:nvPr/>
      </p:nvGrpSpPr>
      <p:grpSpPr>
        <a:xfrm>
          <a:off x="0" y="0"/>
          <a:ext cx="0" cy="0"/>
          <a:chOff x="0" y="0"/>
          <a:chExt cx="0" cy="0"/>
        </a:xfrm>
      </p:grpSpPr>
      <p:sp>
        <p:nvSpPr>
          <p:cNvPr id="1100" name="Google Shape;1100;g2e0332d109c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1" name="Google Shape;1101;g2e0332d109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g2e00e26785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0" name="Google Shape;1110;g2e00e26785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29CCE-2DFA-6ECC-FE46-9372EDBB6E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224B41-1264-1632-D5C6-A516163B3F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A43A9C-5086-23C3-F44F-07E960351B93}"/>
              </a:ext>
            </a:extLst>
          </p:cNvPr>
          <p:cNvSpPr>
            <a:spLocks noGrp="1"/>
          </p:cNvSpPr>
          <p:nvPr>
            <p:ph type="dt" sz="half" idx="10"/>
          </p:nvPr>
        </p:nvSpPr>
        <p:spPr/>
        <p:txBody>
          <a:bodyPr/>
          <a:lstStyle/>
          <a:p>
            <a:fld id="{36A98539-87DB-5B40-9A94-B2507554453A}" type="datetimeFigureOut">
              <a:rPr lang="en-US" smtClean="0"/>
              <a:t>9/8/24</a:t>
            </a:fld>
            <a:endParaRPr lang="en-US"/>
          </a:p>
        </p:txBody>
      </p:sp>
      <p:sp>
        <p:nvSpPr>
          <p:cNvPr id="5" name="Footer Placeholder 4">
            <a:extLst>
              <a:ext uri="{FF2B5EF4-FFF2-40B4-BE49-F238E27FC236}">
                <a16:creationId xmlns:a16="http://schemas.microsoft.com/office/drawing/2014/main" id="{F38AEAC4-3DE0-C8DB-4847-D7662C5237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63F398-A7F6-AC33-D7B9-9848A195BAA4}"/>
              </a:ext>
            </a:extLst>
          </p:cNvPr>
          <p:cNvSpPr>
            <a:spLocks noGrp="1"/>
          </p:cNvSpPr>
          <p:nvPr>
            <p:ph type="sldNum" sz="quarter" idx="12"/>
          </p:nvPr>
        </p:nvSpPr>
        <p:spPr/>
        <p:txBody>
          <a:bodyPr/>
          <a:lstStyle/>
          <a:p>
            <a:fld id="{A9C6A0D2-45AE-8A4E-8287-7AF11502917E}" type="slidenum">
              <a:rPr lang="en-US" smtClean="0"/>
              <a:t>‹#›</a:t>
            </a:fld>
            <a:endParaRPr lang="en-US"/>
          </a:p>
        </p:txBody>
      </p:sp>
    </p:spTree>
    <p:extLst>
      <p:ext uri="{BB962C8B-B14F-4D97-AF65-F5344CB8AC3E}">
        <p14:creationId xmlns:p14="http://schemas.microsoft.com/office/powerpoint/2010/main" val="1069348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AAB3B-01B2-DB6E-4592-AADB3B6B25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816099-716B-F14A-463B-F19D47FA2B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58CE57-1D78-D57C-3C58-B7D1FC7085B3}"/>
              </a:ext>
            </a:extLst>
          </p:cNvPr>
          <p:cNvSpPr>
            <a:spLocks noGrp="1"/>
          </p:cNvSpPr>
          <p:nvPr>
            <p:ph type="dt" sz="half" idx="10"/>
          </p:nvPr>
        </p:nvSpPr>
        <p:spPr/>
        <p:txBody>
          <a:bodyPr/>
          <a:lstStyle/>
          <a:p>
            <a:fld id="{36A98539-87DB-5B40-9A94-B2507554453A}" type="datetimeFigureOut">
              <a:rPr lang="en-US" smtClean="0"/>
              <a:t>9/8/24</a:t>
            </a:fld>
            <a:endParaRPr lang="en-US"/>
          </a:p>
        </p:txBody>
      </p:sp>
      <p:sp>
        <p:nvSpPr>
          <p:cNvPr id="5" name="Footer Placeholder 4">
            <a:extLst>
              <a:ext uri="{FF2B5EF4-FFF2-40B4-BE49-F238E27FC236}">
                <a16:creationId xmlns:a16="http://schemas.microsoft.com/office/drawing/2014/main" id="{6C3D4387-F4DE-605F-B6A2-E2295C6887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DFA8B4-B59A-CE25-DB4F-417299F208C4}"/>
              </a:ext>
            </a:extLst>
          </p:cNvPr>
          <p:cNvSpPr>
            <a:spLocks noGrp="1"/>
          </p:cNvSpPr>
          <p:nvPr>
            <p:ph type="sldNum" sz="quarter" idx="12"/>
          </p:nvPr>
        </p:nvSpPr>
        <p:spPr/>
        <p:txBody>
          <a:bodyPr/>
          <a:lstStyle/>
          <a:p>
            <a:fld id="{A9C6A0D2-45AE-8A4E-8287-7AF11502917E}" type="slidenum">
              <a:rPr lang="en-US" smtClean="0"/>
              <a:t>‹#›</a:t>
            </a:fld>
            <a:endParaRPr lang="en-US"/>
          </a:p>
        </p:txBody>
      </p:sp>
    </p:spTree>
    <p:extLst>
      <p:ext uri="{BB962C8B-B14F-4D97-AF65-F5344CB8AC3E}">
        <p14:creationId xmlns:p14="http://schemas.microsoft.com/office/powerpoint/2010/main" val="1913651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422929-1C59-E615-978F-0B11A27A56E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18043F-A30B-F20A-26CB-9A1E13D1C4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75BD77-26BD-3380-8061-C5220454735F}"/>
              </a:ext>
            </a:extLst>
          </p:cNvPr>
          <p:cNvSpPr>
            <a:spLocks noGrp="1"/>
          </p:cNvSpPr>
          <p:nvPr>
            <p:ph type="dt" sz="half" idx="10"/>
          </p:nvPr>
        </p:nvSpPr>
        <p:spPr/>
        <p:txBody>
          <a:bodyPr/>
          <a:lstStyle/>
          <a:p>
            <a:fld id="{36A98539-87DB-5B40-9A94-B2507554453A}" type="datetimeFigureOut">
              <a:rPr lang="en-US" smtClean="0"/>
              <a:t>9/8/24</a:t>
            </a:fld>
            <a:endParaRPr lang="en-US"/>
          </a:p>
        </p:txBody>
      </p:sp>
      <p:sp>
        <p:nvSpPr>
          <p:cNvPr id="5" name="Footer Placeholder 4">
            <a:extLst>
              <a:ext uri="{FF2B5EF4-FFF2-40B4-BE49-F238E27FC236}">
                <a16:creationId xmlns:a16="http://schemas.microsoft.com/office/drawing/2014/main" id="{3FE281CA-7818-DA70-225B-99D8A96C93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E0BD54-8A30-FF31-200A-7A4842089A77}"/>
              </a:ext>
            </a:extLst>
          </p:cNvPr>
          <p:cNvSpPr>
            <a:spLocks noGrp="1"/>
          </p:cNvSpPr>
          <p:nvPr>
            <p:ph type="sldNum" sz="quarter" idx="12"/>
          </p:nvPr>
        </p:nvSpPr>
        <p:spPr/>
        <p:txBody>
          <a:bodyPr/>
          <a:lstStyle/>
          <a:p>
            <a:fld id="{A9C6A0D2-45AE-8A4E-8287-7AF11502917E}" type="slidenum">
              <a:rPr lang="en-US" smtClean="0"/>
              <a:t>‹#›</a:t>
            </a:fld>
            <a:endParaRPr lang="en-US"/>
          </a:p>
        </p:txBody>
      </p:sp>
    </p:spTree>
    <p:extLst>
      <p:ext uri="{BB962C8B-B14F-4D97-AF65-F5344CB8AC3E}">
        <p14:creationId xmlns:p14="http://schemas.microsoft.com/office/powerpoint/2010/main" val="2533728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86"/>
        <p:cNvGrpSpPr/>
        <p:nvPr/>
      </p:nvGrpSpPr>
      <p:grpSpPr>
        <a:xfrm>
          <a:off x="0" y="0"/>
          <a:ext cx="0" cy="0"/>
          <a:chOff x="0" y="0"/>
          <a:chExt cx="0" cy="0"/>
        </a:xfrm>
      </p:grpSpPr>
      <p:pic>
        <p:nvPicPr>
          <p:cNvPr id="187" name="Google Shape;187;p32"/>
          <p:cNvPicPr preferRelativeResize="0"/>
          <p:nvPr/>
        </p:nvPicPr>
        <p:blipFill rotWithShape="1">
          <a:blip r:embed="rId2">
            <a:alphaModFix/>
          </a:blip>
          <a:srcRect l="39171" r="5368"/>
          <a:stretch/>
        </p:blipFill>
        <p:spPr>
          <a:xfrm>
            <a:off x="8185033" y="1"/>
            <a:ext cx="4006967" cy="6857999"/>
          </a:xfrm>
          <a:prstGeom prst="rect">
            <a:avLst/>
          </a:prstGeom>
          <a:noFill/>
          <a:ln>
            <a:noFill/>
          </a:ln>
        </p:spPr>
      </p:pic>
      <p:sp>
        <p:nvSpPr>
          <p:cNvPr id="188" name="Google Shape;188;p32"/>
          <p:cNvSpPr/>
          <p:nvPr/>
        </p:nvSpPr>
        <p:spPr>
          <a:xfrm flipH="1">
            <a:off x="7714075" y="3797986"/>
            <a:ext cx="5694420" cy="5583293"/>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1723905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4"/>
        <p:cNvGrpSpPr/>
        <p:nvPr/>
      </p:nvGrpSpPr>
      <p:grpSpPr>
        <a:xfrm>
          <a:off x="0" y="0"/>
          <a:ext cx="0" cy="0"/>
          <a:chOff x="0" y="0"/>
          <a:chExt cx="0" cy="0"/>
        </a:xfrm>
      </p:grpSpPr>
      <p:sp>
        <p:nvSpPr>
          <p:cNvPr id="45" name="Google Shape;45;p10"/>
          <p:cNvSpPr>
            <a:spLocks noGrp="1"/>
          </p:cNvSpPr>
          <p:nvPr>
            <p:ph type="pic" idx="2"/>
          </p:nvPr>
        </p:nvSpPr>
        <p:spPr>
          <a:xfrm>
            <a:off x="0" y="0"/>
            <a:ext cx="12192000" cy="6858000"/>
          </a:xfrm>
          <a:prstGeom prst="rect">
            <a:avLst/>
          </a:prstGeom>
          <a:noFill/>
          <a:ln>
            <a:noFill/>
          </a:ln>
        </p:spPr>
      </p:sp>
      <p:sp>
        <p:nvSpPr>
          <p:cNvPr id="46" name="Google Shape;46;p10"/>
          <p:cNvSpPr txBox="1">
            <a:spLocks noGrp="1"/>
          </p:cNvSpPr>
          <p:nvPr>
            <p:ph type="title"/>
          </p:nvPr>
        </p:nvSpPr>
        <p:spPr>
          <a:xfrm>
            <a:off x="960000" y="5352600"/>
            <a:ext cx="10272000" cy="763600"/>
          </a:xfrm>
          <a:prstGeom prst="rect">
            <a:avLst/>
          </a:prstGeom>
          <a:solidFill>
            <a:schemeClr val="lt2"/>
          </a:solidFill>
        </p:spPr>
        <p:txBody>
          <a:bodyPr spcFirstLastPara="1" wrap="square" lIns="91425" tIns="91425" rIns="91425" bIns="91425" anchor="t" anchorCtr="0">
            <a:noAutofit/>
          </a:bodyPr>
          <a:lstStyle>
            <a:lvl1pPr lvl="0" algn="ctr" rtl="0">
              <a:spcBef>
                <a:spcPts val="0"/>
              </a:spcBef>
              <a:spcAft>
                <a:spcPts val="0"/>
              </a:spcAft>
              <a:buSzPts val="3000"/>
              <a:buNone/>
              <a:defRPr sz="3333"/>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extLst>
      <p:ext uri="{BB962C8B-B14F-4D97-AF65-F5344CB8AC3E}">
        <p14:creationId xmlns:p14="http://schemas.microsoft.com/office/powerpoint/2010/main" val="911213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ABC4F-8EC3-E2A1-EF54-31EAAB7804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CA240A-F5BD-AD51-46AE-BEE1E8C373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DF8508-46C8-741E-142E-1D2618DEAF0D}"/>
              </a:ext>
            </a:extLst>
          </p:cNvPr>
          <p:cNvSpPr>
            <a:spLocks noGrp="1"/>
          </p:cNvSpPr>
          <p:nvPr>
            <p:ph type="dt" sz="half" idx="10"/>
          </p:nvPr>
        </p:nvSpPr>
        <p:spPr/>
        <p:txBody>
          <a:bodyPr/>
          <a:lstStyle/>
          <a:p>
            <a:fld id="{36A98539-87DB-5B40-9A94-B2507554453A}" type="datetimeFigureOut">
              <a:rPr lang="en-US" smtClean="0"/>
              <a:t>9/8/24</a:t>
            </a:fld>
            <a:endParaRPr lang="en-US"/>
          </a:p>
        </p:txBody>
      </p:sp>
      <p:sp>
        <p:nvSpPr>
          <p:cNvPr id="5" name="Footer Placeholder 4">
            <a:extLst>
              <a:ext uri="{FF2B5EF4-FFF2-40B4-BE49-F238E27FC236}">
                <a16:creationId xmlns:a16="http://schemas.microsoft.com/office/drawing/2014/main" id="{8181450D-E112-E64F-4D48-F26BF0B598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A3EC2D-4042-5479-8071-FD712DDC0232}"/>
              </a:ext>
            </a:extLst>
          </p:cNvPr>
          <p:cNvSpPr>
            <a:spLocks noGrp="1"/>
          </p:cNvSpPr>
          <p:nvPr>
            <p:ph type="sldNum" sz="quarter" idx="12"/>
          </p:nvPr>
        </p:nvSpPr>
        <p:spPr/>
        <p:txBody>
          <a:bodyPr/>
          <a:lstStyle/>
          <a:p>
            <a:fld id="{A9C6A0D2-45AE-8A4E-8287-7AF11502917E}" type="slidenum">
              <a:rPr lang="en-US" smtClean="0"/>
              <a:t>‹#›</a:t>
            </a:fld>
            <a:endParaRPr lang="en-US"/>
          </a:p>
        </p:txBody>
      </p:sp>
    </p:spTree>
    <p:extLst>
      <p:ext uri="{BB962C8B-B14F-4D97-AF65-F5344CB8AC3E}">
        <p14:creationId xmlns:p14="http://schemas.microsoft.com/office/powerpoint/2010/main" val="314444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0A782-934C-A2FA-E315-AC017A06F9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37048A-38CC-714E-A309-D3B32E16F19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0B8254-16E9-48CE-699A-4D55AC03F7F2}"/>
              </a:ext>
            </a:extLst>
          </p:cNvPr>
          <p:cNvSpPr>
            <a:spLocks noGrp="1"/>
          </p:cNvSpPr>
          <p:nvPr>
            <p:ph type="dt" sz="half" idx="10"/>
          </p:nvPr>
        </p:nvSpPr>
        <p:spPr/>
        <p:txBody>
          <a:bodyPr/>
          <a:lstStyle/>
          <a:p>
            <a:fld id="{36A98539-87DB-5B40-9A94-B2507554453A}" type="datetimeFigureOut">
              <a:rPr lang="en-US" smtClean="0"/>
              <a:t>9/8/24</a:t>
            </a:fld>
            <a:endParaRPr lang="en-US"/>
          </a:p>
        </p:txBody>
      </p:sp>
      <p:sp>
        <p:nvSpPr>
          <p:cNvPr id="5" name="Footer Placeholder 4">
            <a:extLst>
              <a:ext uri="{FF2B5EF4-FFF2-40B4-BE49-F238E27FC236}">
                <a16:creationId xmlns:a16="http://schemas.microsoft.com/office/drawing/2014/main" id="{E59CA1A1-8C2D-DB49-9D52-B070921B10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3393ED-6B08-DFDF-4227-13B7FFACA7FB}"/>
              </a:ext>
            </a:extLst>
          </p:cNvPr>
          <p:cNvSpPr>
            <a:spLocks noGrp="1"/>
          </p:cNvSpPr>
          <p:nvPr>
            <p:ph type="sldNum" sz="quarter" idx="12"/>
          </p:nvPr>
        </p:nvSpPr>
        <p:spPr/>
        <p:txBody>
          <a:bodyPr/>
          <a:lstStyle/>
          <a:p>
            <a:fld id="{A9C6A0D2-45AE-8A4E-8287-7AF11502917E}" type="slidenum">
              <a:rPr lang="en-US" smtClean="0"/>
              <a:t>‹#›</a:t>
            </a:fld>
            <a:endParaRPr lang="en-US"/>
          </a:p>
        </p:txBody>
      </p:sp>
    </p:spTree>
    <p:extLst>
      <p:ext uri="{BB962C8B-B14F-4D97-AF65-F5344CB8AC3E}">
        <p14:creationId xmlns:p14="http://schemas.microsoft.com/office/powerpoint/2010/main" val="3164836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4C353-454D-67B7-DB5D-31806FA031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541C7D-1876-E339-C181-93E9D2F012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3B80A9-6625-11A8-C5CB-C609DFC1AA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C3FF16-8A02-84D3-2408-D4516F7B4A8C}"/>
              </a:ext>
            </a:extLst>
          </p:cNvPr>
          <p:cNvSpPr>
            <a:spLocks noGrp="1"/>
          </p:cNvSpPr>
          <p:nvPr>
            <p:ph type="dt" sz="half" idx="10"/>
          </p:nvPr>
        </p:nvSpPr>
        <p:spPr/>
        <p:txBody>
          <a:bodyPr/>
          <a:lstStyle/>
          <a:p>
            <a:fld id="{36A98539-87DB-5B40-9A94-B2507554453A}" type="datetimeFigureOut">
              <a:rPr lang="en-US" smtClean="0"/>
              <a:t>9/8/24</a:t>
            </a:fld>
            <a:endParaRPr lang="en-US"/>
          </a:p>
        </p:txBody>
      </p:sp>
      <p:sp>
        <p:nvSpPr>
          <p:cNvPr id="6" name="Footer Placeholder 5">
            <a:extLst>
              <a:ext uri="{FF2B5EF4-FFF2-40B4-BE49-F238E27FC236}">
                <a16:creationId xmlns:a16="http://schemas.microsoft.com/office/drawing/2014/main" id="{4863A455-AFB5-4705-A81D-F912DF7E42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D07A90-36FE-F731-E00B-6BB5ADF11088}"/>
              </a:ext>
            </a:extLst>
          </p:cNvPr>
          <p:cNvSpPr>
            <a:spLocks noGrp="1"/>
          </p:cNvSpPr>
          <p:nvPr>
            <p:ph type="sldNum" sz="quarter" idx="12"/>
          </p:nvPr>
        </p:nvSpPr>
        <p:spPr/>
        <p:txBody>
          <a:bodyPr/>
          <a:lstStyle/>
          <a:p>
            <a:fld id="{A9C6A0D2-45AE-8A4E-8287-7AF11502917E}" type="slidenum">
              <a:rPr lang="en-US" smtClean="0"/>
              <a:t>‹#›</a:t>
            </a:fld>
            <a:endParaRPr lang="en-US"/>
          </a:p>
        </p:txBody>
      </p:sp>
    </p:spTree>
    <p:extLst>
      <p:ext uri="{BB962C8B-B14F-4D97-AF65-F5344CB8AC3E}">
        <p14:creationId xmlns:p14="http://schemas.microsoft.com/office/powerpoint/2010/main" val="4089663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8405F-E08D-EFA0-AD36-D7BEB326CA9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0201D9-ABA8-EB9B-28EE-D00693E7EF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E15A11-83F1-1722-3782-D0DADC2033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E86389E-C56F-8718-DDBD-68EB5D39E6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5BFC2D-A6DA-9429-6DE0-789B89A049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7385DD-CEED-828A-0BF1-C67042297DAC}"/>
              </a:ext>
            </a:extLst>
          </p:cNvPr>
          <p:cNvSpPr>
            <a:spLocks noGrp="1"/>
          </p:cNvSpPr>
          <p:nvPr>
            <p:ph type="dt" sz="half" idx="10"/>
          </p:nvPr>
        </p:nvSpPr>
        <p:spPr/>
        <p:txBody>
          <a:bodyPr/>
          <a:lstStyle/>
          <a:p>
            <a:fld id="{36A98539-87DB-5B40-9A94-B2507554453A}" type="datetimeFigureOut">
              <a:rPr lang="en-US" smtClean="0"/>
              <a:t>9/8/24</a:t>
            </a:fld>
            <a:endParaRPr lang="en-US"/>
          </a:p>
        </p:txBody>
      </p:sp>
      <p:sp>
        <p:nvSpPr>
          <p:cNvPr id="8" name="Footer Placeholder 7">
            <a:extLst>
              <a:ext uri="{FF2B5EF4-FFF2-40B4-BE49-F238E27FC236}">
                <a16:creationId xmlns:a16="http://schemas.microsoft.com/office/drawing/2014/main" id="{D5E26D4D-CB32-F631-FC4B-C5793720E48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53D90EB-E30C-76D2-4221-AC60E90E110A}"/>
              </a:ext>
            </a:extLst>
          </p:cNvPr>
          <p:cNvSpPr>
            <a:spLocks noGrp="1"/>
          </p:cNvSpPr>
          <p:nvPr>
            <p:ph type="sldNum" sz="quarter" idx="12"/>
          </p:nvPr>
        </p:nvSpPr>
        <p:spPr/>
        <p:txBody>
          <a:bodyPr/>
          <a:lstStyle/>
          <a:p>
            <a:fld id="{A9C6A0D2-45AE-8A4E-8287-7AF11502917E}" type="slidenum">
              <a:rPr lang="en-US" smtClean="0"/>
              <a:t>‹#›</a:t>
            </a:fld>
            <a:endParaRPr lang="en-US"/>
          </a:p>
        </p:txBody>
      </p:sp>
    </p:spTree>
    <p:extLst>
      <p:ext uri="{BB962C8B-B14F-4D97-AF65-F5344CB8AC3E}">
        <p14:creationId xmlns:p14="http://schemas.microsoft.com/office/powerpoint/2010/main" val="3289931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D20A1-4362-2E87-648C-BD923E4F59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9373C0-BADB-E051-F33A-A81CF61BAF36}"/>
              </a:ext>
            </a:extLst>
          </p:cNvPr>
          <p:cNvSpPr>
            <a:spLocks noGrp="1"/>
          </p:cNvSpPr>
          <p:nvPr>
            <p:ph type="dt" sz="half" idx="10"/>
          </p:nvPr>
        </p:nvSpPr>
        <p:spPr/>
        <p:txBody>
          <a:bodyPr/>
          <a:lstStyle/>
          <a:p>
            <a:fld id="{36A98539-87DB-5B40-9A94-B2507554453A}" type="datetimeFigureOut">
              <a:rPr lang="en-US" smtClean="0"/>
              <a:t>9/8/24</a:t>
            </a:fld>
            <a:endParaRPr lang="en-US"/>
          </a:p>
        </p:txBody>
      </p:sp>
      <p:sp>
        <p:nvSpPr>
          <p:cNvPr id="4" name="Footer Placeholder 3">
            <a:extLst>
              <a:ext uri="{FF2B5EF4-FFF2-40B4-BE49-F238E27FC236}">
                <a16:creationId xmlns:a16="http://schemas.microsoft.com/office/drawing/2014/main" id="{042DBC38-A098-F044-1DDB-D1D87720B8D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1A8540A-A4F6-040E-7C0A-2BCD99C781F9}"/>
              </a:ext>
            </a:extLst>
          </p:cNvPr>
          <p:cNvSpPr>
            <a:spLocks noGrp="1"/>
          </p:cNvSpPr>
          <p:nvPr>
            <p:ph type="sldNum" sz="quarter" idx="12"/>
          </p:nvPr>
        </p:nvSpPr>
        <p:spPr/>
        <p:txBody>
          <a:bodyPr/>
          <a:lstStyle/>
          <a:p>
            <a:fld id="{A9C6A0D2-45AE-8A4E-8287-7AF11502917E}" type="slidenum">
              <a:rPr lang="en-US" smtClean="0"/>
              <a:t>‹#›</a:t>
            </a:fld>
            <a:endParaRPr lang="en-US"/>
          </a:p>
        </p:txBody>
      </p:sp>
    </p:spTree>
    <p:extLst>
      <p:ext uri="{BB962C8B-B14F-4D97-AF65-F5344CB8AC3E}">
        <p14:creationId xmlns:p14="http://schemas.microsoft.com/office/powerpoint/2010/main" val="1635298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D54F40-2ED5-2BA4-EF0C-6521C3C6E5FB}"/>
              </a:ext>
            </a:extLst>
          </p:cNvPr>
          <p:cNvSpPr>
            <a:spLocks noGrp="1"/>
          </p:cNvSpPr>
          <p:nvPr>
            <p:ph type="dt" sz="half" idx="10"/>
          </p:nvPr>
        </p:nvSpPr>
        <p:spPr/>
        <p:txBody>
          <a:bodyPr/>
          <a:lstStyle/>
          <a:p>
            <a:fld id="{36A98539-87DB-5B40-9A94-B2507554453A}" type="datetimeFigureOut">
              <a:rPr lang="en-US" smtClean="0"/>
              <a:t>9/8/24</a:t>
            </a:fld>
            <a:endParaRPr lang="en-US"/>
          </a:p>
        </p:txBody>
      </p:sp>
      <p:sp>
        <p:nvSpPr>
          <p:cNvPr id="3" name="Footer Placeholder 2">
            <a:extLst>
              <a:ext uri="{FF2B5EF4-FFF2-40B4-BE49-F238E27FC236}">
                <a16:creationId xmlns:a16="http://schemas.microsoft.com/office/drawing/2014/main" id="{88144F29-127A-7E44-BC93-A0FE011F048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4D71CD8-085C-8FC6-4BB3-BAA8DE7E4B9C}"/>
              </a:ext>
            </a:extLst>
          </p:cNvPr>
          <p:cNvSpPr>
            <a:spLocks noGrp="1"/>
          </p:cNvSpPr>
          <p:nvPr>
            <p:ph type="sldNum" sz="quarter" idx="12"/>
          </p:nvPr>
        </p:nvSpPr>
        <p:spPr/>
        <p:txBody>
          <a:bodyPr/>
          <a:lstStyle/>
          <a:p>
            <a:fld id="{A9C6A0D2-45AE-8A4E-8287-7AF11502917E}" type="slidenum">
              <a:rPr lang="en-US" smtClean="0"/>
              <a:t>‹#›</a:t>
            </a:fld>
            <a:endParaRPr lang="en-US"/>
          </a:p>
        </p:txBody>
      </p:sp>
    </p:spTree>
    <p:extLst>
      <p:ext uri="{BB962C8B-B14F-4D97-AF65-F5344CB8AC3E}">
        <p14:creationId xmlns:p14="http://schemas.microsoft.com/office/powerpoint/2010/main" val="4174708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DE9DF-E9DF-9351-10F2-039172CDBF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569186-07E3-A937-31B7-B720439DE6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ADDDA7F-A012-2068-1B4F-2D107F4032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E194A1-423B-B898-F61D-81C3218D56E5}"/>
              </a:ext>
            </a:extLst>
          </p:cNvPr>
          <p:cNvSpPr>
            <a:spLocks noGrp="1"/>
          </p:cNvSpPr>
          <p:nvPr>
            <p:ph type="dt" sz="half" idx="10"/>
          </p:nvPr>
        </p:nvSpPr>
        <p:spPr/>
        <p:txBody>
          <a:bodyPr/>
          <a:lstStyle/>
          <a:p>
            <a:fld id="{36A98539-87DB-5B40-9A94-B2507554453A}" type="datetimeFigureOut">
              <a:rPr lang="en-US" smtClean="0"/>
              <a:t>9/8/24</a:t>
            </a:fld>
            <a:endParaRPr lang="en-US"/>
          </a:p>
        </p:txBody>
      </p:sp>
      <p:sp>
        <p:nvSpPr>
          <p:cNvPr id="6" name="Footer Placeholder 5">
            <a:extLst>
              <a:ext uri="{FF2B5EF4-FFF2-40B4-BE49-F238E27FC236}">
                <a16:creationId xmlns:a16="http://schemas.microsoft.com/office/drawing/2014/main" id="{DF3DE82A-CC82-9777-9937-862DD1B83E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A5E72A-41A3-7E28-74A4-141CBF2DFD67}"/>
              </a:ext>
            </a:extLst>
          </p:cNvPr>
          <p:cNvSpPr>
            <a:spLocks noGrp="1"/>
          </p:cNvSpPr>
          <p:nvPr>
            <p:ph type="sldNum" sz="quarter" idx="12"/>
          </p:nvPr>
        </p:nvSpPr>
        <p:spPr/>
        <p:txBody>
          <a:bodyPr/>
          <a:lstStyle/>
          <a:p>
            <a:fld id="{A9C6A0D2-45AE-8A4E-8287-7AF11502917E}" type="slidenum">
              <a:rPr lang="en-US" smtClean="0"/>
              <a:t>‹#›</a:t>
            </a:fld>
            <a:endParaRPr lang="en-US"/>
          </a:p>
        </p:txBody>
      </p:sp>
    </p:spTree>
    <p:extLst>
      <p:ext uri="{BB962C8B-B14F-4D97-AF65-F5344CB8AC3E}">
        <p14:creationId xmlns:p14="http://schemas.microsoft.com/office/powerpoint/2010/main" val="2757621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7918F-A51E-1B25-63F7-A065BCFA36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FF95BD2-6CFE-5410-06E2-B6B6D33393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111D93-8B57-50C1-5961-1C726453AE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8E5EBA-F0F6-3370-8DC9-F9EE5D3828FF}"/>
              </a:ext>
            </a:extLst>
          </p:cNvPr>
          <p:cNvSpPr>
            <a:spLocks noGrp="1"/>
          </p:cNvSpPr>
          <p:nvPr>
            <p:ph type="dt" sz="half" idx="10"/>
          </p:nvPr>
        </p:nvSpPr>
        <p:spPr/>
        <p:txBody>
          <a:bodyPr/>
          <a:lstStyle/>
          <a:p>
            <a:fld id="{36A98539-87DB-5B40-9A94-B2507554453A}" type="datetimeFigureOut">
              <a:rPr lang="en-US" smtClean="0"/>
              <a:t>9/8/24</a:t>
            </a:fld>
            <a:endParaRPr lang="en-US"/>
          </a:p>
        </p:txBody>
      </p:sp>
      <p:sp>
        <p:nvSpPr>
          <p:cNvPr id="6" name="Footer Placeholder 5">
            <a:extLst>
              <a:ext uri="{FF2B5EF4-FFF2-40B4-BE49-F238E27FC236}">
                <a16:creationId xmlns:a16="http://schemas.microsoft.com/office/drawing/2014/main" id="{D74BAAA8-77A5-5BF3-13C5-E76C7678DF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D00C0B-73F8-8198-CB01-233443A13D07}"/>
              </a:ext>
            </a:extLst>
          </p:cNvPr>
          <p:cNvSpPr>
            <a:spLocks noGrp="1"/>
          </p:cNvSpPr>
          <p:nvPr>
            <p:ph type="sldNum" sz="quarter" idx="12"/>
          </p:nvPr>
        </p:nvSpPr>
        <p:spPr/>
        <p:txBody>
          <a:bodyPr/>
          <a:lstStyle/>
          <a:p>
            <a:fld id="{A9C6A0D2-45AE-8A4E-8287-7AF11502917E}" type="slidenum">
              <a:rPr lang="en-US" smtClean="0"/>
              <a:t>‹#›</a:t>
            </a:fld>
            <a:endParaRPr lang="en-US"/>
          </a:p>
        </p:txBody>
      </p:sp>
    </p:spTree>
    <p:extLst>
      <p:ext uri="{BB962C8B-B14F-4D97-AF65-F5344CB8AC3E}">
        <p14:creationId xmlns:p14="http://schemas.microsoft.com/office/powerpoint/2010/main" val="3963998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353D9-75DD-2B58-40CA-82C53AF025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3D9CD61-D51B-4961-B21B-F2454BA297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49D856-1941-6E2C-71A9-40554EF3A3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6A98539-87DB-5B40-9A94-B2507554453A}" type="datetimeFigureOut">
              <a:rPr lang="en-US" smtClean="0"/>
              <a:t>9/8/24</a:t>
            </a:fld>
            <a:endParaRPr lang="en-US"/>
          </a:p>
        </p:txBody>
      </p:sp>
      <p:sp>
        <p:nvSpPr>
          <p:cNvPr id="5" name="Footer Placeholder 4">
            <a:extLst>
              <a:ext uri="{FF2B5EF4-FFF2-40B4-BE49-F238E27FC236}">
                <a16:creationId xmlns:a16="http://schemas.microsoft.com/office/drawing/2014/main" id="{3D9855A6-7E25-AA5F-5213-5A223DE1C2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DE0143A-4AD8-7114-1D79-38A1F216F2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9C6A0D2-45AE-8A4E-8287-7AF11502917E}" type="slidenum">
              <a:rPr lang="en-US" smtClean="0"/>
              <a:t>‹#›</a:t>
            </a:fld>
            <a:endParaRPr lang="en-US"/>
          </a:p>
        </p:txBody>
      </p:sp>
    </p:spTree>
    <p:extLst>
      <p:ext uri="{BB962C8B-B14F-4D97-AF65-F5344CB8AC3E}">
        <p14:creationId xmlns:p14="http://schemas.microsoft.com/office/powerpoint/2010/main" val="37177984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hyperlink" Target="https://www.atlassian.com/software/jira/service-management/product-guide/tips-and-tricks/chat"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hyperlink" Target="https://plugins.jenkins.io/junit" TargetMode="External"/><Relationship Id="rId4" Type="http://schemas.openxmlformats.org/officeDocument/2006/relationships/hyperlink" Target="https://browserstack.wpengine.com/guide/jenkins-selenium/"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mabl.com/blog/benefits-challenges-pair-programming-and-testing" TargetMode="Externa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hyperlink" Target="https://www.bigpanda.io/blog/what-is-servicenow-incident-management/" TargetMode="External"/><Relationship Id="rId5" Type="http://schemas.openxmlformats.org/officeDocument/2006/relationships/hyperlink" Target="https://www.wiz.io/academy/azure-security-vs-aws-security" TargetMode="External"/><Relationship Id="rId4" Type="http://schemas.openxmlformats.org/officeDocument/2006/relationships/hyperlink" Target="https://appfire.com/resources/blog/how-to-visualize-jira-data-in-power-bi-tableau"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65"/>
        <p:cNvGrpSpPr/>
        <p:nvPr/>
      </p:nvGrpSpPr>
      <p:grpSpPr>
        <a:xfrm>
          <a:off x="0" y="0"/>
          <a:ext cx="0" cy="0"/>
          <a:chOff x="0" y="0"/>
          <a:chExt cx="0" cy="0"/>
        </a:xfrm>
      </p:grpSpPr>
      <p:sp>
        <p:nvSpPr>
          <p:cNvPr id="1066" name="Google Shape;1066;p102"/>
          <p:cNvSpPr txBox="1"/>
          <p:nvPr/>
        </p:nvSpPr>
        <p:spPr>
          <a:xfrm>
            <a:off x="766733" y="2714801"/>
            <a:ext cx="8108000" cy="1231066"/>
          </a:xfrm>
          <a:prstGeom prst="rect">
            <a:avLst/>
          </a:prstGeom>
          <a:noFill/>
          <a:ln>
            <a:noFill/>
          </a:ln>
        </p:spPr>
        <p:txBody>
          <a:bodyPr spcFirstLastPara="1" wrap="square" lIns="121900" tIns="121900" rIns="121900" bIns="121900" anchor="t" anchorCtr="0">
            <a:spAutoFit/>
          </a:bodyPr>
          <a:lstStyle/>
          <a:p>
            <a:pPr algn="ctr">
              <a:lnSpc>
                <a:spcPct val="80000"/>
              </a:lnSpc>
            </a:pPr>
            <a:r>
              <a:rPr lang="en" sz="8000" b="1">
                <a:solidFill>
                  <a:schemeClr val="dk1"/>
                </a:solidFill>
                <a:latin typeface="Poppins"/>
                <a:ea typeface="Poppins"/>
                <a:cs typeface="Poppins"/>
                <a:sym typeface="Poppins"/>
              </a:rPr>
              <a:t>Testing</a:t>
            </a:r>
            <a:endParaRPr sz="8000"/>
          </a:p>
        </p:txBody>
      </p:sp>
      <p:sp>
        <p:nvSpPr>
          <p:cNvPr id="1067" name="Google Shape;1067;p102"/>
          <p:cNvSpPr txBox="1"/>
          <p:nvPr/>
        </p:nvSpPr>
        <p:spPr>
          <a:xfrm>
            <a:off x="11517600" y="6559600"/>
            <a:ext cx="674400" cy="298400"/>
          </a:xfrm>
          <a:prstGeom prst="rect">
            <a:avLst/>
          </a:prstGeom>
          <a:noFill/>
          <a:ln>
            <a:noFill/>
          </a:ln>
        </p:spPr>
        <p:txBody>
          <a:bodyPr spcFirstLastPara="1" wrap="square" lIns="121900" tIns="121900" rIns="121900" bIns="121900" anchor="t" anchorCtr="0">
            <a:noAutofit/>
          </a:bodyPr>
          <a:lstStyle/>
          <a:p>
            <a:pPr algn="ctr"/>
            <a:r>
              <a:rPr lang="en" sz="1200">
                <a:solidFill>
                  <a:schemeClr val="dk1"/>
                </a:solidFill>
                <a:latin typeface="Archivo"/>
                <a:ea typeface="Archivo"/>
                <a:cs typeface="Archivo"/>
                <a:sym typeface="Archivo"/>
              </a:rPr>
              <a:t>Title</a:t>
            </a:r>
            <a:endParaRPr sz="1200">
              <a:solidFill>
                <a:schemeClr val="dk1"/>
              </a:solidFill>
              <a:latin typeface="Archivo"/>
              <a:ea typeface="Archivo"/>
              <a:cs typeface="Archivo"/>
              <a:sym typeface="Archiv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1"/>
        <p:cNvGrpSpPr/>
        <p:nvPr/>
      </p:nvGrpSpPr>
      <p:grpSpPr>
        <a:xfrm>
          <a:off x="0" y="0"/>
          <a:ext cx="0" cy="0"/>
          <a:chOff x="0" y="0"/>
          <a:chExt cx="0" cy="0"/>
        </a:xfrm>
      </p:grpSpPr>
      <p:sp>
        <p:nvSpPr>
          <p:cNvPr id="1072" name="Google Shape;1072;p103"/>
          <p:cNvSpPr txBox="1">
            <a:spLocks noGrp="1"/>
          </p:cNvSpPr>
          <p:nvPr>
            <p:ph type="title"/>
          </p:nvPr>
        </p:nvSpPr>
        <p:spPr>
          <a:xfrm>
            <a:off x="960000" y="125933"/>
            <a:ext cx="10272000" cy="763600"/>
          </a:xfrm>
          <a:prstGeom prst="rect">
            <a:avLst/>
          </a:prstGeom>
        </p:spPr>
        <p:txBody>
          <a:bodyPr spcFirstLastPara="1" vert="horz" wrap="square" lIns="121900" tIns="121900" rIns="121900" bIns="121900" rtlCol="0" anchor="t" anchorCtr="0">
            <a:noAutofit/>
          </a:bodyPr>
          <a:lstStyle/>
          <a:p>
            <a:r>
              <a:rPr lang="en"/>
              <a:t>Test Strategy &amp; Methodology</a:t>
            </a:r>
            <a:endParaRPr/>
          </a:p>
        </p:txBody>
      </p:sp>
      <p:sp>
        <p:nvSpPr>
          <p:cNvPr id="1073" name="Google Shape;1073;p103"/>
          <p:cNvSpPr txBox="1"/>
          <p:nvPr/>
        </p:nvSpPr>
        <p:spPr>
          <a:xfrm>
            <a:off x="1137267" y="1221234"/>
            <a:ext cx="4762800" cy="492402"/>
          </a:xfrm>
          <a:prstGeom prst="rect">
            <a:avLst/>
          </a:prstGeom>
          <a:noFill/>
          <a:ln>
            <a:noFill/>
          </a:ln>
        </p:spPr>
        <p:txBody>
          <a:bodyPr spcFirstLastPara="1" wrap="square" lIns="121900" tIns="121900" rIns="121900" bIns="121900" anchor="t" anchorCtr="0">
            <a:spAutoFit/>
          </a:bodyPr>
          <a:lstStyle/>
          <a:p>
            <a:endParaRPr sz="1600">
              <a:solidFill>
                <a:schemeClr val="dk1"/>
              </a:solidFill>
              <a:latin typeface="Archivo"/>
              <a:ea typeface="Archivo"/>
              <a:cs typeface="Archivo"/>
              <a:sym typeface="Archivo"/>
            </a:endParaRPr>
          </a:p>
        </p:txBody>
      </p:sp>
      <p:graphicFrame>
        <p:nvGraphicFramePr>
          <p:cNvPr id="1074" name="Google Shape;1074;p103"/>
          <p:cNvGraphicFramePr/>
          <p:nvPr/>
        </p:nvGraphicFramePr>
        <p:xfrm>
          <a:off x="106933" y="829533"/>
          <a:ext cx="4000000" cy="4000000"/>
        </p:xfrm>
        <a:graphic>
          <a:graphicData uri="http://schemas.openxmlformats.org/drawingml/2006/table">
            <a:tbl>
              <a:tblPr>
                <a:noFill/>
              </a:tblPr>
              <a:tblGrid>
                <a:gridCol w="1040900">
                  <a:extLst>
                    <a:ext uri="{9D8B030D-6E8A-4147-A177-3AD203B41FA5}">
                      <a16:colId xmlns:a16="http://schemas.microsoft.com/office/drawing/2014/main" val="20000"/>
                    </a:ext>
                  </a:extLst>
                </a:gridCol>
                <a:gridCol w="2061800">
                  <a:extLst>
                    <a:ext uri="{9D8B030D-6E8A-4147-A177-3AD203B41FA5}">
                      <a16:colId xmlns:a16="http://schemas.microsoft.com/office/drawing/2014/main" val="20001"/>
                    </a:ext>
                  </a:extLst>
                </a:gridCol>
                <a:gridCol w="4243533">
                  <a:extLst>
                    <a:ext uri="{9D8B030D-6E8A-4147-A177-3AD203B41FA5}">
                      <a16:colId xmlns:a16="http://schemas.microsoft.com/office/drawing/2014/main" val="20002"/>
                    </a:ext>
                  </a:extLst>
                </a:gridCol>
                <a:gridCol w="4631900">
                  <a:extLst>
                    <a:ext uri="{9D8B030D-6E8A-4147-A177-3AD203B41FA5}">
                      <a16:colId xmlns:a16="http://schemas.microsoft.com/office/drawing/2014/main" val="20003"/>
                    </a:ext>
                  </a:extLst>
                </a:gridCol>
              </a:tblGrid>
              <a:tr h="500467">
                <a:tc>
                  <a:txBody>
                    <a:bodyPr/>
                    <a:lstStyle/>
                    <a:p>
                      <a:pPr marL="0" lvl="0" indent="0" algn="ctr" rtl="0">
                        <a:spcBef>
                          <a:spcPts val="0"/>
                        </a:spcBef>
                        <a:spcAft>
                          <a:spcPts val="0"/>
                        </a:spcAft>
                        <a:buNone/>
                      </a:pPr>
                      <a:r>
                        <a:rPr lang="en" sz="1100" b="1">
                          <a:latin typeface="Archivo"/>
                          <a:ea typeface="Archivo"/>
                          <a:cs typeface="Archivo"/>
                          <a:sym typeface="Archivo"/>
                        </a:rPr>
                        <a:t>Test Theme</a:t>
                      </a:r>
                      <a:endParaRPr sz="1100" b="1">
                        <a:latin typeface="Archivo"/>
                        <a:ea typeface="Archivo"/>
                        <a:cs typeface="Archivo"/>
                        <a:sym typeface="Archivo"/>
                      </a:endParaRPr>
                    </a:p>
                  </a:txBody>
                  <a:tcPr marL="121900" marR="121900" marT="121900" marB="121900" anchor="ctr">
                    <a:lnL w="9525" cap="flat" cmpd="sng">
                      <a:solidFill>
                        <a:srgbClr val="191919"/>
                      </a:solidFill>
                      <a:prstDash val="solid"/>
                      <a:round/>
                      <a:headEnd type="none" w="sm" len="sm"/>
                      <a:tailEnd type="none" w="sm" len="sm"/>
                    </a:lnL>
                    <a:lnR w="9525" cap="flat" cmpd="sng">
                      <a:solidFill>
                        <a:srgbClr val="191919"/>
                      </a:solidFill>
                      <a:prstDash val="solid"/>
                      <a:round/>
                      <a:headEnd type="none" w="sm" len="sm"/>
                      <a:tailEnd type="none" w="sm" len="sm"/>
                    </a:lnR>
                    <a:lnT w="9525" cap="flat" cmpd="sng">
                      <a:solidFill>
                        <a:srgbClr val="191919"/>
                      </a:solidFill>
                      <a:prstDash val="solid"/>
                      <a:round/>
                      <a:headEnd type="none" w="sm" len="sm"/>
                      <a:tailEnd type="none" w="sm" len="sm"/>
                    </a:lnT>
                    <a:lnB w="9525" cap="flat" cmpd="sng">
                      <a:solidFill>
                        <a:srgbClr val="191919"/>
                      </a:solidFill>
                      <a:prstDash val="solid"/>
                      <a:round/>
                      <a:headEnd type="none" w="sm" len="sm"/>
                      <a:tailEnd type="none" w="sm" len="sm"/>
                    </a:lnB>
                    <a:solidFill>
                      <a:srgbClr val="EDFBEB"/>
                    </a:solidFill>
                  </a:tcPr>
                </a:tc>
                <a:tc>
                  <a:txBody>
                    <a:bodyPr/>
                    <a:lstStyle/>
                    <a:p>
                      <a:pPr marL="0" lvl="0" indent="0" algn="ctr" rtl="0">
                        <a:spcBef>
                          <a:spcPts val="0"/>
                        </a:spcBef>
                        <a:spcAft>
                          <a:spcPts val="0"/>
                        </a:spcAft>
                        <a:buNone/>
                      </a:pPr>
                      <a:r>
                        <a:rPr lang="en" sz="1100" b="1">
                          <a:latin typeface="Archivo"/>
                          <a:ea typeface="Archivo"/>
                          <a:cs typeface="Archivo"/>
                          <a:sym typeface="Archivo"/>
                        </a:rPr>
                        <a:t>Test Strategy Rationale</a:t>
                      </a:r>
                      <a:endParaRPr sz="1100" b="1">
                        <a:latin typeface="Archivo"/>
                        <a:ea typeface="Archivo"/>
                        <a:cs typeface="Archivo"/>
                        <a:sym typeface="Archivo"/>
                      </a:endParaRPr>
                    </a:p>
                  </a:txBody>
                  <a:tcPr marL="121900" marR="121900" marT="121900" marB="121900" anchor="ctr">
                    <a:lnL w="9525" cap="flat" cmpd="sng">
                      <a:solidFill>
                        <a:srgbClr val="191919"/>
                      </a:solidFill>
                      <a:prstDash val="solid"/>
                      <a:round/>
                      <a:headEnd type="none" w="sm" len="sm"/>
                      <a:tailEnd type="none" w="sm" len="sm"/>
                    </a:lnL>
                    <a:lnR w="9525" cap="flat" cmpd="sng">
                      <a:solidFill>
                        <a:srgbClr val="191919"/>
                      </a:solidFill>
                      <a:prstDash val="solid"/>
                      <a:round/>
                      <a:headEnd type="none" w="sm" len="sm"/>
                      <a:tailEnd type="none" w="sm" len="sm"/>
                    </a:lnR>
                    <a:lnT w="9525" cap="flat" cmpd="sng">
                      <a:solidFill>
                        <a:srgbClr val="191919"/>
                      </a:solidFill>
                      <a:prstDash val="solid"/>
                      <a:round/>
                      <a:headEnd type="none" w="sm" len="sm"/>
                      <a:tailEnd type="none" w="sm" len="sm"/>
                    </a:lnT>
                    <a:lnB w="9525" cap="flat" cmpd="sng">
                      <a:solidFill>
                        <a:srgbClr val="191919"/>
                      </a:solidFill>
                      <a:prstDash val="solid"/>
                      <a:round/>
                      <a:headEnd type="none" w="sm" len="sm"/>
                      <a:tailEnd type="none" w="sm" len="sm"/>
                    </a:lnB>
                    <a:solidFill>
                      <a:srgbClr val="EDFBEB"/>
                    </a:solidFill>
                  </a:tcPr>
                </a:tc>
                <a:tc>
                  <a:txBody>
                    <a:bodyPr/>
                    <a:lstStyle/>
                    <a:p>
                      <a:pPr marL="0" lvl="0" indent="0" algn="ctr" rtl="0">
                        <a:spcBef>
                          <a:spcPts val="0"/>
                        </a:spcBef>
                        <a:spcAft>
                          <a:spcPts val="0"/>
                        </a:spcAft>
                        <a:buNone/>
                      </a:pPr>
                      <a:r>
                        <a:rPr lang="en" sz="1100" b="1">
                          <a:latin typeface="Archivo"/>
                          <a:ea typeface="Archivo"/>
                          <a:cs typeface="Archivo"/>
                          <a:sym typeface="Archivo"/>
                        </a:rPr>
                        <a:t>Test Strategy Requirements</a:t>
                      </a:r>
                      <a:endParaRPr sz="1100" b="1">
                        <a:latin typeface="Archivo"/>
                        <a:ea typeface="Archivo"/>
                        <a:cs typeface="Archivo"/>
                        <a:sym typeface="Archivo"/>
                      </a:endParaRPr>
                    </a:p>
                  </a:txBody>
                  <a:tcPr marL="121900" marR="121900" marT="121900" marB="121900" anchor="ctr">
                    <a:lnL w="9525" cap="flat" cmpd="sng">
                      <a:solidFill>
                        <a:srgbClr val="191919"/>
                      </a:solidFill>
                      <a:prstDash val="solid"/>
                      <a:round/>
                      <a:headEnd type="none" w="sm" len="sm"/>
                      <a:tailEnd type="none" w="sm" len="sm"/>
                    </a:lnL>
                    <a:lnR w="9525" cap="flat" cmpd="sng">
                      <a:solidFill>
                        <a:srgbClr val="191919"/>
                      </a:solidFill>
                      <a:prstDash val="solid"/>
                      <a:round/>
                      <a:headEnd type="none" w="sm" len="sm"/>
                      <a:tailEnd type="none" w="sm" len="sm"/>
                    </a:lnR>
                    <a:lnT w="9525" cap="flat" cmpd="sng">
                      <a:solidFill>
                        <a:srgbClr val="191919"/>
                      </a:solidFill>
                      <a:prstDash val="solid"/>
                      <a:round/>
                      <a:headEnd type="none" w="sm" len="sm"/>
                      <a:tailEnd type="none" w="sm" len="sm"/>
                    </a:lnT>
                    <a:lnB w="9525" cap="flat" cmpd="sng">
                      <a:solidFill>
                        <a:srgbClr val="191919"/>
                      </a:solidFill>
                      <a:prstDash val="solid"/>
                      <a:round/>
                      <a:headEnd type="none" w="sm" len="sm"/>
                      <a:tailEnd type="none" w="sm" len="sm"/>
                    </a:lnB>
                    <a:solidFill>
                      <a:srgbClr val="EDFBEB"/>
                    </a:solidFill>
                  </a:tcPr>
                </a:tc>
                <a:tc>
                  <a:txBody>
                    <a:bodyPr/>
                    <a:lstStyle/>
                    <a:p>
                      <a:pPr marL="0" lvl="0" indent="0" algn="ctr" rtl="0">
                        <a:spcBef>
                          <a:spcPts val="0"/>
                        </a:spcBef>
                        <a:spcAft>
                          <a:spcPts val="0"/>
                        </a:spcAft>
                        <a:buNone/>
                      </a:pPr>
                      <a:r>
                        <a:rPr lang="en" sz="1100" b="1">
                          <a:latin typeface="Archivo"/>
                          <a:ea typeface="Archivo"/>
                          <a:cs typeface="Archivo"/>
                          <a:sym typeface="Archivo"/>
                        </a:rPr>
                        <a:t>Test Methodology</a:t>
                      </a:r>
                      <a:endParaRPr sz="1100" b="1">
                        <a:latin typeface="Archivo"/>
                        <a:ea typeface="Archivo"/>
                        <a:cs typeface="Archivo"/>
                        <a:sym typeface="Archivo"/>
                      </a:endParaRPr>
                    </a:p>
                  </a:txBody>
                  <a:tcPr marL="121900" marR="121900" marT="121900" marB="121900" anchor="ctr">
                    <a:lnL w="9525" cap="flat" cmpd="sng">
                      <a:solidFill>
                        <a:srgbClr val="191919"/>
                      </a:solidFill>
                      <a:prstDash val="solid"/>
                      <a:round/>
                      <a:headEnd type="none" w="sm" len="sm"/>
                      <a:tailEnd type="none" w="sm" len="sm"/>
                    </a:lnL>
                    <a:lnR w="9525" cap="flat" cmpd="sng">
                      <a:solidFill>
                        <a:srgbClr val="191919"/>
                      </a:solidFill>
                      <a:prstDash val="solid"/>
                      <a:round/>
                      <a:headEnd type="none" w="sm" len="sm"/>
                      <a:tailEnd type="none" w="sm" len="sm"/>
                    </a:lnR>
                    <a:lnT w="9525" cap="flat" cmpd="sng">
                      <a:solidFill>
                        <a:srgbClr val="191919"/>
                      </a:solidFill>
                      <a:prstDash val="solid"/>
                      <a:round/>
                      <a:headEnd type="none" w="sm" len="sm"/>
                      <a:tailEnd type="none" w="sm" len="sm"/>
                    </a:lnT>
                    <a:lnB w="9525" cap="flat" cmpd="sng">
                      <a:solidFill>
                        <a:srgbClr val="191919"/>
                      </a:solidFill>
                      <a:prstDash val="solid"/>
                      <a:round/>
                      <a:headEnd type="none" w="sm" len="sm"/>
                      <a:tailEnd type="none" w="sm" len="sm"/>
                    </a:lnB>
                    <a:solidFill>
                      <a:srgbClr val="EDFBEB"/>
                    </a:solidFill>
                  </a:tcPr>
                </a:tc>
                <a:extLst>
                  <a:ext uri="{0D108BD9-81ED-4DB2-BD59-A6C34878D82A}">
                    <a16:rowId xmlns:a16="http://schemas.microsoft.com/office/drawing/2014/main" val="10000"/>
                  </a:ext>
                </a:extLst>
              </a:tr>
              <a:tr h="1666200">
                <a:tc>
                  <a:txBody>
                    <a:bodyPr/>
                    <a:lstStyle/>
                    <a:p>
                      <a:pPr marL="0" lvl="0" indent="0" algn="ctr" rtl="0">
                        <a:spcBef>
                          <a:spcPts val="0"/>
                        </a:spcBef>
                        <a:spcAft>
                          <a:spcPts val="0"/>
                        </a:spcAft>
                        <a:buNone/>
                      </a:pPr>
                      <a:r>
                        <a:rPr lang="en" sz="1100" b="1">
                          <a:latin typeface="Archivo"/>
                          <a:ea typeface="Archivo"/>
                          <a:cs typeface="Archivo"/>
                          <a:sym typeface="Archivo"/>
                        </a:rPr>
                        <a:t>Precision </a:t>
                      </a:r>
                      <a:endParaRPr sz="1100" b="1">
                        <a:latin typeface="Archivo"/>
                        <a:ea typeface="Archivo"/>
                        <a:cs typeface="Archivo"/>
                        <a:sym typeface="Archivo"/>
                      </a:endParaRPr>
                    </a:p>
                  </a:txBody>
                  <a:tcPr marL="121900" marR="121900" marT="121900" marB="121900" anchor="ctr">
                    <a:lnL w="9525" cap="flat" cmpd="sng">
                      <a:solidFill>
                        <a:srgbClr val="191919"/>
                      </a:solidFill>
                      <a:prstDash val="solid"/>
                      <a:round/>
                      <a:headEnd type="none" w="sm" len="sm"/>
                      <a:tailEnd type="none" w="sm" len="sm"/>
                    </a:lnL>
                    <a:lnR w="9525" cap="flat" cmpd="sng">
                      <a:solidFill>
                        <a:srgbClr val="191919"/>
                      </a:solidFill>
                      <a:prstDash val="solid"/>
                      <a:round/>
                      <a:headEnd type="none" w="sm" len="sm"/>
                      <a:tailEnd type="none" w="sm" len="sm"/>
                    </a:lnR>
                    <a:lnT w="9525" cap="flat" cmpd="sng">
                      <a:solidFill>
                        <a:srgbClr val="191919"/>
                      </a:solidFill>
                      <a:prstDash val="solid"/>
                      <a:round/>
                      <a:headEnd type="none" w="sm" len="sm"/>
                      <a:tailEnd type="none" w="sm" len="sm"/>
                    </a:lnT>
                    <a:lnB w="9525" cap="flat" cmpd="sng">
                      <a:solidFill>
                        <a:srgbClr val="191919"/>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rgbClr val="191919"/>
                          </a:solidFill>
                          <a:latin typeface="Archivo"/>
                          <a:ea typeface="Archivo"/>
                          <a:cs typeface="Archivo"/>
                          <a:sym typeface="Archivo"/>
                        </a:rPr>
                        <a:t>Ensure that automated test scripts throw out fewer false positives than manual testing and provide increased test coverage of the SIEM functionalities. </a:t>
                      </a:r>
                      <a:endParaRPr sz="900">
                        <a:solidFill>
                          <a:srgbClr val="191919"/>
                        </a:solidFill>
                        <a:latin typeface="Archivo"/>
                        <a:ea typeface="Archivo"/>
                        <a:cs typeface="Archivo"/>
                        <a:sym typeface="Archivo"/>
                      </a:endParaRPr>
                    </a:p>
                    <a:p>
                      <a:pPr marL="0" lvl="0" indent="0" algn="l" rtl="0">
                        <a:spcBef>
                          <a:spcPts val="0"/>
                        </a:spcBef>
                        <a:spcAft>
                          <a:spcPts val="0"/>
                        </a:spcAft>
                        <a:buNone/>
                      </a:pPr>
                      <a:endParaRPr sz="900">
                        <a:solidFill>
                          <a:srgbClr val="191919"/>
                        </a:solidFill>
                        <a:latin typeface="Archivo"/>
                        <a:ea typeface="Archivo"/>
                        <a:cs typeface="Archivo"/>
                        <a:sym typeface="Archivo"/>
                      </a:endParaRPr>
                    </a:p>
                  </a:txBody>
                  <a:tcPr marL="121900" marR="121900" marT="121900" marB="121900" anchor="ctr">
                    <a:lnL w="9525" cap="flat" cmpd="sng">
                      <a:solidFill>
                        <a:srgbClr val="191919"/>
                      </a:solidFill>
                      <a:prstDash val="solid"/>
                      <a:round/>
                      <a:headEnd type="none" w="sm" len="sm"/>
                      <a:tailEnd type="none" w="sm" len="sm"/>
                    </a:lnL>
                    <a:lnR w="9525" cap="flat" cmpd="sng">
                      <a:solidFill>
                        <a:srgbClr val="191919"/>
                      </a:solidFill>
                      <a:prstDash val="solid"/>
                      <a:round/>
                      <a:headEnd type="none" w="sm" len="sm"/>
                      <a:tailEnd type="none" w="sm" len="sm"/>
                    </a:lnR>
                    <a:lnT w="9525" cap="flat" cmpd="sng">
                      <a:solidFill>
                        <a:srgbClr val="191919"/>
                      </a:solidFill>
                      <a:prstDash val="solid"/>
                      <a:round/>
                      <a:headEnd type="none" w="sm" len="sm"/>
                      <a:tailEnd type="none" w="sm" len="sm"/>
                    </a:lnT>
                    <a:lnB w="9525" cap="flat" cmpd="sng">
                      <a:solidFill>
                        <a:srgbClr val="191919"/>
                      </a:solidFill>
                      <a:prstDash val="solid"/>
                      <a:round/>
                      <a:headEnd type="none" w="sm" len="sm"/>
                      <a:tailEnd type="none" w="sm" len="sm"/>
                    </a:lnB>
                  </a:tcPr>
                </a:tc>
                <a:tc>
                  <a:txBody>
                    <a:bodyPr/>
                    <a:lstStyle/>
                    <a:p>
                      <a:pPr marL="457200" lvl="0" indent="-273050" algn="l" rtl="0">
                        <a:spcBef>
                          <a:spcPts val="0"/>
                        </a:spcBef>
                        <a:spcAft>
                          <a:spcPts val="0"/>
                        </a:spcAft>
                        <a:buClr>
                          <a:srgbClr val="191919"/>
                        </a:buClr>
                        <a:buSzPts val="700"/>
                        <a:buFont typeface="Archivo"/>
                        <a:buChar char="●"/>
                      </a:pPr>
                      <a:r>
                        <a:rPr lang="en" sz="900">
                          <a:solidFill>
                            <a:srgbClr val="191919"/>
                          </a:solidFill>
                          <a:latin typeface="Archivo"/>
                          <a:ea typeface="Archivo"/>
                          <a:cs typeface="Archivo"/>
                          <a:sym typeface="Archivo"/>
                        </a:rPr>
                        <a:t>Need to determine what can and cannot be automated; reducing the risk of insufficient test coverage is crucial.</a:t>
                      </a:r>
                      <a:endParaRPr sz="900">
                        <a:solidFill>
                          <a:srgbClr val="191919"/>
                        </a:solidFill>
                        <a:latin typeface="Archivo"/>
                        <a:ea typeface="Archivo"/>
                        <a:cs typeface="Archivo"/>
                        <a:sym typeface="Archivo"/>
                      </a:endParaRPr>
                    </a:p>
                    <a:p>
                      <a:pPr marL="457200" lvl="0" indent="-273050" algn="l" rtl="0">
                        <a:spcBef>
                          <a:spcPts val="0"/>
                        </a:spcBef>
                        <a:spcAft>
                          <a:spcPts val="0"/>
                        </a:spcAft>
                        <a:buClr>
                          <a:srgbClr val="191919"/>
                        </a:buClr>
                        <a:buSzPts val="700"/>
                        <a:buFont typeface="Archivo"/>
                        <a:buChar char="●"/>
                      </a:pPr>
                      <a:r>
                        <a:rPr lang="en" sz="900">
                          <a:solidFill>
                            <a:srgbClr val="191919"/>
                          </a:solidFill>
                          <a:latin typeface="Archivo"/>
                          <a:ea typeface="Archivo"/>
                          <a:cs typeface="Archivo"/>
                          <a:sym typeface="Archivo"/>
                        </a:rPr>
                        <a:t>Due to the Customer 0 program, internal use (IT team/ SOC) of the updated build depends on thorough regression testing and accurate reporting.</a:t>
                      </a:r>
                      <a:endParaRPr sz="900">
                        <a:solidFill>
                          <a:srgbClr val="191919"/>
                        </a:solidFill>
                        <a:latin typeface="Archivo"/>
                        <a:ea typeface="Archivo"/>
                        <a:cs typeface="Archivo"/>
                        <a:sym typeface="Archivo"/>
                      </a:endParaRPr>
                    </a:p>
                    <a:p>
                      <a:pPr marL="457200" lvl="0" indent="-273050" algn="l" rtl="0">
                        <a:spcBef>
                          <a:spcPts val="0"/>
                        </a:spcBef>
                        <a:spcAft>
                          <a:spcPts val="0"/>
                        </a:spcAft>
                        <a:buClr>
                          <a:srgbClr val="191919"/>
                        </a:buClr>
                        <a:buSzPts val="700"/>
                        <a:buFont typeface="Archivo"/>
                        <a:buChar char="●"/>
                      </a:pPr>
                      <a:r>
                        <a:rPr lang="en" sz="900">
                          <a:solidFill>
                            <a:srgbClr val="191919"/>
                          </a:solidFill>
                          <a:latin typeface="Archivo"/>
                          <a:ea typeface="Archivo"/>
                          <a:cs typeface="Archivo"/>
                          <a:sym typeface="Archivo"/>
                        </a:rPr>
                        <a:t>Different browsers may have different UI flows, so ensure performance consistency.</a:t>
                      </a:r>
                      <a:endParaRPr sz="900">
                        <a:solidFill>
                          <a:srgbClr val="191919"/>
                        </a:solidFill>
                        <a:latin typeface="Archivo"/>
                        <a:ea typeface="Archivo"/>
                        <a:cs typeface="Archivo"/>
                        <a:sym typeface="Archivo"/>
                      </a:endParaRPr>
                    </a:p>
                  </a:txBody>
                  <a:tcPr marL="121900" marR="121900" marT="121900" marB="121900" anchor="ctr">
                    <a:lnL w="9525" cap="flat" cmpd="sng">
                      <a:solidFill>
                        <a:srgbClr val="191919"/>
                      </a:solidFill>
                      <a:prstDash val="solid"/>
                      <a:round/>
                      <a:headEnd type="none" w="sm" len="sm"/>
                      <a:tailEnd type="none" w="sm" len="sm"/>
                    </a:lnL>
                    <a:lnR w="9525" cap="flat" cmpd="sng">
                      <a:solidFill>
                        <a:srgbClr val="191919"/>
                      </a:solidFill>
                      <a:prstDash val="solid"/>
                      <a:round/>
                      <a:headEnd type="none" w="sm" len="sm"/>
                      <a:tailEnd type="none" w="sm" len="sm"/>
                    </a:lnR>
                    <a:lnT w="9525" cap="flat" cmpd="sng">
                      <a:solidFill>
                        <a:srgbClr val="191919"/>
                      </a:solidFill>
                      <a:prstDash val="solid"/>
                      <a:round/>
                      <a:headEnd type="none" w="sm" len="sm"/>
                      <a:tailEnd type="none" w="sm" len="sm"/>
                    </a:lnT>
                    <a:lnB w="9525" cap="flat" cmpd="sng">
                      <a:solidFill>
                        <a:srgbClr val="191919"/>
                      </a:solidFill>
                      <a:prstDash val="solid"/>
                      <a:round/>
                      <a:headEnd type="none" w="sm" len="sm"/>
                      <a:tailEnd type="none" w="sm" len="sm"/>
                    </a:lnB>
                  </a:tcPr>
                </a:tc>
                <a:tc>
                  <a:txBody>
                    <a:bodyPr/>
                    <a:lstStyle/>
                    <a:p>
                      <a:pPr marL="457200" lvl="0" indent="-273050" algn="l" rtl="0">
                        <a:spcBef>
                          <a:spcPts val="0"/>
                        </a:spcBef>
                        <a:spcAft>
                          <a:spcPts val="0"/>
                        </a:spcAft>
                        <a:buClr>
                          <a:srgbClr val="191919"/>
                        </a:buClr>
                        <a:buSzPts val="700"/>
                        <a:buFont typeface="Archivo"/>
                        <a:buChar char="●"/>
                      </a:pPr>
                      <a:r>
                        <a:rPr lang="en" sz="900" b="1">
                          <a:solidFill>
                            <a:srgbClr val="191919"/>
                          </a:solidFill>
                          <a:latin typeface="Archivo"/>
                          <a:ea typeface="Archivo"/>
                          <a:cs typeface="Archivo"/>
                          <a:sym typeface="Archivo"/>
                        </a:rPr>
                        <a:t>Unit Testing</a:t>
                      </a:r>
                      <a:r>
                        <a:rPr lang="en" sz="900">
                          <a:solidFill>
                            <a:srgbClr val="191919"/>
                          </a:solidFill>
                          <a:latin typeface="Archivo"/>
                          <a:ea typeface="Archivo"/>
                          <a:cs typeface="Archivo"/>
                          <a:sym typeface="Archivo"/>
                        </a:rPr>
                        <a:t>: Historical product build with known issues is tested with the prospective automated test script. Result of test is compared with historical manual method report.</a:t>
                      </a:r>
                      <a:endParaRPr sz="900">
                        <a:solidFill>
                          <a:srgbClr val="191919"/>
                        </a:solidFill>
                        <a:latin typeface="Archivo"/>
                        <a:ea typeface="Archivo"/>
                        <a:cs typeface="Archivo"/>
                        <a:sym typeface="Archivo"/>
                      </a:endParaRPr>
                    </a:p>
                    <a:p>
                      <a:pPr marL="457200" lvl="0" indent="-273050" algn="l" rtl="0">
                        <a:spcBef>
                          <a:spcPts val="0"/>
                        </a:spcBef>
                        <a:spcAft>
                          <a:spcPts val="0"/>
                        </a:spcAft>
                        <a:buClr>
                          <a:srgbClr val="191919"/>
                        </a:buClr>
                        <a:buSzPts val="700"/>
                        <a:buFont typeface="Archivo"/>
                        <a:buChar char="●"/>
                      </a:pPr>
                      <a:r>
                        <a:rPr lang="en" sz="900" b="1">
                          <a:solidFill>
                            <a:srgbClr val="191919"/>
                          </a:solidFill>
                          <a:latin typeface="Archivo"/>
                          <a:ea typeface="Archivo"/>
                          <a:cs typeface="Archivo"/>
                          <a:sym typeface="Archivo"/>
                        </a:rPr>
                        <a:t>Regression Testing</a:t>
                      </a:r>
                      <a:r>
                        <a:rPr lang="en" sz="900">
                          <a:solidFill>
                            <a:srgbClr val="191919"/>
                          </a:solidFill>
                          <a:latin typeface="Archivo"/>
                          <a:ea typeface="Archivo"/>
                          <a:cs typeface="Archivo"/>
                          <a:sym typeface="Archivo"/>
                        </a:rPr>
                        <a:t>: CI/CD triggered test scripts retain same level of precision as before CI/CD integration.</a:t>
                      </a:r>
                      <a:endParaRPr sz="900">
                        <a:solidFill>
                          <a:srgbClr val="191919"/>
                        </a:solidFill>
                        <a:latin typeface="Archivo"/>
                        <a:ea typeface="Archivo"/>
                        <a:cs typeface="Archivo"/>
                        <a:sym typeface="Archivo"/>
                      </a:endParaRPr>
                    </a:p>
                    <a:p>
                      <a:pPr marL="457200" lvl="0" indent="-273050" algn="l" rtl="0">
                        <a:spcBef>
                          <a:spcPts val="0"/>
                        </a:spcBef>
                        <a:spcAft>
                          <a:spcPts val="0"/>
                        </a:spcAft>
                        <a:buClr>
                          <a:srgbClr val="191919"/>
                        </a:buClr>
                        <a:buSzPts val="700"/>
                        <a:buFont typeface="Archivo"/>
                        <a:buChar char="●"/>
                      </a:pPr>
                      <a:r>
                        <a:rPr lang="en" sz="900" b="1">
                          <a:solidFill>
                            <a:srgbClr val="191919"/>
                          </a:solidFill>
                          <a:latin typeface="Archivo"/>
                          <a:ea typeface="Archivo"/>
                          <a:cs typeface="Archivo"/>
                          <a:sym typeface="Archivo"/>
                        </a:rPr>
                        <a:t>Integration Testing</a:t>
                      </a:r>
                      <a:r>
                        <a:rPr lang="en" sz="900">
                          <a:solidFill>
                            <a:srgbClr val="191919"/>
                          </a:solidFill>
                          <a:latin typeface="Archivo"/>
                          <a:ea typeface="Archivo"/>
                          <a:cs typeface="Archivo"/>
                          <a:sym typeface="Archivo"/>
                        </a:rPr>
                        <a:t>: CI/CD triggered JUnit test reports summarize problem areas and trends. JUnit Reports are compared with historical manual reports.</a:t>
                      </a:r>
                      <a:endParaRPr sz="900">
                        <a:solidFill>
                          <a:srgbClr val="191919"/>
                        </a:solidFill>
                        <a:latin typeface="Archivo"/>
                        <a:ea typeface="Archivo"/>
                        <a:cs typeface="Archivo"/>
                        <a:sym typeface="Archivo"/>
                      </a:endParaRPr>
                    </a:p>
                    <a:p>
                      <a:pPr marL="457200" lvl="0" indent="-273050" algn="l" rtl="0">
                        <a:spcBef>
                          <a:spcPts val="0"/>
                        </a:spcBef>
                        <a:spcAft>
                          <a:spcPts val="0"/>
                        </a:spcAft>
                        <a:buClr>
                          <a:srgbClr val="191919"/>
                        </a:buClr>
                        <a:buSzPts val="700"/>
                        <a:buFont typeface="Archivo"/>
                        <a:buChar char="●"/>
                      </a:pPr>
                      <a:r>
                        <a:rPr lang="en" sz="900" b="1">
                          <a:solidFill>
                            <a:srgbClr val="191919"/>
                          </a:solidFill>
                          <a:latin typeface="Archivo"/>
                          <a:ea typeface="Archivo"/>
                          <a:cs typeface="Archivo"/>
                          <a:sym typeface="Archivo"/>
                        </a:rPr>
                        <a:t>Beta (UAT) Testing: Proactive communication between Customer 0 (SOC Team), Product and DevTest  when simulating each build so that issues with test precision, accuracy, and consistency are identified prior to release.</a:t>
                      </a:r>
                      <a:endParaRPr sz="900">
                        <a:solidFill>
                          <a:srgbClr val="191919"/>
                        </a:solidFill>
                        <a:latin typeface="Archivo"/>
                        <a:ea typeface="Archivo"/>
                        <a:cs typeface="Archivo"/>
                        <a:sym typeface="Archivo"/>
                      </a:endParaRPr>
                    </a:p>
                  </a:txBody>
                  <a:tcPr marL="121900" marR="121900" marT="121900" marB="121900" anchor="ctr">
                    <a:lnL w="9525" cap="flat" cmpd="sng">
                      <a:solidFill>
                        <a:srgbClr val="191919"/>
                      </a:solidFill>
                      <a:prstDash val="solid"/>
                      <a:round/>
                      <a:headEnd type="none" w="sm" len="sm"/>
                      <a:tailEnd type="none" w="sm" len="sm"/>
                    </a:lnL>
                    <a:lnR w="9525" cap="flat" cmpd="sng">
                      <a:solidFill>
                        <a:srgbClr val="191919"/>
                      </a:solidFill>
                      <a:prstDash val="solid"/>
                      <a:round/>
                      <a:headEnd type="none" w="sm" len="sm"/>
                      <a:tailEnd type="none" w="sm" len="sm"/>
                    </a:lnR>
                    <a:lnT w="9525" cap="flat" cmpd="sng">
                      <a:solidFill>
                        <a:srgbClr val="191919"/>
                      </a:solidFill>
                      <a:prstDash val="solid"/>
                      <a:round/>
                      <a:headEnd type="none" w="sm" len="sm"/>
                      <a:tailEnd type="none" w="sm" len="sm"/>
                    </a:lnT>
                    <a:lnB w="9525" cap="flat" cmpd="sng">
                      <a:solidFill>
                        <a:srgbClr val="191919"/>
                      </a:solidFill>
                      <a:prstDash val="solid"/>
                      <a:round/>
                      <a:headEnd type="none" w="sm" len="sm"/>
                      <a:tailEnd type="none" w="sm" len="sm"/>
                    </a:lnB>
                  </a:tcPr>
                </a:tc>
                <a:extLst>
                  <a:ext uri="{0D108BD9-81ED-4DB2-BD59-A6C34878D82A}">
                    <a16:rowId xmlns:a16="http://schemas.microsoft.com/office/drawing/2014/main" val="10001"/>
                  </a:ext>
                </a:extLst>
              </a:tr>
              <a:tr h="1743067">
                <a:tc>
                  <a:txBody>
                    <a:bodyPr/>
                    <a:lstStyle/>
                    <a:p>
                      <a:pPr marL="0" lvl="0" indent="0" algn="ctr" rtl="0">
                        <a:spcBef>
                          <a:spcPts val="0"/>
                        </a:spcBef>
                        <a:spcAft>
                          <a:spcPts val="0"/>
                        </a:spcAft>
                        <a:buNone/>
                      </a:pPr>
                      <a:r>
                        <a:rPr lang="en" sz="1100" b="1">
                          <a:latin typeface="Archivo"/>
                          <a:ea typeface="Archivo"/>
                          <a:cs typeface="Archivo"/>
                          <a:sym typeface="Archivo"/>
                        </a:rPr>
                        <a:t>Efficiency</a:t>
                      </a:r>
                      <a:endParaRPr sz="1100" b="1">
                        <a:latin typeface="Archivo"/>
                        <a:ea typeface="Archivo"/>
                        <a:cs typeface="Archivo"/>
                        <a:sym typeface="Archivo"/>
                      </a:endParaRPr>
                    </a:p>
                  </a:txBody>
                  <a:tcPr marL="121900" marR="121900" marT="121900" marB="121900" anchor="ctr">
                    <a:lnL w="9525" cap="flat" cmpd="sng">
                      <a:solidFill>
                        <a:srgbClr val="191919"/>
                      </a:solidFill>
                      <a:prstDash val="solid"/>
                      <a:round/>
                      <a:headEnd type="none" w="sm" len="sm"/>
                      <a:tailEnd type="none" w="sm" len="sm"/>
                    </a:lnL>
                    <a:lnR w="9525" cap="flat" cmpd="sng">
                      <a:solidFill>
                        <a:srgbClr val="191919"/>
                      </a:solidFill>
                      <a:prstDash val="solid"/>
                      <a:round/>
                      <a:headEnd type="none" w="sm" len="sm"/>
                      <a:tailEnd type="none" w="sm" len="sm"/>
                    </a:lnR>
                    <a:lnT w="9525" cap="flat" cmpd="sng">
                      <a:solidFill>
                        <a:srgbClr val="191919"/>
                      </a:solidFill>
                      <a:prstDash val="solid"/>
                      <a:round/>
                      <a:headEnd type="none" w="sm" len="sm"/>
                      <a:tailEnd type="none" w="sm" len="sm"/>
                    </a:lnT>
                    <a:lnB w="9525" cap="flat" cmpd="sng">
                      <a:solidFill>
                        <a:srgbClr val="191919"/>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rgbClr val="191919"/>
                          </a:solidFill>
                          <a:latin typeface="Archivo"/>
                          <a:ea typeface="Archivo"/>
                          <a:cs typeface="Archivo"/>
                          <a:sym typeface="Archivo"/>
                        </a:rPr>
                        <a:t>The previous manual method took 7 days to setup and execute testing on 300 unit tests. In comparison, the setup and automated test execution only takes 72 hours for both 300 automated unit tests and around 60 remaining manual unit tests</a:t>
                      </a:r>
                      <a:endParaRPr sz="900">
                        <a:solidFill>
                          <a:srgbClr val="191919"/>
                        </a:solidFill>
                        <a:latin typeface="Archivo"/>
                        <a:ea typeface="Archivo"/>
                        <a:cs typeface="Archivo"/>
                        <a:sym typeface="Archivo"/>
                      </a:endParaRPr>
                    </a:p>
                  </a:txBody>
                  <a:tcPr marL="121900" marR="121900" marT="121900" marB="121900" anchor="ctr">
                    <a:lnL w="9525" cap="flat" cmpd="sng">
                      <a:solidFill>
                        <a:srgbClr val="191919"/>
                      </a:solidFill>
                      <a:prstDash val="solid"/>
                      <a:round/>
                      <a:headEnd type="none" w="sm" len="sm"/>
                      <a:tailEnd type="none" w="sm" len="sm"/>
                    </a:lnL>
                    <a:lnR w="9525" cap="flat" cmpd="sng">
                      <a:solidFill>
                        <a:srgbClr val="191919"/>
                      </a:solidFill>
                      <a:prstDash val="solid"/>
                      <a:round/>
                      <a:headEnd type="none" w="sm" len="sm"/>
                      <a:tailEnd type="none" w="sm" len="sm"/>
                    </a:lnR>
                    <a:lnT w="9525" cap="flat" cmpd="sng">
                      <a:solidFill>
                        <a:srgbClr val="191919"/>
                      </a:solidFill>
                      <a:prstDash val="solid"/>
                      <a:round/>
                      <a:headEnd type="none" w="sm" len="sm"/>
                      <a:tailEnd type="none" w="sm" len="sm"/>
                    </a:lnT>
                    <a:lnB w="9525" cap="flat" cmpd="sng">
                      <a:solidFill>
                        <a:srgbClr val="191919"/>
                      </a:solidFill>
                      <a:prstDash val="solid"/>
                      <a:round/>
                      <a:headEnd type="none" w="sm" len="sm"/>
                      <a:tailEnd type="none" w="sm" len="sm"/>
                    </a:lnB>
                  </a:tcPr>
                </a:tc>
                <a:tc>
                  <a:txBody>
                    <a:bodyPr/>
                    <a:lstStyle/>
                    <a:p>
                      <a:pPr marL="457200" lvl="0" indent="-273050" algn="l" rtl="0">
                        <a:spcBef>
                          <a:spcPts val="0"/>
                        </a:spcBef>
                        <a:spcAft>
                          <a:spcPts val="0"/>
                        </a:spcAft>
                        <a:buClr>
                          <a:srgbClr val="191919"/>
                        </a:buClr>
                        <a:buSzPts val="700"/>
                        <a:buFont typeface="Archivo"/>
                        <a:buChar char="●"/>
                      </a:pPr>
                      <a:r>
                        <a:rPr lang="en" sz="900">
                          <a:solidFill>
                            <a:srgbClr val="191919"/>
                          </a:solidFill>
                          <a:latin typeface="Archivo"/>
                          <a:ea typeface="Archivo"/>
                          <a:cs typeface="Archivo"/>
                          <a:sym typeface="Archivo"/>
                        </a:rPr>
                        <a:t>CI/CD testing triggers verify whether updated builds include new UI features.</a:t>
                      </a:r>
                      <a:endParaRPr sz="900">
                        <a:solidFill>
                          <a:srgbClr val="191919"/>
                        </a:solidFill>
                        <a:latin typeface="Archivo"/>
                        <a:ea typeface="Archivo"/>
                        <a:cs typeface="Archivo"/>
                        <a:sym typeface="Archivo"/>
                      </a:endParaRPr>
                    </a:p>
                    <a:p>
                      <a:pPr marL="457200" lvl="0" indent="-273050" algn="l" rtl="0">
                        <a:spcBef>
                          <a:spcPts val="0"/>
                        </a:spcBef>
                        <a:spcAft>
                          <a:spcPts val="0"/>
                        </a:spcAft>
                        <a:buClr>
                          <a:srgbClr val="191919"/>
                        </a:buClr>
                        <a:buSzPts val="700"/>
                        <a:buFont typeface="Archivo"/>
                        <a:buChar char="●"/>
                      </a:pPr>
                      <a:r>
                        <a:rPr lang="en" sz="900">
                          <a:solidFill>
                            <a:srgbClr val="191919"/>
                          </a:solidFill>
                          <a:latin typeface="Archivo"/>
                          <a:ea typeface="Archivo"/>
                          <a:cs typeface="Archivo"/>
                          <a:sym typeface="Archivo"/>
                        </a:rPr>
                        <a:t>Make sure that Selenium Grid enables parallel testing across multiple browsers.</a:t>
                      </a:r>
                      <a:endParaRPr sz="900">
                        <a:solidFill>
                          <a:srgbClr val="191919"/>
                        </a:solidFill>
                        <a:latin typeface="Archivo"/>
                        <a:ea typeface="Archivo"/>
                        <a:cs typeface="Archivo"/>
                        <a:sym typeface="Archivo"/>
                      </a:endParaRPr>
                    </a:p>
                    <a:p>
                      <a:pPr marL="457200" lvl="0" indent="-273050" algn="l" rtl="0">
                        <a:spcBef>
                          <a:spcPts val="0"/>
                        </a:spcBef>
                        <a:spcAft>
                          <a:spcPts val="0"/>
                        </a:spcAft>
                        <a:buClr>
                          <a:srgbClr val="191919"/>
                        </a:buClr>
                        <a:buSzPts val="700"/>
                        <a:buFont typeface="Archivo"/>
                        <a:buChar char="●"/>
                      </a:pPr>
                      <a:r>
                        <a:rPr lang="en" sz="900">
                          <a:solidFill>
                            <a:srgbClr val="191919"/>
                          </a:solidFill>
                          <a:latin typeface="Archivo"/>
                          <a:ea typeface="Archivo"/>
                          <a:cs typeface="Archivo"/>
                          <a:sym typeface="Archivo"/>
                        </a:rPr>
                        <a:t>Multiple copies of the updated build may be required for parallel testing, necessitating hardware capable of handling the load.</a:t>
                      </a:r>
                      <a:endParaRPr sz="900">
                        <a:solidFill>
                          <a:srgbClr val="191919"/>
                        </a:solidFill>
                        <a:latin typeface="Archivo"/>
                        <a:ea typeface="Archivo"/>
                        <a:cs typeface="Archivo"/>
                        <a:sym typeface="Archivo"/>
                      </a:endParaRPr>
                    </a:p>
                    <a:p>
                      <a:pPr marL="457200" lvl="0" indent="-273050" algn="l" rtl="0">
                        <a:spcBef>
                          <a:spcPts val="0"/>
                        </a:spcBef>
                        <a:spcAft>
                          <a:spcPts val="0"/>
                        </a:spcAft>
                        <a:buClr>
                          <a:srgbClr val="191919"/>
                        </a:buClr>
                        <a:buSzPts val="700"/>
                        <a:buFont typeface="Archivo"/>
                        <a:buChar char="●"/>
                      </a:pPr>
                      <a:r>
                        <a:rPr lang="en" sz="900">
                          <a:solidFill>
                            <a:srgbClr val="191919"/>
                          </a:solidFill>
                          <a:latin typeface="Archivo"/>
                          <a:ea typeface="Archivo"/>
                          <a:cs typeface="Archivo"/>
                          <a:sym typeface="Archivo"/>
                        </a:rPr>
                        <a:t>DevTest requires continuous communication with Product to anticipate new UI features well in advance of updates.</a:t>
                      </a:r>
                      <a:endParaRPr sz="900">
                        <a:solidFill>
                          <a:srgbClr val="191919"/>
                        </a:solidFill>
                        <a:latin typeface="Archivo"/>
                        <a:ea typeface="Archivo"/>
                        <a:cs typeface="Archivo"/>
                        <a:sym typeface="Archivo"/>
                      </a:endParaRPr>
                    </a:p>
                    <a:p>
                      <a:pPr marL="457200" lvl="0" indent="-273050" algn="l" rtl="0">
                        <a:spcBef>
                          <a:spcPts val="0"/>
                        </a:spcBef>
                        <a:spcAft>
                          <a:spcPts val="0"/>
                        </a:spcAft>
                        <a:buClr>
                          <a:srgbClr val="191919"/>
                        </a:buClr>
                        <a:buSzPts val="700"/>
                        <a:buFont typeface="Archivo"/>
                        <a:buChar char="●"/>
                      </a:pPr>
                      <a:r>
                        <a:rPr lang="en" sz="900">
                          <a:solidFill>
                            <a:srgbClr val="191919"/>
                          </a:solidFill>
                          <a:latin typeface="Archivo"/>
                          <a:ea typeface="Archivo"/>
                          <a:cs typeface="Archivo"/>
                          <a:sym typeface="Archivo"/>
                        </a:rPr>
                        <a:t>Regular updates are crucial to mitigate environment setup bottlenecks and achieve the 72-hour timeframe.</a:t>
                      </a:r>
                      <a:endParaRPr sz="900">
                        <a:solidFill>
                          <a:srgbClr val="191919"/>
                        </a:solidFill>
                        <a:latin typeface="Archivo"/>
                        <a:ea typeface="Archivo"/>
                        <a:cs typeface="Archivo"/>
                        <a:sym typeface="Archivo"/>
                      </a:endParaRPr>
                    </a:p>
                  </a:txBody>
                  <a:tcPr marL="121900" marR="121900" marT="121900" marB="121900" anchor="ctr">
                    <a:lnL w="9525" cap="flat" cmpd="sng">
                      <a:solidFill>
                        <a:srgbClr val="191919"/>
                      </a:solidFill>
                      <a:prstDash val="solid"/>
                      <a:round/>
                      <a:headEnd type="none" w="sm" len="sm"/>
                      <a:tailEnd type="none" w="sm" len="sm"/>
                    </a:lnL>
                    <a:lnR w="9525" cap="flat" cmpd="sng">
                      <a:solidFill>
                        <a:srgbClr val="191919"/>
                      </a:solidFill>
                      <a:prstDash val="solid"/>
                      <a:round/>
                      <a:headEnd type="none" w="sm" len="sm"/>
                      <a:tailEnd type="none" w="sm" len="sm"/>
                    </a:lnR>
                    <a:lnT w="9525" cap="flat" cmpd="sng">
                      <a:solidFill>
                        <a:srgbClr val="191919"/>
                      </a:solidFill>
                      <a:prstDash val="solid"/>
                      <a:round/>
                      <a:headEnd type="none" w="sm" len="sm"/>
                      <a:tailEnd type="none" w="sm" len="sm"/>
                    </a:lnT>
                    <a:lnB w="9525" cap="flat" cmpd="sng">
                      <a:solidFill>
                        <a:srgbClr val="191919"/>
                      </a:solidFill>
                      <a:prstDash val="solid"/>
                      <a:round/>
                      <a:headEnd type="none" w="sm" len="sm"/>
                      <a:tailEnd type="none" w="sm" len="sm"/>
                    </a:lnB>
                  </a:tcPr>
                </a:tc>
                <a:tc>
                  <a:txBody>
                    <a:bodyPr/>
                    <a:lstStyle/>
                    <a:p>
                      <a:pPr marL="457200" lvl="0" indent="-273050" algn="l" rtl="0">
                        <a:spcBef>
                          <a:spcPts val="0"/>
                        </a:spcBef>
                        <a:spcAft>
                          <a:spcPts val="0"/>
                        </a:spcAft>
                        <a:buClr>
                          <a:srgbClr val="191919"/>
                        </a:buClr>
                        <a:buSzPts val="700"/>
                        <a:buFont typeface="Archivo"/>
                        <a:buChar char="●"/>
                      </a:pPr>
                      <a:r>
                        <a:rPr lang="en" sz="900" b="1">
                          <a:solidFill>
                            <a:srgbClr val="191919"/>
                          </a:solidFill>
                          <a:latin typeface="Archivo"/>
                          <a:ea typeface="Archivo"/>
                          <a:cs typeface="Archivo"/>
                          <a:sym typeface="Archivo"/>
                        </a:rPr>
                        <a:t>Unit Testing</a:t>
                      </a:r>
                      <a:r>
                        <a:rPr lang="en" sz="900">
                          <a:solidFill>
                            <a:srgbClr val="191919"/>
                          </a:solidFill>
                          <a:latin typeface="Archivo"/>
                          <a:ea typeface="Archivo"/>
                          <a:cs typeface="Archivo"/>
                          <a:sym typeface="Archivo"/>
                        </a:rPr>
                        <a:t>: If the updated build has no new UI features, CI/CD testing is automatically triggered and testing begins immediately. Otherwise, test execution is paused until Devtest manually triggers.</a:t>
                      </a:r>
                      <a:endParaRPr sz="900">
                        <a:solidFill>
                          <a:srgbClr val="191919"/>
                        </a:solidFill>
                        <a:latin typeface="Archivo"/>
                        <a:ea typeface="Archivo"/>
                        <a:cs typeface="Archivo"/>
                        <a:sym typeface="Archivo"/>
                      </a:endParaRPr>
                    </a:p>
                    <a:p>
                      <a:pPr marL="457200" lvl="0" indent="-273050" algn="l" rtl="0">
                        <a:spcBef>
                          <a:spcPts val="0"/>
                        </a:spcBef>
                        <a:spcAft>
                          <a:spcPts val="0"/>
                        </a:spcAft>
                        <a:buClr>
                          <a:srgbClr val="191919"/>
                        </a:buClr>
                        <a:buSzPts val="700"/>
                        <a:buFont typeface="Archivo"/>
                        <a:buChar char="●"/>
                      </a:pPr>
                      <a:r>
                        <a:rPr lang="en" sz="900" b="1">
                          <a:solidFill>
                            <a:srgbClr val="191919"/>
                          </a:solidFill>
                          <a:latin typeface="Archivo"/>
                          <a:ea typeface="Archivo"/>
                          <a:cs typeface="Archivo"/>
                          <a:sym typeface="Archivo"/>
                        </a:rPr>
                        <a:t>System Testing</a:t>
                      </a:r>
                      <a:r>
                        <a:rPr lang="en" sz="900">
                          <a:solidFill>
                            <a:srgbClr val="191919"/>
                          </a:solidFill>
                          <a:latin typeface="Archivo"/>
                          <a:ea typeface="Archivo"/>
                          <a:cs typeface="Archivo"/>
                          <a:sym typeface="Archivo"/>
                        </a:rPr>
                        <a:t>: Optimize number of Selenium Grid instances possible with proposed hardware. If number of instances causes system crash.</a:t>
                      </a:r>
                      <a:endParaRPr sz="900">
                        <a:solidFill>
                          <a:srgbClr val="191919"/>
                        </a:solidFill>
                        <a:latin typeface="Archivo"/>
                        <a:ea typeface="Archivo"/>
                        <a:cs typeface="Archivo"/>
                        <a:sym typeface="Archivo"/>
                      </a:endParaRPr>
                    </a:p>
                    <a:p>
                      <a:pPr marL="457200" lvl="0" indent="-273050" algn="l" rtl="0">
                        <a:spcBef>
                          <a:spcPts val="0"/>
                        </a:spcBef>
                        <a:spcAft>
                          <a:spcPts val="0"/>
                        </a:spcAft>
                        <a:buClr>
                          <a:srgbClr val="191919"/>
                        </a:buClr>
                        <a:buSzPts val="700"/>
                        <a:buFont typeface="Archivo"/>
                        <a:buChar char="●"/>
                      </a:pPr>
                      <a:r>
                        <a:rPr lang="en" sz="900" b="1">
                          <a:solidFill>
                            <a:srgbClr val="191919"/>
                          </a:solidFill>
                          <a:latin typeface="Archivo"/>
                          <a:ea typeface="Archivo"/>
                          <a:cs typeface="Archivo"/>
                          <a:sym typeface="Archivo"/>
                        </a:rPr>
                        <a:t>Alpha Testing</a:t>
                      </a:r>
                      <a:r>
                        <a:rPr lang="en" sz="900">
                          <a:solidFill>
                            <a:srgbClr val="191919"/>
                          </a:solidFill>
                          <a:latin typeface="Archivo"/>
                          <a:ea typeface="Archivo"/>
                          <a:cs typeface="Archivo"/>
                          <a:sym typeface="Archivo"/>
                        </a:rPr>
                        <a:t>: Continuous line of communication with Product allows DevTest to begin environment setup before the updated build is officially released.</a:t>
                      </a:r>
                      <a:endParaRPr sz="900" b="1">
                        <a:solidFill>
                          <a:srgbClr val="0000FF"/>
                        </a:solidFill>
                        <a:latin typeface="Archivo"/>
                        <a:ea typeface="Archivo"/>
                        <a:cs typeface="Archivo"/>
                        <a:sym typeface="Archivo"/>
                      </a:endParaRPr>
                    </a:p>
                  </a:txBody>
                  <a:tcPr marL="121900" marR="121900" marT="121900" marB="121900" anchor="ctr">
                    <a:lnL w="9525" cap="flat" cmpd="sng">
                      <a:solidFill>
                        <a:srgbClr val="191919"/>
                      </a:solidFill>
                      <a:prstDash val="solid"/>
                      <a:round/>
                      <a:headEnd type="none" w="sm" len="sm"/>
                      <a:tailEnd type="none" w="sm" len="sm"/>
                    </a:lnL>
                    <a:lnR w="9525" cap="flat" cmpd="sng">
                      <a:solidFill>
                        <a:srgbClr val="191919"/>
                      </a:solidFill>
                      <a:prstDash val="solid"/>
                      <a:round/>
                      <a:headEnd type="none" w="sm" len="sm"/>
                      <a:tailEnd type="none" w="sm" len="sm"/>
                    </a:lnR>
                    <a:lnT w="9525" cap="flat" cmpd="sng">
                      <a:solidFill>
                        <a:srgbClr val="191919"/>
                      </a:solidFill>
                      <a:prstDash val="solid"/>
                      <a:round/>
                      <a:headEnd type="none" w="sm" len="sm"/>
                      <a:tailEnd type="none" w="sm" len="sm"/>
                    </a:lnT>
                    <a:lnB w="9525" cap="flat" cmpd="sng">
                      <a:solidFill>
                        <a:srgbClr val="191919"/>
                      </a:solidFill>
                      <a:prstDash val="solid"/>
                      <a:round/>
                      <a:headEnd type="none" w="sm" len="sm"/>
                      <a:tailEnd type="none" w="sm" len="sm"/>
                    </a:lnB>
                  </a:tcPr>
                </a:tc>
                <a:extLst>
                  <a:ext uri="{0D108BD9-81ED-4DB2-BD59-A6C34878D82A}">
                    <a16:rowId xmlns:a16="http://schemas.microsoft.com/office/drawing/2014/main" val="10002"/>
                  </a:ext>
                </a:extLst>
              </a:tr>
              <a:tr h="1797333">
                <a:tc>
                  <a:txBody>
                    <a:bodyPr/>
                    <a:lstStyle/>
                    <a:p>
                      <a:pPr marL="0" lvl="0" indent="0" algn="ctr" rtl="0">
                        <a:spcBef>
                          <a:spcPts val="0"/>
                        </a:spcBef>
                        <a:spcAft>
                          <a:spcPts val="0"/>
                        </a:spcAft>
                        <a:buNone/>
                      </a:pPr>
                      <a:r>
                        <a:rPr lang="en" sz="1100" b="1">
                          <a:latin typeface="Archivo"/>
                          <a:ea typeface="Archivo"/>
                          <a:cs typeface="Archivo"/>
                          <a:sym typeface="Archivo"/>
                        </a:rPr>
                        <a:t>Security</a:t>
                      </a:r>
                      <a:endParaRPr sz="1100" b="1">
                        <a:latin typeface="Archivo"/>
                        <a:ea typeface="Archivo"/>
                        <a:cs typeface="Archivo"/>
                        <a:sym typeface="Archivo"/>
                      </a:endParaRPr>
                    </a:p>
                  </a:txBody>
                  <a:tcPr marL="121900" marR="121900" marT="121900" marB="121900" anchor="ctr">
                    <a:lnL w="9525" cap="flat" cmpd="sng">
                      <a:solidFill>
                        <a:srgbClr val="191919"/>
                      </a:solidFill>
                      <a:prstDash val="solid"/>
                      <a:round/>
                      <a:headEnd type="none" w="sm" len="sm"/>
                      <a:tailEnd type="none" w="sm" len="sm"/>
                    </a:lnL>
                    <a:lnR w="9525" cap="flat" cmpd="sng">
                      <a:solidFill>
                        <a:srgbClr val="191919"/>
                      </a:solidFill>
                      <a:prstDash val="solid"/>
                      <a:round/>
                      <a:headEnd type="none" w="sm" len="sm"/>
                      <a:tailEnd type="none" w="sm" len="sm"/>
                    </a:lnR>
                    <a:lnT w="9525" cap="flat" cmpd="sng">
                      <a:solidFill>
                        <a:srgbClr val="191919"/>
                      </a:solidFill>
                      <a:prstDash val="solid"/>
                      <a:round/>
                      <a:headEnd type="none" w="sm" len="sm"/>
                      <a:tailEnd type="none" w="sm" len="sm"/>
                    </a:lnT>
                    <a:lnB w="9525" cap="flat" cmpd="sng">
                      <a:solidFill>
                        <a:srgbClr val="191919"/>
                      </a:solidFill>
                      <a:prstDash val="solid"/>
                      <a:round/>
                      <a:headEnd type="none" w="sm" len="sm"/>
                      <a:tailEnd type="none" w="sm" len="sm"/>
                    </a:lnB>
                  </a:tcPr>
                </a:tc>
                <a:tc>
                  <a:txBody>
                    <a:bodyPr/>
                    <a:lstStyle/>
                    <a:p>
                      <a:pPr marL="0" lvl="0" indent="0" algn="l" rtl="0">
                        <a:spcBef>
                          <a:spcPts val="0"/>
                        </a:spcBef>
                        <a:spcAft>
                          <a:spcPts val="0"/>
                        </a:spcAft>
                        <a:buNone/>
                      </a:pPr>
                      <a:r>
                        <a:rPr lang="en" sz="900">
                          <a:latin typeface="Archivo"/>
                          <a:ea typeface="Archivo"/>
                          <a:cs typeface="Archivo"/>
                          <a:sym typeface="Archivo"/>
                        </a:rPr>
                        <a:t>Need to ensure that access to sample data and test script repository are restricted to only IT, Devops, and Product teams; also prepare crisis management strategies and security training for all company employees</a:t>
                      </a:r>
                      <a:endParaRPr sz="900">
                        <a:latin typeface="Archivo"/>
                        <a:ea typeface="Archivo"/>
                        <a:cs typeface="Archivo"/>
                        <a:sym typeface="Archivo"/>
                      </a:endParaRPr>
                    </a:p>
                  </a:txBody>
                  <a:tcPr marL="121900" marR="121900" marT="121900" marB="121900" anchor="ctr">
                    <a:lnL w="9525" cap="flat" cmpd="sng">
                      <a:solidFill>
                        <a:srgbClr val="191919"/>
                      </a:solidFill>
                      <a:prstDash val="solid"/>
                      <a:round/>
                      <a:headEnd type="none" w="sm" len="sm"/>
                      <a:tailEnd type="none" w="sm" len="sm"/>
                    </a:lnL>
                    <a:lnR w="9525" cap="flat" cmpd="sng">
                      <a:solidFill>
                        <a:srgbClr val="191919"/>
                      </a:solidFill>
                      <a:prstDash val="solid"/>
                      <a:round/>
                      <a:headEnd type="none" w="sm" len="sm"/>
                      <a:tailEnd type="none" w="sm" len="sm"/>
                    </a:lnR>
                    <a:lnT w="9525" cap="flat" cmpd="sng">
                      <a:solidFill>
                        <a:srgbClr val="191919"/>
                      </a:solidFill>
                      <a:prstDash val="solid"/>
                      <a:round/>
                      <a:headEnd type="none" w="sm" len="sm"/>
                      <a:tailEnd type="none" w="sm" len="sm"/>
                    </a:lnT>
                    <a:lnB w="9525" cap="flat" cmpd="sng">
                      <a:solidFill>
                        <a:srgbClr val="191919"/>
                      </a:solidFill>
                      <a:prstDash val="solid"/>
                      <a:round/>
                      <a:headEnd type="none" w="sm" len="sm"/>
                      <a:tailEnd type="none" w="sm" len="sm"/>
                    </a:lnB>
                  </a:tcPr>
                </a:tc>
                <a:tc>
                  <a:txBody>
                    <a:bodyPr/>
                    <a:lstStyle/>
                    <a:p>
                      <a:pPr marL="457200" lvl="0" indent="-273050" algn="l" rtl="0">
                        <a:spcBef>
                          <a:spcPts val="0"/>
                        </a:spcBef>
                        <a:spcAft>
                          <a:spcPts val="0"/>
                        </a:spcAft>
                        <a:buSzPts val="700"/>
                        <a:buFont typeface="Archivo"/>
                        <a:buChar char="●"/>
                      </a:pPr>
                      <a:r>
                        <a:rPr lang="en" sz="900">
                          <a:latin typeface="Archivo"/>
                          <a:ea typeface="Archivo"/>
                          <a:cs typeface="Archivo"/>
                          <a:sym typeface="Archivo"/>
                        </a:rPr>
                        <a:t>Need to ensure that all changes to the test suit are continuously reported with doxygen comments. </a:t>
                      </a:r>
                      <a:endParaRPr sz="900">
                        <a:latin typeface="Archivo"/>
                        <a:ea typeface="Archivo"/>
                        <a:cs typeface="Archivo"/>
                        <a:sym typeface="Archivo"/>
                      </a:endParaRPr>
                    </a:p>
                    <a:p>
                      <a:pPr marL="457200" lvl="0" indent="-273050" algn="l" rtl="0">
                        <a:spcBef>
                          <a:spcPts val="0"/>
                        </a:spcBef>
                        <a:spcAft>
                          <a:spcPts val="0"/>
                        </a:spcAft>
                        <a:buSzPts val="700"/>
                        <a:buFont typeface="Archivo"/>
                        <a:buChar char="●"/>
                      </a:pPr>
                      <a:r>
                        <a:rPr lang="en" sz="900">
                          <a:latin typeface="Archivo"/>
                          <a:ea typeface="Archivo"/>
                          <a:cs typeface="Archivo"/>
                          <a:sym typeface="Archivo"/>
                        </a:rPr>
                        <a:t>Obtain consensus between Product, DevTest, and SOC groups before a change is made to the test suite.</a:t>
                      </a:r>
                      <a:endParaRPr sz="900">
                        <a:latin typeface="Archivo"/>
                        <a:ea typeface="Archivo"/>
                        <a:cs typeface="Archivo"/>
                        <a:sym typeface="Archivo"/>
                      </a:endParaRPr>
                    </a:p>
                    <a:p>
                      <a:pPr marL="457200" lvl="0" indent="-273050" algn="l" rtl="0">
                        <a:spcBef>
                          <a:spcPts val="0"/>
                        </a:spcBef>
                        <a:spcAft>
                          <a:spcPts val="0"/>
                        </a:spcAft>
                        <a:buSzPts val="700"/>
                        <a:buFont typeface="Archivo"/>
                        <a:buChar char="●"/>
                      </a:pPr>
                      <a:r>
                        <a:rPr lang="en" sz="900">
                          <a:latin typeface="Archivo"/>
                          <a:ea typeface="Archivo"/>
                          <a:cs typeface="Archivo"/>
                          <a:sym typeface="Archivo"/>
                        </a:rPr>
                        <a:t>Ensure active logging, monitoring, and communication regarding potential issues and threats.</a:t>
                      </a:r>
                      <a:endParaRPr sz="900">
                        <a:latin typeface="Archivo"/>
                        <a:ea typeface="Archivo"/>
                        <a:cs typeface="Archivo"/>
                        <a:sym typeface="Archivo"/>
                      </a:endParaRPr>
                    </a:p>
                    <a:p>
                      <a:pPr marL="457200" lvl="0" indent="-273050" algn="l" rtl="0">
                        <a:spcBef>
                          <a:spcPts val="0"/>
                        </a:spcBef>
                        <a:spcAft>
                          <a:spcPts val="0"/>
                        </a:spcAft>
                        <a:buSzPts val="700"/>
                        <a:buFont typeface="Archivo"/>
                        <a:buChar char="●"/>
                      </a:pPr>
                      <a:r>
                        <a:rPr lang="en" sz="900">
                          <a:latin typeface="Archivo"/>
                          <a:ea typeface="Archivo"/>
                          <a:cs typeface="Archivo"/>
                          <a:sym typeface="Archivo"/>
                        </a:rPr>
                        <a:t>Establish an incident response and recovery plan in case access is breached.</a:t>
                      </a:r>
                      <a:endParaRPr sz="900">
                        <a:latin typeface="Archivo"/>
                        <a:ea typeface="Archivo"/>
                        <a:cs typeface="Archivo"/>
                        <a:sym typeface="Archivo"/>
                      </a:endParaRPr>
                    </a:p>
                  </a:txBody>
                  <a:tcPr marL="121900" marR="121900" marT="121900" marB="121900" anchor="ctr">
                    <a:lnL w="9525" cap="flat" cmpd="sng">
                      <a:solidFill>
                        <a:srgbClr val="191919"/>
                      </a:solidFill>
                      <a:prstDash val="solid"/>
                      <a:round/>
                      <a:headEnd type="none" w="sm" len="sm"/>
                      <a:tailEnd type="none" w="sm" len="sm"/>
                    </a:lnL>
                    <a:lnR w="9525" cap="flat" cmpd="sng">
                      <a:solidFill>
                        <a:srgbClr val="191919"/>
                      </a:solidFill>
                      <a:prstDash val="solid"/>
                      <a:round/>
                      <a:headEnd type="none" w="sm" len="sm"/>
                      <a:tailEnd type="none" w="sm" len="sm"/>
                    </a:lnR>
                    <a:lnT w="9525" cap="flat" cmpd="sng">
                      <a:solidFill>
                        <a:srgbClr val="191919"/>
                      </a:solidFill>
                      <a:prstDash val="solid"/>
                      <a:round/>
                      <a:headEnd type="none" w="sm" len="sm"/>
                      <a:tailEnd type="none" w="sm" len="sm"/>
                    </a:lnT>
                    <a:lnB w="9525" cap="flat" cmpd="sng">
                      <a:solidFill>
                        <a:srgbClr val="191919"/>
                      </a:solidFill>
                      <a:prstDash val="solid"/>
                      <a:round/>
                      <a:headEnd type="none" w="sm" len="sm"/>
                      <a:tailEnd type="none" w="sm" len="sm"/>
                    </a:lnB>
                  </a:tcPr>
                </a:tc>
                <a:tc>
                  <a:txBody>
                    <a:bodyPr/>
                    <a:lstStyle/>
                    <a:p>
                      <a:pPr marL="457200" lvl="0" indent="-273050" algn="l" rtl="0">
                        <a:spcBef>
                          <a:spcPts val="0"/>
                        </a:spcBef>
                        <a:spcAft>
                          <a:spcPts val="0"/>
                        </a:spcAft>
                        <a:buSzPts val="700"/>
                        <a:buFont typeface="Archivo"/>
                        <a:buChar char="●"/>
                      </a:pPr>
                      <a:r>
                        <a:rPr lang="en" sz="900" b="1">
                          <a:latin typeface="Archivo"/>
                          <a:ea typeface="Archivo"/>
                          <a:cs typeface="Archivo"/>
                          <a:sym typeface="Archivo"/>
                        </a:rPr>
                        <a:t>Unit Testing:</a:t>
                      </a:r>
                      <a:r>
                        <a:rPr lang="en" sz="900">
                          <a:latin typeface="Archivo"/>
                          <a:ea typeface="Archivo"/>
                          <a:cs typeface="Archivo"/>
                          <a:sym typeface="Archivo"/>
                        </a:rPr>
                        <a:t> Verify that only Product Engineer, SOC Analyst, IT DevTest, and DevOps Engineer can access test script repository; all changes must involve consensus between at least two parties.</a:t>
                      </a:r>
                      <a:endParaRPr sz="900">
                        <a:latin typeface="Archivo"/>
                        <a:ea typeface="Archivo"/>
                        <a:cs typeface="Archivo"/>
                        <a:sym typeface="Archivo"/>
                      </a:endParaRPr>
                    </a:p>
                    <a:p>
                      <a:pPr marL="457200" lvl="0" indent="-273050" algn="l" rtl="0">
                        <a:spcBef>
                          <a:spcPts val="0"/>
                        </a:spcBef>
                        <a:spcAft>
                          <a:spcPts val="0"/>
                        </a:spcAft>
                        <a:buSzPts val="700"/>
                        <a:buFont typeface="Archivo"/>
                        <a:buChar char="●"/>
                      </a:pPr>
                      <a:r>
                        <a:rPr lang="en" sz="900" b="1">
                          <a:latin typeface="Archivo"/>
                          <a:ea typeface="Archivo"/>
                          <a:cs typeface="Archivo"/>
                          <a:sym typeface="Archivo"/>
                        </a:rPr>
                        <a:t>Alpha Testing</a:t>
                      </a:r>
                      <a:r>
                        <a:rPr lang="en" sz="900">
                          <a:latin typeface="Archivo"/>
                          <a:ea typeface="Archivo"/>
                          <a:cs typeface="Archivo"/>
                          <a:sym typeface="Archivo"/>
                        </a:rPr>
                        <a:t>: Conduct early-phase testing in an isolated testing environment. Log real-time feedback from the team in addition to automated reports. Recruit </a:t>
                      </a:r>
                      <a:endParaRPr sz="900">
                        <a:latin typeface="Archivo"/>
                        <a:ea typeface="Archivo"/>
                        <a:cs typeface="Archivo"/>
                        <a:sym typeface="Archivo"/>
                      </a:endParaRPr>
                    </a:p>
                    <a:p>
                      <a:pPr marL="457200" lvl="0" indent="-273050" algn="l" rtl="0">
                        <a:spcBef>
                          <a:spcPts val="0"/>
                        </a:spcBef>
                        <a:spcAft>
                          <a:spcPts val="0"/>
                        </a:spcAft>
                        <a:buSzPts val="700"/>
                        <a:buFont typeface="Archivo"/>
                        <a:buChar char="●"/>
                      </a:pPr>
                      <a:r>
                        <a:rPr lang="en" sz="900" b="1">
                          <a:latin typeface="Archivo"/>
                          <a:ea typeface="Archivo"/>
                          <a:cs typeface="Archivo"/>
                          <a:sym typeface="Archivo"/>
                        </a:rPr>
                        <a:t>Regression Testing</a:t>
                      </a:r>
                      <a:r>
                        <a:rPr lang="en" sz="900">
                          <a:latin typeface="Archivo"/>
                          <a:ea typeface="Archivo"/>
                          <a:cs typeface="Archivo"/>
                          <a:sym typeface="Archivo"/>
                        </a:rPr>
                        <a:t>: Automate security scans to identify and report issues for each build so that the team is aware of potential threats. </a:t>
                      </a:r>
                      <a:endParaRPr sz="900">
                        <a:latin typeface="Archivo"/>
                        <a:ea typeface="Archivo"/>
                        <a:cs typeface="Archivo"/>
                        <a:sym typeface="Archivo"/>
                      </a:endParaRPr>
                    </a:p>
                    <a:p>
                      <a:pPr marL="457200" lvl="0" indent="-273050" algn="l" rtl="0">
                        <a:spcBef>
                          <a:spcPts val="0"/>
                        </a:spcBef>
                        <a:spcAft>
                          <a:spcPts val="0"/>
                        </a:spcAft>
                        <a:buSzPts val="700"/>
                        <a:buFont typeface="Archivo"/>
                        <a:buChar char="●"/>
                      </a:pPr>
                      <a:r>
                        <a:rPr lang="en" sz="900" b="1">
                          <a:latin typeface="Archivo"/>
                          <a:ea typeface="Archivo"/>
                          <a:cs typeface="Archivo"/>
                          <a:sym typeface="Archivo"/>
                        </a:rPr>
                        <a:t>Security Testing</a:t>
                      </a:r>
                      <a:r>
                        <a:rPr lang="en" sz="900">
                          <a:latin typeface="Archivo"/>
                          <a:ea typeface="Archivo"/>
                          <a:cs typeface="Archivo"/>
                          <a:sym typeface="Archivo"/>
                        </a:rPr>
                        <a:t>: Create comprehensive incident response and recovery plan through rollbacks, automated test backups, intrusion detection systems (IDS).</a:t>
                      </a:r>
                      <a:endParaRPr sz="900">
                        <a:latin typeface="Archivo"/>
                        <a:ea typeface="Archivo"/>
                        <a:cs typeface="Archivo"/>
                        <a:sym typeface="Archivo"/>
                      </a:endParaRPr>
                    </a:p>
                  </a:txBody>
                  <a:tcPr marL="121900" marR="121900" marT="121900" marB="121900" anchor="ctr">
                    <a:lnL w="9525" cap="flat" cmpd="sng">
                      <a:solidFill>
                        <a:srgbClr val="191919"/>
                      </a:solidFill>
                      <a:prstDash val="solid"/>
                      <a:round/>
                      <a:headEnd type="none" w="sm" len="sm"/>
                      <a:tailEnd type="none" w="sm" len="sm"/>
                    </a:lnL>
                    <a:lnR w="9525" cap="flat" cmpd="sng">
                      <a:solidFill>
                        <a:srgbClr val="191919"/>
                      </a:solidFill>
                      <a:prstDash val="solid"/>
                      <a:round/>
                      <a:headEnd type="none" w="sm" len="sm"/>
                      <a:tailEnd type="none" w="sm" len="sm"/>
                    </a:lnR>
                    <a:lnT w="9525" cap="flat" cmpd="sng">
                      <a:solidFill>
                        <a:srgbClr val="191919"/>
                      </a:solidFill>
                      <a:prstDash val="solid"/>
                      <a:round/>
                      <a:headEnd type="none" w="sm" len="sm"/>
                      <a:tailEnd type="none" w="sm" len="sm"/>
                    </a:lnT>
                    <a:lnB w="9525" cap="flat" cmpd="sng">
                      <a:solidFill>
                        <a:srgbClr val="191919"/>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075" name="Google Shape;1075;p103"/>
          <p:cNvSpPr txBox="1"/>
          <p:nvPr/>
        </p:nvSpPr>
        <p:spPr>
          <a:xfrm>
            <a:off x="11297367" y="6533767"/>
            <a:ext cx="894800" cy="298400"/>
          </a:xfrm>
          <a:prstGeom prst="rect">
            <a:avLst/>
          </a:prstGeom>
          <a:noFill/>
          <a:ln>
            <a:noFill/>
          </a:ln>
        </p:spPr>
        <p:txBody>
          <a:bodyPr spcFirstLastPara="1" wrap="square" lIns="121900" tIns="121900" rIns="121900" bIns="121900" anchor="t" anchorCtr="0">
            <a:noAutofit/>
          </a:bodyPr>
          <a:lstStyle/>
          <a:p>
            <a:pPr algn="ctr"/>
            <a:r>
              <a:rPr lang="en" sz="1200">
                <a:solidFill>
                  <a:schemeClr val="dk1"/>
                </a:solidFill>
                <a:latin typeface="Archivo"/>
                <a:ea typeface="Archivo"/>
                <a:cs typeface="Archivo"/>
                <a:sym typeface="Archivo"/>
              </a:rPr>
              <a:t>Average</a:t>
            </a:r>
            <a:endParaRPr sz="1200">
              <a:solidFill>
                <a:schemeClr val="dk1"/>
              </a:solidFill>
              <a:latin typeface="Archivo"/>
              <a:ea typeface="Archivo"/>
              <a:cs typeface="Archivo"/>
              <a:sym typeface="Archiv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9"/>
        <p:cNvGrpSpPr/>
        <p:nvPr/>
      </p:nvGrpSpPr>
      <p:grpSpPr>
        <a:xfrm>
          <a:off x="0" y="0"/>
          <a:ext cx="0" cy="0"/>
          <a:chOff x="0" y="0"/>
          <a:chExt cx="0" cy="0"/>
        </a:xfrm>
      </p:grpSpPr>
      <p:graphicFrame>
        <p:nvGraphicFramePr>
          <p:cNvPr id="1080" name="Google Shape;1080;p104"/>
          <p:cNvGraphicFramePr/>
          <p:nvPr/>
        </p:nvGraphicFramePr>
        <p:xfrm>
          <a:off x="112084" y="977267"/>
          <a:ext cx="4000000" cy="4000000"/>
        </p:xfrm>
        <a:graphic>
          <a:graphicData uri="http://schemas.openxmlformats.org/drawingml/2006/table">
            <a:tbl>
              <a:tblPr>
                <a:noFill/>
              </a:tblPr>
              <a:tblGrid>
                <a:gridCol w="961367">
                  <a:extLst>
                    <a:ext uri="{9D8B030D-6E8A-4147-A177-3AD203B41FA5}">
                      <a16:colId xmlns:a16="http://schemas.microsoft.com/office/drawing/2014/main" val="20000"/>
                    </a:ext>
                  </a:extLst>
                </a:gridCol>
                <a:gridCol w="961833">
                  <a:extLst>
                    <a:ext uri="{9D8B030D-6E8A-4147-A177-3AD203B41FA5}">
                      <a16:colId xmlns:a16="http://schemas.microsoft.com/office/drawing/2014/main" val="20001"/>
                    </a:ext>
                  </a:extLst>
                </a:gridCol>
                <a:gridCol w="906267">
                  <a:extLst>
                    <a:ext uri="{9D8B030D-6E8A-4147-A177-3AD203B41FA5}">
                      <a16:colId xmlns:a16="http://schemas.microsoft.com/office/drawing/2014/main" val="20002"/>
                    </a:ext>
                  </a:extLst>
                </a:gridCol>
                <a:gridCol w="2668800">
                  <a:extLst>
                    <a:ext uri="{9D8B030D-6E8A-4147-A177-3AD203B41FA5}">
                      <a16:colId xmlns:a16="http://schemas.microsoft.com/office/drawing/2014/main" val="20003"/>
                    </a:ext>
                  </a:extLst>
                </a:gridCol>
                <a:gridCol w="2422967">
                  <a:extLst>
                    <a:ext uri="{9D8B030D-6E8A-4147-A177-3AD203B41FA5}">
                      <a16:colId xmlns:a16="http://schemas.microsoft.com/office/drawing/2014/main" val="20004"/>
                    </a:ext>
                  </a:extLst>
                </a:gridCol>
                <a:gridCol w="1866500">
                  <a:extLst>
                    <a:ext uri="{9D8B030D-6E8A-4147-A177-3AD203B41FA5}">
                      <a16:colId xmlns:a16="http://schemas.microsoft.com/office/drawing/2014/main" val="20005"/>
                    </a:ext>
                  </a:extLst>
                </a:gridCol>
                <a:gridCol w="2180100">
                  <a:extLst>
                    <a:ext uri="{9D8B030D-6E8A-4147-A177-3AD203B41FA5}">
                      <a16:colId xmlns:a16="http://schemas.microsoft.com/office/drawing/2014/main" val="20006"/>
                    </a:ext>
                  </a:extLst>
                </a:gridCol>
              </a:tblGrid>
              <a:tr h="393067">
                <a:tc>
                  <a:txBody>
                    <a:bodyPr/>
                    <a:lstStyle/>
                    <a:p>
                      <a:pPr marL="0" lvl="0" indent="0" algn="ctr" rtl="0">
                        <a:spcBef>
                          <a:spcPts val="0"/>
                        </a:spcBef>
                        <a:spcAft>
                          <a:spcPts val="0"/>
                        </a:spcAft>
                        <a:buNone/>
                      </a:pPr>
                      <a:r>
                        <a:rPr lang="en" sz="800" b="1">
                          <a:latin typeface="Archivo"/>
                          <a:ea typeface="Archivo"/>
                          <a:cs typeface="Archivo"/>
                          <a:sym typeface="Archivo"/>
                        </a:rPr>
                        <a:t>Increment</a:t>
                      </a:r>
                      <a:endParaRPr sz="800" b="1">
                        <a:latin typeface="Archivo"/>
                        <a:ea typeface="Archivo"/>
                        <a:cs typeface="Archivo"/>
                        <a:sym typeface="Archivo"/>
                      </a:endParaRPr>
                    </a:p>
                  </a:txBody>
                  <a:tcPr marL="121900" marR="121900" marT="121900" marB="121900" anchor="ctr">
                    <a:lnL w="9525" cap="flat" cmpd="sng">
                      <a:solidFill>
                        <a:srgbClr val="3A3E5F"/>
                      </a:solidFill>
                      <a:prstDash val="solid"/>
                      <a:round/>
                      <a:headEnd type="none" w="sm" len="sm"/>
                      <a:tailEnd type="none" w="sm" len="sm"/>
                    </a:lnL>
                    <a:lnR w="9525" cap="flat" cmpd="sng">
                      <a:solidFill>
                        <a:srgbClr val="3A3E5F"/>
                      </a:solidFill>
                      <a:prstDash val="solid"/>
                      <a:round/>
                      <a:headEnd type="none" w="sm" len="sm"/>
                      <a:tailEnd type="none" w="sm" len="sm"/>
                    </a:lnR>
                    <a:lnT w="9525" cap="flat" cmpd="sng">
                      <a:solidFill>
                        <a:srgbClr val="3A3E5F"/>
                      </a:solidFill>
                      <a:prstDash val="solid"/>
                      <a:round/>
                      <a:headEnd type="none" w="sm" len="sm"/>
                      <a:tailEnd type="none" w="sm" len="sm"/>
                    </a:lnT>
                    <a:lnB w="9525" cap="flat" cmpd="sng">
                      <a:solidFill>
                        <a:srgbClr val="3A3E5F"/>
                      </a:solidFill>
                      <a:prstDash val="solid"/>
                      <a:round/>
                      <a:headEnd type="none" w="sm" len="sm"/>
                      <a:tailEnd type="none" w="sm" len="sm"/>
                    </a:lnB>
                    <a:solidFill>
                      <a:srgbClr val="D9EAD3"/>
                    </a:solidFill>
                  </a:tcPr>
                </a:tc>
                <a:tc>
                  <a:txBody>
                    <a:bodyPr/>
                    <a:lstStyle/>
                    <a:p>
                      <a:pPr marL="0" lvl="0" indent="0" algn="ctr" rtl="0">
                        <a:spcBef>
                          <a:spcPts val="0"/>
                        </a:spcBef>
                        <a:spcAft>
                          <a:spcPts val="0"/>
                        </a:spcAft>
                        <a:buNone/>
                      </a:pPr>
                      <a:r>
                        <a:rPr lang="en" sz="800" b="1">
                          <a:latin typeface="Archivo"/>
                          <a:ea typeface="Archivo"/>
                          <a:cs typeface="Archivo"/>
                          <a:sym typeface="Archivo"/>
                        </a:rPr>
                        <a:t>Testing Type</a:t>
                      </a:r>
                      <a:endParaRPr sz="800" b="1">
                        <a:latin typeface="Archivo"/>
                        <a:ea typeface="Archivo"/>
                        <a:cs typeface="Archivo"/>
                        <a:sym typeface="Archivo"/>
                      </a:endParaRPr>
                    </a:p>
                  </a:txBody>
                  <a:tcPr marL="121900" marR="121900" marT="121900" marB="121900" anchor="ctr">
                    <a:lnL w="9525" cap="flat" cmpd="sng">
                      <a:solidFill>
                        <a:srgbClr val="3A3E5F"/>
                      </a:solidFill>
                      <a:prstDash val="solid"/>
                      <a:round/>
                      <a:headEnd type="none" w="sm" len="sm"/>
                      <a:tailEnd type="none" w="sm" len="sm"/>
                    </a:lnL>
                    <a:lnR w="9525" cap="flat" cmpd="sng">
                      <a:solidFill>
                        <a:srgbClr val="3A3E5F"/>
                      </a:solidFill>
                      <a:prstDash val="solid"/>
                      <a:round/>
                      <a:headEnd type="none" w="sm" len="sm"/>
                      <a:tailEnd type="none" w="sm" len="sm"/>
                    </a:lnR>
                    <a:lnT w="9525" cap="flat" cmpd="sng">
                      <a:solidFill>
                        <a:srgbClr val="3A3E5F"/>
                      </a:solidFill>
                      <a:prstDash val="solid"/>
                      <a:round/>
                      <a:headEnd type="none" w="sm" len="sm"/>
                      <a:tailEnd type="none" w="sm" len="sm"/>
                    </a:lnT>
                    <a:lnB w="9525" cap="flat" cmpd="sng">
                      <a:solidFill>
                        <a:srgbClr val="3A3E5F"/>
                      </a:solidFill>
                      <a:prstDash val="solid"/>
                      <a:round/>
                      <a:headEnd type="none" w="sm" len="sm"/>
                      <a:tailEnd type="none" w="sm" len="sm"/>
                    </a:lnB>
                    <a:solidFill>
                      <a:srgbClr val="D9EAD3"/>
                    </a:solidFill>
                  </a:tcPr>
                </a:tc>
                <a:tc>
                  <a:txBody>
                    <a:bodyPr/>
                    <a:lstStyle/>
                    <a:p>
                      <a:pPr marL="0" lvl="0" indent="0" algn="ctr" rtl="0">
                        <a:spcBef>
                          <a:spcPts val="0"/>
                        </a:spcBef>
                        <a:spcAft>
                          <a:spcPts val="0"/>
                        </a:spcAft>
                        <a:buNone/>
                      </a:pPr>
                      <a:r>
                        <a:rPr lang="en" sz="800" b="1">
                          <a:latin typeface="Archivo"/>
                          <a:ea typeface="Archivo"/>
                          <a:cs typeface="Archivo"/>
                          <a:sym typeface="Archivo"/>
                        </a:rPr>
                        <a:t>Test Theme </a:t>
                      </a:r>
                      <a:endParaRPr sz="800" b="1">
                        <a:solidFill>
                          <a:srgbClr val="0000FF"/>
                        </a:solidFill>
                        <a:latin typeface="Archivo"/>
                        <a:ea typeface="Archivo"/>
                        <a:cs typeface="Archivo"/>
                        <a:sym typeface="Archivo"/>
                      </a:endParaRPr>
                    </a:p>
                  </a:txBody>
                  <a:tcPr marL="121900" marR="121900" marT="121900" marB="121900" anchor="ctr">
                    <a:lnL w="9525" cap="flat" cmpd="sng">
                      <a:solidFill>
                        <a:srgbClr val="3A3E5F"/>
                      </a:solidFill>
                      <a:prstDash val="solid"/>
                      <a:round/>
                      <a:headEnd type="none" w="sm" len="sm"/>
                      <a:tailEnd type="none" w="sm" len="sm"/>
                    </a:lnL>
                    <a:lnR w="9525" cap="flat" cmpd="sng">
                      <a:solidFill>
                        <a:srgbClr val="3A3E5F"/>
                      </a:solidFill>
                      <a:prstDash val="solid"/>
                      <a:round/>
                      <a:headEnd type="none" w="sm" len="sm"/>
                      <a:tailEnd type="none" w="sm" len="sm"/>
                    </a:lnR>
                    <a:lnT w="9525" cap="flat" cmpd="sng">
                      <a:solidFill>
                        <a:srgbClr val="3A3E5F"/>
                      </a:solidFill>
                      <a:prstDash val="solid"/>
                      <a:round/>
                      <a:headEnd type="none" w="sm" len="sm"/>
                      <a:tailEnd type="none" w="sm" len="sm"/>
                    </a:lnT>
                    <a:lnB w="9525" cap="flat" cmpd="sng">
                      <a:solidFill>
                        <a:srgbClr val="3A3E5F"/>
                      </a:solidFill>
                      <a:prstDash val="solid"/>
                      <a:round/>
                      <a:headEnd type="none" w="sm" len="sm"/>
                      <a:tailEnd type="none" w="sm" len="sm"/>
                    </a:lnB>
                    <a:solidFill>
                      <a:srgbClr val="D9EAD3"/>
                    </a:solidFill>
                  </a:tcPr>
                </a:tc>
                <a:tc>
                  <a:txBody>
                    <a:bodyPr/>
                    <a:lstStyle/>
                    <a:p>
                      <a:pPr marL="0" lvl="0" indent="0" algn="ctr" rtl="0">
                        <a:spcBef>
                          <a:spcPts val="0"/>
                        </a:spcBef>
                        <a:spcAft>
                          <a:spcPts val="0"/>
                        </a:spcAft>
                        <a:buNone/>
                      </a:pPr>
                      <a:r>
                        <a:rPr lang="en" sz="800" b="1">
                          <a:latin typeface="Archivo"/>
                          <a:ea typeface="Archivo"/>
                          <a:cs typeface="Archivo"/>
                          <a:sym typeface="Archivo"/>
                        </a:rPr>
                        <a:t>User Stories</a:t>
                      </a:r>
                      <a:endParaRPr sz="800" b="1">
                        <a:latin typeface="Archivo"/>
                        <a:ea typeface="Archivo"/>
                        <a:cs typeface="Archivo"/>
                        <a:sym typeface="Archivo"/>
                      </a:endParaRPr>
                    </a:p>
                  </a:txBody>
                  <a:tcPr marL="121900" marR="121900" marT="121900" marB="121900" anchor="ctr">
                    <a:lnL w="9525" cap="flat" cmpd="sng">
                      <a:solidFill>
                        <a:srgbClr val="3A3E5F"/>
                      </a:solidFill>
                      <a:prstDash val="solid"/>
                      <a:round/>
                      <a:headEnd type="none" w="sm" len="sm"/>
                      <a:tailEnd type="none" w="sm" len="sm"/>
                    </a:lnL>
                    <a:lnR w="9525" cap="flat" cmpd="sng">
                      <a:solidFill>
                        <a:srgbClr val="3A3E5F"/>
                      </a:solidFill>
                      <a:prstDash val="solid"/>
                      <a:round/>
                      <a:headEnd type="none" w="sm" len="sm"/>
                      <a:tailEnd type="none" w="sm" len="sm"/>
                    </a:lnR>
                    <a:lnT w="9525" cap="flat" cmpd="sng">
                      <a:solidFill>
                        <a:srgbClr val="3A3E5F"/>
                      </a:solidFill>
                      <a:prstDash val="solid"/>
                      <a:round/>
                      <a:headEnd type="none" w="sm" len="sm"/>
                      <a:tailEnd type="none" w="sm" len="sm"/>
                    </a:lnT>
                    <a:lnB w="9525" cap="flat" cmpd="sng">
                      <a:solidFill>
                        <a:srgbClr val="3A3E5F"/>
                      </a:solidFill>
                      <a:prstDash val="solid"/>
                      <a:round/>
                      <a:headEnd type="none" w="sm" len="sm"/>
                      <a:tailEnd type="none" w="sm" len="sm"/>
                    </a:lnB>
                    <a:solidFill>
                      <a:srgbClr val="D9EAD3"/>
                    </a:solidFill>
                  </a:tcPr>
                </a:tc>
                <a:tc>
                  <a:txBody>
                    <a:bodyPr/>
                    <a:lstStyle/>
                    <a:p>
                      <a:pPr marL="0" lvl="0" indent="0" algn="ctr" rtl="0">
                        <a:spcBef>
                          <a:spcPts val="0"/>
                        </a:spcBef>
                        <a:spcAft>
                          <a:spcPts val="0"/>
                        </a:spcAft>
                        <a:buNone/>
                      </a:pPr>
                      <a:r>
                        <a:rPr lang="en" sz="800" b="1">
                          <a:latin typeface="Archivo"/>
                          <a:ea typeface="Archivo"/>
                          <a:cs typeface="Archivo"/>
                          <a:sym typeface="Archivo"/>
                        </a:rPr>
                        <a:t>Test Objective</a:t>
                      </a:r>
                      <a:endParaRPr sz="800" b="1">
                        <a:latin typeface="Archivo"/>
                        <a:ea typeface="Archivo"/>
                        <a:cs typeface="Archivo"/>
                        <a:sym typeface="Archivo"/>
                      </a:endParaRPr>
                    </a:p>
                  </a:txBody>
                  <a:tcPr marL="121900" marR="121900" marT="121900" marB="121900" anchor="ctr">
                    <a:lnL w="9525" cap="flat" cmpd="sng">
                      <a:solidFill>
                        <a:srgbClr val="3A3E5F"/>
                      </a:solidFill>
                      <a:prstDash val="solid"/>
                      <a:round/>
                      <a:headEnd type="none" w="sm" len="sm"/>
                      <a:tailEnd type="none" w="sm" len="sm"/>
                    </a:lnL>
                    <a:lnR w="9525" cap="flat" cmpd="sng">
                      <a:solidFill>
                        <a:srgbClr val="3A3E5F"/>
                      </a:solidFill>
                      <a:prstDash val="solid"/>
                      <a:round/>
                      <a:headEnd type="none" w="sm" len="sm"/>
                      <a:tailEnd type="none" w="sm" len="sm"/>
                    </a:lnR>
                    <a:lnT w="9525" cap="flat" cmpd="sng">
                      <a:solidFill>
                        <a:srgbClr val="3A3E5F"/>
                      </a:solidFill>
                      <a:prstDash val="solid"/>
                      <a:round/>
                      <a:headEnd type="none" w="sm" len="sm"/>
                      <a:tailEnd type="none" w="sm" len="sm"/>
                    </a:lnT>
                    <a:lnB w="9525" cap="flat" cmpd="sng">
                      <a:solidFill>
                        <a:srgbClr val="3A3E5F"/>
                      </a:solidFill>
                      <a:prstDash val="solid"/>
                      <a:round/>
                      <a:headEnd type="none" w="sm" len="sm"/>
                      <a:tailEnd type="none" w="sm" len="sm"/>
                    </a:lnB>
                    <a:solidFill>
                      <a:srgbClr val="D9EAD3"/>
                    </a:solidFill>
                  </a:tcPr>
                </a:tc>
                <a:tc>
                  <a:txBody>
                    <a:bodyPr/>
                    <a:lstStyle/>
                    <a:p>
                      <a:pPr marL="0" lvl="0" indent="0" algn="ctr" rtl="0">
                        <a:spcBef>
                          <a:spcPts val="0"/>
                        </a:spcBef>
                        <a:spcAft>
                          <a:spcPts val="0"/>
                        </a:spcAft>
                        <a:buNone/>
                      </a:pPr>
                      <a:r>
                        <a:rPr lang="en" sz="800" b="1">
                          <a:latin typeface="Archivo"/>
                          <a:ea typeface="Archivo"/>
                          <a:cs typeface="Archivo"/>
                          <a:sym typeface="Archivo"/>
                        </a:rPr>
                        <a:t>Architecture/Tools</a:t>
                      </a:r>
                      <a:endParaRPr sz="800" b="1">
                        <a:latin typeface="Archivo"/>
                        <a:ea typeface="Archivo"/>
                        <a:cs typeface="Archivo"/>
                        <a:sym typeface="Archivo"/>
                      </a:endParaRPr>
                    </a:p>
                  </a:txBody>
                  <a:tcPr marL="121900" marR="121900" marT="121900" marB="121900" anchor="ctr">
                    <a:lnL w="9525" cap="flat" cmpd="sng">
                      <a:solidFill>
                        <a:srgbClr val="3A3E5F"/>
                      </a:solidFill>
                      <a:prstDash val="solid"/>
                      <a:round/>
                      <a:headEnd type="none" w="sm" len="sm"/>
                      <a:tailEnd type="none" w="sm" len="sm"/>
                    </a:lnL>
                    <a:lnR w="9525" cap="flat" cmpd="sng">
                      <a:solidFill>
                        <a:srgbClr val="3A3E5F"/>
                      </a:solidFill>
                      <a:prstDash val="solid"/>
                      <a:round/>
                      <a:headEnd type="none" w="sm" len="sm"/>
                      <a:tailEnd type="none" w="sm" len="sm"/>
                    </a:lnR>
                    <a:lnT w="9525" cap="flat" cmpd="sng">
                      <a:solidFill>
                        <a:srgbClr val="3A3E5F"/>
                      </a:solidFill>
                      <a:prstDash val="solid"/>
                      <a:round/>
                      <a:headEnd type="none" w="sm" len="sm"/>
                      <a:tailEnd type="none" w="sm" len="sm"/>
                    </a:lnT>
                    <a:lnB w="9525" cap="flat" cmpd="sng">
                      <a:solidFill>
                        <a:srgbClr val="3A3E5F"/>
                      </a:solidFill>
                      <a:prstDash val="solid"/>
                      <a:round/>
                      <a:headEnd type="none" w="sm" len="sm"/>
                      <a:tailEnd type="none" w="sm" len="sm"/>
                    </a:lnB>
                    <a:solidFill>
                      <a:srgbClr val="D9EAD3"/>
                    </a:solidFill>
                  </a:tcPr>
                </a:tc>
                <a:tc>
                  <a:txBody>
                    <a:bodyPr/>
                    <a:lstStyle/>
                    <a:p>
                      <a:pPr marL="0" lvl="0" indent="0" algn="ctr" rtl="0">
                        <a:spcBef>
                          <a:spcPts val="0"/>
                        </a:spcBef>
                        <a:spcAft>
                          <a:spcPts val="0"/>
                        </a:spcAft>
                        <a:buNone/>
                      </a:pPr>
                      <a:r>
                        <a:rPr lang="en" sz="800" b="1">
                          <a:latin typeface="Archivo"/>
                          <a:ea typeface="Archivo"/>
                          <a:cs typeface="Archivo"/>
                          <a:sym typeface="Archivo"/>
                        </a:rPr>
                        <a:t>Criteria</a:t>
                      </a:r>
                      <a:endParaRPr sz="800" b="1">
                        <a:latin typeface="Archivo"/>
                        <a:ea typeface="Archivo"/>
                        <a:cs typeface="Archivo"/>
                        <a:sym typeface="Archivo"/>
                      </a:endParaRPr>
                    </a:p>
                  </a:txBody>
                  <a:tcPr marL="121900" marR="121900" marT="121900" marB="121900" anchor="ctr">
                    <a:lnL w="9525" cap="flat" cmpd="sng">
                      <a:solidFill>
                        <a:srgbClr val="3A3E5F"/>
                      </a:solidFill>
                      <a:prstDash val="solid"/>
                      <a:round/>
                      <a:headEnd type="none" w="sm" len="sm"/>
                      <a:tailEnd type="none" w="sm" len="sm"/>
                    </a:lnL>
                    <a:lnR w="9525" cap="flat" cmpd="sng">
                      <a:solidFill>
                        <a:srgbClr val="3A3E5F"/>
                      </a:solidFill>
                      <a:prstDash val="solid"/>
                      <a:round/>
                      <a:headEnd type="none" w="sm" len="sm"/>
                      <a:tailEnd type="none" w="sm" len="sm"/>
                    </a:lnR>
                    <a:lnT w="9525" cap="flat" cmpd="sng">
                      <a:solidFill>
                        <a:srgbClr val="3A3E5F"/>
                      </a:solidFill>
                      <a:prstDash val="solid"/>
                      <a:round/>
                      <a:headEnd type="none" w="sm" len="sm"/>
                      <a:tailEnd type="none" w="sm" len="sm"/>
                    </a:lnT>
                    <a:lnB w="9525" cap="flat" cmpd="sng">
                      <a:solidFill>
                        <a:srgbClr val="3A3E5F"/>
                      </a:solidFill>
                      <a:prstDash val="solid"/>
                      <a:round/>
                      <a:headEnd type="none" w="sm" len="sm"/>
                      <a:tailEnd type="none" w="sm" len="sm"/>
                    </a:lnB>
                    <a:solidFill>
                      <a:srgbClr val="D9EAD3"/>
                    </a:solidFill>
                  </a:tcPr>
                </a:tc>
                <a:extLst>
                  <a:ext uri="{0D108BD9-81ED-4DB2-BD59-A6C34878D82A}">
                    <a16:rowId xmlns:a16="http://schemas.microsoft.com/office/drawing/2014/main" val="10000"/>
                  </a:ext>
                </a:extLst>
              </a:tr>
              <a:tr h="767900">
                <a:tc>
                  <a:txBody>
                    <a:bodyPr/>
                    <a:lstStyle/>
                    <a:p>
                      <a:pPr marL="0" lvl="0" indent="0" algn="ctr" rtl="0">
                        <a:spcBef>
                          <a:spcPts val="0"/>
                        </a:spcBef>
                        <a:spcAft>
                          <a:spcPts val="0"/>
                        </a:spcAft>
                        <a:buNone/>
                      </a:pPr>
                      <a:r>
                        <a:rPr lang="en" sz="800" b="1">
                          <a:latin typeface="Archivo"/>
                          <a:ea typeface="Archivo"/>
                          <a:cs typeface="Archivo"/>
                          <a:sym typeface="Archivo"/>
                        </a:rPr>
                        <a:t>1</a:t>
                      </a:r>
                      <a:endParaRPr sz="800" b="1">
                        <a:latin typeface="Archivo"/>
                        <a:ea typeface="Archivo"/>
                        <a:cs typeface="Archivo"/>
                        <a:sym typeface="Archivo"/>
                      </a:endParaRPr>
                    </a:p>
                  </a:txBody>
                  <a:tcPr marL="121900" marR="121900" marT="121900" marB="121900" anchor="ctr">
                    <a:lnL w="9525" cap="flat" cmpd="sng">
                      <a:solidFill>
                        <a:srgbClr val="3A3E5F"/>
                      </a:solidFill>
                      <a:prstDash val="solid"/>
                      <a:round/>
                      <a:headEnd type="none" w="sm" len="sm"/>
                      <a:tailEnd type="none" w="sm" len="sm"/>
                    </a:lnL>
                    <a:lnR w="9525" cap="flat" cmpd="sng">
                      <a:solidFill>
                        <a:srgbClr val="3A3E5F"/>
                      </a:solidFill>
                      <a:prstDash val="solid"/>
                      <a:round/>
                      <a:headEnd type="none" w="sm" len="sm"/>
                      <a:tailEnd type="none" w="sm" len="sm"/>
                    </a:lnR>
                    <a:lnT w="9525" cap="flat" cmpd="sng">
                      <a:solidFill>
                        <a:srgbClr val="3A3E5F"/>
                      </a:solidFill>
                      <a:prstDash val="solid"/>
                      <a:round/>
                      <a:headEnd type="none" w="sm" len="sm"/>
                      <a:tailEnd type="none" w="sm" len="sm"/>
                    </a:lnT>
                    <a:lnB w="9525" cap="flat" cmpd="sng">
                      <a:solidFill>
                        <a:srgbClr val="3A3E5F"/>
                      </a:solidFill>
                      <a:prstDash val="solid"/>
                      <a:round/>
                      <a:headEnd type="none" w="sm" len="sm"/>
                      <a:tailEnd type="none" w="sm" len="sm"/>
                    </a:lnB>
                  </a:tcPr>
                </a:tc>
                <a:tc>
                  <a:txBody>
                    <a:bodyPr/>
                    <a:lstStyle/>
                    <a:p>
                      <a:pPr marL="0" lvl="0" indent="0" algn="ctr" rtl="0">
                        <a:spcBef>
                          <a:spcPts val="0"/>
                        </a:spcBef>
                        <a:spcAft>
                          <a:spcPts val="0"/>
                        </a:spcAft>
                        <a:buNone/>
                      </a:pPr>
                      <a:r>
                        <a:rPr lang="en" sz="800" b="1">
                          <a:latin typeface="Archivo"/>
                          <a:ea typeface="Archivo"/>
                          <a:cs typeface="Archivo"/>
                          <a:sym typeface="Archivo"/>
                        </a:rPr>
                        <a:t>Unit </a:t>
                      </a:r>
                      <a:endParaRPr sz="800" b="1">
                        <a:latin typeface="Archivo"/>
                        <a:ea typeface="Archivo"/>
                        <a:cs typeface="Archivo"/>
                        <a:sym typeface="Archivo"/>
                      </a:endParaRPr>
                    </a:p>
                  </a:txBody>
                  <a:tcPr marL="121900" marR="121900" marT="121900" marB="121900" anchor="ctr">
                    <a:lnL w="9525" cap="flat" cmpd="sng">
                      <a:solidFill>
                        <a:srgbClr val="3A3E5F"/>
                      </a:solidFill>
                      <a:prstDash val="solid"/>
                      <a:round/>
                      <a:headEnd type="none" w="sm" len="sm"/>
                      <a:tailEnd type="none" w="sm" len="sm"/>
                    </a:lnL>
                    <a:lnR w="9525" cap="flat" cmpd="sng">
                      <a:solidFill>
                        <a:srgbClr val="3A3E5F"/>
                      </a:solidFill>
                      <a:prstDash val="solid"/>
                      <a:round/>
                      <a:headEnd type="none" w="sm" len="sm"/>
                      <a:tailEnd type="none" w="sm" len="sm"/>
                    </a:lnR>
                    <a:lnT w="9525" cap="flat" cmpd="sng">
                      <a:solidFill>
                        <a:srgbClr val="3A3E5F"/>
                      </a:solidFill>
                      <a:prstDash val="solid"/>
                      <a:round/>
                      <a:headEnd type="none" w="sm" len="sm"/>
                      <a:tailEnd type="none" w="sm" len="sm"/>
                    </a:lnT>
                    <a:lnB w="9525" cap="flat" cmpd="sng">
                      <a:solidFill>
                        <a:srgbClr val="3A3E5F"/>
                      </a:solidFill>
                      <a:prstDash val="solid"/>
                      <a:round/>
                      <a:headEnd type="none" w="sm" len="sm"/>
                      <a:tailEnd type="none" w="sm" len="sm"/>
                    </a:lnB>
                  </a:tcPr>
                </a:tc>
                <a:tc>
                  <a:txBody>
                    <a:bodyPr/>
                    <a:lstStyle/>
                    <a:p>
                      <a:pPr marL="0" lvl="0" indent="0" algn="ctr" rtl="0">
                        <a:spcBef>
                          <a:spcPts val="0"/>
                        </a:spcBef>
                        <a:spcAft>
                          <a:spcPts val="0"/>
                        </a:spcAft>
                        <a:buNone/>
                      </a:pPr>
                      <a:r>
                        <a:rPr lang="en" sz="800" b="1">
                          <a:solidFill>
                            <a:srgbClr val="191919"/>
                          </a:solidFill>
                          <a:latin typeface="Archivo"/>
                          <a:ea typeface="Archivo"/>
                          <a:cs typeface="Archivo"/>
                          <a:sym typeface="Archivo"/>
                        </a:rPr>
                        <a:t>Precision</a:t>
                      </a:r>
                      <a:endParaRPr sz="800" b="1">
                        <a:solidFill>
                          <a:srgbClr val="191919"/>
                        </a:solidFill>
                        <a:latin typeface="Archivo"/>
                        <a:ea typeface="Archivo"/>
                        <a:cs typeface="Archivo"/>
                        <a:sym typeface="Archivo"/>
                      </a:endParaRPr>
                    </a:p>
                  </a:txBody>
                  <a:tcPr marL="121900" marR="121900" marT="121900" marB="121900" anchor="ctr">
                    <a:lnL w="9525" cap="flat" cmpd="sng">
                      <a:solidFill>
                        <a:srgbClr val="3A3E5F"/>
                      </a:solidFill>
                      <a:prstDash val="solid"/>
                      <a:round/>
                      <a:headEnd type="none" w="sm" len="sm"/>
                      <a:tailEnd type="none" w="sm" len="sm"/>
                    </a:lnL>
                    <a:lnR w="9525" cap="flat" cmpd="sng">
                      <a:solidFill>
                        <a:srgbClr val="3A3E5F"/>
                      </a:solidFill>
                      <a:prstDash val="solid"/>
                      <a:round/>
                      <a:headEnd type="none" w="sm" len="sm"/>
                      <a:tailEnd type="none" w="sm" len="sm"/>
                    </a:lnR>
                    <a:lnT w="9525" cap="flat" cmpd="sng">
                      <a:solidFill>
                        <a:srgbClr val="3A3E5F"/>
                      </a:solidFill>
                      <a:prstDash val="solid"/>
                      <a:round/>
                      <a:headEnd type="none" w="sm" len="sm"/>
                      <a:tailEnd type="none" w="sm" len="sm"/>
                    </a:lnT>
                    <a:lnB w="9525" cap="flat" cmpd="sng">
                      <a:solidFill>
                        <a:srgbClr val="3A3E5F"/>
                      </a:solidFill>
                      <a:prstDash val="solid"/>
                      <a:round/>
                      <a:headEnd type="none" w="sm" len="sm"/>
                      <a:tailEnd type="none" w="sm" len="sm"/>
                    </a:lnB>
                  </a:tcPr>
                </a:tc>
                <a:tc>
                  <a:txBody>
                    <a:bodyPr/>
                    <a:lstStyle/>
                    <a:p>
                      <a:pPr marL="0" lvl="0" indent="0" algn="ctr" rtl="0">
                        <a:spcBef>
                          <a:spcPts val="0"/>
                        </a:spcBef>
                        <a:spcAft>
                          <a:spcPts val="0"/>
                        </a:spcAft>
                        <a:buNone/>
                      </a:pPr>
                      <a:r>
                        <a:rPr lang="en" sz="800">
                          <a:latin typeface="Archivo"/>
                          <a:ea typeface="Archivo"/>
                          <a:cs typeface="Archivo"/>
                          <a:sym typeface="Archivo"/>
                        </a:rPr>
                        <a:t>As IT DevTester Brian Tran, I want to first develop a suite of 300 automated unit tests to ensure automated builds and then develop 60 more unit tests with 50% fewer false positives</a:t>
                      </a:r>
                      <a:endParaRPr sz="800">
                        <a:latin typeface="Archivo"/>
                        <a:ea typeface="Archivo"/>
                        <a:cs typeface="Archivo"/>
                        <a:sym typeface="Archivo"/>
                      </a:endParaRPr>
                    </a:p>
                  </a:txBody>
                  <a:tcPr marL="121900" marR="121900" marT="121900" marB="121900" anchor="ctr">
                    <a:lnL w="9525" cap="flat" cmpd="sng">
                      <a:solidFill>
                        <a:srgbClr val="3A3E5F"/>
                      </a:solidFill>
                      <a:prstDash val="solid"/>
                      <a:round/>
                      <a:headEnd type="none" w="sm" len="sm"/>
                      <a:tailEnd type="none" w="sm" len="sm"/>
                    </a:lnL>
                    <a:lnR w="9525" cap="flat" cmpd="sng">
                      <a:solidFill>
                        <a:srgbClr val="3A3E5F"/>
                      </a:solidFill>
                      <a:prstDash val="solid"/>
                      <a:round/>
                      <a:headEnd type="none" w="sm" len="sm"/>
                      <a:tailEnd type="none" w="sm" len="sm"/>
                    </a:lnR>
                    <a:lnT w="9525" cap="flat" cmpd="sng">
                      <a:solidFill>
                        <a:srgbClr val="3A3E5F"/>
                      </a:solidFill>
                      <a:prstDash val="solid"/>
                      <a:round/>
                      <a:headEnd type="none" w="sm" len="sm"/>
                      <a:tailEnd type="none" w="sm" len="sm"/>
                    </a:lnT>
                    <a:lnB w="9525" cap="flat" cmpd="sng">
                      <a:solidFill>
                        <a:srgbClr val="3A3E5F"/>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rgbClr val="191919"/>
                          </a:solidFill>
                          <a:latin typeface="Archivo"/>
                          <a:ea typeface="Archivo"/>
                          <a:cs typeface="Archivo"/>
                          <a:sym typeface="Archivo"/>
                        </a:rPr>
                        <a:t>Develop automated tests and compare results with manual testing method to confirm high level of precision with automation</a:t>
                      </a:r>
                      <a:endParaRPr sz="800">
                        <a:solidFill>
                          <a:srgbClr val="191919"/>
                        </a:solidFill>
                        <a:latin typeface="Archivo"/>
                        <a:ea typeface="Archivo"/>
                        <a:cs typeface="Archivo"/>
                        <a:sym typeface="Archivo"/>
                      </a:endParaRPr>
                    </a:p>
                  </a:txBody>
                  <a:tcPr marL="121900" marR="121900" marT="121900" marB="121900" anchor="ctr">
                    <a:lnL w="9525" cap="flat" cmpd="sng">
                      <a:solidFill>
                        <a:srgbClr val="3A3E5F"/>
                      </a:solidFill>
                      <a:prstDash val="solid"/>
                      <a:round/>
                      <a:headEnd type="none" w="sm" len="sm"/>
                      <a:tailEnd type="none" w="sm" len="sm"/>
                    </a:lnL>
                    <a:lnR w="9525" cap="flat" cmpd="sng">
                      <a:solidFill>
                        <a:srgbClr val="3A3E5F"/>
                      </a:solidFill>
                      <a:prstDash val="solid"/>
                      <a:round/>
                      <a:headEnd type="none" w="sm" len="sm"/>
                      <a:tailEnd type="none" w="sm" len="sm"/>
                    </a:lnR>
                    <a:lnT w="9525" cap="flat" cmpd="sng">
                      <a:solidFill>
                        <a:srgbClr val="3A3E5F"/>
                      </a:solidFill>
                      <a:prstDash val="solid"/>
                      <a:round/>
                      <a:headEnd type="none" w="sm" len="sm"/>
                      <a:tailEnd type="none" w="sm" len="sm"/>
                    </a:lnT>
                    <a:lnB w="9525" cap="flat" cmpd="sng">
                      <a:solidFill>
                        <a:srgbClr val="3A3E5F"/>
                      </a:solidFill>
                      <a:prstDash val="solid"/>
                      <a:round/>
                      <a:headEnd type="none" w="sm" len="sm"/>
                      <a:tailEnd type="none" w="sm" len="sm"/>
                    </a:lnB>
                  </a:tcPr>
                </a:tc>
                <a:tc>
                  <a:txBody>
                    <a:bodyPr/>
                    <a:lstStyle/>
                    <a:p>
                      <a:pPr marL="0" lvl="0" indent="0" algn="ctr" rtl="0">
                        <a:spcBef>
                          <a:spcPts val="0"/>
                        </a:spcBef>
                        <a:spcAft>
                          <a:spcPts val="0"/>
                        </a:spcAft>
                        <a:buNone/>
                      </a:pPr>
                      <a:r>
                        <a:rPr lang="en" sz="800" b="1">
                          <a:latin typeface="Archivo"/>
                          <a:ea typeface="Archivo"/>
                          <a:cs typeface="Archivo"/>
                          <a:sym typeface="Archivo"/>
                        </a:rPr>
                        <a:t>Unit Testing</a:t>
                      </a:r>
                      <a:r>
                        <a:rPr lang="en" sz="800">
                          <a:latin typeface="Archivo"/>
                          <a:ea typeface="Archivo"/>
                          <a:cs typeface="Archivo"/>
                          <a:sym typeface="Archivo"/>
                        </a:rPr>
                        <a:t>: Java Test Framework, Selenium WebDriver  2]</a:t>
                      </a:r>
                      <a:endParaRPr sz="800">
                        <a:latin typeface="Archivo"/>
                        <a:ea typeface="Archivo"/>
                        <a:cs typeface="Archivo"/>
                        <a:sym typeface="Archivo"/>
                      </a:endParaRPr>
                    </a:p>
                  </a:txBody>
                  <a:tcPr marL="121900" marR="121900" marT="121900" marB="121900" anchor="ctr">
                    <a:lnL w="9525" cap="flat" cmpd="sng">
                      <a:solidFill>
                        <a:srgbClr val="3A3E5F"/>
                      </a:solidFill>
                      <a:prstDash val="solid"/>
                      <a:round/>
                      <a:headEnd type="none" w="sm" len="sm"/>
                      <a:tailEnd type="none" w="sm" len="sm"/>
                    </a:lnL>
                    <a:lnR w="9525" cap="flat" cmpd="sng">
                      <a:solidFill>
                        <a:srgbClr val="3A3E5F"/>
                      </a:solidFill>
                      <a:prstDash val="solid"/>
                      <a:round/>
                      <a:headEnd type="none" w="sm" len="sm"/>
                      <a:tailEnd type="none" w="sm" len="sm"/>
                    </a:lnR>
                    <a:lnT w="9525" cap="flat" cmpd="sng">
                      <a:solidFill>
                        <a:srgbClr val="3A3E5F"/>
                      </a:solidFill>
                      <a:prstDash val="solid"/>
                      <a:round/>
                      <a:headEnd type="none" w="sm" len="sm"/>
                      <a:tailEnd type="none" w="sm" len="sm"/>
                    </a:lnT>
                    <a:lnB w="9525" cap="flat" cmpd="sng">
                      <a:solidFill>
                        <a:srgbClr val="3A3E5F"/>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rgbClr val="191919"/>
                          </a:solidFill>
                          <a:latin typeface="Archivo"/>
                          <a:ea typeface="Archivo"/>
                          <a:cs typeface="Archivo"/>
                          <a:sym typeface="Archivo"/>
                        </a:rPr>
                        <a:t>Test the automated product build to ensure that it has 50% less false positives as compared to the original manual method</a:t>
                      </a:r>
                      <a:endParaRPr sz="800">
                        <a:solidFill>
                          <a:srgbClr val="191919"/>
                        </a:solidFill>
                        <a:latin typeface="Archivo"/>
                        <a:ea typeface="Archivo"/>
                        <a:cs typeface="Archivo"/>
                        <a:sym typeface="Archivo"/>
                      </a:endParaRPr>
                    </a:p>
                  </a:txBody>
                  <a:tcPr marL="121900" marR="121900" marT="121900" marB="121900" anchor="ctr">
                    <a:lnL w="9525" cap="flat" cmpd="sng">
                      <a:solidFill>
                        <a:srgbClr val="3A3E5F"/>
                      </a:solidFill>
                      <a:prstDash val="solid"/>
                      <a:round/>
                      <a:headEnd type="none" w="sm" len="sm"/>
                      <a:tailEnd type="none" w="sm" len="sm"/>
                    </a:lnL>
                    <a:lnR w="9525" cap="flat" cmpd="sng">
                      <a:solidFill>
                        <a:srgbClr val="3A3E5F"/>
                      </a:solidFill>
                      <a:prstDash val="solid"/>
                      <a:round/>
                      <a:headEnd type="none" w="sm" len="sm"/>
                      <a:tailEnd type="none" w="sm" len="sm"/>
                    </a:lnR>
                    <a:lnT w="9525" cap="flat" cmpd="sng">
                      <a:solidFill>
                        <a:srgbClr val="3A3E5F"/>
                      </a:solidFill>
                      <a:prstDash val="solid"/>
                      <a:round/>
                      <a:headEnd type="none" w="sm" len="sm"/>
                      <a:tailEnd type="none" w="sm" len="sm"/>
                    </a:lnT>
                    <a:lnB w="9525" cap="flat" cmpd="sng">
                      <a:solidFill>
                        <a:srgbClr val="3A3E5F"/>
                      </a:solidFill>
                      <a:prstDash val="solid"/>
                      <a:round/>
                      <a:headEnd type="none" w="sm" len="sm"/>
                      <a:tailEnd type="none" w="sm" len="sm"/>
                    </a:lnB>
                  </a:tcPr>
                </a:tc>
                <a:extLst>
                  <a:ext uri="{0D108BD9-81ED-4DB2-BD59-A6C34878D82A}">
                    <a16:rowId xmlns:a16="http://schemas.microsoft.com/office/drawing/2014/main" val="10001"/>
                  </a:ext>
                </a:extLst>
              </a:tr>
              <a:tr h="664800">
                <a:tc rowSpan="2">
                  <a:txBody>
                    <a:bodyPr/>
                    <a:lstStyle/>
                    <a:p>
                      <a:pPr marL="0" lvl="0" indent="0" algn="ctr" rtl="0">
                        <a:spcBef>
                          <a:spcPts val="0"/>
                        </a:spcBef>
                        <a:spcAft>
                          <a:spcPts val="0"/>
                        </a:spcAft>
                        <a:buNone/>
                      </a:pPr>
                      <a:r>
                        <a:rPr lang="en" sz="800" b="1">
                          <a:latin typeface="Archivo"/>
                          <a:ea typeface="Archivo"/>
                          <a:cs typeface="Archivo"/>
                          <a:sym typeface="Archivo"/>
                        </a:rPr>
                        <a:t>1, 2 </a:t>
                      </a:r>
                      <a:endParaRPr sz="800" b="1">
                        <a:latin typeface="Archivo"/>
                        <a:ea typeface="Archivo"/>
                        <a:cs typeface="Archivo"/>
                        <a:sym typeface="Archivo"/>
                      </a:endParaRPr>
                    </a:p>
                  </a:txBody>
                  <a:tcPr marL="121900" marR="121900" marT="121900" marB="121900" anchor="ctr">
                    <a:lnL w="9525" cap="flat" cmpd="sng">
                      <a:solidFill>
                        <a:srgbClr val="3A3E5F"/>
                      </a:solidFill>
                      <a:prstDash val="solid"/>
                      <a:round/>
                      <a:headEnd type="none" w="sm" len="sm"/>
                      <a:tailEnd type="none" w="sm" len="sm"/>
                    </a:lnL>
                    <a:lnR w="9525" cap="flat" cmpd="sng">
                      <a:solidFill>
                        <a:srgbClr val="3A3E5F"/>
                      </a:solidFill>
                      <a:prstDash val="solid"/>
                      <a:round/>
                      <a:headEnd type="none" w="sm" len="sm"/>
                      <a:tailEnd type="none" w="sm" len="sm"/>
                    </a:lnR>
                    <a:lnT w="9525" cap="flat" cmpd="sng">
                      <a:solidFill>
                        <a:srgbClr val="3A3E5F"/>
                      </a:solidFill>
                      <a:prstDash val="solid"/>
                      <a:round/>
                      <a:headEnd type="none" w="sm" len="sm"/>
                      <a:tailEnd type="none" w="sm" len="sm"/>
                    </a:lnT>
                    <a:lnB w="9525" cap="flat" cmpd="sng">
                      <a:solidFill>
                        <a:srgbClr val="3A3E5F"/>
                      </a:solidFill>
                      <a:prstDash val="solid"/>
                      <a:round/>
                      <a:headEnd type="none" w="sm" len="sm"/>
                      <a:tailEnd type="none" w="sm" len="sm"/>
                    </a:lnB>
                  </a:tcPr>
                </a:tc>
                <a:tc rowSpan="2">
                  <a:txBody>
                    <a:bodyPr/>
                    <a:lstStyle/>
                    <a:p>
                      <a:pPr marL="0" lvl="0" indent="0" algn="ctr" rtl="0">
                        <a:spcBef>
                          <a:spcPts val="0"/>
                        </a:spcBef>
                        <a:spcAft>
                          <a:spcPts val="0"/>
                        </a:spcAft>
                        <a:buNone/>
                      </a:pPr>
                      <a:r>
                        <a:rPr lang="en" sz="800" b="1">
                          <a:latin typeface="Archivo"/>
                          <a:ea typeface="Archivo"/>
                          <a:cs typeface="Archivo"/>
                          <a:sym typeface="Archivo"/>
                        </a:rPr>
                        <a:t>Integration</a:t>
                      </a:r>
                      <a:endParaRPr sz="800" b="1">
                        <a:latin typeface="Archivo"/>
                        <a:ea typeface="Archivo"/>
                        <a:cs typeface="Archivo"/>
                        <a:sym typeface="Archivo"/>
                      </a:endParaRPr>
                    </a:p>
                  </a:txBody>
                  <a:tcPr marL="121900" marR="121900" marT="121900" marB="121900" anchor="ctr">
                    <a:lnL w="9525" cap="flat" cmpd="sng">
                      <a:solidFill>
                        <a:srgbClr val="3A3E5F"/>
                      </a:solidFill>
                      <a:prstDash val="solid"/>
                      <a:round/>
                      <a:headEnd type="none" w="sm" len="sm"/>
                      <a:tailEnd type="none" w="sm" len="sm"/>
                    </a:lnL>
                    <a:lnR w="9525" cap="flat" cmpd="sng">
                      <a:solidFill>
                        <a:srgbClr val="3A3E5F"/>
                      </a:solidFill>
                      <a:prstDash val="solid"/>
                      <a:round/>
                      <a:headEnd type="none" w="sm" len="sm"/>
                      <a:tailEnd type="none" w="sm" len="sm"/>
                    </a:lnR>
                    <a:lnT w="9525" cap="flat" cmpd="sng">
                      <a:solidFill>
                        <a:srgbClr val="3A3E5F"/>
                      </a:solidFill>
                      <a:prstDash val="solid"/>
                      <a:round/>
                      <a:headEnd type="none" w="sm" len="sm"/>
                      <a:tailEnd type="none" w="sm" len="sm"/>
                    </a:lnT>
                    <a:lnB w="9525" cap="flat" cmpd="sng">
                      <a:solidFill>
                        <a:srgbClr val="3A3E5F"/>
                      </a:solidFill>
                      <a:prstDash val="solid"/>
                      <a:round/>
                      <a:headEnd type="none" w="sm" len="sm"/>
                      <a:tailEnd type="none" w="sm" len="sm"/>
                    </a:lnB>
                  </a:tcPr>
                </a:tc>
                <a:tc rowSpan="2">
                  <a:txBody>
                    <a:bodyPr/>
                    <a:lstStyle/>
                    <a:p>
                      <a:pPr marL="0" lvl="0" indent="0" algn="ctr" rtl="0">
                        <a:spcBef>
                          <a:spcPts val="0"/>
                        </a:spcBef>
                        <a:spcAft>
                          <a:spcPts val="0"/>
                        </a:spcAft>
                        <a:buNone/>
                      </a:pPr>
                      <a:r>
                        <a:rPr lang="en" sz="800" b="1">
                          <a:solidFill>
                            <a:srgbClr val="191919"/>
                          </a:solidFill>
                          <a:latin typeface="Archivo"/>
                          <a:ea typeface="Archivo"/>
                          <a:cs typeface="Archivo"/>
                          <a:sym typeface="Archivo"/>
                        </a:rPr>
                        <a:t>Efficiency</a:t>
                      </a:r>
                      <a:endParaRPr sz="800" b="1">
                        <a:solidFill>
                          <a:srgbClr val="191919"/>
                        </a:solidFill>
                        <a:latin typeface="Archivo"/>
                        <a:ea typeface="Archivo"/>
                        <a:cs typeface="Archivo"/>
                        <a:sym typeface="Archivo"/>
                      </a:endParaRPr>
                    </a:p>
                  </a:txBody>
                  <a:tcPr marL="121900" marR="121900" marT="121900" marB="121900" anchor="ctr">
                    <a:lnL w="9525" cap="flat" cmpd="sng">
                      <a:solidFill>
                        <a:srgbClr val="3A3E5F"/>
                      </a:solidFill>
                      <a:prstDash val="solid"/>
                      <a:round/>
                      <a:headEnd type="none" w="sm" len="sm"/>
                      <a:tailEnd type="none" w="sm" len="sm"/>
                    </a:lnL>
                    <a:lnR w="9525" cap="flat" cmpd="sng">
                      <a:solidFill>
                        <a:srgbClr val="3A3E5F"/>
                      </a:solidFill>
                      <a:prstDash val="solid"/>
                      <a:round/>
                      <a:headEnd type="none" w="sm" len="sm"/>
                      <a:tailEnd type="none" w="sm" len="sm"/>
                    </a:lnR>
                    <a:lnT w="9525" cap="flat" cmpd="sng">
                      <a:solidFill>
                        <a:srgbClr val="3A3E5F"/>
                      </a:solidFill>
                      <a:prstDash val="solid"/>
                      <a:round/>
                      <a:headEnd type="none" w="sm" len="sm"/>
                      <a:tailEnd type="none" w="sm" len="sm"/>
                    </a:lnT>
                    <a:lnB w="9525" cap="flat" cmpd="sng">
                      <a:solidFill>
                        <a:srgbClr val="3A3E5F"/>
                      </a:solidFill>
                      <a:prstDash val="solid"/>
                      <a:round/>
                      <a:headEnd type="none" w="sm" len="sm"/>
                      <a:tailEnd type="none" w="sm" len="sm"/>
                    </a:lnB>
                  </a:tcPr>
                </a:tc>
                <a:tc>
                  <a:txBody>
                    <a:bodyPr/>
                    <a:lstStyle/>
                    <a:p>
                      <a:pPr marL="0" lvl="0" indent="0" algn="ctr" rtl="0">
                        <a:spcBef>
                          <a:spcPts val="0"/>
                        </a:spcBef>
                        <a:spcAft>
                          <a:spcPts val="0"/>
                        </a:spcAft>
                        <a:buNone/>
                      </a:pPr>
                      <a:r>
                        <a:rPr lang="en" sz="800">
                          <a:latin typeface="Archivo"/>
                          <a:ea typeface="Archivo"/>
                          <a:cs typeface="Archivo"/>
                          <a:sym typeface="Archivo"/>
                        </a:rPr>
                        <a:t>As DevTester Brian Tran, I want to create a Selenium  integrated environment with Jenkins CI/CD for test scripts. </a:t>
                      </a:r>
                      <a:endParaRPr sz="800">
                        <a:latin typeface="Archivo"/>
                        <a:ea typeface="Archivo"/>
                        <a:cs typeface="Archivo"/>
                        <a:sym typeface="Archivo"/>
                      </a:endParaRPr>
                    </a:p>
                  </a:txBody>
                  <a:tcPr marL="121900" marR="121900" marT="121900" marB="121900" anchor="ctr">
                    <a:lnL w="9525" cap="flat" cmpd="sng">
                      <a:solidFill>
                        <a:srgbClr val="3A3E5F"/>
                      </a:solidFill>
                      <a:prstDash val="solid"/>
                      <a:round/>
                      <a:headEnd type="none" w="sm" len="sm"/>
                      <a:tailEnd type="none" w="sm" len="sm"/>
                    </a:lnL>
                    <a:lnR w="9525" cap="flat" cmpd="sng">
                      <a:solidFill>
                        <a:srgbClr val="3A3E5F"/>
                      </a:solidFill>
                      <a:prstDash val="solid"/>
                      <a:round/>
                      <a:headEnd type="none" w="sm" len="sm"/>
                      <a:tailEnd type="none" w="sm" len="sm"/>
                    </a:lnR>
                    <a:lnT w="9525" cap="flat" cmpd="sng">
                      <a:solidFill>
                        <a:srgbClr val="3A3E5F"/>
                      </a:solidFill>
                      <a:prstDash val="solid"/>
                      <a:round/>
                      <a:headEnd type="none" w="sm" len="sm"/>
                      <a:tailEnd type="none" w="sm" len="sm"/>
                    </a:lnT>
                    <a:lnB w="9525" cap="flat" cmpd="sng">
                      <a:solidFill>
                        <a:srgbClr val="3A3E5F"/>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rgbClr val="191919"/>
                          </a:solidFill>
                          <a:latin typeface="Archivo"/>
                          <a:ea typeface="Archivo"/>
                          <a:cs typeface="Archivo"/>
                          <a:sym typeface="Archivo"/>
                        </a:rPr>
                        <a:t>Achieving seamless integration between Selenium, Jenkins, and the Java environment</a:t>
                      </a:r>
                      <a:endParaRPr sz="800">
                        <a:solidFill>
                          <a:srgbClr val="191919"/>
                        </a:solidFill>
                        <a:latin typeface="Archivo"/>
                        <a:ea typeface="Archivo"/>
                        <a:cs typeface="Archivo"/>
                        <a:sym typeface="Archivo"/>
                      </a:endParaRPr>
                    </a:p>
                  </a:txBody>
                  <a:tcPr marL="121900" marR="121900" marT="121900" marB="121900" anchor="ctr">
                    <a:lnL w="9525" cap="flat" cmpd="sng">
                      <a:solidFill>
                        <a:srgbClr val="3A3E5F"/>
                      </a:solidFill>
                      <a:prstDash val="solid"/>
                      <a:round/>
                      <a:headEnd type="none" w="sm" len="sm"/>
                      <a:tailEnd type="none" w="sm" len="sm"/>
                    </a:lnL>
                    <a:lnR w="9525" cap="flat" cmpd="sng">
                      <a:solidFill>
                        <a:srgbClr val="3A3E5F"/>
                      </a:solidFill>
                      <a:prstDash val="solid"/>
                      <a:round/>
                      <a:headEnd type="none" w="sm" len="sm"/>
                      <a:tailEnd type="none" w="sm" len="sm"/>
                    </a:lnR>
                    <a:lnT w="9525" cap="flat" cmpd="sng">
                      <a:solidFill>
                        <a:srgbClr val="3A3E5F"/>
                      </a:solidFill>
                      <a:prstDash val="solid"/>
                      <a:round/>
                      <a:headEnd type="none" w="sm" len="sm"/>
                      <a:tailEnd type="none" w="sm" len="sm"/>
                    </a:lnT>
                    <a:lnB w="9525" cap="flat" cmpd="sng">
                      <a:solidFill>
                        <a:srgbClr val="3A3E5F"/>
                      </a:solidFill>
                      <a:prstDash val="solid"/>
                      <a:round/>
                      <a:headEnd type="none" w="sm" len="sm"/>
                      <a:tailEnd type="none" w="sm" len="sm"/>
                    </a:lnB>
                  </a:tcPr>
                </a:tc>
                <a:tc>
                  <a:txBody>
                    <a:bodyPr/>
                    <a:lstStyle/>
                    <a:p>
                      <a:pPr marL="0" lvl="0" indent="0" algn="ctr" rtl="0">
                        <a:spcBef>
                          <a:spcPts val="0"/>
                        </a:spcBef>
                        <a:spcAft>
                          <a:spcPts val="0"/>
                        </a:spcAft>
                        <a:buNone/>
                      </a:pPr>
                      <a:r>
                        <a:rPr lang="en" sz="800" b="1">
                          <a:latin typeface="Archivo"/>
                          <a:ea typeface="Archivo"/>
                          <a:cs typeface="Archivo"/>
                          <a:sym typeface="Archivo"/>
                        </a:rPr>
                        <a:t>Integration Testing</a:t>
                      </a:r>
                      <a:r>
                        <a:rPr lang="en" sz="800">
                          <a:latin typeface="Archivo"/>
                          <a:ea typeface="Archivo"/>
                          <a:cs typeface="Archivo"/>
                          <a:sym typeface="Archivo"/>
                        </a:rPr>
                        <a:t>: sandbox environment,  Selenium Grid, Selenium WebDriver, Web Browsers</a:t>
                      </a:r>
                      <a:endParaRPr sz="800">
                        <a:latin typeface="Archivo"/>
                        <a:ea typeface="Archivo"/>
                        <a:cs typeface="Archivo"/>
                        <a:sym typeface="Archivo"/>
                      </a:endParaRPr>
                    </a:p>
                  </a:txBody>
                  <a:tcPr marL="121900" marR="121900" marT="121900" marB="121900" anchor="ctr">
                    <a:lnL w="9525" cap="flat" cmpd="sng">
                      <a:solidFill>
                        <a:srgbClr val="3A3E5F"/>
                      </a:solidFill>
                      <a:prstDash val="solid"/>
                      <a:round/>
                      <a:headEnd type="none" w="sm" len="sm"/>
                      <a:tailEnd type="none" w="sm" len="sm"/>
                    </a:lnL>
                    <a:lnR w="9525" cap="flat" cmpd="sng">
                      <a:solidFill>
                        <a:srgbClr val="3A3E5F"/>
                      </a:solidFill>
                      <a:prstDash val="solid"/>
                      <a:round/>
                      <a:headEnd type="none" w="sm" len="sm"/>
                      <a:tailEnd type="none" w="sm" len="sm"/>
                    </a:lnR>
                    <a:lnT w="9525" cap="flat" cmpd="sng">
                      <a:solidFill>
                        <a:srgbClr val="3A3E5F"/>
                      </a:solidFill>
                      <a:prstDash val="solid"/>
                      <a:round/>
                      <a:headEnd type="none" w="sm" len="sm"/>
                      <a:tailEnd type="none" w="sm" len="sm"/>
                    </a:lnT>
                    <a:lnB w="9525" cap="flat" cmpd="sng">
                      <a:solidFill>
                        <a:srgbClr val="3A3E5F"/>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rgbClr val="191919"/>
                          </a:solidFill>
                          <a:latin typeface="Archivo"/>
                          <a:ea typeface="Archivo"/>
                          <a:cs typeface="Archivo"/>
                          <a:sym typeface="Archivo"/>
                        </a:rPr>
                        <a:t>Verify that Jenkins efficiently initiates and executes Selenium test scripts while ensuring proper logging of test results</a:t>
                      </a:r>
                      <a:endParaRPr sz="800">
                        <a:solidFill>
                          <a:srgbClr val="191919"/>
                        </a:solidFill>
                        <a:latin typeface="Archivo"/>
                        <a:ea typeface="Archivo"/>
                        <a:cs typeface="Archivo"/>
                        <a:sym typeface="Archivo"/>
                      </a:endParaRPr>
                    </a:p>
                  </a:txBody>
                  <a:tcPr marL="121900" marR="121900" marT="121900" marB="121900" anchor="ctr">
                    <a:lnL w="9525" cap="flat" cmpd="sng">
                      <a:solidFill>
                        <a:srgbClr val="3A3E5F"/>
                      </a:solidFill>
                      <a:prstDash val="solid"/>
                      <a:round/>
                      <a:headEnd type="none" w="sm" len="sm"/>
                      <a:tailEnd type="none" w="sm" len="sm"/>
                    </a:lnL>
                    <a:lnR w="9525" cap="flat" cmpd="sng">
                      <a:solidFill>
                        <a:srgbClr val="3A3E5F"/>
                      </a:solidFill>
                      <a:prstDash val="solid"/>
                      <a:round/>
                      <a:headEnd type="none" w="sm" len="sm"/>
                      <a:tailEnd type="none" w="sm" len="sm"/>
                    </a:lnR>
                    <a:lnT w="9525" cap="flat" cmpd="sng">
                      <a:solidFill>
                        <a:srgbClr val="3A3E5F"/>
                      </a:solidFill>
                      <a:prstDash val="solid"/>
                      <a:round/>
                      <a:headEnd type="none" w="sm" len="sm"/>
                      <a:tailEnd type="none" w="sm" len="sm"/>
                    </a:lnT>
                    <a:lnB w="9525" cap="flat" cmpd="sng">
                      <a:solidFill>
                        <a:srgbClr val="3A3E5F"/>
                      </a:solidFill>
                      <a:prstDash val="solid"/>
                      <a:round/>
                      <a:headEnd type="none" w="sm" len="sm"/>
                      <a:tailEnd type="none" w="sm" len="sm"/>
                    </a:lnB>
                  </a:tcPr>
                </a:tc>
                <a:extLst>
                  <a:ext uri="{0D108BD9-81ED-4DB2-BD59-A6C34878D82A}">
                    <a16:rowId xmlns:a16="http://schemas.microsoft.com/office/drawing/2014/main" val="10002"/>
                  </a:ext>
                </a:extLst>
              </a:tr>
              <a:tr h="772433">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lvl="0" indent="0" algn="ctr" rtl="0">
                        <a:spcBef>
                          <a:spcPts val="0"/>
                        </a:spcBef>
                        <a:spcAft>
                          <a:spcPts val="0"/>
                        </a:spcAft>
                        <a:buNone/>
                      </a:pPr>
                      <a:r>
                        <a:rPr lang="en" sz="800">
                          <a:latin typeface="Archivo"/>
                          <a:ea typeface="Archivo"/>
                          <a:cs typeface="Archivo"/>
                          <a:sym typeface="Archivo"/>
                        </a:rPr>
                        <a:t>As DevOps Jamie Teller, I want to integrate the Automation Tools into so that the test execution time is reduced by 75%</a:t>
                      </a:r>
                      <a:endParaRPr sz="800">
                        <a:latin typeface="Archivo"/>
                        <a:ea typeface="Archivo"/>
                        <a:cs typeface="Archivo"/>
                        <a:sym typeface="Archivo"/>
                      </a:endParaRPr>
                    </a:p>
                  </a:txBody>
                  <a:tcPr marL="121900" marR="121900" marT="121900" marB="121900" anchor="ctr">
                    <a:lnL w="9525" cap="flat" cmpd="sng">
                      <a:solidFill>
                        <a:srgbClr val="3A3E5F"/>
                      </a:solidFill>
                      <a:prstDash val="solid"/>
                      <a:round/>
                      <a:headEnd type="none" w="sm" len="sm"/>
                      <a:tailEnd type="none" w="sm" len="sm"/>
                    </a:lnL>
                    <a:lnR w="9525" cap="flat" cmpd="sng">
                      <a:solidFill>
                        <a:srgbClr val="3A3E5F"/>
                      </a:solidFill>
                      <a:prstDash val="solid"/>
                      <a:round/>
                      <a:headEnd type="none" w="sm" len="sm"/>
                      <a:tailEnd type="none" w="sm" len="sm"/>
                    </a:lnR>
                    <a:lnT w="9525" cap="flat" cmpd="sng">
                      <a:solidFill>
                        <a:srgbClr val="3A3E5F"/>
                      </a:solidFill>
                      <a:prstDash val="solid"/>
                      <a:round/>
                      <a:headEnd type="none" w="sm" len="sm"/>
                      <a:tailEnd type="none" w="sm" len="sm"/>
                    </a:lnT>
                    <a:lnB w="9525" cap="flat" cmpd="sng">
                      <a:solidFill>
                        <a:srgbClr val="3A3E5F"/>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rgbClr val="191919"/>
                          </a:solidFill>
                          <a:latin typeface="Archivo"/>
                          <a:ea typeface="Archivo"/>
                          <a:cs typeface="Archivo"/>
                          <a:sym typeface="Archivo"/>
                        </a:rPr>
                        <a:t>Enhance the testing process to ensure efficiency, stability, and minimized execution time</a:t>
                      </a:r>
                      <a:endParaRPr sz="800">
                        <a:solidFill>
                          <a:srgbClr val="191919"/>
                        </a:solidFill>
                        <a:latin typeface="Archivo"/>
                        <a:ea typeface="Archivo"/>
                        <a:cs typeface="Archivo"/>
                        <a:sym typeface="Archivo"/>
                      </a:endParaRPr>
                    </a:p>
                  </a:txBody>
                  <a:tcPr marL="121900" marR="121900" marT="121900" marB="121900" anchor="ctr">
                    <a:lnL w="9525" cap="flat" cmpd="sng">
                      <a:solidFill>
                        <a:srgbClr val="3A3E5F"/>
                      </a:solidFill>
                      <a:prstDash val="solid"/>
                      <a:round/>
                      <a:headEnd type="none" w="sm" len="sm"/>
                      <a:tailEnd type="none" w="sm" len="sm"/>
                    </a:lnL>
                    <a:lnR w="9525" cap="flat" cmpd="sng">
                      <a:solidFill>
                        <a:srgbClr val="3A3E5F"/>
                      </a:solidFill>
                      <a:prstDash val="solid"/>
                      <a:round/>
                      <a:headEnd type="none" w="sm" len="sm"/>
                      <a:tailEnd type="none" w="sm" len="sm"/>
                    </a:lnR>
                    <a:lnT w="9525" cap="flat" cmpd="sng">
                      <a:solidFill>
                        <a:srgbClr val="3A3E5F"/>
                      </a:solidFill>
                      <a:prstDash val="solid"/>
                      <a:round/>
                      <a:headEnd type="none" w="sm" len="sm"/>
                      <a:tailEnd type="none" w="sm" len="sm"/>
                    </a:lnT>
                    <a:lnB w="9525" cap="flat" cmpd="sng">
                      <a:solidFill>
                        <a:srgbClr val="3A3E5F"/>
                      </a:solidFill>
                      <a:prstDash val="solid"/>
                      <a:round/>
                      <a:headEnd type="none" w="sm" len="sm"/>
                      <a:tailEnd type="none" w="sm" len="sm"/>
                    </a:lnB>
                  </a:tcPr>
                </a:tc>
                <a:tc>
                  <a:txBody>
                    <a:bodyPr/>
                    <a:lstStyle/>
                    <a:p>
                      <a:pPr marL="0" lvl="0" indent="0" algn="ctr" rtl="0">
                        <a:spcBef>
                          <a:spcPts val="0"/>
                        </a:spcBef>
                        <a:spcAft>
                          <a:spcPts val="0"/>
                        </a:spcAft>
                        <a:buNone/>
                      </a:pPr>
                      <a:r>
                        <a:rPr lang="en" sz="800" b="1">
                          <a:latin typeface="Archivo"/>
                          <a:ea typeface="Archivo"/>
                          <a:cs typeface="Archivo"/>
                          <a:sym typeface="Archivo"/>
                        </a:rPr>
                        <a:t>Integration Testing: </a:t>
                      </a:r>
                      <a:r>
                        <a:rPr lang="en" sz="800">
                          <a:latin typeface="Archivo"/>
                          <a:ea typeface="Archivo"/>
                          <a:cs typeface="Archivo"/>
                          <a:sym typeface="Archivo"/>
                        </a:rPr>
                        <a:t>Selenium WebDriver, Selenium Grid, JUnit</a:t>
                      </a:r>
                      <a:endParaRPr sz="800">
                        <a:latin typeface="Archivo"/>
                        <a:ea typeface="Archivo"/>
                        <a:cs typeface="Archivo"/>
                        <a:sym typeface="Archivo"/>
                      </a:endParaRPr>
                    </a:p>
                  </a:txBody>
                  <a:tcPr marL="121900" marR="121900" marT="121900" marB="121900" anchor="ctr">
                    <a:lnL w="9525" cap="flat" cmpd="sng">
                      <a:solidFill>
                        <a:srgbClr val="3A3E5F"/>
                      </a:solidFill>
                      <a:prstDash val="solid"/>
                      <a:round/>
                      <a:headEnd type="none" w="sm" len="sm"/>
                      <a:tailEnd type="none" w="sm" len="sm"/>
                    </a:lnL>
                    <a:lnR w="9525" cap="flat" cmpd="sng">
                      <a:solidFill>
                        <a:srgbClr val="3A3E5F"/>
                      </a:solidFill>
                      <a:prstDash val="solid"/>
                      <a:round/>
                      <a:headEnd type="none" w="sm" len="sm"/>
                      <a:tailEnd type="none" w="sm" len="sm"/>
                    </a:lnR>
                    <a:lnT w="9525" cap="flat" cmpd="sng">
                      <a:solidFill>
                        <a:srgbClr val="3A3E5F"/>
                      </a:solidFill>
                      <a:prstDash val="solid"/>
                      <a:round/>
                      <a:headEnd type="none" w="sm" len="sm"/>
                      <a:tailEnd type="none" w="sm" len="sm"/>
                    </a:lnT>
                    <a:lnB w="9525" cap="flat" cmpd="sng">
                      <a:solidFill>
                        <a:srgbClr val="3A3E5F"/>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hlink"/>
                          </a:solidFill>
                          <a:latin typeface="Archivo"/>
                          <a:ea typeface="Archivo"/>
                          <a:cs typeface="Archivo"/>
                          <a:sym typeface="Archivo"/>
                        </a:rPr>
                        <a:t>Use parallel testing in Selenium Grid to optimize the testing process and ensure system stability under peak load</a:t>
                      </a:r>
                      <a:endParaRPr sz="800">
                        <a:solidFill>
                          <a:srgbClr val="FF0000"/>
                        </a:solidFill>
                        <a:latin typeface="Archivo"/>
                        <a:ea typeface="Archivo"/>
                        <a:cs typeface="Archivo"/>
                        <a:sym typeface="Archivo"/>
                      </a:endParaRPr>
                    </a:p>
                  </a:txBody>
                  <a:tcPr marL="121900" marR="121900" marT="121900" marB="121900" anchor="ctr">
                    <a:lnL w="9525" cap="flat" cmpd="sng">
                      <a:solidFill>
                        <a:srgbClr val="3A3E5F"/>
                      </a:solidFill>
                      <a:prstDash val="solid"/>
                      <a:round/>
                      <a:headEnd type="none" w="sm" len="sm"/>
                      <a:tailEnd type="none" w="sm" len="sm"/>
                    </a:lnL>
                    <a:lnR w="9525" cap="flat" cmpd="sng">
                      <a:solidFill>
                        <a:srgbClr val="3A3E5F"/>
                      </a:solidFill>
                      <a:prstDash val="solid"/>
                      <a:round/>
                      <a:headEnd type="none" w="sm" len="sm"/>
                      <a:tailEnd type="none" w="sm" len="sm"/>
                    </a:lnR>
                    <a:lnT w="9525" cap="flat" cmpd="sng">
                      <a:solidFill>
                        <a:srgbClr val="3A3E5F"/>
                      </a:solidFill>
                      <a:prstDash val="solid"/>
                      <a:round/>
                      <a:headEnd type="none" w="sm" len="sm"/>
                      <a:tailEnd type="none" w="sm" len="sm"/>
                    </a:lnT>
                    <a:lnB w="9525" cap="flat" cmpd="sng">
                      <a:solidFill>
                        <a:srgbClr val="3A3E5F"/>
                      </a:solidFill>
                      <a:prstDash val="solid"/>
                      <a:round/>
                      <a:headEnd type="none" w="sm" len="sm"/>
                      <a:tailEnd type="none" w="sm" len="sm"/>
                    </a:lnB>
                  </a:tcPr>
                </a:tc>
                <a:extLst>
                  <a:ext uri="{0D108BD9-81ED-4DB2-BD59-A6C34878D82A}">
                    <a16:rowId xmlns:a16="http://schemas.microsoft.com/office/drawing/2014/main" val="10003"/>
                  </a:ext>
                </a:extLst>
              </a:tr>
              <a:tr h="731480">
                <a:tc>
                  <a:txBody>
                    <a:bodyPr/>
                    <a:lstStyle/>
                    <a:p>
                      <a:pPr marL="0" lvl="0" indent="0" algn="ctr" rtl="0">
                        <a:spcBef>
                          <a:spcPts val="0"/>
                        </a:spcBef>
                        <a:spcAft>
                          <a:spcPts val="0"/>
                        </a:spcAft>
                        <a:buNone/>
                      </a:pPr>
                      <a:r>
                        <a:rPr lang="en" sz="800" b="1">
                          <a:latin typeface="Archivo"/>
                          <a:ea typeface="Archivo"/>
                          <a:cs typeface="Archivo"/>
                          <a:sym typeface="Archivo"/>
                        </a:rPr>
                        <a:t>2</a:t>
                      </a:r>
                      <a:endParaRPr sz="800" b="1">
                        <a:latin typeface="Archivo"/>
                        <a:ea typeface="Archivo"/>
                        <a:cs typeface="Archivo"/>
                        <a:sym typeface="Archivo"/>
                      </a:endParaRPr>
                    </a:p>
                  </a:txBody>
                  <a:tcPr marL="121900" marR="121900" marT="121900" marB="121900" anchor="ctr">
                    <a:lnL w="9525" cap="flat" cmpd="sng">
                      <a:solidFill>
                        <a:srgbClr val="3A3E5F"/>
                      </a:solidFill>
                      <a:prstDash val="solid"/>
                      <a:round/>
                      <a:headEnd type="none" w="sm" len="sm"/>
                      <a:tailEnd type="none" w="sm" len="sm"/>
                    </a:lnL>
                    <a:lnR w="9525" cap="flat" cmpd="sng">
                      <a:solidFill>
                        <a:srgbClr val="3A3E5F"/>
                      </a:solidFill>
                      <a:prstDash val="solid"/>
                      <a:round/>
                      <a:headEnd type="none" w="sm" len="sm"/>
                      <a:tailEnd type="none" w="sm" len="sm"/>
                    </a:lnR>
                    <a:lnT w="9525" cap="flat" cmpd="sng">
                      <a:solidFill>
                        <a:srgbClr val="3A3E5F"/>
                      </a:solidFill>
                      <a:prstDash val="solid"/>
                      <a:round/>
                      <a:headEnd type="none" w="sm" len="sm"/>
                      <a:tailEnd type="none" w="sm" len="sm"/>
                    </a:lnT>
                    <a:lnB w="9525" cap="flat" cmpd="sng">
                      <a:solidFill>
                        <a:srgbClr val="3A3E5F"/>
                      </a:solidFill>
                      <a:prstDash val="solid"/>
                      <a:round/>
                      <a:headEnd type="none" w="sm" len="sm"/>
                      <a:tailEnd type="none" w="sm" len="sm"/>
                    </a:lnB>
                  </a:tcPr>
                </a:tc>
                <a:tc>
                  <a:txBody>
                    <a:bodyPr/>
                    <a:lstStyle/>
                    <a:p>
                      <a:pPr marL="0" lvl="0" indent="0" algn="ctr" rtl="0">
                        <a:spcBef>
                          <a:spcPts val="0"/>
                        </a:spcBef>
                        <a:spcAft>
                          <a:spcPts val="0"/>
                        </a:spcAft>
                        <a:buNone/>
                      </a:pPr>
                      <a:r>
                        <a:rPr lang="en" sz="800" b="1">
                          <a:latin typeface="Archivo"/>
                          <a:ea typeface="Archivo"/>
                          <a:cs typeface="Archivo"/>
                          <a:sym typeface="Archivo"/>
                        </a:rPr>
                        <a:t>Alpha </a:t>
                      </a:r>
                      <a:endParaRPr sz="800" b="1">
                        <a:latin typeface="Archivo"/>
                        <a:ea typeface="Archivo"/>
                        <a:cs typeface="Archivo"/>
                        <a:sym typeface="Archivo"/>
                      </a:endParaRPr>
                    </a:p>
                  </a:txBody>
                  <a:tcPr marL="121900" marR="121900" marT="121900" marB="121900" anchor="ctr">
                    <a:lnL w="9525" cap="flat" cmpd="sng">
                      <a:solidFill>
                        <a:srgbClr val="3A3E5F"/>
                      </a:solidFill>
                      <a:prstDash val="solid"/>
                      <a:round/>
                      <a:headEnd type="none" w="sm" len="sm"/>
                      <a:tailEnd type="none" w="sm" len="sm"/>
                    </a:lnL>
                    <a:lnR w="9525" cap="flat" cmpd="sng">
                      <a:solidFill>
                        <a:srgbClr val="3A3E5F"/>
                      </a:solidFill>
                      <a:prstDash val="solid"/>
                      <a:round/>
                      <a:headEnd type="none" w="sm" len="sm"/>
                      <a:tailEnd type="none" w="sm" len="sm"/>
                    </a:lnR>
                    <a:lnT w="9525" cap="flat" cmpd="sng">
                      <a:solidFill>
                        <a:srgbClr val="3A3E5F"/>
                      </a:solidFill>
                      <a:prstDash val="solid"/>
                      <a:round/>
                      <a:headEnd type="none" w="sm" len="sm"/>
                      <a:tailEnd type="none" w="sm" len="sm"/>
                    </a:lnT>
                    <a:lnB w="9525" cap="flat" cmpd="sng">
                      <a:solidFill>
                        <a:srgbClr val="3A3E5F"/>
                      </a:solidFill>
                      <a:prstDash val="solid"/>
                      <a:round/>
                      <a:headEnd type="none" w="sm" len="sm"/>
                      <a:tailEnd type="none" w="sm" len="sm"/>
                    </a:lnB>
                  </a:tcPr>
                </a:tc>
                <a:tc>
                  <a:txBody>
                    <a:bodyPr/>
                    <a:lstStyle/>
                    <a:p>
                      <a:pPr marL="0" lvl="0" indent="0" algn="ctr" rtl="0">
                        <a:spcBef>
                          <a:spcPts val="0"/>
                        </a:spcBef>
                        <a:spcAft>
                          <a:spcPts val="0"/>
                        </a:spcAft>
                        <a:buNone/>
                      </a:pPr>
                      <a:r>
                        <a:rPr lang="en" sz="800" b="1">
                          <a:solidFill>
                            <a:srgbClr val="191919"/>
                          </a:solidFill>
                          <a:latin typeface="Archivo"/>
                          <a:ea typeface="Archivo"/>
                          <a:cs typeface="Archivo"/>
                          <a:sym typeface="Archivo"/>
                        </a:rPr>
                        <a:t>Efficiency</a:t>
                      </a:r>
                      <a:endParaRPr sz="800" b="1">
                        <a:solidFill>
                          <a:srgbClr val="191919"/>
                        </a:solidFill>
                        <a:latin typeface="Archivo"/>
                        <a:ea typeface="Archivo"/>
                        <a:cs typeface="Archivo"/>
                        <a:sym typeface="Archivo"/>
                      </a:endParaRPr>
                    </a:p>
                  </a:txBody>
                  <a:tcPr marL="121900" marR="121900" marT="121900" marB="121900" anchor="ctr">
                    <a:lnL w="9525" cap="flat" cmpd="sng">
                      <a:solidFill>
                        <a:srgbClr val="3A3E5F"/>
                      </a:solidFill>
                      <a:prstDash val="solid"/>
                      <a:round/>
                      <a:headEnd type="none" w="sm" len="sm"/>
                      <a:tailEnd type="none" w="sm" len="sm"/>
                    </a:lnL>
                    <a:lnR w="9525" cap="flat" cmpd="sng">
                      <a:solidFill>
                        <a:srgbClr val="3A3E5F"/>
                      </a:solidFill>
                      <a:prstDash val="solid"/>
                      <a:round/>
                      <a:headEnd type="none" w="sm" len="sm"/>
                      <a:tailEnd type="none" w="sm" len="sm"/>
                    </a:lnR>
                    <a:lnT w="9525" cap="flat" cmpd="sng">
                      <a:solidFill>
                        <a:srgbClr val="3A3E5F"/>
                      </a:solidFill>
                      <a:prstDash val="solid"/>
                      <a:round/>
                      <a:headEnd type="none" w="sm" len="sm"/>
                      <a:tailEnd type="none" w="sm" len="sm"/>
                    </a:lnT>
                    <a:lnB w="9525" cap="flat" cmpd="sng">
                      <a:solidFill>
                        <a:srgbClr val="3A3E5F"/>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rgbClr val="191919"/>
                          </a:solidFill>
                          <a:latin typeface="Archivo"/>
                          <a:ea typeface="Archivo"/>
                          <a:cs typeface="Archivo"/>
                          <a:sym typeface="Archivo"/>
                        </a:rPr>
                        <a:t>As Product Engineer Krista Adams, I want to get critical feedback from the SOC Analyst and internal customers (product development teams) to quickly identify and implement improvements per feedback</a:t>
                      </a:r>
                      <a:endParaRPr sz="800">
                        <a:solidFill>
                          <a:srgbClr val="191919"/>
                        </a:solidFill>
                        <a:latin typeface="Archivo"/>
                        <a:ea typeface="Archivo"/>
                        <a:cs typeface="Archivo"/>
                        <a:sym typeface="Archivo"/>
                      </a:endParaRPr>
                    </a:p>
                  </a:txBody>
                  <a:tcPr marL="121900" marR="121900" marT="121900" marB="121900" anchor="ctr">
                    <a:lnL w="9525" cap="flat" cmpd="sng">
                      <a:solidFill>
                        <a:srgbClr val="3A3E5F"/>
                      </a:solidFill>
                      <a:prstDash val="solid"/>
                      <a:round/>
                      <a:headEnd type="none" w="sm" len="sm"/>
                      <a:tailEnd type="none" w="sm" len="sm"/>
                    </a:lnL>
                    <a:lnR w="9525" cap="flat" cmpd="sng">
                      <a:solidFill>
                        <a:srgbClr val="3A3E5F"/>
                      </a:solidFill>
                      <a:prstDash val="solid"/>
                      <a:round/>
                      <a:headEnd type="none" w="sm" len="sm"/>
                      <a:tailEnd type="none" w="sm" len="sm"/>
                    </a:lnR>
                    <a:lnT w="9525" cap="flat" cmpd="sng">
                      <a:solidFill>
                        <a:srgbClr val="3A3E5F"/>
                      </a:solidFill>
                      <a:prstDash val="solid"/>
                      <a:round/>
                      <a:headEnd type="none" w="sm" len="sm"/>
                      <a:tailEnd type="none" w="sm" len="sm"/>
                    </a:lnT>
                    <a:lnB w="9525" cap="flat" cmpd="sng">
                      <a:solidFill>
                        <a:srgbClr val="3A3E5F"/>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rgbClr val="191919"/>
                          </a:solidFill>
                          <a:latin typeface="Archivo"/>
                          <a:ea typeface="Archivo"/>
                          <a:cs typeface="Archivo"/>
                          <a:sym typeface="Archivo"/>
                        </a:rPr>
                        <a:t>Ensure test environment functionality  by gathering and documenting feedback from Product, Devops, and DevTest teams</a:t>
                      </a:r>
                      <a:endParaRPr sz="800">
                        <a:solidFill>
                          <a:srgbClr val="191919"/>
                        </a:solidFill>
                        <a:latin typeface="Archivo"/>
                        <a:ea typeface="Archivo"/>
                        <a:cs typeface="Archivo"/>
                        <a:sym typeface="Archivo"/>
                      </a:endParaRPr>
                    </a:p>
                  </a:txBody>
                  <a:tcPr marL="121900" marR="121900" marT="121900" marB="121900" anchor="ctr">
                    <a:lnL w="9525" cap="flat" cmpd="sng">
                      <a:solidFill>
                        <a:srgbClr val="3A3E5F"/>
                      </a:solidFill>
                      <a:prstDash val="solid"/>
                      <a:round/>
                      <a:headEnd type="none" w="sm" len="sm"/>
                      <a:tailEnd type="none" w="sm" len="sm"/>
                    </a:lnL>
                    <a:lnR w="9525" cap="flat" cmpd="sng">
                      <a:solidFill>
                        <a:srgbClr val="3A3E5F"/>
                      </a:solidFill>
                      <a:prstDash val="solid"/>
                      <a:round/>
                      <a:headEnd type="none" w="sm" len="sm"/>
                      <a:tailEnd type="none" w="sm" len="sm"/>
                    </a:lnR>
                    <a:lnT w="9525" cap="flat" cmpd="sng">
                      <a:solidFill>
                        <a:srgbClr val="3A3E5F"/>
                      </a:solidFill>
                      <a:prstDash val="solid"/>
                      <a:round/>
                      <a:headEnd type="none" w="sm" len="sm"/>
                      <a:tailEnd type="none" w="sm" len="sm"/>
                    </a:lnT>
                    <a:lnB w="9525" cap="flat" cmpd="sng">
                      <a:solidFill>
                        <a:srgbClr val="3A3E5F"/>
                      </a:solidFill>
                      <a:prstDash val="solid"/>
                      <a:round/>
                      <a:headEnd type="none" w="sm" len="sm"/>
                      <a:tailEnd type="none" w="sm" len="sm"/>
                    </a:lnB>
                  </a:tcPr>
                </a:tc>
                <a:tc>
                  <a:txBody>
                    <a:bodyPr/>
                    <a:lstStyle/>
                    <a:p>
                      <a:pPr marL="0" lvl="0" indent="0" algn="ctr" rtl="0">
                        <a:spcBef>
                          <a:spcPts val="0"/>
                        </a:spcBef>
                        <a:spcAft>
                          <a:spcPts val="0"/>
                        </a:spcAft>
                        <a:buNone/>
                      </a:pPr>
                      <a:r>
                        <a:rPr lang="en" sz="800" b="1">
                          <a:latin typeface="Archivo"/>
                          <a:ea typeface="Archivo"/>
                          <a:cs typeface="Archivo"/>
                          <a:sym typeface="Archivo"/>
                        </a:rPr>
                        <a:t>Alpha Testing: </a:t>
                      </a:r>
                      <a:r>
                        <a:rPr lang="en" sz="800">
                          <a:latin typeface="Archivo"/>
                          <a:ea typeface="Archivo"/>
                          <a:cs typeface="Archivo"/>
                          <a:sym typeface="Archivo"/>
                        </a:rPr>
                        <a:t>Slack app / Microsoft Teams, Jira platform [1]</a:t>
                      </a:r>
                      <a:endParaRPr sz="800" b="1">
                        <a:latin typeface="Archivo"/>
                        <a:ea typeface="Archivo"/>
                        <a:cs typeface="Archivo"/>
                        <a:sym typeface="Archivo"/>
                      </a:endParaRPr>
                    </a:p>
                  </a:txBody>
                  <a:tcPr marL="121900" marR="121900" marT="121900" marB="121900" anchor="ctr">
                    <a:lnL w="9525" cap="flat" cmpd="sng">
                      <a:solidFill>
                        <a:srgbClr val="3A3E5F"/>
                      </a:solidFill>
                      <a:prstDash val="solid"/>
                      <a:round/>
                      <a:headEnd type="none" w="sm" len="sm"/>
                      <a:tailEnd type="none" w="sm" len="sm"/>
                    </a:lnL>
                    <a:lnR w="9525" cap="flat" cmpd="sng">
                      <a:solidFill>
                        <a:srgbClr val="3A3E5F"/>
                      </a:solidFill>
                      <a:prstDash val="solid"/>
                      <a:round/>
                      <a:headEnd type="none" w="sm" len="sm"/>
                      <a:tailEnd type="none" w="sm" len="sm"/>
                    </a:lnR>
                    <a:lnT w="9525" cap="flat" cmpd="sng">
                      <a:solidFill>
                        <a:srgbClr val="3A3E5F"/>
                      </a:solidFill>
                      <a:prstDash val="solid"/>
                      <a:round/>
                      <a:headEnd type="none" w="sm" len="sm"/>
                      <a:tailEnd type="none" w="sm" len="sm"/>
                    </a:lnT>
                    <a:lnB w="9525" cap="flat" cmpd="sng">
                      <a:solidFill>
                        <a:srgbClr val="3A3E5F"/>
                      </a:solidFill>
                      <a:prstDash val="solid"/>
                      <a:round/>
                      <a:headEnd type="none" w="sm" len="sm"/>
                      <a:tailEnd type="none" w="sm" len="sm"/>
                    </a:lnB>
                  </a:tcPr>
                </a:tc>
                <a:tc>
                  <a:txBody>
                    <a:bodyPr/>
                    <a:lstStyle/>
                    <a:p>
                      <a:pPr marL="0" lvl="0" indent="0" algn="ctr" rtl="0">
                        <a:spcBef>
                          <a:spcPts val="0"/>
                        </a:spcBef>
                        <a:spcAft>
                          <a:spcPts val="0"/>
                        </a:spcAft>
                        <a:buNone/>
                      </a:pPr>
                      <a:r>
                        <a:rPr lang="en" sz="800">
                          <a:latin typeface="Archivo"/>
                          <a:ea typeface="Archivo"/>
                          <a:cs typeface="Archivo"/>
                          <a:sym typeface="Archivo"/>
                        </a:rPr>
                        <a:t>Proactive communication between SOC, Product and DevTest teams for initial environment setup before build release</a:t>
                      </a:r>
                      <a:endParaRPr sz="800">
                        <a:latin typeface="Archivo"/>
                        <a:ea typeface="Archivo"/>
                        <a:cs typeface="Archivo"/>
                        <a:sym typeface="Archivo"/>
                      </a:endParaRPr>
                    </a:p>
                  </a:txBody>
                  <a:tcPr marL="121900" marR="121900" marT="121900" marB="121900" anchor="ctr">
                    <a:lnL w="9525" cap="flat" cmpd="sng">
                      <a:solidFill>
                        <a:srgbClr val="3A3E5F"/>
                      </a:solidFill>
                      <a:prstDash val="solid"/>
                      <a:round/>
                      <a:headEnd type="none" w="sm" len="sm"/>
                      <a:tailEnd type="none" w="sm" len="sm"/>
                    </a:lnL>
                    <a:lnR w="9525" cap="flat" cmpd="sng">
                      <a:solidFill>
                        <a:srgbClr val="3A3E5F"/>
                      </a:solidFill>
                      <a:prstDash val="solid"/>
                      <a:round/>
                      <a:headEnd type="none" w="sm" len="sm"/>
                      <a:tailEnd type="none" w="sm" len="sm"/>
                    </a:lnR>
                    <a:lnT w="9525" cap="flat" cmpd="sng">
                      <a:solidFill>
                        <a:srgbClr val="3A3E5F"/>
                      </a:solidFill>
                      <a:prstDash val="solid"/>
                      <a:round/>
                      <a:headEnd type="none" w="sm" len="sm"/>
                      <a:tailEnd type="none" w="sm" len="sm"/>
                    </a:lnT>
                    <a:lnB w="9525" cap="flat" cmpd="sng">
                      <a:solidFill>
                        <a:srgbClr val="3A3E5F"/>
                      </a:solidFill>
                      <a:prstDash val="solid"/>
                      <a:round/>
                      <a:headEnd type="none" w="sm" len="sm"/>
                      <a:tailEnd type="none" w="sm" len="sm"/>
                    </a:lnB>
                  </a:tcPr>
                </a:tc>
                <a:extLst>
                  <a:ext uri="{0D108BD9-81ED-4DB2-BD59-A6C34878D82A}">
                    <a16:rowId xmlns:a16="http://schemas.microsoft.com/office/drawing/2014/main" val="10004"/>
                  </a:ext>
                </a:extLst>
              </a:tr>
              <a:tr h="651367">
                <a:tc>
                  <a:txBody>
                    <a:bodyPr/>
                    <a:lstStyle/>
                    <a:p>
                      <a:pPr marL="0" lvl="0" indent="0" algn="ctr" rtl="0">
                        <a:spcBef>
                          <a:spcPts val="0"/>
                        </a:spcBef>
                        <a:spcAft>
                          <a:spcPts val="0"/>
                        </a:spcAft>
                        <a:buNone/>
                      </a:pPr>
                      <a:r>
                        <a:rPr lang="en" sz="800" b="1">
                          <a:latin typeface="Archivo"/>
                          <a:ea typeface="Archivo"/>
                          <a:cs typeface="Archivo"/>
                          <a:sym typeface="Archivo"/>
                        </a:rPr>
                        <a:t>2</a:t>
                      </a:r>
                      <a:endParaRPr sz="800" b="1">
                        <a:latin typeface="Archivo"/>
                        <a:ea typeface="Archivo"/>
                        <a:cs typeface="Archivo"/>
                        <a:sym typeface="Archivo"/>
                      </a:endParaRPr>
                    </a:p>
                  </a:txBody>
                  <a:tcPr marL="121900" marR="121900" marT="121900" marB="121900" anchor="ctr">
                    <a:lnL w="9525" cap="flat" cmpd="sng">
                      <a:solidFill>
                        <a:srgbClr val="3A3E5F"/>
                      </a:solidFill>
                      <a:prstDash val="solid"/>
                      <a:round/>
                      <a:headEnd type="none" w="sm" len="sm"/>
                      <a:tailEnd type="none" w="sm" len="sm"/>
                    </a:lnL>
                    <a:lnR w="9525" cap="flat" cmpd="sng">
                      <a:solidFill>
                        <a:srgbClr val="3A3E5F"/>
                      </a:solidFill>
                      <a:prstDash val="solid"/>
                      <a:round/>
                      <a:headEnd type="none" w="sm" len="sm"/>
                      <a:tailEnd type="none" w="sm" len="sm"/>
                    </a:lnR>
                    <a:lnT w="9525" cap="flat" cmpd="sng">
                      <a:solidFill>
                        <a:srgbClr val="3A3E5F"/>
                      </a:solidFill>
                      <a:prstDash val="solid"/>
                      <a:round/>
                      <a:headEnd type="none" w="sm" len="sm"/>
                      <a:tailEnd type="none" w="sm" len="sm"/>
                    </a:lnT>
                    <a:lnB w="9525" cap="flat" cmpd="sng">
                      <a:solidFill>
                        <a:srgbClr val="3A3E5F"/>
                      </a:solidFill>
                      <a:prstDash val="solid"/>
                      <a:round/>
                      <a:headEnd type="none" w="sm" len="sm"/>
                      <a:tailEnd type="none" w="sm" len="sm"/>
                    </a:lnB>
                  </a:tcPr>
                </a:tc>
                <a:tc>
                  <a:txBody>
                    <a:bodyPr/>
                    <a:lstStyle/>
                    <a:p>
                      <a:pPr marL="0" lvl="0" indent="0" algn="ctr" rtl="0">
                        <a:spcBef>
                          <a:spcPts val="0"/>
                        </a:spcBef>
                        <a:spcAft>
                          <a:spcPts val="0"/>
                        </a:spcAft>
                        <a:buNone/>
                      </a:pPr>
                      <a:r>
                        <a:rPr lang="en" sz="800" b="1">
                          <a:latin typeface="Archivo"/>
                          <a:ea typeface="Archivo"/>
                          <a:cs typeface="Archivo"/>
                          <a:sym typeface="Archivo"/>
                        </a:rPr>
                        <a:t>Regression </a:t>
                      </a:r>
                      <a:endParaRPr sz="800" b="1">
                        <a:solidFill>
                          <a:srgbClr val="FF0000"/>
                        </a:solidFill>
                        <a:latin typeface="Archivo"/>
                        <a:ea typeface="Archivo"/>
                        <a:cs typeface="Archivo"/>
                        <a:sym typeface="Archivo"/>
                      </a:endParaRPr>
                    </a:p>
                  </a:txBody>
                  <a:tcPr marL="121900" marR="121900" marT="121900" marB="121900" anchor="ctr">
                    <a:lnL w="9525" cap="flat" cmpd="sng">
                      <a:solidFill>
                        <a:srgbClr val="3A3E5F"/>
                      </a:solidFill>
                      <a:prstDash val="solid"/>
                      <a:round/>
                      <a:headEnd type="none" w="sm" len="sm"/>
                      <a:tailEnd type="none" w="sm" len="sm"/>
                    </a:lnL>
                    <a:lnR w="9525" cap="flat" cmpd="sng">
                      <a:solidFill>
                        <a:srgbClr val="3A3E5F"/>
                      </a:solidFill>
                      <a:prstDash val="solid"/>
                      <a:round/>
                      <a:headEnd type="none" w="sm" len="sm"/>
                      <a:tailEnd type="none" w="sm" len="sm"/>
                    </a:lnR>
                    <a:lnT w="9525" cap="flat" cmpd="sng">
                      <a:solidFill>
                        <a:srgbClr val="3A3E5F"/>
                      </a:solidFill>
                      <a:prstDash val="solid"/>
                      <a:round/>
                      <a:headEnd type="none" w="sm" len="sm"/>
                      <a:tailEnd type="none" w="sm" len="sm"/>
                    </a:lnT>
                    <a:lnB w="9525" cap="flat" cmpd="sng">
                      <a:solidFill>
                        <a:srgbClr val="3A3E5F"/>
                      </a:solidFill>
                      <a:prstDash val="solid"/>
                      <a:round/>
                      <a:headEnd type="none" w="sm" len="sm"/>
                      <a:tailEnd type="none" w="sm" len="sm"/>
                    </a:lnB>
                  </a:tcPr>
                </a:tc>
                <a:tc>
                  <a:txBody>
                    <a:bodyPr/>
                    <a:lstStyle/>
                    <a:p>
                      <a:pPr marL="0" lvl="0" indent="0" algn="ctr" rtl="0">
                        <a:spcBef>
                          <a:spcPts val="0"/>
                        </a:spcBef>
                        <a:spcAft>
                          <a:spcPts val="0"/>
                        </a:spcAft>
                        <a:buNone/>
                      </a:pPr>
                      <a:r>
                        <a:rPr lang="en" sz="800" b="1">
                          <a:solidFill>
                            <a:srgbClr val="191919"/>
                          </a:solidFill>
                          <a:latin typeface="Archivo"/>
                          <a:ea typeface="Archivo"/>
                          <a:cs typeface="Archivo"/>
                          <a:sym typeface="Archivo"/>
                        </a:rPr>
                        <a:t>Precision</a:t>
                      </a:r>
                      <a:endParaRPr sz="800" b="1">
                        <a:solidFill>
                          <a:srgbClr val="191919"/>
                        </a:solidFill>
                        <a:latin typeface="Archivo"/>
                        <a:ea typeface="Archivo"/>
                        <a:cs typeface="Archivo"/>
                        <a:sym typeface="Archivo"/>
                      </a:endParaRPr>
                    </a:p>
                  </a:txBody>
                  <a:tcPr marL="121900" marR="121900" marT="121900" marB="121900" anchor="ctr">
                    <a:lnL w="9525" cap="flat" cmpd="sng">
                      <a:solidFill>
                        <a:srgbClr val="3A3E5F"/>
                      </a:solidFill>
                      <a:prstDash val="solid"/>
                      <a:round/>
                      <a:headEnd type="none" w="sm" len="sm"/>
                      <a:tailEnd type="none" w="sm" len="sm"/>
                    </a:lnL>
                    <a:lnR w="9525" cap="flat" cmpd="sng">
                      <a:solidFill>
                        <a:srgbClr val="3A3E5F"/>
                      </a:solidFill>
                      <a:prstDash val="solid"/>
                      <a:round/>
                      <a:headEnd type="none" w="sm" len="sm"/>
                      <a:tailEnd type="none" w="sm" len="sm"/>
                    </a:lnR>
                    <a:lnT w="9525" cap="flat" cmpd="sng">
                      <a:solidFill>
                        <a:srgbClr val="3A3E5F"/>
                      </a:solidFill>
                      <a:prstDash val="solid"/>
                      <a:round/>
                      <a:headEnd type="none" w="sm" len="sm"/>
                      <a:tailEnd type="none" w="sm" len="sm"/>
                    </a:lnT>
                    <a:lnB w="9525" cap="flat" cmpd="sng">
                      <a:solidFill>
                        <a:srgbClr val="3A3E5F"/>
                      </a:solidFill>
                      <a:prstDash val="solid"/>
                      <a:round/>
                      <a:headEnd type="none" w="sm" len="sm"/>
                      <a:tailEnd type="none" w="sm" len="sm"/>
                    </a:lnB>
                  </a:tcPr>
                </a:tc>
                <a:tc>
                  <a:txBody>
                    <a:bodyPr/>
                    <a:lstStyle/>
                    <a:p>
                      <a:pPr marL="0" lvl="0" indent="0" algn="ctr" rtl="0">
                        <a:spcBef>
                          <a:spcPts val="0"/>
                        </a:spcBef>
                        <a:spcAft>
                          <a:spcPts val="0"/>
                        </a:spcAft>
                        <a:buNone/>
                      </a:pPr>
                      <a:r>
                        <a:rPr lang="en" sz="800">
                          <a:latin typeface="Archivo"/>
                          <a:ea typeface="Archivo"/>
                          <a:cs typeface="Archivo"/>
                          <a:sym typeface="Archivo"/>
                        </a:rPr>
                        <a:t>As Product Engineer Krista Adams, I want to enable reliable regression testing analysis to ensure test precision within the CI/CD pipeline</a:t>
                      </a:r>
                      <a:endParaRPr sz="800">
                        <a:latin typeface="Archivo"/>
                        <a:ea typeface="Archivo"/>
                        <a:cs typeface="Archivo"/>
                        <a:sym typeface="Archivo"/>
                      </a:endParaRPr>
                    </a:p>
                  </a:txBody>
                  <a:tcPr marL="121900" marR="121900" marT="121900" marB="121900" anchor="ctr">
                    <a:lnL w="9525" cap="flat" cmpd="sng">
                      <a:solidFill>
                        <a:srgbClr val="3A3E5F"/>
                      </a:solidFill>
                      <a:prstDash val="solid"/>
                      <a:round/>
                      <a:headEnd type="none" w="sm" len="sm"/>
                      <a:tailEnd type="none" w="sm" len="sm"/>
                    </a:lnL>
                    <a:lnR w="9525" cap="flat" cmpd="sng">
                      <a:solidFill>
                        <a:srgbClr val="3A3E5F"/>
                      </a:solidFill>
                      <a:prstDash val="solid"/>
                      <a:round/>
                      <a:headEnd type="none" w="sm" len="sm"/>
                      <a:tailEnd type="none" w="sm" len="sm"/>
                    </a:lnR>
                    <a:lnT w="9525" cap="flat" cmpd="sng">
                      <a:solidFill>
                        <a:srgbClr val="3A3E5F"/>
                      </a:solidFill>
                      <a:prstDash val="solid"/>
                      <a:round/>
                      <a:headEnd type="none" w="sm" len="sm"/>
                      <a:tailEnd type="none" w="sm" len="sm"/>
                    </a:lnT>
                    <a:lnB w="9525" cap="flat" cmpd="sng">
                      <a:solidFill>
                        <a:srgbClr val="3A3E5F"/>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rgbClr val="191919"/>
                          </a:solidFill>
                          <a:latin typeface="Archivo"/>
                          <a:ea typeface="Archivo"/>
                          <a:cs typeface="Archivo"/>
                          <a:sym typeface="Archivo"/>
                        </a:rPr>
                        <a:t>Ensure that test precision level is consistent throughout CI/CD  pipeline creation and Integration processes</a:t>
                      </a:r>
                      <a:endParaRPr sz="800">
                        <a:solidFill>
                          <a:srgbClr val="191919"/>
                        </a:solidFill>
                        <a:latin typeface="Archivo"/>
                        <a:ea typeface="Archivo"/>
                        <a:cs typeface="Archivo"/>
                        <a:sym typeface="Archivo"/>
                      </a:endParaRPr>
                    </a:p>
                  </a:txBody>
                  <a:tcPr marL="121900" marR="121900" marT="121900" marB="121900" anchor="ctr">
                    <a:lnL w="9525" cap="flat" cmpd="sng">
                      <a:solidFill>
                        <a:srgbClr val="3A3E5F"/>
                      </a:solidFill>
                      <a:prstDash val="solid"/>
                      <a:round/>
                      <a:headEnd type="none" w="sm" len="sm"/>
                      <a:tailEnd type="none" w="sm" len="sm"/>
                    </a:lnL>
                    <a:lnR w="9525" cap="flat" cmpd="sng">
                      <a:solidFill>
                        <a:srgbClr val="3A3E5F"/>
                      </a:solidFill>
                      <a:prstDash val="solid"/>
                      <a:round/>
                      <a:headEnd type="none" w="sm" len="sm"/>
                      <a:tailEnd type="none" w="sm" len="sm"/>
                    </a:lnR>
                    <a:lnT w="9525" cap="flat" cmpd="sng">
                      <a:solidFill>
                        <a:srgbClr val="3A3E5F"/>
                      </a:solidFill>
                      <a:prstDash val="solid"/>
                      <a:round/>
                      <a:headEnd type="none" w="sm" len="sm"/>
                      <a:tailEnd type="none" w="sm" len="sm"/>
                    </a:lnT>
                    <a:lnB w="9525" cap="flat" cmpd="sng">
                      <a:solidFill>
                        <a:srgbClr val="3A3E5F"/>
                      </a:solidFill>
                      <a:prstDash val="solid"/>
                      <a:round/>
                      <a:headEnd type="none" w="sm" len="sm"/>
                      <a:tailEnd type="none" w="sm" len="sm"/>
                    </a:lnB>
                  </a:tcPr>
                </a:tc>
                <a:tc>
                  <a:txBody>
                    <a:bodyPr/>
                    <a:lstStyle/>
                    <a:p>
                      <a:pPr marL="0" lvl="0" indent="0" algn="ctr" rtl="0">
                        <a:spcBef>
                          <a:spcPts val="0"/>
                        </a:spcBef>
                        <a:spcAft>
                          <a:spcPts val="0"/>
                        </a:spcAft>
                        <a:buNone/>
                      </a:pPr>
                      <a:r>
                        <a:rPr lang="en" sz="800" b="1">
                          <a:latin typeface="Archivo"/>
                          <a:ea typeface="Archivo"/>
                          <a:cs typeface="Archivo"/>
                          <a:sym typeface="Archivo"/>
                        </a:rPr>
                        <a:t>Regression Testing: </a:t>
                      </a:r>
                      <a:r>
                        <a:rPr lang="en" sz="800">
                          <a:latin typeface="Archivo"/>
                          <a:ea typeface="Archivo"/>
                          <a:cs typeface="Archivo"/>
                          <a:sym typeface="Archivo"/>
                        </a:rPr>
                        <a:t>Jenkins, JUnit (Pipeline Integration) [3]</a:t>
                      </a:r>
                      <a:endParaRPr sz="800">
                        <a:latin typeface="Archivo"/>
                        <a:ea typeface="Archivo"/>
                        <a:cs typeface="Archivo"/>
                        <a:sym typeface="Archivo"/>
                      </a:endParaRPr>
                    </a:p>
                    <a:p>
                      <a:pPr marL="0" lvl="0" indent="0" algn="ctr" rtl="0">
                        <a:spcBef>
                          <a:spcPts val="0"/>
                        </a:spcBef>
                        <a:spcAft>
                          <a:spcPts val="0"/>
                        </a:spcAft>
                        <a:buNone/>
                      </a:pPr>
                      <a:endParaRPr sz="800">
                        <a:solidFill>
                          <a:srgbClr val="0000FF"/>
                        </a:solidFill>
                        <a:latin typeface="Archivo"/>
                        <a:ea typeface="Archivo"/>
                        <a:cs typeface="Archivo"/>
                        <a:sym typeface="Archivo"/>
                      </a:endParaRPr>
                    </a:p>
                  </a:txBody>
                  <a:tcPr marL="121900" marR="121900" marT="121900" marB="121900" anchor="ctr">
                    <a:lnL w="9525" cap="flat" cmpd="sng">
                      <a:solidFill>
                        <a:srgbClr val="3A3E5F"/>
                      </a:solidFill>
                      <a:prstDash val="solid"/>
                      <a:round/>
                      <a:headEnd type="none" w="sm" len="sm"/>
                      <a:tailEnd type="none" w="sm" len="sm"/>
                    </a:lnL>
                    <a:lnR w="9525" cap="flat" cmpd="sng">
                      <a:solidFill>
                        <a:srgbClr val="3A3E5F"/>
                      </a:solidFill>
                      <a:prstDash val="solid"/>
                      <a:round/>
                      <a:headEnd type="none" w="sm" len="sm"/>
                      <a:tailEnd type="none" w="sm" len="sm"/>
                    </a:lnR>
                    <a:lnT w="9525" cap="flat" cmpd="sng">
                      <a:solidFill>
                        <a:srgbClr val="3A3E5F"/>
                      </a:solidFill>
                      <a:prstDash val="solid"/>
                      <a:round/>
                      <a:headEnd type="none" w="sm" len="sm"/>
                      <a:tailEnd type="none" w="sm" len="sm"/>
                    </a:lnT>
                    <a:lnB w="9525" cap="flat" cmpd="sng">
                      <a:solidFill>
                        <a:srgbClr val="3A3E5F"/>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rgbClr val="191919"/>
                          </a:solidFill>
                          <a:latin typeface="Archivo"/>
                          <a:ea typeface="Archivo"/>
                          <a:cs typeface="Archivo"/>
                          <a:sym typeface="Archivo"/>
                        </a:rPr>
                        <a:t>Retain high-level precision before, during, and after the integration process; monitor and document integration needs</a:t>
                      </a:r>
                      <a:endParaRPr sz="800">
                        <a:solidFill>
                          <a:srgbClr val="191919"/>
                        </a:solidFill>
                        <a:latin typeface="Archivo"/>
                        <a:ea typeface="Archivo"/>
                        <a:cs typeface="Archivo"/>
                        <a:sym typeface="Archivo"/>
                      </a:endParaRPr>
                    </a:p>
                  </a:txBody>
                  <a:tcPr marL="121900" marR="121900" marT="121900" marB="121900" anchor="ctr">
                    <a:lnL w="9525" cap="flat" cmpd="sng">
                      <a:solidFill>
                        <a:srgbClr val="3A3E5F"/>
                      </a:solidFill>
                      <a:prstDash val="solid"/>
                      <a:round/>
                      <a:headEnd type="none" w="sm" len="sm"/>
                      <a:tailEnd type="none" w="sm" len="sm"/>
                    </a:lnL>
                    <a:lnR w="9525" cap="flat" cmpd="sng">
                      <a:solidFill>
                        <a:srgbClr val="3A3E5F"/>
                      </a:solidFill>
                      <a:prstDash val="solid"/>
                      <a:round/>
                      <a:headEnd type="none" w="sm" len="sm"/>
                      <a:tailEnd type="none" w="sm" len="sm"/>
                    </a:lnR>
                    <a:lnT w="9525" cap="flat" cmpd="sng">
                      <a:solidFill>
                        <a:srgbClr val="3A3E5F"/>
                      </a:solidFill>
                      <a:prstDash val="solid"/>
                      <a:round/>
                      <a:headEnd type="none" w="sm" len="sm"/>
                      <a:tailEnd type="none" w="sm" len="sm"/>
                    </a:lnT>
                    <a:lnB w="9525" cap="flat" cmpd="sng">
                      <a:solidFill>
                        <a:srgbClr val="3A3E5F"/>
                      </a:solidFill>
                      <a:prstDash val="solid"/>
                      <a:round/>
                      <a:headEnd type="none" w="sm" len="sm"/>
                      <a:tailEnd type="none" w="sm" len="sm"/>
                    </a:lnB>
                  </a:tcPr>
                </a:tc>
                <a:extLst>
                  <a:ext uri="{0D108BD9-81ED-4DB2-BD59-A6C34878D82A}">
                    <a16:rowId xmlns:a16="http://schemas.microsoft.com/office/drawing/2014/main" val="10005"/>
                  </a:ext>
                </a:extLst>
              </a:tr>
              <a:tr h="767900">
                <a:tc rowSpan="2">
                  <a:txBody>
                    <a:bodyPr/>
                    <a:lstStyle/>
                    <a:p>
                      <a:pPr marL="0" lvl="0" indent="0" algn="ctr" rtl="0">
                        <a:spcBef>
                          <a:spcPts val="0"/>
                        </a:spcBef>
                        <a:spcAft>
                          <a:spcPts val="0"/>
                        </a:spcAft>
                        <a:buNone/>
                      </a:pPr>
                      <a:r>
                        <a:rPr lang="en" sz="800" b="1">
                          <a:solidFill>
                            <a:srgbClr val="191919"/>
                          </a:solidFill>
                          <a:latin typeface="Archivo"/>
                          <a:ea typeface="Archivo"/>
                          <a:cs typeface="Archivo"/>
                          <a:sym typeface="Archivo"/>
                        </a:rPr>
                        <a:t>2 </a:t>
                      </a:r>
                      <a:endParaRPr sz="800" b="1">
                        <a:solidFill>
                          <a:srgbClr val="191919"/>
                        </a:solidFill>
                        <a:latin typeface="Archivo"/>
                        <a:ea typeface="Archivo"/>
                        <a:cs typeface="Archivo"/>
                        <a:sym typeface="Archivo"/>
                      </a:endParaRPr>
                    </a:p>
                  </a:txBody>
                  <a:tcPr marL="121900" marR="121900" marT="121900" marB="121900" anchor="ctr">
                    <a:lnL w="9525" cap="flat" cmpd="sng">
                      <a:solidFill>
                        <a:srgbClr val="3A3E5F"/>
                      </a:solidFill>
                      <a:prstDash val="solid"/>
                      <a:round/>
                      <a:headEnd type="none" w="sm" len="sm"/>
                      <a:tailEnd type="none" w="sm" len="sm"/>
                    </a:lnL>
                    <a:lnR w="9525" cap="flat" cmpd="sng">
                      <a:solidFill>
                        <a:srgbClr val="3A3E5F"/>
                      </a:solidFill>
                      <a:prstDash val="solid"/>
                      <a:round/>
                      <a:headEnd type="none" w="sm" len="sm"/>
                      <a:tailEnd type="none" w="sm" len="sm"/>
                    </a:lnR>
                    <a:lnT w="9525" cap="flat" cmpd="sng">
                      <a:solidFill>
                        <a:srgbClr val="3A3E5F"/>
                      </a:solidFill>
                      <a:prstDash val="solid"/>
                      <a:round/>
                      <a:headEnd type="none" w="sm" len="sm"/>
                      <a:tailEnd type="none" w="sm" len="sm"/>
                    </a:lnT>
                    <a:lnB w="9525" cap="flat" cmpd="sng">
                      <a:solidFill>
                        <a:srgbClr val="3A3E5F"/>
                      </a:solidFill>
                      <a:prstDash val="solid"/>
                      <a:round/>
                      <a:headEnd type="none" w="sm" len="sm"/>
                      <a:tailEnd type="none" w="sm" len="sm"/>
                    </a:lnB>
                  </a:tcPr>
                </a:tc>
                <a:tc rowSpan="2">
                  <a:txBody>
                    <a:bodyPr/>
                    <a:lstStyle/>
                    <a:p>
                      <a:pPr marL="0" lvl="0" indent="0" algn="ctr" rtl="0">
                        <a:spcBef>
                          <a:spcPts val="0"/>
                        </a:spcBef>
                        <a:spcAft>
                          <a:spcPts val="0"/>
                        </a:spcAft>
                        <a:buNone/>
                      </a:pPr>
                      <a:r>
                        <a:rPr lang="en" sz="800" b="1">
                          <a:solidFill>
                            <a:srgbClr val="191919"/>
                          </a:solidFill>
                          <a:latin typeface="Archivo"/>
                          <a:ea typeface="Archivo"/>
                          <a:cs typeface="Archivo"/>
                          <a:sym typeface="Archivo"/>
                        </a:rPr>
                        <a:t>Beta (UAT*)</a:t>
                      </a:r>
                      <a:endParaRPr sz="800" b="1">
                        <a:solidFill>
                          <a:srgbClr val="191919"/>
                        </a:solidFill>
                        <a:latin typeface="Archivo"/>
                        <a:ea typeface="Archivo"/>
                        <a:cs typeface="Archivo"/>
                        <a:sym typeface="Archivo"/>
                      </a:endParaRPr>
                    </a:p>
                  </a:txBody>
                  <a:tcPr marL="121900" marR="121900" marT="121900" marB="121900" anchor="ctr">
                    <a:lnL w="9525" cap="flat" cmpd="sng">
                      <a:solidFill>
                        <a:srgbClr val="3A3E5F"/>
                      </a:solidFill>
                      <a:prstDash val="solid"/>
                      <a:round/>
                      <a:headEnd type="none" w="sm" len="sm"/>
                      <a:tailEnd type="none" w="sm" len="sm"/>
                    </a:lnL>
                    <a:lnR w="9525" cap="flat" cmpd="sng">
                      <a:solidFill>
                        <a:srgbClr val="3A3E5F"/>
                      </a:solidFill>
                      <a:prstDash val="solid"/>
                      <a:round/>
                      <a:headEnd type="none" w="sm" len="sm"/>
                      <a:tailEnd type="none" w="sm" len="sm"/>
                    </a:lnR>
                    <a:lnT w="9525" cap="flat" cmpd="sng">
                      <a:solidFill>
                        <a:srgbClr val="3A3E5F"/>
                      </a:solidFill>
                      <a:prstDash val="solid"/>
                      <a:round/>
                      <a:headEnd type="none" w="sm" len="sm"/>
                      <a:tailEnd type="none" w="sm" len="sm"/>
                    </a:lnT>
                    <a:lnB w="9525" cap="flat" cmpd="sng">
                      <a:solidFill>
                        <a:srgbClr val="3A3E5F"/>
                      </a:solidFill>
                      <a:prstDash val="solid"/>
                      <a:round/>
                      <a:headEnd type="none" w="sm" len="sm"/>
                      <a:tailEnd type="none" w="sm" len="sm"/>
                    </a:lnB>
                  </a:tcPr>
                </a:tc>
                <a:tc rowSpan="2">
                  <a:txBody>
                    <a:bodyPr/>
                    <a:lstStyle/>
                    <a:p>
                      <a:pPr marL="0" lvl="0" indent="0" algn="ctr" rtl="0">
                        <a:spcBef>
                          <a:spcPts val="0"/>
                        </a:spcBef>
                        <a:spcAft>
                          <a:spcPts val="0"/>
                        </a:spcAft>
                        <a:buNone/>
                      </a:pPr>
                      <a:r>
                        <a:rPr lang="en" sz="800" b="1">
                          <a:solidFill>
                            <a:srgbClr val="191919"/>
                          </a:solidFill>
                          <a:latin typeface="Archivo"/>
                          <a:ea typeface="Archivo"/>
                          <a:cs typeface="Archivo"/>
                          <a:sym typeface="Archivo"/>
                        </a:rPr>
                        <a:t>Precision</a:t>
                      </a:r>
                      <a:endParaRPr sz="800" b="1">
                        <a:solidFill>
                          <a:srgbClr val="191919"/>
                        </a:solidFill>
                        <a:latin typeface="Archivo"/>
                        <a:ea typeface="Archivo"/>
                        <a:cs typeface="Archivo"/>
                        <a:sym typeface="Archivo"/>
                      </a:endParaRPr>
                    </a:p>
                  </a:txBody>
                  <a:tcPr marL="121900" marR="121900" marT="121900" marB="121900" anchor="ctr">
                    <a:lnL w="9525" cap="flat" cmpd="sng">
                      <a:solidFill>
                        <a:srgbClr val="3A3E5F"/>
                      </a:solidFill>
                      <a:prstDash val="solid"/>
                      <a:round/>
                      <a:headEnd type="none" w="sm" len="sm"/>
                      <a:tailEnd type="none" w="sm" len="sm"/>
                    </a:lnL>
                    <a:lnR w="9525" cap="flat" cmpd="sng">
                      <a:solidFill>
                        <a:srgbClr val="3A3E5F"/>
                      </a:solidFill>
                      <a:prstDash val="solid"/>
                      <a:round/>
                      <a:headEnd type="none" w="sm" len="sm"/>
                      <a:tailEnd type="none" w="sm" len="sm"/>
                    </a:lnR>
                    <a:lnT w="9525" cap="flat" cmpd="sng">
                      <a:solidFill>
                        <a:srgbClr val="3A3E5F"/>
                      </a:solidFill>
                      <a:prstDash val="solid"/>
                      <a:round/>
                      <a:headEnd type="none" w="sm" len="sm"/>
                      <a:tailEnd type="none" w="sm" len="sm"/>
                    </a:lnT>
                    <a:lnB w="9525" cap="flat" cmpd="sng">
                      <a:solidFill>
                        <a:srgbClr val="3A3E5F"/>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rgbClr val="191919"/>
                          </a:solidFill>
                          <a:latin typeface="Archivo"/>
                          <a:ea typeface="Archivo"/>
                          <a:cs typeface="Archivo"/>
                          <a:sym typeface="Archivo"/>
                        </a:rPr>
                        <a:t>As DevTester Brian Tran, I want to maintain test precision and accuracy for each build when expanding test coverage </a:t>
                      </a:r>
                      <a:endParaRPr sz="800">
                        <a:solidFill>
                          <a:srgbClr val="191919"/>
                        </a:solidFill>
                        <a:latin typeface="Archivo"/>
                        <a:ea typeface="Archivo"/>
                        <a:cs typeface="Archivo"/>
                        <a:sym typeface="Archivo"/>
                      </a:endParaRPr>
                    </a:p>
                  </a:txBody>
                  <a:tcPr marL="121900" marR="121900" marT="121900" marB="121900" anchor="ctr">
                    <a:lnL w="9525" cap="flat" cmpd="sng">
                      <a:solidFill>
                        <a:srgbClr val="3A3E5F"/>
                      </a:solidFill>
                      <a:prstDash val="solid"/>
                      <a:round/>
                      <a:headEnd type="none" w="sm" len="sm"/>
                      <a:tailEnd type="none" w="sm" len="sm"/>
                    </a:lnL>
                    <a:lnR w="9525" cap="flat" cmpd="sng">
                      <a:solidFill>
                        <a:srgbClr val="3A3E5F"/>
                      </a:solidFill>
                      <a:prstDash val="solid"/>
                      <a:round/>
                      <a:headEnd type="none" w="sm" len="sm"/>
                      <a:tailEnd type="none" w="sm" len="sm"/>
                    </a:lnR>
                    <a:lnT w="9525" cap="flat" cmpd="sng">
                      <a:solidFill>
                        <a:srgbClr val="3A3E5F"/>
                      </a:solidFill>
                      <a:prstDash val="solid"/>
                      <a:round/>
                      <a:headEnd type="none" w="sm" len="sm"/>
                      <a:tailEnd type="none" w="sm" len="sm"/>
                    </a:lnT>
                    <a:lnB w="9525" cap="flat" cmpd="sng">
                      <a:solidFill>
                        <a:srgbClr val="3A3E5F"/>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rgbClr val="191919"/>
                          </a:solidFill>
                          <a:latin typeface="Archivo"/>
                          <a:ea typeface="Archivo"/>
                          <a:cs typeface="Archivo"/>
                          <a:sym typeface="Archivo"/>
                        </a:rPr>
                        <a:t>Validate each build through simulated scenarios to determine precision and reduced false-positives</a:t>
                      </a:r>
                      <a:endParaRPr sz="800">
                        <a:solidFill>
                          <a:srgbClr val="191919"/>
                        </a:solidFill>
                        <a:latin typeface="Archivo"/>
                        <a:ea typeface="Archivo"/>
                        <a:cs typeface="Archivo"/>
                        <a:sym typeface="Archivo"/>
                      </a:endParaRPr>
                    </a:p>
                  </a:txBody>
                  <a:tcPr marL="121900" marR="121900" marT="121900" marB="121900" anchor="ctr">
                    <a:lnL w="9525" cap="flat" cmpd="sng">
                      <a:solidFill>
                        <a:srgbClr val="3A3E5F"/>
                      </a:solidFill>
                      <a:prstDash val="solid"/>
                      <a:round/>
                      <a:headEnd type="none" w="sm" len="sm"/>
                      <a:tailEnd type="none" w="sm" len="sm"/>
                    </a:lnL>
                    <a:lnR w="9525" cap="flat" cmpd="sng">
                      <a:solidFill>
                        <a:srgbClr val="3A3E5F"/>
                      </a:solidFill>
                      <a:prstDash val="solid"/>
                      <a:round/>
                      <a:headEnd type="none" w="sm" len="sm"/>
                      <a:tailEnd type="none" w="sm" len="sm"/>
                    </a:lnR>
                    <a:lnT w="9525" cap="flat" cmpd="sng">
                      <a:solidFill>
                        <a:srgbClr val="3A3E5F"/>
                      </a:solidFill>
                      <a:prstDash val="solid"/>
                      <a:round/>
                      <a:headEnd type="none" w="sm" len="sm"/>
                      <a:tailEnd type="none" w="sm" len="sm"/>
                    </a:lnT>
                    <a:lnB w="9525" cap="flat" cmpd="sng">
                      <a:solidFill>
                        <a:srgbClr val="3A3E5F"/>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rgbClr val="191919"/>
                          </a:solidFill>
                          <a:latin typeface="Archivo"/>
                          <a:ea typeface="Archivo"/>
                          <a:cs typeface="Archivo"/>
                          <a:sym typeface="Archivo"/>
                        </a:rPr>
                        <a:t>Beta Testing: Sandbox environment (Simulation); Bugzilla (Validation); Jira (Tracking)</a:t>
                      </a:r>
                      <a:endParaRPr sz="800">
                        <a:solidFill>
                          <a:srgbClr val="191919"/>
                        </a:solidFill>
                        <a:latin typeface="Archivo"/>
                        <a:ea typeface="Archivo"/>
                        <a:cs typeface="Archivo"/>
                        <a:sym typeface="Archivo"/>
                      </a:endParaRPr>
                    </a:p>
                  </a:txBody>
                  <a:tcPr marL="121900" marR="121900" marT="121900" marB="121900" anchor="ctr">
                    <a:lnL w="9525" cap="flat" cmpd="sng">
                      <a:solidFill>
                        <a:srgbClr val="3A3E5F"/>
                      </a:solidFill>
                      <a:prstDash val="solid"/>
                      <a:round/>
                      <a:headEnd type="none" w="sm" len="sm"/>
                      <a:tailEnd type="none" w="sm" len="sm"/>
                    </a:lnL>
                    <a:lnR w="9525" cap="flat" cmpd="sng">
                      <a:solidFill>
                        <a:srgbClr val="3A3E5F"/>
                      </a:solidFill>
                      <a:prstDash val="solid"/>
                      <a:round/>
                      <a:headEnd type="none" w="sm" len="sm"/>
                      <a:tailEnd type="none" w="sm" len="sm"/>
                    </a:lnR>
                    <a:lnT w="9525" cap="flat" cmpd="sng">
                      <a:solidFill>
                        <a:srgbClr val="3A3E5F"/>
                      </a:solidFill>
                      <a:prstDash val="solid"/>
                      <a:round/>
                      <a:headEnd type="none" w="sm" len="sm"/>
                      <a:tailEnd type="none" w="sm" len="sm"/>
                    </a:lnT>
                    <a:lnB w="9525" cap="flat" cmpd="sng">
                      <a:solidFill>
                        <a:srgbClr val="3A3E5F"/>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rgbClr val="191919"/>
                          </a:solidFill>
                          <a:latin typeface="Archivo"/>
                          <a:ea typeface="Archivo"/>
                          <a:cs typeface="Archivo"/>
                          <a:sym typeface="Archivo"/>
                        </a:rPr>
                        <a:t>Ensure a 50% reduction in false positives and use sandbox environment to ensure test precision for new features</a:t>
                      </a:r>
                      <a:endParaRPr sz="800">
                        <a:solidFill>
                          <a:srgbClr val="191919"/>
                        </a:solidFill>
                        <a:latin typeface="Archivo"/>
                        <a:ea typeface="Archivo"/>
                        <a:cs typeface="Archivo"/>
                        <a:sym typeface="Archivo"/>
                      </a:endParaRPr>
                    </a:p>
                  </a:txBody>
                  <a:tcPr marL="121900" marR="121900" marT="121900" marB="121900" anchor="ctr">
                    <a:lnL w="9525" cap="flat" cmpd="sng">
                      <a:solidFill>
                        <a:srgbClr val="3A3E5F"/>
                      </a:solidFill>
                      <a:prstDash val="solid"/>
                      <a:round/>
                      <a:headEnd type="none" w="sm" len="sm"/>
                      <a:tailEnd type="none" w="sm" len="sm"/>
                    </a:lnL>
                    <a:lnR w="9525" cap="flat" cmpd="sng">
                      <a:solidFill>
                        <a:srgbClr val="3A3E5F"/>
                      </a:solidFill>
                      <a:prstDash val="solid"/>
                      <a:round/>
                      <a:headEnd type="none" w="sm" len="sm"/>
                      <a:tailEnd type="none" w="sm" len="sm"/>
                    </a:lnR>
                    <a:lnT w="9525" cap="flat" cmpd="sng">
                      <a:solidFill>
                        <a:srgbClr val="3A3E5F"/>
                      </a:solidFill>
                      <a:prstDash val="solid"/>
                      <a:round/>
                      <a:headEnd type="none" w="sm" len="sm"/>
                      <a:tailEnd type="none" w="sm" len="sm"/>
                    </a:lnT>
                    <a:lnB w="9525" cap="flat" cmpd="sng">
                      <a:solidFill>
                        <a:srgbClr val="3A3E5F"/>
                      </a:solidFill>
                      <a:prstDash val="solid"/>
                      <a:round/>
                      <a:headEnd type="none" w="sm" len="sm"/>
                      <a:tailEnd type="none" w="sm" len="sm"/>
                    </a:lnB>
                  </a:tcPr>
                </a:tc>
                <a:extLst>
                  <a:ext uri="{0D108BD9-81ED-4DB2-BD59-A6C34878D82A}">
                    <a16:rowId xmlns:a16="http://schemas.microsoft.com/office/drawing/2014/main" val="10006"/>
                  </a:ext>
                </a:extLst>
              </a:tr>
              <a:tr h="76790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lvl="0" indent="0" algn="ctr" rtl="0">
                        <a:spcBef>
                          <a:spcPts val="0"/>
                        </a:spcBef>
                        <a:spcAft>
                          <a:spcPts val="0"/>
                        </a:spcAft>
                        <a:buNone/>
                      </a:pPr>
                      <a:r>
                        <a:rPr lang="en" sz="800">
                          <a:solidFill>
                            <a:srgbClr val="191919"/>
                          </a:solidFill>
                          <a:latin typeface="Archivo"/>
                          <a:ea typeface="Archivo"/>
                          <a:cs typeface="Archivo"/>
                          <a:sym typeface="Archivo"/>
                        </a:rPr>
                        <a:t>As  Product Engineer Krista Adams, I want to collect detailed feedback from beta testers to improve test precision, accuracy, and functionality</a:t>
                      </a:r>
                      <a:endParaRPr sz="800">
                        <a:solidFill>
                          <a:srgbClr val="191919"/>
                        </a:solidFill>
                        <a:latin typeface="Archivo"/>
                        <a:ea typeface="Archivo"/>
                        <a:cs typeface="Archivo"/>
                        <a:sym typeface="Archivo"/>
                      </a:endParaRPr>
                    </a:p>
                  </a:txBody>
                  <a:tcPr marL="121900" marR="121900" marT="121900" marB="121900" anchor="ctr">
                    <a:lnL w="9525" cap="flat" cmpd="sng">
                      <a:solidFill>
                        <a:srgbClr val="3A3E5F"/>
                      </a:solidFill>
                      <a:prstDash val="solid"/>
                      <a:round/>
                      <a:headEnd type="none" w="sm" len="sm"/>
                      <a:tailEnd type="none" w="sm" len="sm"/>
                    </a:lnL>
                    <a:lnR w="9525" cap="flat" cmpd="sng">
                      <a:solidFill>
                        <a:srgbClr val="3A3E5F"/>
                      </a:solidFill>
                      <a:prstDash val="solid"/>
                      <a:round/>
                      <a:headEnd type="none" w="sm" len="sm"/>
                      <a:tailEnd type="none" w="sm" len="sm"/>
                    </a:lnR>
                    <a:lnT w="9525" cap="flat" cmpd="sng">
                      <a:solidFill>
                        <a:srgbClr val="3A3E5F"/>
                      </a:solidFill>
                      <a:prstDash val="solid"/>
                      <a:round/>
                      <a:headEnd type="none" w="sm" len="sm"/>
                      <a:tailEnd type="none" w="sm" len="sm"/>
                    </a:lnT>
                    <a:lnB w="9525" cap="flat" cmpd="sng">
                      <a:solidFill>
                        <a:srgbClr val="3A3E5F"/>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rgbClr val="191919"/>
                          </a:solidFill>
                          <a:latin typeface="Archivo"/>
                          <a:ea typeface="Archivo"/>
                          <a:cs typeface="Archivo"/>
                          <a:sym typeface="Archivo"/>
                        </a:rPr>
                        <a:t>Gather comprehensive feedback from Customer 0 (SOC Team) beta experience to enhance test precision, accuracy, and functionality</a:t>
                      </a:r>
                      <a:endParaRPr sz="800">
                        <a:solidFill>
                          <a:srgbClr val="191919"/>
                        </a:solidFill>
                        <a:latin typeface="Archivo"/>
                        <a:ea typeface="Archivo"/>
                        <a:cs typeface="Archivo"/>
                        <a:sym typeface="Archivo"/>
                      </a:endParaRPr>
                    </a:p>
                  </a:txBody>
                  <a:tcPr marL="121900" marR="121900" marT="121900" marB="121900" anchor="ctr">
                    <a:lnL w="9525" cap="flat" cmpd="sng">
                      <a:solidFill>
                        <a:srgbClr val="3A3E5F"/>
                      </a:solidFill>
                      <a:prstDash val="solid"/>
                      <a:round/>
                      <a:headEnd type="none" w="sm" len="sm"/>
                      <a:tailEnd type="none" w="sm" len="sm"/>
                    </a:lnL>
                    <a:lnR w="9525" cap="flat" cmpd="sng">
                      <a:solidFill>
                        <a:srgbClr val="3A3E5F"/>
                      </a:solidFill>
                      <a:prstDash val="solid"/>
                      <a:round/>
                      <a:headEnd type="none" w="sm" len="sm"/>
                      <a:tailEnd type="none" w="sm" len="sm"/>
                    </a:lnR>
                    <a:lnT w="9525" cap="flat" cmpd="sng">
                      <a:solidFill>
                        <a:srgbClr val="3A3E5F"/>
                      </a:solidFill>
                      <a:prstDash val="solid"/>
                      <a:round/>
                      <a:headEnd type="none" w="sm" len="sm"/>
                      <a:tailEnd type="none" w="sm" len="sm"/>
                    </a:lnT>
                    <a:lnB w="9525" cap="flat" cmpd="sng">
                      <a:solidFill>
                        <a:srgbClr val="3A3E5F"/>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rgbClr val="191919"/>
                          </a:solidFill>
                          <a:latin typeface="Archivo"/>
                          <a:ea typeface="Archivo"/>
                          <a:cs typeface="Archivo"/>
                          <a:sym typeface="Archivo"/>
                        </a:rPr>
                        <a:t>Beta Testing: Jira (Tracking); Slack/Microsoft Teams</a:t>
                      </a:r>
                      <a:endParaRPr sz="800">
                        <a:solidFill>
                          <a:srgbClr val="191919"/>
                        </a:solidFill>
                        <a:latin typeface="Archivo"/>
                        <a:ea typeface="Archivo"/>
                        <a:cs typeface="Archivo"/>
                        <a:sym typeface="Archivo"/>
                      </a:endParaRPr>
                    </a:p>
                  </a:txBody>
                  <a:tcPr marL="121900" marR="121900" marT="121900" marB="121900" anchor="ctr">
                    <a:lnL w="9525" cap="flat" cmpd="sng">
                      <a:solidFill>
                        <a:srgbClr val="3A3E5F"/>
                      </a:solidFill>
                      <a:prstDash val="solid"/>
                      <a:round/>
                      <a:headEnd type="none" w="sm" len="sm"/>
                      <a:tailEnd type="none" w="sm" len="sm"/>
                    </a:lnL>
                    <a:lnR w="9525" cap="flat" cmpd="sng">
                      <a:solidFill>
                        <a:srgbClr val="3A3E5F"/>
                      </a:solidFill>
                      <a:prstDash val="solid"/>
                      <a:round/>
                      <a:headEnd type="none" w="sm" len="sm"/>
                      <a:tailEnd type="none" w="sm" len="sm"/>
                    </a:lnR>
                    <a:lnT w="9525" cap="flat" cmpd="sng">
                      <a:solidFill>
                        <a:srgbClr val="3A3E5F"/>
                      </a:solidFill>
                      <a:prstDash val="solid"/>
                      <a:round/>
                      <a:headEnd type="none" w="sm" len="sm"/>
                      <a:tailEnd type="none" w="sm" len="sm"/>
                    </a:lnT>
                    <a:lnB w="9525" cap="flat" cmpd="sng">
                      <a:solidFill>
                        <a:srgbClr val="3A3E5F"/>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rgbClr val="191919"/>
                          </a:solidFill>
                          <a:latin typeface="Archivo"/>
                          <a:ea typeface="Archivo"/>
                          <a:cs typeface="Archivo"/>
                          <a:sym typeface="Archivo"/>
                        </a:rPr>
                        <a:t>Active communication between Customer 0 (SOC Team), Product, DevTest and DevOps for identifying precision and functionality issues</a:t>
                      </a:r>
                      <a:endParaRPr sz="800">
                        <a:solidFill>
                          <a:srgbClr val="191919"/>
                        </a:solidFill>
                        <a:latin typeface="Archivo"/>
                        <a:ea typeface="Archivo"/>
                        <a:cs typeface="Archivo"/>
                        <a:sym typeface="Archivo"/>
                      </a:endParaRPr>
                    </a:p>
                  </a:txBody>
                  <a:tcPr marL="121900" marR="121900" marT="121900" marB="121900" anchor="ctr">
                    <a:lnL w="9525" cap="flat" cmpd="sng">
                      <a:solidFill>
                        <a:srgbClr val="3A3E5F"/>
                      </a:solidFill>
                      <a:prstDash val="solid"/>
                      <a:round/>
                      <a:headEnd type="none" w="sm" len="sm"/>
                      <a:tailEnd type="none" w="sm" len="sm"/>
                    </a:lnL>
                    <a:lnR w="9525" cap="flat" cmpd="sng">
                      <a:solidFill>
                        <a:srgbClr val="3A3E5F"/>
                      </a:solidFill>
                      <a:prstDash val="solid"/>
                      <a:round/>
                      <a:headEnd type="none" w="sm" len="sm"/>
                      <a:tailEnd type="none" w="sm" len="sm"/>
                    </a:lnR>
                    <a:lnT w="9525" cap="flat" cmpd="sng">
                      <a:solidFill>
                        <a:srgbClr val="3A3E5F"/>
                      </a:solidFill>
                      <a:prstDash val="solid"/>
                      <a:round/>
                      <a:headEnd type="none" w="sm" len="sm"/>
                      <a:tailEnd type="none" w="sm" len="sm"/>
                    </a:lnT>
                    <a:lnB w="9525" cap="flat" cmpd="sng">
                      <a:solidFill>
                        <a:srgbClr val="3A3E5F"/>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
        <p:nvSpPr>
          <p:cNvPr id="1081" name="Google Shape;1081;p104"/>
          <p:cNvSpPr txBox="1">
            <a:spLocks noGrp="1"/>
          </p:cNvSpPr>
          <p:nvPr>
            <p:ph type="title"/>
          </p:nvPr>
        </p:nvSpPr>
        <p:spPr>
          <a:xfrm>
            <a:off x="820067" y="194400"/>
            <a:ext cx="2920000" cy="786800"/>
          </a:xfrm>
          <a:prstGeom prst="rect">
            <a:avLst/>
          </a:prstGeom>
        </p:spPr>
        <p:txBody>
          <a:bodyPr spcFirstLastPara="1" vert="horz" wrap="square" lIns="121900" tIns="121900" rIns="121900" bIns="121900" rtlCol="0" anchor="t" anchorCtr="0">
            <a:noAutofit/>
          </a:bodyPr>
          <a:lstStyle/>
          <a:p>
            <a:pPr>
              <a:spcBef>
                <a:spcPts val="0"/>
              </a:spcBef>
            </a:pPr>
            <a:r>
              <a:rPr lang="en"/>
              <a:t>Test Plan</a:t>
            </a:r>
            <a:r>
              <a:rPr lang="en" sz="3200"/>
              <a:t> </a:t>
            </a:r>
            <a:endParaRPr sz="3200"/>
          </a:p>
        </p:txBody>
      </p:sp>
      <p:sp>
        <p:nvSpPr>
          <p:cNvPr id="1082" name="Google Shape;1082;p104"/>
          <p:cNvSpPr txBox="1">
            <a:spLocks noGrp="1"/>
          </p:cNvSpPr>
          <p:nvPr>
            <p:ph type="title"/>
          </p:nvPr>
        </p:nvSpPr>
        <p:spPr>
          <a:xfrm>
            <a:off x="5336833" y="64767"/>
            <a:ext cx="6627200" cy="700000"/>
          </a:xfrm>
          <a:prstGeom prst="rect">
            <a:avLst/>
          </a:prstGeom>
        </p:spPr>
        <p:txBody>
          <a:bodyPr spcFirstLastPara="1" vert="horz" wrap="square" lIns="121900" tIns="121900" rIns="121900" bIns="121900" rtlCol="0" anchor="t" anchorCtr="0">
            <a:noAutofit/>
          </a:bodyPr>
          <a:lstStyle/>
          <a:p>
            <a:pPr>
              <a:spcBef>
                <a:spcPts val="0"/>
              </a:spcBef>
            </a:pPr>
            <a:r>
              <a:rPr lang="en" sz="800">
                <a:latin typeface="Archivo"/>
                <a:ea typeface="Archivo"/>
                <a:cs typeface="Archivo"/>
                <a:sym typeface="Archivo"/>
              </a:rPr>
              <a:t>[1] Connect Jira Service Management to Slack and Microsoft teams. Retrieved May 23, 2024 from </a:t>
            </a:r>
            <a:r>
              <a:rPr lang="en" sz="800" u="sng">
                <a:solidFill>
                  <a:schemeClr val="hlink"/>
                </a:solidFill>
                <a:latin typeface="Archivo"/>
                <a:ea typeface="Archivo"/>
                <a:cs typeface="Archivo"/>
                <a:sym typeface="Archivo"/>
                <a:hlinkClick r:id="rId3"/>
              </a:rPr>
              <a:t>https://www.atlassian.com/software/jira/service-management/product-guide/tips-and-tricks/chat</a:t>
            </a:r>
            <a:r>
              <a:rPr lang="en" sz="800">
                <a:latin typeface="Archivo"/>
                <a:ea typeface="Archivo"/>
                <a:cs typeface="Archivo"/>
                <a:sym typeface="Archivo"/>
              </a:rPr>
              <a:t>\</a:t>
            </a:r>
            <a:endParaRPr sz="800">
              <a:latin typeface="Archivo"/>
              <a:ea typeface="Archivo"/>
              <a:cs typeface="Archivo"/>
              <a:sym typeface="Archivo"/>
            </a:endParaRPr>
          </a:p>
          <a:p>
            <a:pPr>
              <a:spcBef>
                <a:spcPts val="0"/>
              </a:spcBef>
            </a:pPr>
            <a:r>
              <a:rPr lang="en" sz="800">
                <a:latin typeface="Archivo"/>
                <a:ea typeface="Archivo"/>
                <a:cs typeface="Archivo"/>
                <a:sym typeface="Archivo"/>
              </a:rPr>
              <a:t>[2] How to integrate Jenkins with Selenium?. Retrieved May 23, 2024 from </a:t>
            </a:r>
            <a:r>
              <a:rPr lang="en" sz="800" u="sng">
                <a:solidFill>
                  <a:schemeClr val="hlink"/>
                </a:solidFill>
                <a:latin typeface="Archivo"/>
                <a:ea typeface="Archivo"/>
                <a:cs typeface="Archivo"/>
                <a:sym typeface="Archivo"/>
                <a:hlinkClick r:id="rId4"/>
              </a:rPr>
              <a:t>https://browserstack.wpengine.com/guide/jenkins-selenium/</a:t>
            </a:r>
            <a:endParaRPr sz="800">
              <a:latin typeface="Archivo"/>
              <a:ea typeface="Archivo"/>
              <a:cs typeface="Archivo"/>
              <a:sym typeface="Archivo"/>
            </a:endParaRPr>
          </a:p>
          <a:p>
            <a:pPr>
              <a:spcBef>
                <a:spcPts val="0"/>
              </a:spcBef>
            </a:pPr>
            <a:r>
              <a:rPr lang="en" sz="800">
                <a:latin typeface="Archivo"/>
                <a:ea typeface="Archivo"/>
                <a:cs typeface="Archivo"/>
                <a:sym typeface="Archivo"/>
              </a:rPr>
              <a:t>[3] JUnit. Retrieved May 23, 2024 from </a:t>
            </a:r>
            <a:r>
              <a:rPr lang="en" sz="800" u="sng">
                <a:solidFill>
                  <a:schemeClr val="hlink"/>
                </a:solidFill>
                <a:latin typeface="Archivo"/>
                <a:ea typeface="Archivo"/>
                <a:cs typeface="Archivo"/>
                <a:sym typeface="Archivo"/>
                <a:hlinkClick r:id="rId5"/>
              </a:rPr>
              <a:t>https://plugins.jenkins.io/junit</a:t>
            </a:r>
            <a:endParaRPr sz="800">
              <a:latin typeface="Archivo"/>
              <a:ea typeface="Archivo"/>
              <a:cs typeface="Archivo"/>
              <a:sym typeface="Archivo"/>
            </a:endParaRPr>
          </a:p>
          <a:p>
            <a:pPr>
              <a:spcBef>
                <a:spcPts val="0"/>
              </a:spcBef>
            </a:pPr>
            <a:endParaRPr sz="933"/>
          </a:p>
          <a:p>
            <a:pPr>
              <a:spcBef>
                <a:spcPts val="0"/>
              </a:spcBef>
            </a:pPr>
            <a:endParaRPr sz="933"/>
          </a:p>
        </p:txBody>
      </p:sp>
      <p:sp>
        <p:nvSpPr>
          <p:cNvPr id="1083" name="Google Shape;1083;p104"/>
          <p:cNvSpPr txBox="1"/>
          <p:nvPr/>
        </p:nvSpPr>
        <p:spPr>
          <a:xfrm>
            <a:off x="11286900" y="6533767"/>
            <a:ext cx="905200" cy="298400"/>
          </a:xfrm>
          <a:prstGeom prst="rect">
            <a:avLst/>
          </a:prstGeom>
          <a:noFill/>
          <a:ln>
            <a:noFill/>
          </a:ln>
        </p:spPr>
        <p:txBody>
          <a:bodyPr spcFirstLastPara="1" wrap="square" lIns="121900" tIns="121900" rIns="121900" bIns="121900" anchor="t" anchorCtr="0">
            <a:noAutofit/>
          </a:bodyPr>
          <a:lstStyle/>
          <a:p>
            <a:pPr algn="ctr"/>
            <a:r>
              <a:rPr lang="en" sz="1200">
                <a:solidFill>
                  <a:schemeClr val="dk1"/>
                </a:solidFill>
                <a:latin typeface="Archivo"/>
                <a:ea typeface="Archivo"/>
                <a:cs typeface="Archivo"/>
                <a:sym typeface="Archivo"/>
              </a:rPr>
              <a:t>Average</a:t>
            </a:r>
            <a:endParaRPr sz="1200">
              <a:solidFill>
                <a:schemeClr val="dk1"/>
              </a:solidFill>
              <a:latin typeface="Archivo"/>
              <a:ea typeface="Archivo"/>
              <a:cs typeface="Archivo"/>
              <a:sym typeface="Archivo"/>
            </a:endParaRPr>
          </a:p>
        </p:txBody>
      </p:sp>
      <p:sp>
        <p:nvSpPr>
          <p:cNvPr id="1084" name="Google Shape;1084;p104"/>
          <p:cNvSpPr txBox="1"/>
          <p:nvPr/>
        </p:nvSpPr>
        <p:spPr>
          <a:xfrm>
            <a:off x="554933" y="6564833"/>
            <a:ext cx="2512800" cy="209600"/>
          </a:xfrm>
          <a:prstGeom prst="rect">
            <a:avLst/>
          </a:prstGeom>
          <a:noFill/>
          <a:ln>
            <a:noFill/>
          </a:ln>
        </p:spPr>
        <p:txBody>
          <a:bodyPr spcFirstLastPara="1" wrap="square" lIns="121900" tIns="121900" rIns="121900" bIns="121900" anchor="t" anchorCtr="0">
            <a:noAutofit/>
          </a:bodyPr>
          <a:lstStyle/>
          <a:p>
            <a:r>
              <a:rPr lang="en" sz="933">
                <a:solidFill>
                  <a:schemeClr val="dk1"/>
                </a:solidFill>
                <a:latin typeface="Archivo"/>
                <a:ea typeface="Archivo"/>
                <a:cs typeface="Archivo"/>
                <a:sym typeface="Archivo"/>
              </a:rPr>
              <a:t>*User Acceptance Test</a:t>
            </a:r>
            <a:endParaRPr sz="933">
              <a:solidFill>
                <a:schemeClr val="dk1"/>
              </a:solidFill>
              <a:latin typeface="Archivo"/>
              <a:ea typeface="Archivo"/>
              <a:cs typeface="Archivo"/>
              <a:sym typeface="Archiv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8"/>
        <p:cNvGrpSpPr/>
        <p:nvPr/>
      </p:nvGrpSpPr>
      <p:grpSpPr>
        <a:xfrm>
          <a:off x="0" y="0"/>
          <a:ext cx="0" cy="0"/>
          <a:chOff x="0" y="0"/>
          <a:chExt cx="0" cy="0"/>
        </a:xfrm>
      </p:grpSpPr>
      <p:sp>
        <p:nvSpPr>
          <p:cNvPr id="1089" name="Google Shape;1089;p105"/>
          <p:cNvSpPr txBox="1">
            <a:spLocks noGrp="1"/>
          </p:cNvSpPr>
          <p:nvPr>
            <p:ph type="title"/>
          </p:nvPr>
        </p:nvSpPr>
        <p:spPr>
          <a:xfrm>
            <a:off x="241733" y="136800"/>
            <a:ext cx="4172000" cy="773200"/>
          </a:xfrm>
          <a:prstGeom prst="rect">
            <a:avLst/>
          </a:prstGeom>
        </p:spPr>
        <p:txBody>
          <a:bodyPr spcFirstLastPara="1" vert="horz" wrap="square" lIns="121900" tIns="121900" rIns="121900" bIns="121900" rtlCol="0" anchor="t" anchorCtr="0">
            <a:noAutofit/>
          </a:bodyPr>
          <a:lstStyle/>
          <a:p>
            <a:pPr>
              <a:spcBef>
                <a:spcPts val="0"/>
              </a:spcBef>
            </a:pPr>
            <a:r>
              <a:rPr lang="en"/>
              <a:t>Test Plan Cont.</a:t>
            </a:r>
            <a:endParaRPr/>
          </a:p>
        </p:txBody>
      </p:sp>
      <p:graphicFrame>
        <p:nvGraphicFramePr>
          <p:cNvPr id="1090" name="Google Shape;1090;p105"/>
          <p:cNvGraphicFramePr/>
          <p:nvPr/>
        </p:nvGraphicFramePr>
        <p:xfrm>
          <a:off x="130884" y="1036117"/>
          <a:ext cx="4000000" cy="4000000"/>
        </p:xfrm>
        <a:graphic>
          <a:graphicData uri="http://schemas.openxmlformats.org/drawingml/2006/table">
            <a:tbl>
              <a:tblPr>
                <a:noFill/>
              </a:tblPr>
              <a:tblGrid>
                <a:gridCol w="935200">
                  <a:extLst>
                    <a:ext uri="{9D8B030D-6E8A-4147-A177-3AD203B41FA5}">
                      <a16:colId xmlns:a16="http://schemas.microsoft.com/office/drawing/2014/main" val="20000"/>
                    </a:ext>
                  </a:extLst>
                </a:gridCol>
                <a:gridCol w="1009567">
                  <a:extLst>
                    <a:ext uri="{9D8B030D-6E8A-4147-A177-3AD203B41FA5}">
                      <a16:colId xmlns:a16="http://schemas.microsoft.com/office/drawing/2014/main" val="20001"/>
                    </a:ext>
                  </a:extLst>
                </a:gridCol>
                <a:gridCol w="965167">
                  <a:extLst>
                    <a:ext uri="{9D8B030D-6E8A-4147-A177-3AD203B41FA5}">
                      <a16:colId xmlns:a16="http://schemas.microsoft.com/office/drawing/2014/main" val="20002"/>
                    </a:ext>
                  </a:extLst>
                </a:gridCol>
                <a:gridCol w="2731000">
                  <a:extLst>
                    <a:ext uri="{9D8B030D-6E8A-4147-A177-3AD203B41FA5}">
                      <a16:colId xmlns:a16="http://schemas.microsoft.com/office/drawing/2014/main" val="20003"/>
                    </a:ext>
                  </a:extLst>
                </a:gridCol>
                <a:gridCol w="2077100">
                  <a:extLst>
                    <a:ext uri="{9D8B030D-6E8A-4147-A177-3AD203B41FA5}">
                      <a16:colId xmlns:a16="http://schemas.microsoft.com/office/drawing/2014/main" val="20004"/>
                    </a:ext>
                  </a:extLst>
                </a:gridCol>
                <a:gridCol w="2162567">
                  <a:extLst>
                    <a:ext uri="{9D8B030D-6E8A-4147-A177-3AD203B41FA5}">
                      <a16:colId xmlns:a16="http://schemas.microsoft.com/office/drawing/2014/main" val="20005"/>
                    </a:ext>
                  </a:extLst>
                </a:gridCol>
                <a:gridCol w="2049633">
                  <a:extLst>
                    <a:ext uri="{9D8B030D-6E8A-4147-A177-3AD203B41FA5}">
                      <a16:colId xmlns:a16="http://schemas.microsoft.com/office/drawing/2014/main" val="20006"/>
                    </a:ext>
                  </a:extLst>
                </a:gridCol>
              </a:tblGrid>
              <a:tr h="531533">
                <a:tc>
                  <a:txBody>
                    <a:bodyPr/>
                    <a:lstStyle/>
                    <a:p>
                      <a:pPr marL="0" lvl="0" indent="0" algn="ctr" rtl="0">
                        <a:spcBef>
                          <a:spcPts val="0"/>
                        </a:spcBef>
                        <a:spcAft>
                          <a:spcPts val="0"/>
                        </a:spcAft>
                        <a:buNone/>
                      </a:pPr>
                      <a:r>
                        <a:rPr lang="en" sz="900" b="1">
                          <a:latin typeface="Archivo"/>
                          <a:ea typeface="Archivo"/>
                          <a:cs typeface="Archivo"/>
                          <a:sym typeface="Archivo"/>
                        </a:rPr>
                        <a:t>Increment</a:t>
                      </a:r>
                      <a:endParaRPr sz="900" b="1">
                        <a:latin typeface="Archivo"/>
                        <a:ea typeface="Archivo"/>
                        <a:cs typeface="Archivo"/>
                        <a:sym typeface="Archivo"/>
                      </a:endParaRPr>
                    </a:p>
                  </a:txBody>
                  <a:tcPr marL="121900" marR="121900" marT="121900" marB="121900" anchor="ctr">
                    <a:lnL w="9525" cap="flat" cmpd="sng">
                      <a:solidFill>
                        <a:srgbClr val="3A3E5F"/>
                      </a:solidFill>
                      <a:prstDash val="solid"/>
                      <a:round/>
                      <a:headEnd type="none" w="sm" len="sm"/>
                      <a:tailEnd type="none" w="sm" len="sm"/>
                    </a:lnL>
                    <a:lnR w="9525" cap="flat" cmpd="sng">
                      <a:solidFill>
                        <a:srgbClr val="3A3E5F"/>
                      </a:solidFill>
                      <a:prstDash val="solid"/>
                      <a:round/>
                      <a:headEnd type="none" w="sm" len="sm"/>
                      <a:tailEnd type="none" w="sm" len="sm"/>
                    </a:lnR>
                    <a:lnT w="9525" cap="flat" cmpd="sng">
                      <a:solidFill>
                        <a:srgbClr val="3A3E5F"/>
                      </a:solidFill>
                      <a:prstDash val="solid"/>
                      <a:round/>
                      <a:headEnd type="none" w="sm" len="sm"/>
                      <a:tailEnd type="none" w="sm" len="sm"/>
                    </a:lnT>
                    <a:lnB w="9525" cap="flat" cmpd="sng">
                      <a:solidFill>
                        <a:srgbClr val="3A3E5F"/>
                      </a:solidFill>
                      <a:prstDash val="solid"/>
                      <a:round/>
                      <a:headEnd type="none" w="sm" len="sm"/>
                      <a:tailEnd type="none" w="sm" len="sm"/>
                    </a:lnB>
                    <a:solidFill>
                      <a:srgbClr val="D9EAD3"/>
                    </a:solidFill>
                  </a:tcPr>
                </a:tc>
                <a:tc>
                  <a:txBody>
                    <a:bodyPr/>
                    <a:lstStyle/>
                    <a:p>
                      <a:pPr marL="0" lvl="0" indent="0" algn="ctr" rtl="0">
                        <a:spcBef>
                          <a:spcPts val="0"/>
                        </a:spcBef>
                        <a:spcAft>
                          <a:spcPts val="0"/>
                        </a:spcAft>
                        <a:buNone/>
                      </a:pPr>
                      <a:r>
                        <a:rPr lang="en" sz="900" b="1">
                          <a:latin typeface="Archivo"/>
                          <a:ea typeface="Archivo"/>
                          <a:cs typeface="Archivo"/>
                          <a:sym typeface="Archivo"/>
                        </a:rPr>
                        <a:t>Testing Type</a:t>
                      </a:r>
                      <a:endParaRPr sz="900" b="1">
                        <a:latin typeface="Archivo"/>
                        <a:ea typeface="Archivo"/>
                        <a:cs typeface="Archivo"/>
                        <a:sym typeface="Archivo"/>
                      </a:endParaRPr>
                    </a:p>
                  </a:txBody>
                  <a:tcPr marL="121900" marR="121900" marT="121900" marB="121900" anchor="ctr">
                    <a:lnL w="9525" cap="flat" cmpd="sng">
                      <a:solidFill>
                        <a:srgbClr val="3A3E5F"/>
                      </a:solidFill>
                      <a:prstDash val="solid"/>
                      <a:round/>
                      <a:headEnd type="none" w="sm" len="sm"/>
                      <a:tailEnd type="none" w="sm" len="sm"/>
                    </a:lnL>
                    <a:lnR w="9525" cap="flat" cmpd="sng">
                      <a:solidFill>
                        <a:srgbClr val="3A3E5F"/>
                      </a:solidFill>
                      <a:prstDash val="solid"/>
                      <a:round/>
                      <a:headEnd type="none" w="sm" len="sm"/>
                      <a:tailEnd type="none" w="sm" len="sm"/>
                    </a:lnR>
                    <a:lnT w="9525" cap="flat" cmpd="sng">
                      <a:solidFill>
                        <a:srgbClr val="3A3E5F"/>
                      </a:solidFill>
                      <a:prstDash val="solid"/>
                      <a:round/>
                      <a:headEnd type="none" w="sm" len="sm"/>
                      <a:tailEnd type="none" w="sm" len="sm"/>
                    </a:lnT>
                    <a:lnB w="9525" cap="flat" cmpd="sng">
                      <a:solidFill>
                        <a:srgbClr val="3A3E5F"/>
                      </a:solidFill>
                      <a:prstDash val="solid"/>
                      <a:round/>
                      <a:headEnd type="none" w="sm" len="sm"/>
                      <a:tailEnd type="none" w="sm" len="sm"/>
                    </a:lnB>
                    <a:solidFill>
                      <a:srgbClr val="D9EAD3"/>
                    </a:solidFill>
                  </a:tcPr>
                </a:tc>
                <a:tc>
                  <a:txBody>
                    <a:bodyPr/>
                    <a:lstStyle/>
                    <a:p>
                      <a:pPr marL="0" lvl="0" indent="0" algn="ctr" rtl="0">
                        <a:spcBef>
                          <a:spcPts val="0"/>
                        </a:spcBef>
                        <a:spcAft>
                          <a:spcPts val="0"/>
                        </a:spcAft>
                        <a:buNone/>
                      </a:pPr>
                      <a:r>
                        <a:rPr lang="en" sz="900" b="1">
                          <a:latin typeface="Archivo"/>
                          <a:ea typeface="Archivo"/>
                          <a:cs typeface="Archivo"/>
                          <a:sym typeface="Archivo"/>
                        </a:rPr>
                        <a:t>Test Theme</a:t>
                      </a:r>
                      <a:endParaRPr sz="900" b="1">
                        <a:latin typeface="Archivo"/>
                        <a:ea typeface="Archivo"/>
                        <a:cs typeface="Archivo"/>
                        <a:sym typeface="Archivo"/>
                      </a:endParaRPr>
                    </a:p>
                  </a:txBody>
                  <a:tcPr marL="121900" marR="121900" marT="121900" marB="121900" anchor="ctr">
                    <a:lnL w="9525" cap="flat" cmpd="sng">
                      <a:solidFill>
                        <a:srgbClr val="3A3E5F"/>
                      </a:solidFill>
                      <a:prstDash val="solid"/>
                      <a:round/>
                      <a:headEnd type="none" w="sm" len="sm"/>
                      <a:tailEnd type="none" w="sm" len="sm"/>
                    </a:lnL>
                    <a:lnR w="9525" cap="flat" cmpd="sng">
                      <a:solidFill>
                        <a:srgbClr val="3A3E5F"/>
                      </a:solidFill>
                      <a:prstDash val="solid"/>
                      <a:round/>
                      <a:headEnd type="none" w="sm" len="sm"/>
                      <a:tailEnd type="none" w="sm" len="sm"/>
                    </a:lnR>
                    <a:lnT w="9525" cap="flat" cmpd="sng">
                      <a:solidFill>
                        <a:srgbClr val="3A3E5F"/>
                      </a:solidFill>
                      <a:prstDash val="solid"/>
                      <a:round/>
                      <a:headEnd type="none" w="sm" len="sm"/>
                      <a:tailEnd type="none" w="sm" len="sm"/>
                    </a:lnT>
                    <a:lnB w="9525" cap="flat" cmpd="sng">
                      <a:solidFill>
                        <a:srgbClr val="3A3E5F"/>
                      </a:solidFill>
                      <a:prstDash val="solid"/>
                      <a:round/>
                      <a:headEnd type="none" w="sm" len="sm"/>
                      <a:tailEnd type="none" w="sm" len="sm"/>
                    </a:lnB>
                    <a:solidFill>
                      <a:srgbClr val="D9EAD3"/>
                    </a:solidFill>
                  </a:tcPr>
                </a:tc>
                <a:tc>
                  <a:txBody>
                    <a:bodyPr/>
                    <a:lstStyle/>
                    <a:p>
                      <a:pPr marL="0" lvl="0" indent="0" algn="ctr" rtl="0">
                        <a:spcBef>
                          <a:spcPts val="0"/>
                        </a:spcBef>
                        <a:spcAft>
                          <a:spcPts val="0"/>
                        </a:spcAft>
                        <a:buNone/>
                      </a:pPr>
                      <a:r>
                        <a:rPr lang="en" sz="900" b="1">
                          <a:latin typeface="Archivo"/>
                          <a:ea typeface="Archivo"/>
                          <a:cs typeface="Archivo"/>
                          <a:sym typeface="Archivo"/>
                        </a:rPr>
                        <a:t>User Stories</a:t>
                      </a:r>
                      <a:endParaRPr sz="900" b="1">
                        <a:latin typeface="Archivo"/>
                        <a:ea typeface="Archivo"/>
                        <a:cs typeface="Archivo"/>
                        <a:sym typeface="Archivo"/>
                      </a:endParaRPr>
                    </a:p>
                  </a:txBody>
                  <a:tcPr marL="121900" marR="121900" marT="121900" marB="121900" anchor="ctr">
                    <a:lnL w="9525" cap="flat" cmpd="sng">
                      <a:solidFill>
                        <a:srgbClr val="3A3E5F"/>
                      </a:solidFill>
                      <a:prstDash val="solid"/>
                      <a:round/>
                      <a:headEnd type="none" w="sm" len="sm"/>
                      <a:tailEnd type="none" w="sm" len="sm"/>
                    </a:lnL>
                    <a:lnR w="9525" cap="flat" cmpd="sng">
                      <a:solidFill>
                        <a:srgbClr val="3A3E5F"/>
                      </a:solidFill>
                      <a:prstDash val="solid"/>
                      <a:round/>
                      <a:headEnd type="none" w="sm" len="sm"/>
                      <a:tailEnd type="none" w="sm" len="sm"/>
                    </a:lnR>
                    <a:lnT w="9525" cap="flat" cmpd="sng">
                      <a:solidFill>
                        <a:srgbClr val="3A3E5F"/>
                      </a:solidFill>
                      <a:prstDash val="solid"/>
                      <a:round/>
                      <a:headEnd type="none" w="sm" len="sm"/>
                      <a:tailEnd type="none" w="sm" len="sm"/>
                    </a:lnT>
                    <a:lnB w="9525" cap="flat" cmpd="sng">
                      <a:solidFill>
                        <a:srgbClr val="3A3E5F"/>
                      </a:solidFill>
                      <a:prstDash val="solid"/>
                      <a:round/>
                      <a:headEnd type="none" w="sm" len="sm"/>
                      <a:tailEnd type="none" w="sm" len="sm"/>
                    </a:lnB>
                    <a:solidFill>
                      <a:srgbClr val="D9EAD3"/>
                    </a:solidFill>
                  </a:tcPr>
                </a:tc>
                <a:tc>
                  <a:txBody>
                    <a:bodyPr/>
                    <a:lstStyle/>
                    <a:p>
                      <a:pPr marL="0" lvl="0" indent="0" algn="ctr" rtl="0">
                        <a:spcBef>
                          <a:spcPts val="0"/>
                        </a:spcBef>
                        <a:spcAft>
                          <a:spcPts val="0"/>
                        </a:spcAft>
                        <a:buNone/>
                      </a:pPr>
                      <a:r>
                        <a:rPr lang="en" sz="900" b="1">
                          <a:latin typeface="Archivo"/>
                          <a:ea typeface="Archivo"/>
                          <a:cs typeface="Archivo"/>
                          <a:sym typeface="Archivo"/>
                        </a:rPr>
                        <a:t>Test Objective</a:t>
                      </a:r>
                      <a:endParaRPr sz="900" b="1">
                        <a:latin typeface="Archivo"/>
                        <a:ea typeface="Archivo"/>
                        <a:cs typeface="Archivo"/>
                        <a:sym typeface="Archivo"/>
                      </a:endParaRPr>
                    </a:p>
                  </a:txBody>
                  <a:tcPr marL="121900" marR="121900" marT="121900" marB="121900" anchor="ctr">
                    <a:lnL w="9525" cap="flat" cmpd="sng">
                      <a:solidFill>
                        <a:srgbClr val="3A3E5F"/>
                      </a:solidFill>
                      <a:prstDash val="solid"/>
                      <a:round/>
                      <a:headEnd type="none" w="sm" len="sm"/>
                      <a:tailEnd type="none" w="sm" len="sm"/>
                    </a:lnL>
                    <a:lnR w="9525" cap="flat" cmpd="sng">
                      <a:solidFill>
                        <a:srgbClr val="3A3E5F"/>
                      </a:solidFill>
                      <a:prstDash val="solid"/>
                      <a:round/>
                      <a:headEnd type="none" w="sm" len="sm"/>
                      <a:tailEnd type="none" w="sm" len="sm"/>
                    </a:lnR>
                    <a:lnT w="9525" cap="flat" cmpd="sng">
                      <a:solidFill>
                        <a:srgbClr val="3A3E5F"/>
                      </a:solidFill>
                      <a:prstDash val="solid"/>
                      <a:round/>
                      <a:headEnd type="none" w="sm" len="sm"/>
                      <a:tailEnd type="none" w="sm" len="sm"/>
                    </a:lnT>
                    <a:lnB w="9525" cap="flat" cmpd="sng">
                      <a:solidFill>
                        <a:srgbClr val="3A3E5F"/>
                      </a:solidFill>
                      <a:prstDash val="solid"/>
                      <a:round/>
                      <a:headEnd type="none" w="sm" len="sm"/>
                      <a:tailEnd type="none" w="sm" len="sm"/>
                    </a:lnB>
                    <a:solidFill>
                      <a:srgbClr val="D9EAD3"/>
                    </a:solidFill>
                  </a:tcPr>
                </a:tc>
                <a:tc>
                  <a:txBody>
                    <a:bodyPr/>
                    <a:lstStyle/>
                    <a:p>
                      <a:pPr marL="0" lvl="0" indent="0" algn="ctr" rtl="0">
                        <a:spcBef>
                          <a:spcPts val="0"/>
                        </a:spcBef>
                        <a:spcAft>
                          <a:spcPts val="0"/>
                        </a:spcAft>
                        <a:buNone/>
                      </a:pPr>
                      <a:r>
                        <a:rPr lang="en" sz="900" b="1">
                          <a:latin typeface="Archivo"/>
                          <a:ea typeface="Archivo"/>
                          <a:cs typeface="Archivo"/>
                          <a:sym typeface="Archivo"/>
                        </a:rPr>
                        <a:t>Architecture/Tools</a:t>
                      </a:r>
                      <a:endParaRPr sz="900" b="1">
                        <a:latin typeface="Archivo"/>
                        <a:ea typeface="Archivo"/>
                        <a:cs typeface="Archivo"/>
                        <a:sym typeface="Archivo"/>
                      </a:endParaRPr>
                    </a:p>
                  </a:txBody>
                  <a:tcPr marL="121900" marR="121900" marT="121900" marB="121900" anchor="ctr">
                    <a:lnL w="9525" cap="flat" cmpd="sng">
                      <a:solidFill>
                        <a:srgbClr val="3A3E5F"/>
                      </a:solidFill>
                      <a:prstDash val="solid"/>
                      <a:round/>
                      <a:headEnd type="none" w="sm" len="sm"/>
                      <a:tailEnd type="none" w="sm" len="sm"/>
                    </a:lnL>
                    <a:lnR w="9525" cap="flat" cmpd="sng">
                      <a:solidFill>
                        <a:srgbClr val="3A3E5F"/>
                      </a:solidFill>
                      <a:prstDash val="solid"/>
                      <a:round/>
                      <a:headEnd type="none" w="sm" len="sm"/>
                      <a:tailEnd type="none" w="sm" len="sm"/>
                    </a:lnR>
                    <a:lnT w="9525" cap="flat" cmpd="sng">
                      <a:solidFill>
                        <a:srgbClr val="3A3E5F"/>
                      </a:solidFill>
                      <a:prstDash val="solid"/>
                      <a:round/>
                      <a:headEnd type="none" w="sm" len="sm"/>
                      <a:tailEnd type="none" w="sm" len="sm"/>
                    </a:lnT>
                    <a:lnB w="9525" cap="flat" cmpd="sng">
                      <a:solidFill>
                        <a:srgbClr val="3A3E5F"/>
                      </a:solidFill>
                      <a:prstDash val="solid"/>
                      <a:round/>
                      <a:headEnd type="none" w="sm" len="sm"/>
                      <a:tailEnd type="none" w="sm" len="sm"/>
                    </a:lnB>
                    <a:solidFill>
                      <a:srgbClr val="D9EAD3"/>
                    </a:solidFill>
                  </a:tcPr>
                </a:tc>
                <a:tc>
                  <a:txBody>
                    <a:bodyPr/>
                    <a:lstStyle/>
                    <a:p>
                      <a:pPr marL="0" lvl="0" indent="0" algn="ctr" rtl="0">
                        <a:spcBef>
                          <a:spcPts val="0"/>
                        </a:spcBef>
                        <a:spcAft>
                          <a:spcPts val="0"/>
                        </a:spcAft>
                        <a:buNone/>
                      </a:pPr>
                      <a:r>
                        <a:rPr lang="en" sz="900" b="1">
                          <a:latin typeface="Archivo"/>
                          <a:ea typeface="Archivo"/>
                          <a:cs typeface="Archivo"/>
                          <a:sym typeface="Archivo"/>
                        </a:rPr>
                        <a:t>Criteria</a:t>
                      </a:r>
                      <a:endParaRPr sz="900" b="1">
                        <a:latin typeface="Archivo"/>
                        <a:ea typeface="Archivo"/>
                        <a:cs typeface="Archivo"/>
                        <a:sym typeface="Archivo"/>
                      </a:endParaRPr>
                    </a:p>
                  </a:txBody>
                  <a:tcPr marL="121900" marR="121900" marT="121900" marB="121900" anchor="ctr">
                    <a:lnL w="9525" cap="flat" cmpd="sng">
                      <a:solidFill>
                        <a:srgbClr val="3A3E5F"/>
                      </a:solidFill>
                      <a:prstDash val="solid"/>
                      <a:round/>
                      <a:headEnd type="none" w="sm" len="sm"/>
                      <a:tailEnd type="none" w="sm" len="sm"/>
                    </a:lnL>
                    <a:lnR w="9525" cap="flat" cmpd="sng">
                      <a:solidFill>
                        <a:srgbClr val="3A3E5F"/>
                      </a:solidFill>
                      <a:prstDash val="solid"/>
                      <a:round/>
                      <a:headEnd type="none" w="sm" len="sm"/>
                      <a:tailEnd type="none" w="sm" len="sm"/>
                    </a:lnR>
                    <a:lnT w="9525" cap="flat" cmpd="sng">
                      <a:solidFill>
                        <a:srgbClr val="3A3E5F"/>
                      </a:solidFill>
                      <a:prstDash val="solid"/>
                      <a:round/>
                      <a:headEnd type="none" w="sm" len="sm"/>
                      <a:tailEnd type="none" w="sm" len="sm"/>
                    </a:lnT>
                    <a:lnB w="9525" cap="flat" cmpd="sng">
                      <a:solidFill>
                        <a:srgbClr val="3A3E5F"/>
                      </a:solidFill>
                      <a:prstDash val="solid"/>
                      <a:round/>
                      <a:headEnd type="none" w="sm" len="sm"/>
                      <a:tailEnd type="none" w="sm" len="sm"/>
                    </a:lnB>
                    <a:solidFill>
                      <a:srgbClr val="D9EAD3"/>
                    </a:solidFill>
                  </a:tcPr>
                </a:tc>
                <a:extLst>
                  <a:ext uri="{0D108BD9-81ED-4DB2-BD59-A6C34878D82A}">
                    <a16:rowId xmlns:a16="http://schemas.microsoft.com/office/drawing/2014/main" val="10000"/>
                  </a:ext>
                </a:extLst>
              </a:tr>
              <a:tr h="935267">
                <a:tc>
                  <a:txBody>
                    <a:bodyPr/>
                    <a:lstStyle/>
                    <a:p>
                      <a:pPr marL="0" lvl="0" indent="0" algn="ctr" rtl="0">
                        <a:spcBef>
                          <a:spcPts val="0"/>
                        </a:spcBef>
                        <a:spcAft>
                          <a:spcPts val="0"/>
                        </a:spcAft>
                        <a:buNone/>
                      </a:pPr>
                      <a:r>
                        <a:rPr lang="en" sz="900" b="1">
                          <a:latin typeface="Archivo"/>
                          <a:ea typeface="Archivo"/>
                          <a:cs typeface="Archivo"/>
                          <a:sym typeface="Archivo"/>
                        </a:rPr>
                        <a:t>3 </a:t>
                      </a:r>
                      <a:endParaRPr sz="900" b="1">
                        <a:latin typeface="Archivo"/>
                        <a:ea typeface="Archivo"/>
                        <a:cs typeface="Archivo"/>
                        <a:sym typeface="Archivo"/>
                      </a:endParaRPr>
                    </a:p>
                  </a:txBody>
                  <a:tcPr marL="121900" marR="121900" marT="121900" marB="121900" anchor="ctr">
                    <a:lnL w="9525" cap="flat" cmpd="sng">
                      <a:solidFill>
                        <a:srgbClr val="3A3E5F"/>
                      </a:solidFill>
                      <a:prstDash val="solid"/>
                      <a:round/>
                      <a:headEnd type="none" w="sm" len="sm"/>
                      <a:tailEnd type="none" w="sm" len="sm"/>
                    </a:lnL>
                    <a:lnR w="9525" cap="flat" cmpd="sng">
                      <a:solidFill>
                        <a:srgbClr val="3A3E5F"/>
                      </a:solidFill>
                      <a:prstDash val="solid"/>
                      <a:round/>
                      <a:headEnd type="none" w="sm" len="sm"/>
                      <a:tailEnd type="none" w="sm" len="sm"/>
                    </a:lnR>
                    <a:lnT w="9525" cap="flat" cmpd="sng">
                      <a:solidFill>
                        <a:srgbClr val="3A3E5F"/>
                      </a:solidFill>
                      <a:prstDash val="solid"/>
                      <a:round/>
                      <a:headEnd type="none" w="sm" len="sm"/>
                      <a:tailEnd type="none" w="sm" len="sm"/>
                    </a:lnT>
                    <a:lnB w="9525" cap="flat" cmpd="sng">
                      <a:solidFill>
                        <a:srgbClr val="3A3E5F"/>
                      </a:solidFill>
                      <a:prstDash val="solid"/>
                      <a:round/>
                      <a:headEnd type="none" w="sm" len="sm"/>
                      <a:tailEnd type="none" w="sm" len="sm"/>
                    </a:lnB>
                  </a:tcPr>
                </a:tc>
                <a:tc>
                  <a:txBody>
                    <a:bodyPr/>
                    <a:lstStyle/>
                    <a:p>
                      <a:pPr marL="0" lvl="0" indent="0" algn="ctr" rtl="0">
                        <a:spcBef>
                          <a:spcPts val="0"/>
                        </a:spcBef>
                        <a:spcAft>
                          <a:spcPts val="0"/>
                        </a:spcAft>
                        <a:buNone/>
                      </a:pPr>
                      <a:r>
                        <a:rPr lang="en" sz="900" b="1">
                          <a:latin typeface="Archivo"/>
                          <a:ea typeface="Archivo"/>
                          <a:cs typeface="Archivo"/>
                          <a:sym typeface="Archivo"/>
                        </a:rPr>
                        <a:t>System</a:t>
                      </a:r>
                      <a:endParaRPr sz="900" b="1">
                        <a:latin typeface="Archivo"/>
                        <a:ea typeface="Archivo"/>
                        <a:cs typeface="Archivo"/>
                        <a:sym typeface="Archivo"/>
                      </a:endParaRPr>
                    </a:p>
                  </a:txBody>
                  <a:tcPr marL="121900" marR="121900" marT="121900" marB="121900" anchor="ctr">
                    <a:lnL w="9525" cap="flat" cmpd="sng">
                      <a:solidFill>
                        <a:srgbClr val="3A3E5F"/>
                      </a:solidFill>
                      <a:prstDash val="solid"/>
                      <a:round/>
                      <a:headEnd type="none" w="sm" len="sm"/>
                      <a:tailEnd type="none" w="sm" len="sm"/>
                    </a:lnL>
                    <a:lnR w="9525" cap="flat" cmpd="sng">
                      <a:solidFill>
                        <a:srgbClr val="3A3E5F"/>
                      </a:solidFill>
                      <a:prstDash val="solid"/>
                      <a:round/>
                      <a:headEnd type="none" w="sm" len="sm"/>
                      <a:tailEnd type="none" w="sm" len="sm"/>
                    </a:lnR>
                    <a:lnT w="9525" cap="flat" cmpd="sng">
                      <a:solidFill>
                        <a:srgbClr val="3A3E5F"/>
                      </a:solidFill>
                      <a:prstDash val="solid"/>
                      <a:round/>
                      <a:headEnd type="none" w="sm" len="sm"/>
                      <a:tailEnd type="none" w="sm" len="sm"/>
                    </a:lnT>
                    <a:lnB w="9525" cap="flat" cmpd="sng">
                      <a:solidFill>
                        <a:srgbClr val="3A3E5F"/>
                      </a:solidFill>
                      <a:prstDash val="solid"/>
                      <a:round/>
                      <a:headEnd type="none" w="sm" len="sm"/>
                      <a:tailEnd type="none" w="sm" len="sm"/>
                    </a:lnB>
                  </a:tcPr>
                </a:tc>
                <a:tc>
                  <a:txBody>
                    <a:bodyPr/>
                    <a:lstStyle/>
                    <a:p>
                      <a:pPr marL="0" lvl="0" indent="0" algn="ctr" rtl="0">
                        <a:spcBef>
                          <a:spcPts val="0"/>
                        </a:spcBef>
                        <a:spcAft>
                          <a:spcPts val="0"/>
                        </a:spcAft>
                        <a:buNone/>
                      </a:pPr>
                      <a:r>
                        <a:rPr lang="en" sz="900" b="1">
                          <a:latin typeface="Archivo"/>
                          <a:ea typeface="Archivo"/>
                          <a:cs typeface="Archivo"/>
                          <a:sym typeface="Archivo"/>
                        </a:rPr>
                        <a:t>Efficiency</a:t>
                      </a:r>
                      <a:endParaRPr sz="900" b="1">
                        <a:solidFill>
                          <a:srgbClr val="191919"/>
                        </a:solidFill>
                        <a:latin typeface="Archivo"/>
                        <a:ea typeface="Archivo"/>
                        <a:cs typeface="Archivo"/>
                        <a:sym typeface="Archivo"/>
                      </a:endParaRPr>
                    </a:p>
                  </a:txBody>
                  <a:tcPr marL="121900" marR="121900" marT="121900" marB="121900" anchor="ctr">
                    <a:lnL w="9525" cap="flat" cmpd="sng">
                      <a:solidFill>
                        <a:srgbClr val="3A3E5F"/>
                      </a:solidFill>
                      <a:prstDash val="solid"/>
                      <a:round/>
                      <a:headEnd type="none" w="sm" len="sm"/>
                      <a:tailEnd type="none" w="sm" len="sm"/>
                    </a:lnL>
                    <a:lnR w="9525" cap="flat" cmpd="sng">
                      <a:solidFill>
                        <a:srgbClr val="3A3E5F"/>
                      </a:solidFill>
                      <a:prstDash val="solid"/>
                      <a:round/>
                      <a:headEnd type="none" w="sm" len="sm"/>
                      <a:tailEnd type="none" w="sm" len="sm"/>
                    </a:lnR>
                    <a:lnT w="9525" cap="flat" cmpd="sng">
                      <a:solidFill>
                        <a:srgbClr val="3A3E5F"/>
                      </a:solidFill>
                      <a:prstDash val="solid"/>
                      <a:round/>
                      <a:headEnd type="none" w="sm" len="sm"/>
                      <a:tailEnd type="none" w="sm" len="sm"/>
                    </a:lnT>
                    <a:lnB w="9525" cap="flat" cmpd="sng">
                      <a:solidFill>
                        <a:srgbClr val="3A3E5F"/>
                      </a:solidFill>
                      <a:prstDash val="solid"/>
                      <a:round/>
                      <a:headEnd type="none" w="sm" len="sm"/>
                      <a:tailEnd type="none" w="sm" len="sm"/>
                    </a:lnB>
                  </a:tcPr>
                </a:tc>
                <a:tc>
                  <a:txBody>
                    <a:bodyPr/>
                    <a:lstStyle/>
                    <a:p>
                      <a:pPr marL="0" lvl="0" indent="0" algn="ctr" rtl="0">
                        <a:spcBef>
                          <a:spcPts val="0"/>
                        </a:spcBef>
                        <a:spcAft>
                          <a:spcPts val="0"/>
                        </a:spcAft>
                        <a:buNone/>
                      </a:pPr>
                      <a:r>
                        <a:rPr lang="en" sz="900">
                          <a:latin typeface="Archivo"/>
                          <a:ea typeface="Archivo"/>
                          <a:cs typeface="Archivo"/>
                          <a:sym typeface="Archivo"/>
                        </a:rPr>
                        <a:t>As Product Engineer Krista Adams, I want to create a robust testing framework with timely feedback, quick integration of new features, and clear analysis of results</a:t>
                      </a:r>
                      <a:endParaRPr sz="900">
                        <a:latin typeface="Archivo"/>
                        <a:ea typeface="Archivo"/>
                        <a:cs typeface="Archivo"/>
                        <a:sym typeface="Archivo"/>
                      </a:endParaRPr>
                    </a:p>
                  </a:txBody>
                  <a:tcPr marL="121900" marR="121900" marT="121900" marB="121900" anchor="ctr">
                    <a:lnL w="9525" cap="flat" cmpd="sng">
                      <a:solidFill>
                        <a:srgbClr val="3A3E5F"/>
                      </a:solidFill>
                      <a:prstDash val="solid"/>
                      <a:round/>
                      <a:headEnd type="none" w="sm" len="sm"/>
                      <a:tailEnd type="none" w="sm" len="sm"/>
                    </a:lnL>
                    <a:lnR w="9525" cap="flat" cmpd="sng">
                      <a:solidFill>
                        <a:srgbClr val="3A3E5F"/>
                      </a:solidFill>
                      <a:prstDash val="solid"/>
                      <a:round/>
                      <a:headEnd type="none" w="sm" len="sm"/>
                      <a:tailEnd type="none" w="sm" len="sm"/>
                    </a:lnR>
                    <a:lnT w="9525" cap="flat" cmpd="sng">
                      <a:solidFill>
                        <a:srgbClr val="3A3E5F"/>
                      </a:solidFill>
                      <a:prstDash val="solid"/>
                      <a:round/>
                      <a:headEnd type="none" w="sm" len="sm"/>
                      <a:tailEnd type="none" w="sm" len="sm"/>
                    </a:lnT>
                    <a:lnB w="9525" cap="flat" cmpd="sng">
                      <a:solidFill>
                        <a:srgbClr val="3A3E5F"/>
                      </a:solidFill>
                      <a:prstDash val="solid"/>
                      <a:round/>
                      <a:headEnd type="none" w="sm" len="sm"/>
                      <a:tailEnd type="none" w="sm" len="sm"/>
                    </a:lnB>
                  </a:tcPr>
                </a:tc>
                <a:tc>
                  <a:txBody>
                    <a:bodyPr/>
                    <a:lstStyle/>
                    <a:p>
                      <a:pPr marL="0" lvl="0" indent="0" algn="ctr" rtl="0">
                        <a:spcBef>
                          <a:spcPts val="0"/>
                        </a:spcBef>
                        <a:spcAft>
                          <a:spcPts val="0"/>
                        </a:spcAft>
                        <a:buNone/>
                      </a:pPr>
                      <a:r>
                        <a:rPr lang="en" sz="900">
                          <a:solidFill>
                            <a:srgbClr val="191919"/>
                          </a:solidFill>
                          <a:latin typeface="Archivo"/>
                          <a:ea typeface="Archivo"/>
                          <a:cs typeface="Archivo"/>
                          <a:sym typeface="Archivo"/>
                        </a:rPr>
                        <a:t>Identify issues, implement changes efficiently and enhance software quality</a:t>
                      </a:r>
                      <a:endParaRPr sz="900">
                        <a:solidFill>
                          <a:srgbClr val="191919"/>
                        </a:solidFill>
                        <a:latin typeface="Archivo"/>
                        <a:ea typeface="Archivo"/>
                        <a:cs typeface="Archivo"/>
                        <a:sym typeface="Archivo"/>
                      </a:endParaRPr>
                    </a:p>
                  </a:txBody>
                  <a:tcPr marL="121900" marR="121900" marT="121900" marB="121900" anchor="ctr">
                    <a:lnL w="9525" cap="flat" cmpd="sng">
                      <a:solidFill>
                        <a:srgbClr val="3A3E5F"/>
                      </a:solidFill>
                      <a:prstDash val="solid"/>
                      <a:round/>
                      <a:headEnd type="none" w="sm" len="sm"/>
                      <a:tailEnd type="none" w="sm" len="sm"/>
                    </a:lnL>
                    <a:lnR w="9525" cap="flat" cmpd="sng">
                      <a:solidFill>
                        <a:srgbClr val="3A3E5F"/>
                      </a:solidFill>
                      <a:prstDash val="solid"/>
                      <a:round/>
                      <a:headEnd type="none" w="sm" len="sm"/>
                      <a:tailEnd type="none" w="sm" len="sm"/>
                    </a:lnR>
                    <a:lnT w="9525" cap="flat" cmpd="sng">
                      <a:solidFill>
                        <a:srgbClr val="3A3E5F"/>
                      </a:solidFill>
                      <a:prstDash val="solid"/>
                      <a:round/>
                      <a:headEnd type="none" w="sm" len="sm"/>
                      <a:tailEnd type="none" w="sm" len="sm"/>
                    </a:lnT>
                    <a:lnB w="9525" cap="flat" cmpd="sng">
                      <a:solidFill>
                        <a:srgbClr val="3A3E5F"/>
                      </a:solidFill>
                      <a:prstDash val="solid"/>
                      <a:round/>
                      <a:headEnd type="none" w="sm" len="sm"/>
                      <a:tailEnd type="none" w="sm" len="sm"/>
                    </a:lnB>
                  </a:tcPr>
                </a:tc>
                <a:tc>
                  <a:txBody>
                    <a:bodyPr/>
                    <a:lstStyle/>
                    <a:p>
                      <a:pPr marL="0" lvl="0" indent="0" algn="ctr" rtl="0">
                        <a:spcBef>
                          <a:spcPts val="0"/>
                        </a:spcBef>
                        <a:spcAft>
                          <a:spcPts val="0"/>
                        </a:spcAft>
                        <a:buNone/>
                      </a:pPr>
                      <a:r>
                        <a:rPr lang="en" sz="900" b="1">
                          <a:solidFill>
                            <a:srgbClr val="191919"/>
                          </a:solidFill>
                          <a:latin typeface="Archivo"/>
                          <a:ea typeface="Archivo"/>
                          <a:cs typeface="Archivo"/>
                          <a:sym typeface="Archivo"/>
                        </a:rPr>
                        <a:t>System Testing:</a:t>
                      </a:r>
                      <a:endParaRPr sz="900" b="1">
                        <a:solidFill>
                          <a:srgbClr val="191919"/>
                        </a:solidFill>
                        <a:latin typeface="Archivo"/>
                        <a:ea typeface="Archivo"/>
                        <a:cs typeface="Archivo"/>
                        <a:sym typeface="Archivo"/>
                      </a:endParaRPr>
                    </a:p>
                    <a:p>
                      <a:pPr marL="0" lvl="0" indent="0" algn="ctr" rtl="0">
                        <a:spcBef>
                          <a:spcPts val="0"/>
                        </a:spcBef>
                        <a:spcAft>
                          <a:spcPts val="0"/>
                        </a:spcAft>
                        <a:buNone/>
                      </a:pPr>
                      <a:r>
                        <a:rPr lang="en" sz="900">
                          <a:solidFill>
                            <a:srgbClr val="191919"/>
                          </a:solidFill>
                          <a:latin typeface="Archivo"/>
                          <a:ea typeface="Archivo"/>
                          <a:cs typeface="Archivo"/>
                          <a:sym typeface="Archivo"/>
                        </a:rPr>
                        <a:t>Selenium WebDriver, JUnit, Jenkins</a:t>
                      </a:r>
                      <a:endParaRPr sz="900" b="1">
                        <a:solidFill>
                          <a:srgbClr val="191919"/>
                        </a:solidFill>
                        <a:latin typeface="Archivo"/>
                        <a:ea typeface="Archivo"/>
                        <a:cs typeface="Archivo"/>
                        <a:sym typeface="Archivo"/>
                      </a:endParaRPr>
                    </a:p>
                  </a:txBody>
                  <a:tcPr marL="121900" marR="121900" marT="121900" marB="121900" anchor="ctr">
                    <a:lnL w="9525" cap="flat" cmpd="sng">
                      <a:solidFill>
                        <a:srgbClr val="3A3E5F"/>
                      </a:solidFill>
                      <a:prstDash val="solid"/>
                      <a:round/>
                      <a:headEnd type="none" w="sm" len="sm"/>
                      <a:tailEnd type="none" w="sm" len="sm"/>
                    </a:lnL>
                    <a:lnR w="9525" cap="flat" cmpd="sng">
                      <a:solidFill>
                        <a:srgbClr val="3A3E5F"/>
                      </a:solidFill>
                      <a:prstDash val="solid"/>
                      <a:round/>
                      <a:headEnd type="none" w="sm" len="sm"/>
                      <a:tailEnd type="none" w="sm" len="sm"/>
                    </a:lnR>
                    <a:lnT w="9525" cap="flat" cmpd="sng">
                      <a:solidFill>
                        <a:srgbClr val="3A3E5F"/>
                      </a:solidFill>
                      <a:prstDash val="solid"/>
                      <a:round/>
                      <a:headEnd type="none" w="sm" len="sm"/>
                      <a:tailEnd type="none" w="sm" len="sm"/>
                    </a:lnT>
                    <a:lnB w="9525" cap="flat" cmpd="sng">
                      <a:solidFill>
                        <a:srgbClr val="3A3E5F"/>
                      </a:solidFill>
                      <a:prstDash val="solid"/>
                      <a:round/>
                      <a:headEnd type="none" w="sm" len="sm"/>
                      <a:tailEnd type="none" w="sm" len="sm"/>
                    </a:lnB>
                  </a:tcPr>
                </a:tc>
                <a:tc>
                  <a:txBody>
                    <a:bodyPr/>
                    <a:lstStyle/>
                    <a:p>
                      <a:pPr marL="0" lvl="0" indent="0" algn="ctr" rtl="0">
                        <a:spcBef>
                          <a:spcPts val="0"/>
                        </a:spcBef>
                        <a:spcAft>
                          <a:spcPts val="0"/>
                        </a:spcAft>
                        <a:buNone/>
                      </a:pPr>
                      <a:r>
                        <a:rPr lang="en" sz="900">
                          <a:solidFill>
                            <a:srgbClr val="191919"/>
                          </a:solidFill>
                          <a:latin typeface="Archivo"/>
                          <a:ea typeface="Archivo"/>
                          <a:cs typeface="Archivo"/>
                          <a:sym typeface="Archivo"/>
                        </a:rPr>
                        <a:t>Ensure testing efficiency and stability for each build; maintain adaptability when integrating new features</a:t>
                      </a:r>
                      <a:endParaRPr sz="900">
                        <a:solidFill>
                          <a:srgbClr val="191919"/>
                        </a:solidFill>
                        <a:latin typeface="Archivo"/>
                        <a:ea typeface="Archivo"/>
                        <a:cs typeface="Archivo"/>
                        <a:sym typeface="Archivo"/>
                      </a:endParaRPr>
                    </a:p>
                  </a:txBody>
                  <a:tcPr marL="121900" marR="121900" marT="121900" marB="121900" anchor="ctr">
                    <a:lnL w="9525" cap="flat" cmpd="sng">
                      <a:solidFill>
                        <a:srgbClr val="3A3E5F"/>
                      </a:solidFill>
                      <a:prstDash val="solid"/>
                      <a:round/>
                      <a:headEnd type="none" w="sm" len="sm"/>
                      <a:tailEnd type="none" w="sm" len="sm"/>
                    </a:lnL>
                    <a:lnR w="9525" cap="flat" cmpd="sng">
                      <a:solidFill>
                        <a:srgbClr val="3A3E5F"/>
                      </a:solidFill>
                      <a:prstDash val="solid"/>
                      <a:round/>
                      <a:headEnd type="none" w="sm" len="sm"/>
                      <a:tailEnd type="none" w="sm" len="sm"/>
                    </a:lnR>
                    <a:lnT w="9525" cap="flat" cmpd="sng">
                      <a:solidFill>
                        <a:srgbClr val="3A3E5F"/>
                      </a:solidFill>
                      <a:prstDash val="solid"/>
                      <a:round/>
                      <a:headEnd type="none" w="sm" len="sm"/>
                      <a:tailEnd type="none" w="sm" len="sm"/>
                    </a:lnT>
                    <a:lnB w="9525" cap="flat" cmpd="sng">
                      <a:solidFill>
                        <a:srgbClr val="3A3E5F"/>
                      </a:solidFill>
                      <a:prstDash val="solid"/>
                      <a:round/>
                      <a:headEnd type="none" w="sm" len="sm"/>
                      <a:tailEnd type="none" w="sm" len="sm"/>
                    </a:lnB>
                  </a:tcPr>
                </a:tc>
                <a:extLst>
                  <a:ext uri="{0D108BD9-81ED-4DB2-BD59-A6C34878D82A}">
                    <a16:rowId xmlns:a16="http://schemas.microsoft.com/office/drawing/2014/main" val="10001"/>
                  </a:ext>
                </a:extLst>
              </a:tr>
              <a:tr h="935267">
                <a:tc rowSpan="2">
                  <a:txBody>
                    <a:bodyPr/>
                    <a:lstStyle/>
                    <a:p>
                      <a:pPr marL="0" lvl="0" indent="0" algn="ctr" rtl="0">
                        <a:spcBef>
                          <a:spcPts val="0"/>
                        </a:spcBef>
                        <a:spcAft>
                          <a:spcPts val="0"/>
                        </a:spcAft>
                        <a:buNone/>
                      </a:pPr>
                      <a:r>
                        <a:rPr lang="en" sz="900" b="1">
                          <a:latin typeface="Archivo"/>
                          <a:ea typeface="Archivo"/>
                          <a:cs typeface="Archivo"/>
                          <a:sym typeface="Archivo"/>
                        </a:rPr>
                        <a:t>3</a:t>
                      </a:r>
                      <a:endParaRPr sz="900" b="1">
                        <a:latin typeface="Archivo"/>
                        <a:ea typeface="Archivo"/>
                        <a:cs typeface="Archivo"/>
                        <a:sym typeface="Archivo"/>
                      </a:endParaRPr>
                    </a:p>
                  </a:txBody>
                  <a:tcPr marL="121900" marR="121900" marT="121900" marB="121900" anchor="ctr">
                    <a:lnL w="9525" cap="flat" cmpd="sng">
                      <a:solidFill>
                        <a:srgbClr val="3A3E5F"/>
                      </a:solidFill>
                      <a:prstDash val="solid"/>
                      <a:round/>
                      <a:headEnd type="none" w="sm" len="sm"/>
                      <a:tailEnd type="none" w="sm" len="sm"/>
                    </a:lnL>
                    <a:lnR w="9525" cap="flat" cmpd="sng">
                      <a:solidFill>
                        <a:srgbClr val="3A3E5F"/>
                      </a:solidFill>
                      <a:prstDash val="solid"/>
                      <a:round/>
                      <a:headEnd type="none" w="sm" len="sm"/>
                      <a:tailEnd type="none" w="sm" len="sm"/>
                    </a:lnR>
                    <a:lnT w="9525" cap="flat" cmpd="sng">
                      <a:solidFill>
                        <a:srgbClr val="3A3E5F"/>
                      </a:solidFill>
                      <a:prstDash val="solid"/>
                      <a:round/>
                      <a:headEnd type="none" w="sm" len="sm"/>
                      <a:tailEnd type="none" w="sm" len="sm"/>
                    </a:lnT>
                    <a:lnB w="9525" cap="flat" cmpd="sng">
                      <a:solidFill>
                        <a:srgbClr val="3A3E5F"/>
                      </a:solidFill>
                      <a:prstDash val="solid"/>
                      <a:round/>
                      <a:headEnd type="none" w="sm" len="sm"/>
                      <a:tailEnd type="none" w="sm" len="sm"/>
                    </a:lnB>
                  </a:tcPr>
                </a:tc>
                <a:tc rowSpan="2">
                  <a:txBody>
                    <a:bodyPr/>
                    <a:lstStyle/>
                    <a:p>
                      <a:pPr marL="0" lvl="0" indent="0" algn="ctr" rtl="0">
                        <a:spcBef>
                          <a:spcPts val="0"/>
                        </a:spcBef>
                        <a:spcAft>
                          <a:spcPts val="0"/>
                        </a:spcAft>
                        <a:buNone/>
                      </a:pPr>
                      <a:r>
                        <a:rPr lang="en" sz="900" b="1">
                          <a:latin typeface="Archivo"/>
                          <a:ea typeface="Archivo"/>
                          <a:cs typeface="Archivo"/>
                          <a:sym typeface="Archivo"/>
                        </a:rPr>
                        <a:t>Performance</a:t>
                      </a:r>
                      <a:endParaRPr sz="900" b="1">
                        <a:latin typeface="Archivo"/>
                        <a:ea typeface="Archivo"/>
                        <a:cs typeface="Archivo"/>
                        <a:sym typeface="Archivo"/>
                      </a:endParaRPr>
                    </a:p>
                  </a:txBody>
                  <a:tcPr marL="121900" marR="121900" marT="121900" marB="121900" anchor="ctr">
                    <a:lnL w="9525" cap="flat" cmpd="sng">
                      <a:solidFill>
                        <a:srgbClr val="3A3E5F"/>
                      </a:solidFill>
                      <a:prstDash val="solid"/>
                      <a:round/>
                      <a:headEnd type="none" w="sm" len="sm"/>
                      <a:tailEnd type="none" w="sm" len="sm"/>
                    </a:lnL>
                    <a:lnR w="9525" cap="flat" cmpd="sng">
                      <a:solidFill>
                        <a:srgbClr val="3A3E5F"/>
                      </a:solidFill>
                      <a:prstDash val="solid"/>
                      <a:round/>
                      <a:headEnd type="none" w="sm" len="sm"/>
                      <a:tailEnd type="none" w="sm" len="sm"/>
                    </a:lnR>
                    <a:lnT w="9525" cap="flat" cmpd="sng">
                      <a:solidFill>
                        <a:srgbClr val="3A3E5F"/>
                      </a:solidFill>
                      <a:prstDash val="solid"/>
                      <a:round/>
                      <a:headEnd type="none" w="sm" len="sm"/>
                      <a:tailEnd type="none" w="sm" len="sm"/>
                    </a:lnT>
                    <a:lnB w="9525" cap="flat" cmpd="sng">
                      <a:solidFill>
                        <a:srgbClr val="3A3E5F"/>
                      </a:solidFill>
                      <a:prstDash val="solid"/>
                      <a:round/>
                      <a:headEnd type="none" w="sm" len="sm"/>
                      <a:tailEnd type="none" w="sm" len="sm"/>
                    </a:lnB>
                  </a:tcPr>
                </a:tc>
                <a:tc rowSpan="2">
                  <a:txBody>
                    <a:bodyPr/>
                    <a:lstStyle/>
                    <a:p>
                      <a:pPr marL="0" lvl="0" indent="0" algn="ctr" rtl="0">
                        <a:spcBef>
                          <a:spcPts val="0"/>
                        </a:spcBef>
                        <a:spcAft>
                          <a:spcPts val="0"/>
                        </a:spcAft>
                        <a:buNone/>
                      </a:pPr>
                      <a:r>
                        <a:rPr lang="en" sz="900" b="1">
                          <a:latin typeface="Archivo"/>
                          <a:ea typeface="Archivo"/>
                          <a:cs typeface="Archivo"/>
                          <a:sym typeface="Archivo"/>
                        </a:rPr>
                        <a:t>Efficiency</a:t>
                      </a:r>
                      <a:endParaRPr sz="900" b="1">
                        <a:latin typeface="Archivo"/>
                        <a:ea typeface="Archivo"/>
                        <a:cs typeface="Archivo"/>
                        <a:sym typeface="Archivo"/>
                      </a:endParaRPr>
                    </a:p>
                  </a:txBody>
                  <a:tcPr marL="121900" marR="121900" marT="121900" marB="121900" anchor="ctr">
                    <a:lnL w="9525" cap="flat" cmpd="sng">
                      <a:solidFill>
                        <a:srgbClr val="3A3E5F"/>
                      </a:solidFill>
                      <a:prstDash val="solid"/>
                      <a:round/>
                      <a:headEnd type="none" w="sm" len="sm"/>
                      <a:tailEnd type="none" w="sm" len="sm"/>
                    </a:lnL>
                    <a:lnR w="9525" cap="flat" cmpd="sng">
                      <a:solidFill>
                        <a:srgbClr val="3A3E5F"/>
                      </a:solidFill>
                      <a:prstDash val="solid"/>
                      <a:round/>
                      <a:headEnd type="none" w="sm" len="sm"/>
                      <a:tailEnd type="none" w="sm" len="sm"/>
                    </a:lnR>
                    <a:lnT w="9525" cap="flat" cmpd="sng">
                      <a:solidFill>
                        <a:srgbClr val="3A3E5F"/>
                      </a:solidFill>
                      <a:prstDash val="solid"/>
                      <a:round/>
                      <a:headEnd type="none" w="sm" len="sm"/>
                      <a:tailEnd type="none" w="sm" len="sm"/>
                    </a:lnT>
                    <a:lnB w="9525" cap="flat" cmpd="sng">
                      <a:solidFill>
                        <a:srgbClr val="3A3E5F"/>
                      </a:solidFill>
                      <a:prstDash val="solid"/>
                      <a:round/>
                      <a:headEnd type="none" w="sm" len="sm"/>
                      <a:tailEnd type="none" w="sm" len="sm"/>
                    </a:lnB>
                  </a:tcPr>
                </a:tc>
                <a:tc>
                  <a:txBody>
                    <a:bodyPr/>
                    <a:lstStyle/>
                    <a:p>
                      <a:pPr marL="0" lvl="0" indent="0" algn="ctr" rtl="0">
                        <a:spcBef>
                          <a:spcPts val="0"/>
                        </a:spcBef>
                        <a:spcAft>
                          <a:spcPts val="0"/>
                        </a:spcAft>
                        <a:buNone/>
                      </a:pPr>
                      <a:r>
                        <a:rPr lang="en" sz="900">
                          <a:latin typeface="Archivo"/>
                          <a:ea typeface="Archivo"/>
                          <a:cs typeface="Archivo"/>
                          <a:sym typeface="Archivo"/>
                        </a:rPr>
                        <a:t>As DevOps Jamie Teller, I want to ensure efficient testing performance by integrating automation tools and incorporating pair programming for streamlined execution [1]</a:t>
                      </a:r>
                      <a:endParaRPr sz="900">
                        <a:latin typeface="Archivo"/>
                        <a:ea typeface="Archivo"/>
                        <a:cs typeface="Archivo"/>
                        <a:sym typeface="Archivo"/>
                      </a:endParaRPr>
                    </a:p>
                  </a:txBody>
                  <a:tcPr marL="121900" marR="121900" marT="121900" marB="121900" anchor="ctr">
                    <a:lnL w="9525" cap="flat" cmpd="sng">
                      <a:solidFill>
                        <a:srgbClr val="3A3E5F"/>
                      </a:solidFill>
                      <a:prstDash val="solid"/>
                      <a:round/>
                      <a:headEnd type="none" w="sm" len="sm"/>
                      <a:tailEnd type="none" w="sm" len="sm"/>
                    </a:lnL>
                    <a:lnR w="9525" cap="flat" cmpd="sng">
                      <a:solidFill>
                        <a:srgbClr val="3A3E5F"/>
                      </a:solidFill>
                      <a:prstDash val="solid"/>
                      <a:round/>
                      <a:headEnd type="none" w="sm" len="sm"/>
                      <a:tailEnd type="none" w="sm" len="sm"/>
                    </a:lnR>
                    <a:lnT w="9525" cap="flat" cmpd="sng">
                      <a:solidFill>
                        <a:srgbClr val="3A3E5F"/>
                      </a:solidFill>
                      <a:prstDash val="solid"/>
                      <a:round/>
                      <a:headEnd type="none" w="sm" len="sm"/>
                      <a:tailEnd type="none" w="sm" len="sm"/>
                    </a:lnT>
                    <a:lnB w="9525" cap="flat" cmpd="sng">
                      <a:solidFill>
                        <a:srgbClr val="3A3E5F"/>
                      </a:solidFill>
                      <a:prstDash val="solid"/>
                      <a:round/>
                      <a:headEnd type="none" w="sm" len="sm"/>
                      <a:tailEnd type="none" w="sm" len="sm"/>
                    </a:lnB>
                  </a:tcPr>
                </a:tc>
                <a:tc>
                  <a:txBody>
                    <a:bodyPr/>
                    <a:lstStyle/>
                    <a:p>
                      <a:pPr marL="0" lvl="0" indent="0" algn="ctr" rtl="0">
                        <a:spcBef>
                          <a:spcPts val="0"/>
                        </a:spcBef>
                        <a:spcAft>
                          <a:spcPts val="0"/>
                        </a:spcAft>
                        <a:buNone/>
                      </a:pPr>
                      <a:r>
                        <a:rPr lang="en" sz="900">
                          <a:solidFill>
                            <a:srgbClr val="191919"/>
                          </a:solidFill>
                          <a:latin typeface="Archivo"/>
                          <a:ea typeface="Archivo"/>
                          <a:cs typeface="Archivo"/>
                          <a:sym typeface="Archivo"/>
                        </a:rPr>
                        <a:t>Ensure performance accuracy  and testing efficiency through collaborative working environment</a:t>
                      </a:r>
                      <a:endParaRPr sz="900">
                        <a:solidFill>
                          <a:srgbClr val="191919"/>
                        </a:solidFill>
                        <a:latin typeface="Archivo"/>
                        <a:ea typeface="Archivo"/>
                        <a:cs typeface="Archivo"/>
                        <a:sym typeface="Archivo"/>
                      </a:endParaRPr>
                    </a:p>
                  </a:txBody>
                  <a:tcPr marL="121900" marR="121900" marT="121900" marB="121900" anchor="ctr">
                    <a:lnL w="9525" cap="flat" cmpd="sng">
                      <a:solidFill>
                        <a:srgbClr val="3A3E5F"/>
                      </a:solidFill>
                      <a:prstDash val="solid"/>
                      <a:round/>
                      <a:headEnd type="none" w="sm" len="sm"/>
                      <a:tailEnd type="none" w="sm" len="sm"/>
                    </a:lnL>
                    <a:lnR w="9525" cap="flat" cmpd="sng">
                      <a:solidFill>
                        <a:srgbClr val="3A3E5F"/>
                      </a:solidFill>
                      <a:prstDash val="solid"/>
                      <a:round/>
                      <a:headEnd type="none" w="sm" len="sm"/>
                      <a:tailEnd type="none" w="sm" len="sm"/>
                    </a:lnR>
                    <a:lnT w="9525" cap="flat" cmpd="sng">
                      <a:solidFill>
                        <a:srgbClr val="3A3E5F"/>
                      </a:solidFill>
                      <a:prstDash val="solid"/>
                      <a:round/>
                      <a:headEnd type="none" w="sm" len="sm"/>
                      <a:tailEnd type="none" w="sm" len="sm"/>
                    </a:lnT>
                    <a:lnB w="9525" cap="flat" cmpd="sng">
                      <a:solidFill>
                        <a:srgbClr val="3A3E5F"/>
                      </a:solidFill>
                      <a:prstDash val="solid"/>
                      <a:round/>
                      <a:headEnd type="none" w="sm" len="sm"/>
                      <a:tailEnd type="none" w="sm" len="sm"/>
                    </a:lnB>
                  </a:tcPr>
                </a:tc>
                <a:tc>
                  <a:txBody>
                    <a:bodyPr/>
                    <a:lstStyle/>
                    <a:p>
                      <a:pPr marL="0" lvl="0" indent="0" algn="ctr" rtl="0">
                        <a:spcBef>
                          <a:spcPts val="0"/>
                        </a:spcBef>
                        <a:spcAft>
                          <a:spcPts val="0"/>
                        </a:spcAft>
                        <a:buNone/>
                      </a:pPr>
                      <a:r>
                        <a:rPr lang="en" sz="900" b="1">
                          <a:solidFill>
                            <a:srgbClr val="191919"/>
                          </a:solidFill>
                          <a:latin typeface="Archivo"/>
                          <a:ea typeface="Archivo"/>
                          <a:cs typeface="Archivo"/>
                          <a:sym typeface="Archivo"/>
                        </a:rPr>
                        <a:t>Performance Testing: </a:t>
                      </a:r>
                      <a:r>
                        <a:rPr lang="en" sz="900">
                          <a:solidFill>
                            <a:srgbClr val="191919"/>
                          </a:solidFill>
                          <a:latin typeface="Archivo"/>
                          <a:ea typeface="Archivo"/>
                          <a:cs typeface="Archivo"/>
                          <a:sym typeface="Archivo"/>
                        </a:rPr>
                        <a:t>Selenium WebDriver, Selenium Grid, Slack/Microsoft Teams </a:t>
                      </a:r>
                      <a:endParaRPr sz="900">
                        <a:solidFill>
                          <a:srgbClr val="191919"/>
                        </a:solidFill>
                        <a:latin typeface="Archivo"/>
                        <a:ea typeface="Archivo"/>
                        <a:cs typeface="Archivo"/>
                        <a:sym typeface="Archivo"/>
                      </a:endParaRPr>
                    </a:p>
                  </a:txBody>
                  <a:tcPr marL="121900" marR="121900" marT="121900" marB="121900" anchor="ctr">
                    <a:lnL w="9525" cap="flat" cmpd="sng">
                      <a:solidFill>
                        <a:srgbClr val="3A3E5F"/>
                      </a:solidFill>
                      <a:prstDash val="solid"/>
                      <a:round/>
                      <a:headEnd type="none" w="sm" len="sm"/>
                      <a:tailEnd type="none" w="sm" len="sm"/>
                    </a:lnL>
                    <a:lnR w="9525" cap="flat" cmpd="sng">
                      <a:solidFill>
                        <a:srgbClr val="3A3E5F"/>
                      </a:solidFill>
                      <a:prstDash val="solid"/>
                      <a:round/>
                      <a:headEnd type="none" w="sm" len="sm"/>
                      <a:tailEnd type="none" w="sm" len="sm"/>
                    </a:lnR>
                    <a:lnT w="9525" cap="flat" cmpd="sng">
                      <a:solidFill>
                        <a:srgbClr val="3A3E5F"/>
                      </a:solidFill>
                      <a:prstDash val="solid"/>
                      <a:round/>
                      <a:headEnd type="none" w="sm" len="sm"/>
                      <a:tailEnd type="none" w="sm" len="sm"/>
                    </a:lnT>
                    <a:lnB w="9525" cap="flat" cmpd="sng">
                      <a:solidFill>
                        <a:srgbClr val="3A3E5F"/>
                      </a:solidFill>
                      <a:prstDash val="solid"/>
                      <a:round/>
                      <a:headEnd type="none" w="sm" len="sm"/>
                      <a:tailEnd type="none" w="sm" len="sm"/>
                    </a:lnB>
                  </a:tcPr>
                </a:tc>
                <a:tc>
                  <a:txBody>
                    <a:bodyPr/>
                    <a:lstStyle/>
                    <a:p>
                      <a:pPr marL="0" lvl="0" indent="0" algn="ctr" rtl="0">
                        <a:spcBef>
                          <a:spcPts val="0"/>
                        </a:spcBef>
                        <a:spcAft>
                          <a:spcPts val="0"/>
                        </a:spcAft>
                        <a:buNone/>
                      </a:pPr>
                      <a:r>
                        <a:rPr lang="en" sz="900">
                          <a:solidFill>
                            <a:srgbClr val="191919"/>
                          </a:solidFill>
                          <a:latin typeface="Archivo"/>
                          <a:ea typeface="Archivo"/>
                          <a:cs typeface="Archivo"/>
                          <a:sym typeface="Archivo"/>
                        </a:rPr>
                        <a:t>Ensure that there is a scheduling system, documentation of errors/fixes, and performance evaluation</a:t>
                      </a:r>
                      <a:endParaRPr sz="900">
                        <a:solidFill>
                          <a:srgbClr val="191919"/>
                        </a:solidFill>
                        <a:latin typeface="Archivo"/>
                        <a:ea typeface="Archivo"/>
                        <a:cs typeface="Archivo"/>
                        <a:sym typeface="Archivo"/>
                      </a:endParaRPr>
                    </a:p>
                  </a:txBody>
                  <a:tcPr marL="121900" marR="121900" marT="121900" marB="121900" anchor="ctr">
                    <a:lnL w="9525" cap="flat" cmpd="sng">
                      <a:solidFill>
                        <a:srgbClr val="3A3E5F"/>
                      </a:solidFill>
                      <a:prstDash val="solid"/>
                      <a:round/>
                      <a:headEnd type="none" w="sm" len="sm"/>
                      <a:tailEnd type="none" w="sm" len="sm"/>
                    </a:lnL>
                    <a:lnR w="9525" cap="flat" cmpd="sng">
                      <a:solidFill>
                        <a:srgbClr val="3A3E5F"/>
                      </a:solidFill>
                      <a:prstDash val="solid"/>
                      <a:round/>
                      <a:headEnd type="none" w="sm" len="sm"/>
                      <a:tailEnd type="none" w="sm" len="sm"/>
                    </a:lnR>
                    <a:lnT w="9525" cap="flat" cmpd="sng">
                      <a:solidFill>
                        <a:srgbClr val="3A3E5F"/>
                      </a:solidFill>
                      <a:prstDash val="solid"/>
                      <a:round/>
                      <a:headEnd type="none" w="sm" len="sm"/>
                      <a:tailEnd type="none" w="sm" len="sm"/>
                    </a:lnT>
                    <a:lnB w="9525" cap="flat" cmpd="sng">
                      <a:solidFill>
                        <a:srgbClr val="3A3E5F"/>
                      </a:solidFill>
                      <a:prstDash val="solid"/>
                      <a:round/>
                      <a:headEnd type="none" w="sm" len="sm"/>
                      <a:tailEnd type="none" w="sm" len="sm"/>
                    </a:lnB>
                  </a:tcPr>
                </a:tc>
                <a:extLst>
                  <a:ext uri="{0D108BD9-81ED-4DB2-BD59-A6C34878D82A}">
                    <a16:rowId xmlns:a16="http://schemas.microsoft.com/office/drawing/2014/main" val="10002"/>
                  </a:ext>
                </a:extLst>
              </a:tr>
              <a:tr h="1098933">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lvl="0" indent="0" algn="ctr" rtl="0">
                        <a:spcBef>
                          <a:spcPts val="0"/>
                        </a:spcBef>
                        <a:spcAft>
                          <a:spcPts val="0"/>
                        </a:spcAft>
                        <a:buNone/>
                      </a:pPr>
                      <a:r>
                        <a:rPr lang="en" sz="900">
                          <a:latin typeface="Archivo"/>
                          <a:ea typeface="Archivo"/>
                          <a:cs typeface="Archivo"/>
                          <a:sym typeface="Archivo"/>
                        </a:rPr>
                        <a:t>As Security Manager Alex Hart, I want to track key performance indicators (KPIs) for the SOC team so that they are updated on the overall system performance</a:t>
                      </a:r>
                      <a:endParaRPr sz="900">
                        <a:latin typeface="Archivo"/>
                        <a:ea typeface="Archivo"/>
                        <a:cs typeface="Archivo"/>
                        <a:sym typeface="Archivo"/>
                      </a:endParaRPr>
                    </a:p>
                  </a:txBody>
                  <a:tcPr marL="121900" marR="121900" marT="121900" marB="121900" anchor="ctr">
                    <a:lnL w="9525" cap="flat" cmpd="sng">
                      <a:solidFill>
                        <a:srgbClr val="3A3E5F"/>
                      </a:solidFill>
                      <a:prstDash val="solid"/>
                      <a:round/>
                      <a:headEnd type="none" w="sm" len="sm"/>
                      <a:tailEnd type="none" w="sm" len="sm"/>
                    </a:lnL>
                    <a:lnR w="9525" cap="flat" cmpd="sng">
                      <a:solidFill>
                        <a:srgbClr val="3A3E5F"/>
                      </a:solidFill>
                      <a:prstDash val="solid"/>
                      <a:round/>
                      <a:headEnd type="none" w="sm" len="sm"/>
                      <a:tailEnd type="none" w="sm" len="sm"/>
                    </a:lnR>
                    <a:lnT w="9525" cap="flat" cmpd="sng">
                      <a:solidFill>
                        <a:srgbClr val="3A3E5F"/>
                      </a:solidFill>
                      <a:prstDash val="solid"/>
                      <a:round/>
                      <a:headEnd type="none" w="sm" len="sm"/>
                      <a:tailEnd type="none" w="sm" len="sm"/>
                    </a:lnT>
                    <a:lnB w="9525" cap="flat" cmpd="sng">
                      <a:solidFill>
                        <a:srgbClr val="3A3E5F"/>
                      </a:solidFill>
                      <a:prstDash val="solid"/>
                      <a:round/>
                      <a:headEnd type="none" w="sm" len="sm"/>
                      <a:tailEnd type="none" w="sm" len="sm"/>
                    </a:lnB>
                  </a:tcPr>
                </a:tc>
                <a:tc>
                  <a:txBody>
                    <a:bodyPr/>
                    <a:lstStyle/>
                    <a:p>
                      <a:pPr marL="0" lvl="0" indent="0" algn="ctr" rtl="0">
                        <a:spcBef>
                          <a:spcPts val="0"/>
                        </a:spcBef>
                        <a:spcAft>
                          <a:spcPts val="0"/>
                        </a:spcAft>
                        <a:buNone/>
                      </a:pPr>
                      <a:r>
                        <a:rPr lang="en" sz="900">
                          <a:solidFill>
                            <a:srgbClr val="191919"/>
                          </a:solidFill>
                          <a:latin typeface="Archivo"/>
                          <a:ea typeface="Archivo"/>
                          <a:cs typeface="Archivo"/>
                          <a:sym typeface="Archivo"/>
                        </a:rPr>
                        <a:t>Enable effective tracking of KPIs and active communication of these metrics with SOC team stakeholders</a:t>
                      </a:r>
                      <a:endParaRPr sz="900">
                        <a:solidFill>
                          <a:srgbClr val="191919"/>
                        </a:solidFill>
                        <a:latin typeface="Archivo"/>
                        <a:ea typeface="Archivo"/>
                        <a:cs typeface="Archivo"/>
                        <a:sym typeface="Archivo"/>
                      </a:endParaRPr>
                    </a:p>
                  </a:txBody>
                  <a:tcPr marL="121900" marR="121900" marT="121900" marB="121900" anchor="ctr">
                    <a:lnL w="9525" cap="flat" cmpd="sng">
                      <a:solidFill>
                        <a:srgbClr val="3A3E5F"/>
                      </a:solidFill>
                      <a:prstDash val="solid"/>
                      <a:round/>
                      <a:headEnd type="none" w="sm" len="sm"/>
                      <a:tailEnd type="none" w="sm" len="sm"/>
                    </a:lnL>
                    <a:lnR w="9525" cap="flat" cmpd="sng">
                      <a:solidFill>
                        <a:srgbClr val="3A3E5F"/>
                      </a:solidFill>
                      <a:prstDash val="solid"/>
                      <a:round/>
                      <a:headEnd type="none" w="sm" len="sm"/>
                      <a:tailEnd type="none" w="sm" len="sm"/>
                    </a:lnR>
                    <a:lnT w="9525" cap="flat" cmpd="sng">
                      <a:solidFill>
                        <a:srgbClr val="3A3E5F"/>
                      </a:solidFill>
                      <a:prstDash val="solid"/>
                      <a:round/>
                      <a:headEnd type="none" w="sm" len="sm"/>
                      <a:tailEnd type="none" w="sm" len="sm"/>
                    </a:lnT>
                    <a:lnB w="9525" cap="flat" cmpd="sng">
                      <a:solidFill>
                        <a:srgbClr val="3A3E5F"/>
                      </a:solidFill>
                      <a:prstDash val="solid"/>
                      <a:round/>
                      <a:headEnd type="none" w="sm" len="sm"/>
                      <a:tailEnd type="none" w="sm" len="sm"/>
                    </a:lnB>
                  </a:tcPr>
                </a:tc>
                <a:tc>
                  <a:txBody>
                    <a:bodyPr/>
                    <a:lstStyle/>
                    <a:p>
                      <a:pPr marL="0" lvl="0" indent="0" algn="ctr" rtl="0">
                        <a:spcBef>
                          <a:spcPts val="0"/>
                        </a:spcBef>
                        <a:spcAft>
                          <a:spcPts val="0"/>
                        </a:spcAft>
                        <a:buNone/>
                      </a:pPr>
                      <a:r>
                        <a:rPr lang="en" sz="900" b="1">
                          <a:solidFill>
                            <a:srgbClr val="191919"/>
                          </a:solidFill>
                          <a:latin typeface="Archivo"/>
                          <a:ea typeface="Archivo"/>
                          <a:cs typeface="Archivo"/>
                          <a:sym typeface="Archivo"/>
                        </a:rPr>
                        <a:t>Performance Testing:</a:t>
                      </a:r>
                      <a:r>
                        <a:rPr lang="en" sz="900">
                          <a:solidFill>
                            <a:srgbClr val="191919"/>
                          </a:solidFill>
                          <a:latin typeface="Archivo"/>
                          <a:ea typeface="Archivo"/>
                          <a:cs typeface="Archivo"/>
                          <a:sym typeface="Archivo"/>
                        </a:rPr>
                        <a:t> Tableau/Power BI (Visualization), Jira (Tracking), Google Docs/Microsoft Word (Documentation) [2]</a:t>
                      </a:r>
                      <a:endParaRPr sz="900">
                        <a:solidFill>
                          <a:srgbClr val="191919"/>
                        </a:solidFill>
                        <a:latin typeface="Archivo"/>
                        <a:ea typeface="Archivo"/>
                        <a:cs typeface="Archivo"/>
                        <a:sym typeface="Archivo"/>
                      </a:endParaRPr>
                    </a:p>
                  </a:txBody>
                  <a:tcPr marL="121900" marR="121900" marT="121900" marB="121900" anchor="ctr">
                    <a:lnL w="9525" cap="flat" cmpd="sng">
                      <a:solidFill>
                        <a:srgbClr val="3A3E5F"/>
                      </a:solidFill>
                      <a:prstDash val="solid"/>
                      <a:round/>
                      <a:headEnd type="none" w="sm" len="sm"/>
                      <a:tailEnd type="none" w="sm" len="sm"/>
                    </a:lnL>
                    <a:lnR w="9525" cap="flat" cmpd="sng">
                      <a:solidFill>
                        <a:srgbClr val="3A3E5F"/>
                      </a:solidFill>
                      <a:prstDash val="solid"/>
                      <a:round/>
                      <a:headEnd type="none" w="sm" len="sm"/>
                      <a:tailEnd type="none" w="sm" len="sm"/>
                    </a:lnR>
                    <a:lnT w="9525" cap="flat" cmpd="sng">
                      <a:solidFill>
                        <a:srgbClr val="3A3E5F"/>
                      </a:solidFill>
                      <a:prstDash val="solid"/>
                      <a:round/>
                      <a:headEnd type="none" w="sm" len="sm"/>
                      <a:tailEnd type="none" w="sm" len="sm"/>
                    </a:lnT>
                    <a:lnB w="9525" cap="flat" cmpd="sng">
                      <a:solidFill>
                        <a:srgbClr val="3A3E5F"/>
                      </a:solidFill>
                      <a:prstDash val="solid"/>
                      <a:round/>
                      <a:headEnd type="none" w="sm" len="sm"/>
                      <a:tailEnd type="none" w="sm" len="sm"/>
                    </a:lnB>
                  </a:tcPr>
                </a:tc>
                <a:tc>
                  <a:txBody>
                    <a:bodyPr/>
                    <a:lstStyle/>
                    <a:p>
                      <a:pPr marL="0" lvl="0" indent="0" algn="ctr" rtl="0">
                        <a:spcBef>
                          <a:spcPts val="0"/>
                        </a:spcBef>
                        <a:spcAft>
                          <a:spcPts val="0"/>
                        </a:spcAft>
                        <a:buNone/>
                      </a:pPr>
                      <a:r>
                        <a:rPr lang="en" sz="900">
                          <a:solidFill>
                            <a:srgbClr val="191919"/>
                          </a:solidFill>
                          <a:latin typeface="Archivo"/>
                          <a:ea typeface="Archivo"/>
                          <a:cs typeface="Archivo"/>
                          <a:sym typeface="Archivo"/>
                        </a:rPr>
                        <a:t>Establish communication channels with SOC team and provide clear visualization dashboards</a:t>
                      </a:r>
                      <a:endParaRPr sz="900">
                        <a:solidFill>
                          <a:srgbClr val="191919"/>
                        </a:solidFill>
                        <a:latin typeface="Archivo"/>
                        <a:ea typeface="Archivo"/>
                        <a:cs typeface="Archivo"/>
                        <a:sym typeface="Archivo"/>
                      </a:endParaRPr>
                    </a:p>
                  </a:txBody>
                  <a:tcPr marL="121900" marR="121900" marT="121900" marB="121900" anchor="ctr">
                    <a:lnL w="9525" cap="flat" cmpd="sng">
                      <a:solidFill>
                        <a:srgbClr val="3A3E5F"/>
                      </a:solidFill>
                      <a:prstDash val="solid"/>
                      <a:round/>
                      <a:headEnd type="none" w="sm" len="sm"/>
                      <a:tailEnd type="none" w="sm" len="sm"/>
                    </a:lnL>
                    <a:lnR w="9525" cap="flat" cmpd="sng">
                      <a:solidFill>
                        <a:srgbClr val="3A3E5F"/>
                      </a:solidFill>
                      <a:prstDash val="solid"/>
                      <a:round/>
                      <a:headEnd type="none" w="sm" len="sm"/>
                      <a:tailEnd type="none" w="sm" len="sm"/>
                    </a:lnR>
                    <a:lnT w="9525" cap="flat" cmpd="sng">
                      <a:solidFill>
                        <a:srgbClr val="3A3E5F"/>
                      </a:solidFill>
                      <a:prstDash val="solid"/>
                      <a:round/>
                      <a:headEnd type="none" w="sm" len="sm"/>
                      <a:tailEnd type="none" w="sm" len="sm"/>
                    </a:lnT>
                    <a:lnB w="9525" cap="flat" cmpd="sng">
                      <a:solidFill>
                        <a:srgbClr val="3A3E5F"/>
                      </a:solidFill>
                      <a:prstDash val="solid"/>
                      <a:round/>
                      <a:headEnd type="none" w="sm" len="sm"/>
                      <a:tailEnd type="none" w="sm" len="sm"/>
                    </a:lnB>
                  </a:tcPr>
                </a:tc>
                <a:extLst>
                  <a:ext uri="{0D108BD9-81ED-4DB2-BD59-A6C34878D82A}">
                    <a16:rowId xmlns:a16="http://schemas.microsoft.com/office/drawing/2014/main" val="10003"/>
                  </a:ext>
                </a:extLst>
              </a:tr>
              <a:tr h="935267">
                <a:tc rowSpan="2">
                  <a:txBody>
                    <a:bodyPr/>
                    <a:lstStyle/>
                    <a:p>
                      <a:pPr marL="0" lvl="0" indent="0" algn="ctr" rtl="0">
                        <a:spcBef>
                          <a:spcPts val="0"/>
                        </a:spcBef>
                        <a:spcAft>
                          <a:spcPts val="0"/>
                        </a:spcAft>
                        <a:buNone/>
                      </a:pPr>
                      <a:r>
                        <a:rPr lang="en" sz="900" b="1">
                          <a:latin typeface="Archivo"/>
                          <a:ea typeface="Archivo"/>
                          <a:cs typeface="Archivo"/>
                          <a:sym typeface="Archivo"/>
                        </a:rPr>
                        <a:t>3</a:t>
                      </a:r>
                      <a:endParaRPr sz="900" b="1">
                        <a:latin typeface="Archivo"/>
                        <a:ea typeface="Archivo"/>
                        <a:cs typeface="Archivo"/>
                        <a:sym typeface="Archivo"/>
                      </a:endParaRPr>
                    </a:p>
                  </a:txBody>
                  <a:tcPr marL="121900" marR="121900" marT="121900" marB="121900" anchor="ctr">
                    <a:lnL w="9525" cap="flat" cmpd="sng">
                      <a:solidFill>
                        <a:srgbClr val="3A3E5F"/>
                      </a:solidFill>
                      <a:prstDash val="solid"/>
                      <a:round/>
                      <a:headEnd type="none" w="sm" len="sm"/>
                      <a:tailEnd type="none" w="sm" len="sm"/>
                    </a:lnL>
                    <a:lnR w="9525" cap="flat" cmpd="sng">
                      <a:solidFill>
                        <a:srgbClr val="3A3E5F"/>
                      </a:solidFill>
                      <a:prstDash val="solid"/>
                      <a:round/>
                      <a:headEnd type="none" w="sm" len="sm"/>
                      <a:tailEnd type="none" w="sm" len="sm"/>
                    </a:lnR>
                    <a:lnT w="9525" cap="flat" cmpd="sng">
                      <a:solidFill>
                        <a:srgbClr val="3A3E5F"/>
                      </a:solidFill>
                      <a:prstDash val="solid"/>
                      <a:round/>
                      <a:headEnd type="none" w="sm" len="sm"/>
                      <a:tailEnd type="none" w="sm" len="sm"/>
                    </a:lnT>
                    <a:lnB w="9525" cap="flat" cmpd="sng">
                      <a:solidFill>
                        <a:srgbClr val="3A3E5F"/>
                      </a:solidFill>
                      <a:prstDash val="solid"/>
                      <a:round/>
                      <a:headEnd type="none" w="sm" len="sm"/>
                      <a:tailEnd type="none" w="sm" len="sm"/>
                    </a:lnB>
                  </a:tcPr>
                </a:tc>
                <a:tc rowSpan="2">
                  <a:txBody>
                    <a:bodyPr/>
                    <a:lstStyle/>
                    <a:p>
                      <a:pPr marL="0" lvl="0" indent="0" algn="ctr" rtl="0">
                        <a:spcBef>
                          <a:spcPts val="0"/>
                        </a:spcBef>
                        <a:spcAft>
                          <a:spcPts val="0"/>
                        </a:spcAft>
                        <a:buNone/>
                      </a:pPr>
                      <a:r>
                        <a:rPr lang="en" sz="900" b="1">
                          <a:latin typeface="Archivo"/>
                          <a:ea typeface="Archivo"/>
                          <a:cs typeface="Archivo"/>
                          <a:sym typeface="Archivo"/>
                        </a:rPr>
                        <a:t>Security</a:t>
                      </a:r>
                      <a:endParaRPr sz="900" b="1">
                        <a:latin typeface="Archivo"/>
                        <a:ea typeface="Archivo"/>
                        <a:cs typeface="Archivo"/>
                        <a:sym typeface="Archivo"/>
                      </a:endParaRPr>
                    </a:p>
                  </a:txBody>
                  <a:tcPr marL="121900" marR="121900" marT="121900" marB="121900" anchor="ctr">
                    <a:lnL w="9525" cap="flat" cmpd="sng">
                      <a:solidFill>
                        <a:srgbClr val="3A3E5F"/>
                      </a:solidFill>
                      <a:prstDash val="solid"/>
                      <a:round/>
                      <a:headEnd type="none" w="sm" len="sm"/>
                      <a:tailEnd type="none" w="sm" len="sm"/>
                    </a:lnL>
                    <a:lnR w="9525" cap="flat" cmpd="sng">
                      <a:solidFill>
                        <a:srgbClr val="3A3E5F"/>
                      </a:solidFill>
                      <a:prstDash val="solid"/>
                      <a:round/>
                      <a:headEnd type="none" w="sm" len="sm"/>
                      <a:tailEnd type="none" w="sm" len="sm"/>
                    </a:lnR>
                    <a:lnT w="9525" cap="flat" cmpd="sng">
                      <a:solidFill>
                        <a:srgbClr val="3A3E5F"/>
                      </a:solidFill>
                      <a:prstDash val="solid"/>
                      <a:round/>
                      <a:headEnd type="none" w="sm" len="sm"/>
                      <a:tailEnd type="none" w="sm" len="sm"/>
                    </a:lnT>
                    <a:lnB w="9525" cap="flat" cmpd="sng">
                      <a:solidFill>
                        <a:srgbClr val="3A3E5F"/>
                      </a:solidFill>
                      <a:prstDash val="solid"/>
                      <a:round/>
                      <a:headEnd type="none" w="sm" len="sm"/>
                      <a:tailEnd type="none" w="sm" len="sm"/>
                    </a:lnB>
                  </a:tcPr>
                </a:tc>
                <a:tc rowSpan="2">
                  <a:txBody>
                    <a:bodyPr/>
                    <a:lstStyle/>
                    <a:p>
                      <a:pPr marL="0" lvl="0" indent="0" algn="ctr" rtl="0">
                        <a:spcBef>
                          <a:spcPts val="0"/>
                        </a:spcBef>
                        <a:spcAft>
                          <a:spcPts val="0"/>
                        </a:spcAft>
                        <a:buNone/>
                      </a:pPr>
                      <a:r>
                        <a:rPr lang="en" sz="900" b="1">
                          <a:latin typeface="Archivo"/>
                          <a:ea typeface="Archivo"/>
                          <a:cs typeface="Archivo"/>
                          <a:sym typeface="Archivo"/>
                        </a:rPr>
                        <a:t>Security</a:t>
                      </a:r>
                      <a:endParaRPr sz="900" b="1">
                        <a:latin typeface="Archivo"/>
                        <a:ea typeface="Archivo"/>
                        <a:cs typeface="Archivo"/>
                        <a:sym typeface="Archivo"/>
                      </a:endParaRPr>
                    </a:p>
                  </a:txBody>
                  <a:tcPr marL="121900" marR="121900" marT="121900" marB="121900" anchor="ctr">
                    <a:lnL w="9525" cap="flat" cmpd="sng">
                      <a:solidFill>
                        <a:srgbClr val="3A3E5F"/>
                      </a:solidFill>
                      <a:prstDash val="solid"/>
                      <a:round/>
                      <a:headEnd type="none" w="sm" len="sm"/>
                      <a:tailEnd type="none" w="sm" len="sm"/>
                    </a:lnL>
                    <a:lnR w="9525" cap="flat" cmpd="sng">
                      <a:solidFill>
                        <a:srgbClr val="3A3E5F"/>
                      </a:solidFill>
                      <a:prstDash val="solid"/>
                      <a:round/>
                      <a:headEnd type="none" w="sm" len="sm"/>
                      <a:tailEnd type="none" w="sm" len="sm"/>
                    </a:lnR>
                    <a:lnT w="9525" cap="flat" cmpd="sng">
                      <a:solidFill>
                        <a:srgbClr val="3A3E5F"/>
                      </a:solidFill>
                      <a:prstDash val="solid"/>
                      <a:round/>
                      <a:headEnd type="none" w="sm" len="sm"/>
                      <a:tailEnd type="none" w="sm" len="sm"/>
                    </a:lnT>
                    <a:lnB w="9525" cap="flat" cmpd="sng">
                      <a:solidFill>
                        <a:srgbClr val="3A3E5F"/>
                      </a:solidFill>
                      <a:prstDash val="solid"/>
                      <a:round/>
                      <a:headEnd type="none" w="sm" len="sm"/>
                      <a:tailEnd type="none" w="sm" len="sm"/>
                    </a:lnB>
                  </a:tcPr>
                </a:tc>
                <a:tc>
                  <a:txBody>
                    <a:bodyPr/>
                    <a:lstStyle/>
                    <a:p>
                      <a:pPr marL="0" lvl="0" indent="0" algn="ctr" rtl="0">
                        <a:spcBef>
                          <a:spcPts val="0"/>
                        </a:spcBef>
                        <a:spcAft>
                          <a:spcPts val="0"/>
                        </a:spcAft>
                        <a:buNone/>
                      </a:pPr>
                      <a:r>
                        <a:rPr lang="en" sz="900">
                          <a:latin typeface="Archivo"/>
                          <a:ea typeface="Archivo"/>
                          <a:cs typeface="Archivo"/>
                          <a:sym typeface="Archivo"/>
                        </a:rPr>
                        <a:t>As SOC Analyst Jennifer Clark, I want to mitigate potential defects, risks, and threats, ensuring effective response to security incidents</a:t>
                      </a:r>
                      <a:endParaRPr sz="900">
                        <a:latin typeface="Archivo"/>
                        <a:ea typeface="Archivo"/>
                        <a:cs typeface="Archivo"/>
                        <a:sym typeface="Archivo"/>
                      </a:endParaRPr>
                    </a:p>
                  </a:txBody>
                  <a:tcPr marL="121900" marR="121900" marT="121900" marB="121900" anchor="ctr">
                    <a:lnL w="9525" cap="flat" cmpd="sng">
                      <a:solidFill>
                        <a:srgbClr val="3A3E5F"/>
                      </a:solidFill>
                      <a:prstDash val="solid"/>
                      <a:round/>
                      <a:headEnd type="none" w="sm" len="sm"/>
                      <a:tailEnd type="none" w="sm" len="sm"/>
                    </a:lnL>
                    <a:lnR w="9525" cap="flat" cmpd="sng">
                      <a:solidFill>
                        <a:srgbClr val="3A3E5F"/>
                      </a:solidFill>
                      <a:prstDash val="solid"/>
                      <a:round/>
                      <a:headEnd type="none" w="sm" len="sm"/>
                      <a:tailEnd type="none" w="sm" len="sm"/>
                    </a:lnR>
                    <a:lnT w="9525" cap="flat" cmpd="sng">
                      <a:solidFill>
                        <a:srgbClr val="3A3E5F"/>
                      </a:solidFill>
                      <a:prstDash val="solid"/>
                      <a:round/>
                      <a:headEnd type="none" w="sm" len="sm"/>
                      <a:tailEnd type="none" w="sm" len="sm"/>
                    </a:lnT>
                    <a:lnB w="9525" cap="flat" cmpd="sng">
                      <a:solidFill>
                        <a:srgbClr val="3A3E5F"/>
                      </a:solidFill>
                      <a:prstDash val="solid"/>
                      <a:round/>
                      <a:headEnd type="none" w="sm" len="sm"/>
                      <a:tailEnd type="none" w="sm" len="sm"/>
                    </a:lnB>
                  </a:tcPr>
                </a:tc>
                <a:tc>
                  <a:txBody>
                    <a:bodyPr/>
                    <a:lstStyle/>
                    <a:p>
                      <a:pPr marL="0" lvl="0" indent="0" algn="ctr" rtl="0">
                        <a:spcBef>
                          <a:spcPts val="0"/>
                        </a:spcBef>
                        <a:spcAft>
                          <a:spcPts val="0"/>
                        </a:spcAft>
                        <a:buNone/>
                      </a:pPr>
                      <a:r>
                        <a:rPr lang="en" sz="900">
                          <a:solidFill>
                            <a:srgbClr val="191919"/>
                          </a:solidFill>
                          <a:latin typeface="Archivo"/>
                          <a:ea typeface="Archivo"/>
                          <a:cs typeface="Archivo"/>
                          <a:sym typeface="Archivo"/>
                        </a:rPr>
                        <a:t>Safeguard sensitive information within the testing environment to  prevent and respond to security threats</a:t>
                      </a:r>
                      <a:endParaRPr sz="900">
                        <a:solidFill>
                          <a:srgbClr val="191919"/>
                        </a:solidFill>
                        <a:latin typeface="Archivo"/>
                        <a:ea typeface="Archivo"/>
                        <a:cs typeface="Archivo"/>
                        <a:sym typeface="Archivo"/>
                      </a:endParaRPr>
                    </a:p>
                  </a:txBody>
                  <a:tcPr marL="121900" marR="121900" marT="121900" marB="121900" anchor="ctr">
                    <a:lnL w="9525" cap="flat" cmpd="sng">
                      <a:solidFill>
                        <a:srgbClr val="3A3E5F"/>
                      </a:solidFill>
                      <a:prstDash val="solid"/>
                      <a:round/>
                      <a:headEnd type="none" w="sm" len="sm"/>
                      <a:tailEnd type="none" w="sm" len="sm"/>
                    </a:lnL>
                    <a:lnR w="9525" cap="flat" cmpd="sng">
                      <a:solidFill>
                        <a:srgbClr val="3A3E5F"/>
                      </a:solidFill>
                      <a:prstDash val="solid"/>
                      <a:round/>
                      <a:headEnd type="none" w="sm" len="sm"/>
                      <a:tailEnd type="none" w="sm" len="sm"/>
                    </a:lnR>
                    <a:lnT w="9525" cap="flat" cmpd="sng">
                      <a:solidFill>
                        <a:srgbClr val="3A3E5F"/>
                      </a:solidFill>
                      <a:prstDash val="solid"/>
                      <a:round/>
                      <a:headEnd type="none" w="sm" len="sm"/>
                      <a:tailEnd type="none" w="sm" len="sm"/>
                    </a:lnT>
                    <a:lnB w="9525" cap="flat" cmpd="sng">
                      <a:solidFill>
                        <a:srgbClr val="3A3E5F"/>
                      </a:solidFill>
                      <a:prstDash val="solid"/>
                      <a:round/>
                      <a:headEnd type="none" w="sm" len="sm"/>
                      <a:tailEnd type="none" w="sm" len="sm"/>
                    </a:lnB>
                  </a:tcPr>
                </a:tc>
                <a:tc>
                  <a:txBody>
                    <a:bodyPr/>
                    <a:lstStyle/>
                    <a:p>
                      <a:pPr marL="0" lvl="0" indent="0" algn="ctr" rtl="0">
                        <a:spcBef>
                          <a:spcPts val="0"/>
                        </a:spcBef>
                        <a:spcAft>
                          <a:spcPts val="0"/>
                        </a:spcAft>
                        <a:buNone/>
                      </a:pPr>
                      <a:r>
                        <a:rPr lang="en" sz="900" b="1">
                          <a:solidFill>
                            <a:srgbClr val="191919"/>
                          </a:solidFill>
                          <a:latin typeface="Archivo"/>
                          <a:ea typeface="Archivo"/>
                          <a:cs typeface="Archivo"/>
                          <a:sym typeface="Archivo"/>
                        </a:rPr>
                        <a:t>Security Testing:</a:t>
                      </a:r>
                      <a:endParaRPr sz="900" b="1">
                        <a:solidFill>
                          <a:srgbClr val="191919"/>
                        </a:solidFill>
                        <a:latin typeface="Archivo"/>
                        <a:ea typeface="Archivo"/>
                        <a:cs typeface="Archivo"/>
                        <a:sym typeface="Archivo"/>
                      </a:endParaRPr>
                    </a:p>
                    <a:p>
                      <a:pPr marL="0" lvl="0" indent="0" algn="ctr" rtl="0">
                        <a:spcBef>
                          <a:spcPts val="0"/>
                        </a:spcBef>
                        <a:spcAft>
                          <a:spcPts val="0"/>
                        </a:spcAft>
                        <a:buNone/>
                      </a:pPr>
                      <a:r>
                        <a:rPr lang="en" sz="900">
                          <a:solidFill>
                            <a:srgbClr val="191919"/>
                          </a:solidFill>
                          <a:latin typeface="Archivo"/>
                          <a:ea typeface="Archivo"/>
                          <a:cs typeface="Archivo"/>
                          <a:sym typeface="Archivo"/>
                        </a:rPr>
                        <a:t>AWS Identity and Access Management, Microsoft Entra ID (IAM in Azure) [3]</a:t>
                      </a:r>
                      <a:endParaRPr sz="900">
                        <a:solidFill>
                          <a:srgbClr val="191919"/>
                        </a:solidFill>
                        <a:latin typeface="Archivo"/>
                        <a:ea typeface="Archivo"/>
                        <a:cs typeface="Archivo"/>
                        <a:sym typeface="Archivo"/>
                      </a:endParaRPr>
                    </a:p>
                  </a:txBody>
                  <a:tcPr marL="121900" marR="121900" marT="121900" marB="121900" anchor="ctr">
                    <a:lnL w="9525" cap="flat" cmpd="sng">
                      <a:solidFill>
                        <a:srgbClr val="3A3E5F"/>
                      </a:solidFill>
                      <a:prstDash val="solid"/>
                      <a:round/>
                      <a:headEnd type="none" w="sm" len="sm"/>
                      <a:tailEnd type="none" w="sm" len="sm"/>
                    </a:lnL>
                    <a:lnR w="9525" cap="flat" cmpd="sng">
                      <a:solidFill>
                        <a:srgbClr val="3A3E5F"/>
                      </a:solidFill>
                      <a:prstDash val="solid"/>
                      <a:round/>
                      <a:headEnd type="none" w="sm" len="sm"/>
                      <a:tailEnd type="none" w="sm" len="sm"/>
                    </a:lnR>
                    <a:lnT w="9525" cap="flat" cmpd="sng">
                      <a:solidFill>
                        <a:srgbClr val="3A3E5F"/>
                      </a:solidFill>
                      <a:prstDash val="solid"/>
                      <a:round/>
                      <a:headEnd type="none" w="sm" len="sm"/>
                      <a:tailEnd type="none" w="sm" len="sm"/>
                    </a:lnT>
                    <a:lnB w="9525" cap="flat" cmpd="sng">
                      <a:solidFill>
                        <a:srgbClr val="3A3E5F"/>
                      </a:solidFill>
                      <a:prstDash val="solid"/>
                      <a:round/>
                      <a:headEnd type="none" w="sm" len="sm"/>
                      <a:tailEnd type="none" w="sm" len="sm"/>
                    </a:lnB>
                  </a:tcPr>
                </a:tc>
                <a:tc>
                  <a:txBody>
                    <a:bodyPr/>
                    <a:lstStyle/>
                    <a:p>
                      <a:pPr marL="0" lvl="0" indent="0" algn="ctr" rtl="0">
                        <a:spcBef>
                          <a:spcPts val="0"/>
                        </a:spcBef>
                        <a:spcAft>
                          <a:spcPts val="0"/>
                        </a:spcAft>
                        <a:buNone/>
                      </a:pPr>
                      <a:r>
                        <a:rPr lang="en" sz="900">
                          <a:solidFill>
                            <a:srgbClr val="191919"/>
                          </a:solidFill>
                          <a:latin typeface="Archivo"/>
                          <a:ea typeface="Archivo"/>
                          <a:cs typeface="Archivo"/>
                          <a:sym typeface="Archivo"/>
                        </a:rPr>
                        <a:t>Work with security team to  implement </a:t>
                      </a:r>
                      <a:r>
                        <a:rPr lang="en" sz="900">
                          <a:solidFill>
                            <a:srgbClr val="191919"/>
                          </a:solidFill>
                          <a:latin typeface="Archivo Medium"/>
                          <a:ea typeface="Archivo Medium"/>
                          <a:cs typeface="Archivo Medium"/>
                          <a:sym typeface="Archivo Medium"/>
                        </a:rPr>
                        <a:t>log analysis, vulnerability assessments, rollbacks, strict access controls</a:t>
                      </a:r>
                      <a:endParaRPr sz="900">
                        <a:solidFill>
                          <a:srgbClr val="191919"/>
                        </a:solidFill>
                        <a:latin typeface="Archivo"/>
                        <a:ea typeface="Archivo"/>
                        <a:cs typeface="Archivo"/>
                        <a:sym typeface="Archivo"/>
                      </a:endParaRPr>
                    </a:p>
                  </a:txBody>
                  <a:tcPr marL="121900" marR="121900" marT="121900" marB="121900" anchor="ctr">
                    <a:lnL w="9525" cap="flat" cmpd="sng">
                      <a:solidFill>
                        <a:srgbClr val="3A3E5F"/>
                      </a:solidFill>
                      <a:prstDash val="solid"/>
                      <a:round/>
                      <a:headEnd type="none" w="sm" len="sm"/>
                      <a:tailEnd type="none" w="sm" len="sm"/>
                    </a:lnL>
                    <a:lnR w="9525" cap="flat" cmpd="sng">
                      <a:solidFill>
                        <a:srgbClr val="3A3E5F"/>
                      </a:solidFill>
                      <a:prstDash val="solid"/>
                      <a:round/>
                      <a:headEnd type="none" w="sm" len="sm"/>
                      <a:tailEnd type="none" w="sm" len="sm"/>
                    </a:lnR>
                    <a:lnT w="9525" cap="flat" cmpd="sng">
                      <a:solidFill>
                        <a:srgbClr val="3A3E5F"/>
                      </a:solidFill>
                      <a:prstDash val="solid"/>
                      <a:round/>
                      <a:headEnd type="none" w="sm" len="sm"/>
                      <a:tailEnd type="none" w="sm" len="sm"/>
                    </a:lnT>
                    <a:lnB w="9525" cap="flat" cmpd="sng">
                      <a:solidFill>
                        <a:srgbClr val="3A3E5F"/>
                      </a:solidFill>
                      <a:prstDash val="solid"/>
                      <a:round/>
                      <a:headEnd type="none" w="sm" len="sm"/>
                      <a:tailEnd type="none" w="sm" len="sm"/>
                    </a:lnB>
                  </a:tcPr>
                </a:tc>
                <a:extLst>
                  <a:ext uri="{0D108BD9-81ED-4DB2-BD59-A6C34878D82A}">
                    <a16:rowId xmlns:a16="http://schemas.microsoft.com/office/drawing/2014/main" val="10004"/>
                  </a:ext>
                </a:extLst>
              </a:tr>
              <a:tr h="935267">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lvl="0" indent="0" algn="ctr" rtl="0">
                        <a:spcBef>
                          <a:spcPts val="0"/>
                        </a:spcBef>
                        <a:spcAft>
                          <a:spcPts val="0"/>
                        </a:spcAft>
                        <a:buNone/>
                      </a:pPr>
                      <a:r>
                        <a:rPr lang="en" sz="900">
                          <a:latin typeface="Archivo"/>
                          <a:ea typeface="Archivo"/>
                          <a:cs typeface="Archivo"/>
                          <a:sym typeface="Archivo"/>
                        </a:rPr>
                        <a:t>As Security Manager Alex Hart, I want to maintain company security by implementing crisis communication methods, training programs, and incident analysis </a:t>
                      </a:r>
                      <a:endParaRPr sz="900">
                        <a:latin typeface="Archivo"/>
                        <a:ea typeface="Archivo"/>
                        <a:cs typeface="Archivo"/>
                        <a:sym typeface="Archivo"/>
                      </a:endParaRPr>
                    </a:p>
                  </a:txBody>
                  <a:tcPr marL="121900" marR="121900" marT="121900" marB="121900" anchor="ctr">
                    <a:lnL w="9525" cap="flat" cmpd="sng">
                      <a:solidFill>
                        <a:srgbClr val="3A3E5F"/>
                      </a:solidFill>
                      <a:prstDash val="solid"/>
                      <a:round/>
                      <a:headEnd type="none" w="sm" len="sm"/>
                      <a:tailEnd type="none" w="sm" len="sm"/>
                    </a:lnL>
                    <a:lnR w="9525" cap="flat" cmpd="sng">
                      <a:solidFill>
                        <a:srgbClr val="3A3E5F"/>
                      </a:solidFill>
                      <a:prstDash val="solid"/>
                      <a:round/>
                      <a:headEnd type="none" w="sm" len="sm"/>
                      <a:tailEnd type="none" w="sm" len="sm"/>
                    </a:lnR>
                    <a:lnT w="9525" cap="flat" cmpd="sng">
                      <a:solidFill>
                        <a:srgbClr val="3A3E5F"/>
                      </a:solidFill>
                      <a:prstDash val="solid"/>
                      <a:round/>
                      <a:headEnd type="none" w="sm" len="sm"/>
                      <a:tailEnd type="none" w="sm" len="sm"/>
                    </a:lnT>
                    <a:lnB w="9525" cap="flat" cmpd="sng">
                      <a:solidFill>
                        <a:srgbClr val="3A3E5F"/>
                      </a:solidFill>
                      <a:prstDash val="solid"/>
                      <a:round/>
                      <a:headEnd type="none" w="sm" len="sm"/>
                      <a:tailEnd type="none" w="sm" len="sm"/>
                    </a:lnB>
                  </a:tcPr>
                </a:tc>
                <a:tc>
                  <a:txBody>
                    <a:bodyPr/>
                    <a:lstStyle/>
                    <a:p>
                      <a:pPr marL="0" lvl="0" indent="0" algn="ctr" rtl="0">
                        <a:spcBef>
                          <a:spcPts val="0"/>
                        </a:spcBef>
                        <a:spcAft>
                          <a:spcPts val="0"/>
                        </a:spcAft>
                        <a:buNone/>
                      </a:pPr>
                      <a:r>
                        <a:rPr lang="en" sz="900">
                          <a:solidFill>
                            <a:srgbClr val="191919"/>
                          </a:solidFill>
                          <a:latin typeface="Archivo"/>
                          <a:ea typeface="Archivo"/>
                          <a:cs typeface="Archivo"/>
                          <a:sym typeface="Archivo"/>
                        </a:rPr>
                        <a:t>Ensure test integrity and confidentiality while maintaining  company-wide security operations</a:t>
                      </a:r>
                      <a:endParaRPr sz="900">
                        <a:solidFill>
                          <a:srgbClr val="191919"/>
                        </a:solidFill>
                        <a:latin typeface="Archivo"/>
                        <a:ea typeface="Archivo"/>
                        <a:cs typeface="Archivo"/>
                        <a:sym typeface="Archivo"/>
                      </a:endParaRPr>
                    </a:p>
                  </a:txBody>
                  <a:tcPr marL="121900" marR="121900" marT="121900" marB="121900" anchor="ctr">
                    <a:lnL w="9525" cap="flat" cmpd="sng">
                      <a:solidFill>
                        <a:srgbClr val="3A3E5F"/>
                      </a:solidFill>
                      <a:prstDash val="solid"/>
                      <a:round/>
                      <a:headEnd type="none" w="sm" len="sm"/>
                      <a:tailEnd type="none" w="sm" len="sm"/>
                    </a:lnL>
                    <a:lnR w="9525" cap="flat" cmpd="sng">
                      <a:solidFill>
                        <a:srgbClr val="3A3E5F"/>
                      </a:solidFill>
                      <a:prstDash val="solid"/>
                      <a:round/>
                      <a:headEnd type="none" w="sm" len="sm"/>
                      <a:tailEnd type="none" w="sm" len="sm"/>
                    </a:lnR>
                    <a:lnT w="9525" cap="flat" cmpd="sng">
                      <a:solidFill>
                        <a:srgbClr val="3A3E5F"/>
                      </a:solidFill>
                      <a:prstDash val="solid"/>
                      <a:round/>
                      <a:headEnd type="none" w="sm" len="sm"/>
                      <a:tailEnd type="none" w="sm" len="sm"/>
                    </a:lnT>
                    <a:lnB w="9525" cap="flat" cmpd="sng">
                      <a:solidFill>
                        <a:srgbClr val="3A3E5F"/>
                      </a:solidFill>
                      <a:prstDash val="solid"/>
                      <a:round/>
                      <a:headEnd type="none" w="sm" len="sm"/>
                      <a:tailEnd type="none" w="sm" len="sm"/>
                    </a:lnB>
                  </a:tcPr>
                </a:tc>
                <a:tc>
                  <a:txBody>
                    <a:bodyPr/>
                    <a:lstStyle/>
                    <a:p>
                      <a:pPr marL="0" lvl="0" indent="0" algn="ctr" rtl="0">
                        <a:spcBef>
                          <a:spcPts val="0"/>
                        </a:spcBef>
                        <a:spcAft>
                          <a:spcPts val="0"/>
                        </a:spcAft>
                        <a:buNone/>
                      </a:pPr>
                      <a:r>
                        <a:rPr lang="en" sz="900" b="1">
                          <a:solidFill>
                            <a:srgbClr val="191919"/>
                          </a:solidFill>
                          <a:latin typeface="Archivo"/>
                          <a:ea typeface="Archivo"/>
                          <a:cs typeface="Archivo"/>
                          <a:sym typeface="Archivo"/>
                        </a:rPr>
                        <a:t>Security Testing:</a:t>
                      </a:r>
                      <a:endParaRPr sz="900" b="1">
                        <a:solidFill>
                          <a:srgbClr val="191919"/>
                        </a:solidFill>
                        <a:latin typeface="Archivo"/>
                        <a:ea typeface="Archivo"/>
                        <a:cs typeface="Archivo"/>
                        <a:sym typeface="Archivo"/>
                      </a:endParaRPr>
                    </a:p>
                    <a:p>
                      <a:pPr marL="0" lvl="0" indent="0" algn="ctr" rtl="0">
                        <a:spcBef>
                          <a:spcPts val="0"/>
                        </a:spcBef>
                        <a:spcAft>
                          <a:spcPts val="0"/>
                        </a:spcAft>
                        <a:buNone/>
                      </a:pPr>
                      <a:r>
                        <a:rPr lang="en" sz="900">
                          <a:solidFill>
                            <a:srgbClr val="191919"/>
                          </a:solidFill>
                          <a:latin typeface="Archivo"/>
                          <a:ea typeface="Archivo"/>
                          <a:cs typeface="Archivo"/>
                          <a:sym typeface="Archivo"/>
                        </a:rPr>
                        <a:t>ServiceNow (Incident Management Platform), Excel (RACI Matrix) [4]</a:t>
                      </a:r>
                      <a:endParaRPr sz="900">
                        <a:solidFill>
                          <a:srgbClr val="191919"/>
                        </a:solidFill>
                        <a:latin typeface="Archivo"/>
                        <a:ea typeface="Archivo"/>
                        <a:cs typeface="Archivo"/>
                        <a:sym typeface="Archivo"/>
                      </a:endParaRPr>
                    </a:p>
                  </a:txBody>
                  <a:tcPr marL="121900" marR="121900" marT="121900" marB="121900" anchor="ctr">
                    <a:lnL w="9525" cap="flat" cmpd="sng">
                      <a:solidFill>
                        <a:srgbClr val="3A3E5F"/>
                      </a:solidFill>
                      <a:prstDash val="solid"/>
                      <a:round/>
                      <a:headEnd type="none" w="sm" len="sm"/>
                      <a:tailEnd type="none" w="sm" len="sm"/>
                    </a:lnL>
                    <a:lnR w="9525" cap="flat" cmpd="sng">
                      <a:solidFill>
                        <a:srgbClr val="3A3E5F"/>
                      </a:solidFill>
                      <a:prstDash val="solid"/>
                      <a:round/>
                      <a:headEnd type="none" w="sm" len="sm"/>
                      <a:tailEnd type="none" w="sm" len="sm"/>
                    </a:lnR>
                    <a:lnT w="9525" cap="flat" cmpd="sng">
                      <a:solidFill>
                        <a:srgbClr val="3A3E5F"/>
                      </a:solidFill>
                      <a:prstDash val="solid"/>
                      <a:round/>
                      <a:headEnd type="none" w="sm" len="sm"/>
                      <a:tailEnd type="none" w="sm" len="sm"/>
                    </a:lnT>
                    <a:lnB w="9525" cap="flat" cmpd="sng">
                      <a:solidFill>
                        <a:srgbClr val="3A3E5F"/>
                      </a:solidFill>
                      <a:prstDash val="solid"/>
                      <a:round/>
                      <a:headEnd type="none" w="sm" len="sm"/>
                      <a:tailEnd type="none" w="sm" len="sm"/>
                    </a:lnB>
                  </a:tcPr>
                </a:tc>
                <a:tc>
                  <a:txBody>
                    <a:bodyPr/>
                    <a:lstStyle/>
                    <a:p>
                      <a:pPr marL="0" lvl="0" indent="0" algn="ctr" rtl="0">
                        <a:spcBef>
                          <a:spcPts val="0"/>
                        </a:spcBef>
                        <a:spcAft>
                          <a:spcPts val="0"/>
                        </a:spcAft>
                        <a:buNone/>
                      </a:pPr>
                      <a:r>
                        <a:rPr lang="en" sz="900">
                          <a:solidFill>
                            <a:srgbClr val="191919"/>
                          </a:solidFill>
                          <a:latin typeface="Archivo"/>
                          <a:ea typeface="Archivo"/>
                          <a:cs typeface="Archivo"/>
                          <a:sym typeface="Archivo"/>
                        </a:rPr>
                        <a:t>Define levels of incident severity for crisis response; report  audits; and develop training program for DevOps, DevTesters, Engineers</a:t>
                      </a:r>
                      <a:endParaRPr sz="900">
                        <a:solidFill>
                          <a:srgbClr val="191919"/>
                        </a:solidFill>
                        <a:latin typeface="Archivo"/>
                        <a:ea typeface="Archivo"/>
                        <a:cs typeface="Archivo"/>
                        <a:sym typeface="Archivo"/>
                      </a:endParaRPr>
                    </a:p>
                  </a:txBody>
                  <a:tcPr marL="121900" marR="121900" marT="121900" marB="121900" anchor="ctr">
                    <a:lnL w="9525" cap="flat" cmpd="sng">
                      <a:solidFill>
                        <a:srgbClr val="3A3E5F"/>
                      </a:solidFill>
                      <a:prstDash val="solid"/>
                      <a:round/>
                      <a:headEnd type="none" w="sm" len="sm"/>
                      <a:tailEnd type="none" w="sm" len="sm"/>
                    </a:lnL>
                    <a:lnR w="9525" cap="flat" cmpd="sng">
                      <a:solidFill>
                        <a:srgbClr val="3A3E5F"/>
                      </a:solidFill>
                      <a:prstDash val="solid"/>
                      <a:round/>
                      <a:headEnd type="none" w="sm" len="sm"/>
                      <a:tailEnd type="none" w="sm" len="sm"/>
                    </a:lnR>
                    <a:lnT w="9525" cap="flat" cmpd="sng">
                      <a:solidFill>
                        <a:srgbClr val="3A3E5F"/>
                      </a:solidFill>
                      <a:prstDash val="solid"/>
                      <a:round/>
                      <a:headEnd type="none" w="sm" len="sm"/>
                      <a:tailEnd type="none" w="sm" len="sm"/>
                    </a:lnT>
                    <a:lnB w="9525" cap="flat" cmpd="sng">
                      <a:solidFill>
                        <a:srgbClr val="3A3E5F"/>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091" name="Google Shape;1091;p105"/>
          <p:cNvSpPr txBox="1">
            <a:spLocks noGrp="1"/>
          </p:cNvSpPr>
          <p:nvPr>
            <p:ph type="title"/>
          </p:nvPr>
        </p:nvSpPr>
        <p:spPr>
          <a:xfrm>
            <a:off x="4349800" y="0"/>
            <a:ext cx="7711600" cy="970000"/>
          </a:xfrm>
          <a:prstGeom prst="rect">
            <a:avLst/>
          </a:prstGeom>
        </p:spPr>
        <p:txBody>
          <a:bodyPr spcFirstLastPara="1" vert="horz" wrap="square" lIns="121900" tIns="121900" rIns="121900" bIns="121900" rtlCol="0" anchor="t" anchorCtr="0">
            <a:noAutofit/>
          </a:bodyPr>
          <a:lstStyle/>
          <a:p>
            <a:pPr>
              <a:spcBef>
                <a:spcPts val="0"/>
              </a:spcBef>
            </a:pPr>
            <a:r>
              <a:rPr lang="en" sz="800">
                <a:latin typeface="Archivo"/>
                <a:ea typeface="Archivo"/>
                <a:cs typeface="Archivo"/>
                <a:sym typeface="Archivo"/>
              </a:rPr>
              <a:t>[1] The Benefits and Challenges of Pair Programming And Pair Testing. Retrieved May 23, 2024 from </a:t>
            </a:r>
            <a:r>
              <a:rPr lang="en" sz="800" u="sng">
                <a:solidFill>
                  <a:schemeClr val="hlink"/>
                </a:solidFill>
                <a:latin typeface="Archivo"/>
                <a:ea typeface="Archivo"/>
                <a:cs typeface="Archivo"/>
                <a:sym typeface="Archivo"/>
                <a:hlinkClick r:id="rId3"/>
              </a:rPr>
              <a:t>https://www.mabl.com/blog/benefits-challenges-pair-programming-and-testing</a:t>
            </a:r>
            <a:endParaRPr sz="800">
              <a:latin typeface="Archivo"/>
              <a:ea typeface="Archivo"/>
              <a:cs typeface="Archivo"/>
              <a:sym typeface="Archivo"/>
            </a:endParaRPr>
          </a:p>
          <a:p>
            <a:pPr>
              <a:spcBef>
                <a:spcPts val="0"/>
              </a:spcBef>
            </a:pPr>
            <a:r>
              <a:rPr lang="en" sz="800">
                <a:latin typeface="Archivo"/>
                <a:ea typeface="Archivo"/>
                <a:cs typeface="Archivo"/>
                <a:sym typeface="Archivo"/>
              </a:rPr>
              <a:t>[2] Visualize Jira project data in Power BI or Tableau | Appfire. Retrieved May 23, 2024 from </a:t>
            </a:r>
            <a:r>
              <a:rPr lang="en" sz="800" u="sng">
                <a:solidFill>
                  <a:schemeClr val="hlink"/>
                </a:solidFill>
                <a:latin typeface="Archivo"/>
                <a:ea typeface="Archivo"/>
                <a:cs typeface="Archivo"/>
                <a:sym typeface="Archivo"/>
                <a:hlinkClick r:id="rId4"/>
              </a:rPr>
              <a:t>https://appfire.com/resources/blog/how-to-visualize-jira-data-in-power-bi-tableau</a:t>
            </a:r>
            <a:endParaRPr sz="800">
              <a:latin typeface="Archivo"/>
              <a:ea typeface="Archivo"/>
              <a:cs typeface="Archivo"/>
              <a:sym typeface="Archivo"/>
            </a:endParaRPr>
          </a:p>
          <a:p>
            <a:pPr>
              <a:spcBef>
                <a:spcPts val="0"/>
              </a:spcBef>
            </a:pPr>
            <a:r>
              <a:rPr lang="en" sz="800">
                <a:latin typeface="Archivo"/>
                <a:ea typeface="Archivo"/>
                <a:cs typeface="Archivo"/>
                <a:sym typeface="Archivo"/>
              </a:rPr>
              <a:t>[3] 2024. Azure Security vs. AWS Security: A Comparative Analysis. Retrieved May 23, 2024 from </a:t>
            </a:r>
            <a:r>
              <a:rPr lang="en" sz="800" u="sng">
                <a:solidFill>
                  <a:schemeClr val="hlink"/>
                </a:solidFill>
                <a:latin typeface="Archivo"/>
                <a:ea typeface="Archivo"/>
                <a:cs typeface="Archivo"/>
                <a:sym typeface="Archivo"/>
                <a:hlinkClick r:id="rId5"/>
              </a:rPr>
              <a:t>https://www.wiz.io/academy/azure-security-vs-aws-security</a:t>
            </a:r>
            <a:endParaRPr sz="800">
              <a:latin typeface="Archivo"/>
              <a:ea typeface="Archivo"/>
              <a:cs typeface="Archivo"/>
              <a:sym typeface="Archivo"/>
            </a:endParaRPr>
          </a:p>
          <a:p>
            <a:pPr>
              <a:spcBef>
                <a:spcPts val="0"/>
              </a:spcBef>
            </a:pPr>
            <a:r>
              <a:rPr lang="en" sz="800">
                <a:latin typeface="Archivo"/>
                <a:ea typeface="Archivo"/>
                <a:cs typeface="Archivo"/>
                <a:sym typeface="Archivo"/>
              </a:rPr>
              <a:t>[4] What is ServiceNow Incident Management? Retrieved from </a:t>
            </a:r>
            <a:r>
              <a:rPr lang="en" sz="800" u="sng">
                <a:solidFill>
                  <a:schemeClr val="hlink"/>
                </a:solidFill>
                <a:latin typeface="Archivo"/>
                <a:ea typeface="Archivo"/>
                <a:cs typeface="Archivo"/>
                <a:sym typeface="Archivo"/>
                <a:hlinkClick r:id="rId6"/>
              </a:rPr>
              <a:t>https://www.bigpanda.io/blog/what-is-servicenow-incident-management/</a:t>
            </a:r>
            <a:endParaRPr sz="800">
              <a:latin typeface="Archivo"/>
              <a:ea typeface="Archivo"/>
              <a:cs typeface="Archivo"/>
              <a:sym typeface="Archivo"/>
            </a:endParaRPr>
          </a:p>
        </p:txBody>
      </p:sp>
      <p:sp>
        <p:nvSpPr>
          <p:cNvPr id="1092" name="Google Shape;1092;p105"/>
          <p:cNvSpPr txBox="1"/>
          <p:nvPr/>
        </p:nvSpPr>
        <p:spPr>
          <a:xfrm>
            <a:off x="11408800" y="6533767"/>
            <a:ext cx="783200" cy="298400"/>
          </a:xfrm>
          <a:prstGeom prst="rect">
            <a:avLst/>
          </a:prstGeom>
          <a:noFill/>
          <a:ln>
            <a:noFill/>
          </a:ln>
        </p:spPr>
        <p:txBody>
          <a:bodyPr spcFirstLastPara="1" wrap="square" lIns="121900" tIns="121900" rIns="121900" bIns="121900" anchor="t" anchorCtr="0">
            <a:noAutofit/>
          </a:bodyPr>
          <a:lstStyle/>
          <a:p>
            <a:pPr algn="ctr"/>
            <a:r>
              <a:rPr lang="en" sz="1200">
                <a:solidFill>
                  <a:schemeClr val="dk1"/>
                </a:solidFill>
                <a:latin typeface="Archivo"/>
                <a:ea typeface="Archivo"/>
                <a:cs typeface="Archivo"/>
                <a:sym typeface="Archivo"/>
              </a:rPr>
              <a:t>Simple</a:t>
            </a:r>
            <a:endParaRPr sz="1200">
              <a:solidFill>
                <a:schemeClr val="dk1"/>
              </a:solidFill>
              <a:latin typeface="Archivo"/>
              <a:ea typeface="Archivo"/>
              <a:cs typeface="Archivo"/>
              <a:sym typeface="Archiv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6"/>
        <p:cNvGrpSpPr/>
        <p:nvPr/>
      </p:nvGrpSpPr>
      <p:grpSpPr>
        <a:xfrm>
          <a:off x="0" y="0"/>
          <a:ext cx="0" cy="0"/>
          <a:chOff x="0" y="0"/>
          <a:chExt cx="0" cy="0"/>
        </a:xfrm>
      </p:grpSpPr>
      <p:sp>
        <p:nvSpPr>
          <p:cNvPr id="1097" name="Google Shape;1097;p106"/>
          <p:cNvSpPr txBox="1"/>
          <p:nvPr/>
        </p:nvSpPr>
        <p:spPr>
          <a:xfrm>
            <a:off x="792367" y="2458434"/>
            <a:ext cx="8108000" cy="1953187"/>
          </a:xfrm>
          <a:prstGeom prst="rect">
            <a:avLst/>
          </a:prstGeom>
          <a:noFill/>
          <a:ln>
            <a:noFill/>
          </a:ln>
        </p:spPr>
        <p:txBody>
          <a:bodyPr spcFirstLastPara="1" wrap="square" lIns="121900" tIns="121900" rIns="121900" bIns="121900" anchor="t" anchorCtr="0">
            <a:spAutoFit/>
          </a:bodyPr>
          <a:lstStyle/>
          <a:p>
            <a:pPr algn="ctr">
              <a:lnSpc>
                <a:spcPct val="80000"/>
              </a:lnSpc>
            </a:pPr>
            <a:r>
              <a:rPr lang="en" sz="6933" b="1">
                <a:solidFill>
                  <a:schemeClr val="dk1"/>
                </a:solidFill>
                <a:latin typeface="Poppins"/>
                <a:ea typeface="Poppins"/>
                <a:cs typeface="Poppins"/>
                <a:sym typeface="Poppins"/>
              </a:rPr>
              <a:t>Bug Management</a:t>
            </a:r>
            <a:endParaRPr sz="6933"/>
          </a:p>
        </p:txBody>
      </p:sp>
      <p:sp>
        <p:nvSpPr>
          <p:cNvPr id="1098" name="Google Shape;1098;p106"/>
          <p:cNvSpPr txBox="1"/>
          <p:nvPr/>
        </p:nvSpPr>
        <p:spPr>
          <a:xfrm>
            <a:off x="11517600" y="6559600"/>
            <a:ext cx="674400" cy="298400"/>
          </a:xfrm>
          <a:prstGeom prst="rect">
            <a:avLst/>
          </a:prstGeom>
          <a:noFill/>
          <a:ln>
            <a:noFill/>
          </a:ln>
        </p:spPr>
        <p:txBody>
          <a:bodyPr spcFirstLastPara="1" wrap="square" lIns="121900" tIns="121900" rIns="121900" bIns="121900" anchor="t" anchorCtr="0">
            <a:noAutofit/>
          </a:bodyPr>
          <a:lstStyle/>
          <a:p>
            <a:pPr algn="ctr"/>
            <a:r>
              <a:rPr lang="en" sz="1200">
                <a:solidFill>
                  <a:schemeClr val="dk1"/>
                </a:solidFill>
                <a:latin typeface="Archivo"/>
                <a:ea typeface="Archivo"/>
                <a:cs typeface="Archivo"/>
                <a:sym typeface="Archivo"/>
              </a:rPr>
              <a:t>Title</a:t>
            </a:r>
            <a:endParaRPr sz="1200">
              <a:solidFill>
                <a:schemeClr val="dk1"/>
              </a:solidFill>
              <a:latin typeface="Archivo"/>
              <a:ea typeface="Archivo"/>
              <a:cs typeface="Archivo"/>
              <a:sym typeface="Archiv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2"/>
        <p:cNvGrpSpPr/>
        <p:nvPr/>
      </p:nvGrpSpPr>
      <p:grpSpPr>
        <a:xfrm>
          <a:off x="0" y="0"/>
          <a:ext cx="0" cy="0"/>
          <a:chOff x="0" y="0"/>
          <a:chExt cx="0" cy="0"/>
        </a:xfrm>
      </p:grpSpPr>
      <p:sp>
        <p:nvSpPr>
          <p:cNvPr id="1103" name="Google Shape;1103;p107"/>
          <p:cNvSpPr txBox="1">
            <a:spLocks noGrp="1"/>
          </p:cNvSpPr>
          <p:nvPr>
            <p:ph type="title"/>
          </p:nvPr>
        </p:nvSpPr>
        <p:spPr>
          <a:xfrm>
            <a:off x="960000" y="0"/>
            <a:ext cx="10272000" cy="763600"/>
          </a:xfrm>
          <a:prstGeom prst="rect">
            <a:avLst/>
          </a:prstGeom>
        </p:spPr>
        <p:txBody>
          <a:bodyPr spcFirstLastPara="1" vert="horz" wrap="square" lIns="121900" tIns="121900" rIns="121900" bIns="121900" rtlCol="0" anchor="t" anchorCtr="0">
            <a:noAutofit/>
          </a:bodyPr>
          <a:lstStyle/>
          <a:p>
            <a:pPr>
              <a:spcBef>
                <a:spcPts val="0"/>
              </a:spcBef>
            </a:pPr>
            <a:r>
              <a:rPr lang="en"/>
              <a:t>Bug Life Cycle </a:t>
            </a:r>
            <a:endParaRPr/>
          </a:p>
        </p:txBody>
      </p:sp>
      <p:sp>
        <p:nvSpPr>
          <p:cNvPr id="1104" name="Google Shape;1104;p107"/>
          <p:cNvSpPr txBox="1"/>
          <p:nvPr/>
        </p:nvSpPr>
        <p:spPr>
          <a:xfrm>
            <a:off x="496200" y="629033"/>
            <a:ext cx="11199600" cy="653600"/>
          </a:xfrm>
          <a:prstGeom prst="rect">
            <a:avLst/>
          </a:prstGeom>
          <a:noFill/>
          <a:ln>
            <a:noFill/>
          </a:ln>
        </p:spPr>
        <p:txBody>
          <a:bodyPr spcFirstLastPara="1" wrap="square" lIns="121900" tIns="121900" rIns="121900" bIns="121900" anchor="t" anchorCtr="0">
            <a:noAutofit/>
          </a:bodyPr>
          <a:lstStyle/>
          <a:p>
            <a:r>
              <a:rPr lang="en" sz="1600">
                <a:solidFill>
                  <a:schemeClr val="dk1"/>
                </a:solidFill>
                <a:latin typeface="Archivo"/>
                <a:ea typeface="Archivo"/>
                <a:cs typeface="Archivo"/>
                <a:sym typeface="Archivo"/>
              </a:rPr>
              <a:t>Tool: </a:t>
            </a:r>
            <a:r>
              <a:rPr lang="en" sz="1600" b="1">
                <a:solidFill>
                  <a:schemeClr val="dk1"/>
                </a:solidFill>
                <a:latin typeface="Archivo"/>
                <a:ea typeface="Archivo"/>
                <a:cs typeface="Archivo"/>
                <a:sym typeface="Archivo"/>
              </a:rPr>
              <a:t>Bugzilla</a:t>
            </a:r>
            <a:endParaRPr sz="1600" b="1">
              <a:solidFill>
                <a:schemeClr val="dk1"/>
              </a:solidFill>
              <a:latin typeface="Archivo"/>
              <a:ea typeface="Archivo"/>
              <a:cs typeface="Archivo"/>
              <a:sym typeface="Archivo"/>
            </a:endParaRPr>
          </a:p>
          <a:p>
            <a:r>
              <a:rPr lang="en" sz="1600">
                <a:solidFill>
                  <a:schemeClr val="dk1"/>
                </a:solidFill>
                <a:latin typeface="Archivo"/>
                <a:ea typeface="Archivo"/>
                <a:cs typeface="Archivo"/>
                <a:sym typeface="Archivo"/>
              </a:rPr>
              <a:t>Rationale: </a:t>
            </a:r>
            <a:r>
              <a:rPr lang="en" sz="1600" b="1">
                <a:solidFill>
                  <a:schemeClr val="dk1"/>
                </a:solidFill>
                <a:latin typeface="Archivo"/>
                <a:ea typeface="Archivo"/>
                <a:cs typeface="Archivo"/>
                <a:sym typeface="Archivo"/>
              </a:rPr>
              <a:t>free</a:t>
            </a:r>
            <a:r>
              <a:rPr lang="en" sz="1600">
                <a:solidFill>
                  <a:schemeClr val="dk1"/>
                </a:solidFill>
                <a:latin typeface="Archivo"/>
                <a:ea typeface="Archivo"/>
                <a:cs typeface="Archivo"/>
                <a:sym typeface="Archivo"/>
              </a:rPr>
              <a:t> to use, </a:t>
            </a:r>
            <a:r>
              <a:rPr lang="en" sz="1600" b="1">
                <a:solidFill>
                  <a:schemeClr val="dk1"/>
                </a:solidFill>
                <a:latin typeface="Archivo"/>
                <a:ea typeface="Archivo"/>
                <a:cs typeface="Archivo"/>
                <a:sym typeface="Archivo"/>
              </a:rPr>
              <a:t>simple</a:t>
            </a:r>
            <a:r>
              <a:rPr lang="en" sz="1600">
                <a:solidFill>
                  <a:schemeClr val="dk1"/>
                </a:solidFill>
                <a:latin typeface="Archivo"/>
                <a:ea typeface="Archivo"/>
                <a:cs typeface="Archivo"/>
                <a:sym typeface="Archivo"/>
              </a:rPr>
              <a:t> UI &amp; engineered specifically for issue tracking, </a:t>
            </a:r>
            <a:r>
              <a:rPr lang="en" sz="1600" b="1">
                <a:solidFill>
                  <a:schemeClr val="dk1"/>
                </a:solidFill>
                <a:latin typeface="Archivo"/>
                <a:ea typeface="Archivo"/>
                <a:cs typeface="Archivo"/>
                <a:sym typeface="Archivo"/>
              </a:rPr>
              <a:t>easy</a:t>
            </a:r>
            <a:r>
              <a:rPr lang="en" sz="1600">
                <a:solidFill>
                  <a:schemeClr val="dk1"/>
                </a:solidFill>
                <a:latin typeface="Archivo"/>
                <a:ea typeface="Archivo"/>
                <a:cs typeface="Archivo"/>
                <a:sym typeface="Archivo"/>
              </a:rPr>
              <a:t> setup &amp; maintenance</a:t>
            </a:r>
            <a:r>
              <a:rPr lang="en" sz="1600" baseline="-25000">
                <a:solidFill>
                  <a:schemeClr val="dk1"/>
                </a:solidFill>
                <a:latin typeface="Archivo"/>
                <a:ea typeface="Archivo"/>
                <a:cs typeface="Archivo"/>
                <a:sym typeface="Archivo"/>
              </a:rPr>
              <a:t>[1][2]</a:t>
            </a:r>
            <a:endParaRPr sz="1600" baseline="-25000">
              <a:solidFill>
                <a:schemeClr val="dk1"/>
              </a:solidFill>
              <a:latin typeface="Archivo"/>
              <a:ea typeface="Archivo"/>
              <a:cs typeface="Archivo"/>
              <a:sym typeface="Archivo"/>
            </a:endParaRPr>
          </a:p>
          <a:p>
            <a:endParaRPr sz="1600" b="1">
              <a:solidFill>
                <a:schemeClr val="dk1"/>
              </a:solidFill>
              <a:latin typeface="Archivo"/>
              <a:ea typeface="Archivo"/>
              <a:cs typeface="Archivo"/>
              <a:sym typeface="Archivo"/>
            </a:endParaRPr>
          </a:p>
        </p:txBody>
      </p:sp>
      <p:graphicFrame>
        <p:nvGraphicFramePr>
          <p:cNvPr id="1105" name="Google Shape;1105;p107"/>
          <p:cNvGraphicFramePr/>
          <p:nvPr/>
        </p:nvGraphicFramePr>
        <p:xfrm>
          <a:off x="340000" y="1282633"/>
          <a:ext cx="4000000" cy="4000000"/>
        </p:xfrm>
        <a:graphic>
          <a:graphicData uri="http://schemas.openxmlformats.org/drawingml/2006/table">
            <a:tbl>
              <a:tblPr>
                <a:noFill/>
              </a:tblPr>
              <a:tblGrid>
                <a:gridCol w="1253767">
                  <a:extLst>
                    <a:ext uri="{9D8B030D-6E8A-4147-A177-3AD203B41FA5}">
                      <a16:colId xmlns:a16="http://schemas.microsoft.com/office/drawing/2014/main" val="20000"/>
                    </a:ext>
                  </a:extLst>
                </a:gridCol>
                <a:gridCol w="2921333">
                  <a:extLst>
                    <a:ext uri="{9D8B030D-6E8A-4147-A177-3AD203B41FA5}">
                      <a16:colId xmlns:a16="http://schemas.microsoft.com/office/drawing/2014/main" val="20001"/>
                    </a:ext>
                  </a:extLst>
                </a:gridCol>
                <a:gridCol w="2244267">
                  <a:extLst>
                    <a:ext uri="{9D8B030D-6E8A-4147-A177-3AD203B41FA5}">
                      <a16:colId xmlns:a16="http://schemas.microsoft.com/office/drawing/2014/main" val="20002"/>
                    </a:ext>
                  </a:extLst>
                </a:gridCol>
                <a:gridCol w="1868133">
                  <a:extLst>
                    <a:ext uri="{9D8B030D-6E8A-4147-A177-3AD203B41FA5}">
                      <a16:colId xmlns:a16="http://schemas.microsoft.com/office/drawing/2014/main" val="20003"/>
                    </a:ext>
                  </a:extLst>
                </a:gridCol>
                <a:gridCol w="3224500">
                  <a:extLst>
                    <a:ext uri="{9D8B030D-6E8A-4147-A177-3AD203B41FA5}">
                      <a16:colId xmlns:a16="http://schemas.microsoft.com/office/drawing/2014/main" val="20004"/>
                    </a:ext>
                  </a:extLst>
                </a:gridCol>
              </a:tblGrid>
              <a:tr h="314791">
                <a:tc>
                  <a:txBody>
                    <a:bodyPr/>
                    <a:lstStyle/>
                    <a:p>
                      <a:pPr marL="0" lvl="0" indent="0" algn="ctr" rtl="0">
                        <a:lnSpc>
                          <a:spcPct val="115000"/>
                        </a:lnSpc>
                        <a:spcBef>
                          <a:spcPts val="0"/>
                        </a:spcBef>
                        <a:spcAft>
                          <a:spcPts val="0"/>
                        </a:spcAft>
                        <a:buNone/>
                      </a:pPr>
                      <a:r>
                        <a:rPr lang="en" sz="1600" b="1">
                          <a:solidFill>
                            <a:srgbClr val="FFFFFF"/>
                          </a:solidFill>
                          <a:latin typeface="Archivo"/>
                          <a:ea typeface="Archivo"/>
                          <a:cs typeface="Archivo"/>
                          <a:sym typeface="Archivo"/>
                        </a:rPr>
                        <a:t>Stage </a:t>
                      </a:r>
                      <a:r>
                        <a:rPr lang="en" sz="900" b="1">
                          <a:solidFill>
                            <a:srgbClr val="FFFFFF"/>
                          </a:solidFill>
                          <a:latin typeface="Archivo"/>
                          <a:ea typeface="Archivo"/>
                          <a:cs typeface="Archivo"/>
                          <a:sym typeface="Archivo"/>
                        </a:rPr>
                        <a:t>[4]</a:t>
                      </a:r>
                      <a:endParaRPr sz="900" b="1">
                        <a:solidFill>
                          <a:srgbClr val="FFFFFF"/>
                        </a:solidFill>
                        <a:latin typeface="Archivo"/>
                        <a:ea typeface="Archivo"/>
                        <a:cs typeface="Archivo"/>
                        <a:sym typeface="Archivo"/>
                      </a:endParaRPr>
                    </a:p>
                  </a:txBody>
                  <a:tcPr marL="38100" marR="381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6AA84F"/>
                    </a:solidFill>
                  </a:tcPr>
                </a:tc>
                <a:tc>
                  <a:txBody>
                    <a:bodyPr/>
                    <a:lstStyle/>
                    <a:p>
                      <a:pPr marL="0" lvl="0" indent="0" algn="ctr" rtl="0">
                        <a:lnSpc>
                          <a:spcPct val="115000"/>
                        </a:lnSpc>
                        <a:spcBef>
                          <a:spcPts val="0"/>
                        </a:spcBef>
                        <a:spcAft>
                          <a:spcPts val="0"/>
                        </a:spcAft>
                        <a:buNone/>
                      </a:pPr>
                      <a:r>
                        <a:rPr lang="en" sz="1600" b="1">
                          <a:solidFill>
                            <a:srgbClr val="FFFFFF"/>
                          </a:solidFill>
                          <a:latin typeface="Archivo"/>
                          <a:ea typeface="Archivo"/>
                          <a:cs typeface="Archivo"/>
                          <a:sym typeface="Archivo"/>
                        </a:rPr>
                        <a:t>Description</a:t>
                      </a:r>
                      <a:endParaRPr sz="1600" b="1">
                        <a:solidFill>
                          <a:srgbClr val="FFFFFF"/>
                        </a:solidFill>
                        <a:latin typeface="Archivo"/>
                        <a:ea typeface="Archivo"/>
                        <a:cs typeface="Archivo"/>
                        <a:sym typeface="Archivo"/>
                      </a:endParaRPr>
                    </a:p>
                  </a:txBody>
                  <a:tcPr marL="38100" marR="381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6AA84F"/>
                    </a:solidFill>
                  </a:tcPr>
                </a:tc>
                <a:tc>
                  <a:txBody>
                    <a:bodyPr/>
                    <a:lstStyle/>
                    <a:p>
                      <a:pPr marL="0" lvl="0" indent="0" algn="ctr" rtl="0">
                        <a:lnSpc>
                          <a:spcPct val="115000"/>
                        </a:lnSpc>
                        <a:spcBef>
                          <a:spcPts val="0"/>
                        </a:spcBef>
                        <a:spcAft>
                          <a:spcPts val="0"/>
                        </a:spcAft>
                        <a:buNone/>
                      </a:pPr>
                      <a:r>
                        <a:rPr lang="en" sz="1600" b="1">
                          <a:solidFill>
                            <a:srgbClr val="FFFFFF"/>
                          </a:solidFill>
                          <a:latin typeface="Archivo"/>
                          <a:ea typeface="Archivo"/>
                          <a:cs typeface="Archivo"/>
                          <a:sym typeface="Archivo"/>
                        </a:rPr>
                        <a:t>Conditions</a:t>
                      </a:r>
                      <a:endParaRPr sz="1600" b="1">
                        <a:solidFill>
                          <a:srgbClr val="FFFFFF"/>
                        </a:solidFill>
                        <a:latin typeface="Archivo"/>
                        <a:ea typeface="Archivo"/>
                        <a:cs typeface="Archivo"/>
                        <a:sym typeface="Archivo"/>
                      </a:endParaRPr>
                    </a:p>
                  </a:txBody>
                  <a:tcPr marL="38100" marR="381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6AA84F"/>
                    </a:solidFill>
                  </a:tcPr>
                </a:tc>
                <a:tc>
                  <a:txBody>
                    <a:bodyPr/>
                    <a:lstStyle/>
                    <a:p>
                      <a:pPr marL="0" lvl="0" indent="0" algn="ctr" rtl="0">
                        <a:lnSpc>
                          <a:spcPct val="115000"/>
                        </a:lnSpc>
                        <a:spcBef>
                          <a:spcPts val="0"/>
                        </a:spcBef>
                        <a:spcAft>
                          <a:spcPts val="0"/>
                        </a:spcAft>
                        <a:buNone/>
                      </a:pPr>
                      <a:r>
                        <a:rPr lang="en" sz="1600" b="1">
                          <a:solidFill>
                            <a:srgbClr val="FFFFFF"/>
                          </a:solidFill>
                          <a:latin typeface="Archivo"/>
                          <a:ea typeface="Archivo"/>
                          <a:cs typeface="Archivo"/>
                          <a:sym typeface="Archivo"/>
                        </a:rPr>
                        <a:t>Metrics </a:t>
                      </a:r>
                      <a:r>
                        <a:rPr lang="en" sz="900" b="1">
                          <a:solidFill>
                            <a:srgbClr val="FFFFFF"/>
                          </a:solidFill>
                          <a:latin typeface="Archivo"/>
                          <a:ea typeface="Archivo"/>
                          <a:cs typeface="Archivo"/>
                          <a:sym typeface="Archivo"/>
                        </a:rPr>
                        <a:t>[5]</a:t>
                      </a:r>
                      <a:endParaRPr sz="900" b="1">
                        <a:solidFill>
                          <a:srgbClr val="FFFFFF"/>
                        </a:solidFill>
                        <a:latin typeface="Archivo"/>
                        <a:ea typeface="Archivo"/>
                        <a:cs typeface="Archivo"/>
                        <a:sym typeface="Archivo"/>
                      </a:endParaRPr>
                    </a:p>
                  </a:txBody>
                  <a:tcPr marL="38100" marR="381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6AA84F"/>
                    </a:solidFill>
                  </a:tcPr>
                </a:tc>
                <a:tc>
                  <a:txBody>
                    <a:bodyPr/>
                    <a:lstStyle/>
                    <a:p>
                      <a:pPr marL="0" lvl="0" indent="0" algn="ctr" rtl="0">
                        <a:lnSpc>
                          <a:spcPct val="115000"/>
                        </a:lnSpc>
                        <a:spcBef>
                          <a:spcPts val="0"/>
                        </a:spcBef>
                        <a:spcAft>
                          <a:spcPts val="0"/>
                        </a:spcAft>
                        <a:buNone/>
                      </a:pPr>
                      <a:r>
                        <a:rPr lang="en" sz="1600" b="1">
                          <a:solidFill>
                            <a:srgbClr val="FFFFFF"/>
                          </a:solidFill>
                          <a:latin typeface="Archivo"/>
                          <a:ea typeface="Archivo"/>
                          <a:cs typeface="Archivo"/>
                          <a:sym typeface="Archivo"/>
                        </a:rPr>
                        <a:t>Reporting &amp; Analysis</a:t>
                      </a:r>
                      <a:endParaRPr sz="1600" b="1">
                        <a:solidFill>
                          <a:srgbClr val="FFFFFF"/>
                        </a:solidFill>
                        <a:latin typeface="Archivo"/>
                        <a:ea typeface="Archivo"/>
                        <a:cs typeface="Archivo"/>
                        <a:sym typeface="Archivo"/>
                      </a:endParaRPr>
                    </a:p>
                  </a:txBody>
                  <a:tcPr marL="38100" marR="38100" marT="25400" marB="2540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6AA84F"/>
                    </a:solidFill>
                  </a:tcPr>
                </a:tc>
                <a:extLst>
                  <a:ext uri="{0D108BD9-81ED-4DB2-BD59-A6C34878D82A}">
                    <a16:rowId xmlns:a16="http://schemas.microsoft.com/office/drawing/2014/main" val="10000"/>
                  </a:ext>
                </a:extLst>
              </a:tr>
              <a:tr h="1348487">
                <a:tc>
                  <a:txBody>
                    <a:bodyPr/>
                    <a:lstStyle/>
                    <a:p>
                      <a:pPr marL="0" lvl="0" indent="0" algn="ctr" rtl="0">
                        <a:lnSpc>
                          <a:spcPct val="115000"/>
                        </a:lnSpc>
                        <a:spcBef>
                          <a:spcPts val="0"/>
                        </a:spcBef>
                        <a:spcAft>
                          <a:spcPts val="0"/>
                        </a:spcAft>
                        <a:buNone/>
                      </a:pPr>
                      <a:r>
                        <a:rPr lang="en" sz="1200" b="1">
                          <a:latin typeface="Archivo"/>
                          <a:ea typeface="Archivo"/>
                          <a:cs typeface="Archivo"/>
                          <a:sym typeface="Archivo"/>
                        </a:rPr>
                        <a:t>New</a:t>
                      </a:r>
                      <a:endParaRPr sz="1200" b="1">
                        <a:latin typeface="Archivo"/>
                        <a:ea typeface="Archivo"/>
                        <a:cs typeface="Archivo"/>
                        <a:sym typeface="Archivo"/>
                      </a:endParaRPr>
                    </a:p>
                  </a:txBody>
                  <a:tcPr marL="38100" marR="381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AD3"/>
                    </a:solidFill>
                  </a:tcPr>
                </a:tc>
                <a:tc>
                  <a:txBody>
                    <a:bodyPr/>
                    <a:lstStyle/>
                    <a:p>
                      <a:pPr marL="0" lvl="0" indent="0" algn="ctr" rtl="0">
                        <a:lnSpc>
                          <a:spcPct val="115000"/>
                        </a:lnSpc>
                        <a:spcBef>
                          <a:spcPts val="0"/>
                        </a:spcBef>
                        <a:spcAft>
                          <a:spcPts val="0"/>
                        </a:spcAft>
                        <a:buNone/>
                      </a:pPr>
                      <a:r>
                        <a:rPr lang="en" sz="1100">
                          <a:latin typeface="Archivo"/>
                          <a:ea typeface="Archivo"/>
                          <a:cs typeface="Archivo"/>
                          <a:sym typeface="Archivo"/>
                        </a:rPr>
                        <a:t>A new bug is reported and entered into the system. The precondition of new is either unconfirmed or immediately designated as a new bug. [4]</a:t>
                      </a:r>
                      <a:endParaRPr sz="1100">
                        <a:latin typeface="Archivo"/>
                        <a:ea typeface="Archivo"/>
                        <a:cs typeface="Archivo"/>
                        <a:sym typeface="Archivo"/>
                      </a:endParaRPr>
                    </a:p>
                  </a:txBody>
                  <a:tcPr marL="38100" marR="381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AD3"/>
                    </a:solidFill>
                  </a:tcPr>
                </a:tc>
                <a:tc>
                  <a:txBody>
                    <a:bodyPr/>
                    <a:lstStyle/>
                    <a:p>
                      <a:pPr marL="0" lvl="0" indent="0" algn="ctr" rtl="0">
                        <a:lnSpc>
                          <a:spcPct val="115000"/>
                        </a:lnSpc>
                        <a:spcBef>
                          <a:spcPts val="0"/>
                        </a:spcBef>
                        <a:spcAft>
                          <a:spcPts val="0"/>
                        </a:spcAft>
                        <a:buNone/>
                      </a:pPr>
                      <a:r>
                        <a:rPr lang="en" sz="1100">
                          <a:latin typeface="Archivo"/>
                          <a:ea typeface="Archivo"/>
                          <a:cs typeface="Archivo"/>
                          <a:sym typeface="Archivo"/>
                        </a:rPr>
                        <a:t>Bug is identified and reported. Bugs reported by QA are unconfirmed until achieving 75% of QA team's votes. Bugs reported by developers are immediately designated as new, and initial triage is conducted depending on priority. [4]</a:t>
                      </a:r>
                      <a:endParaRPr sz="1100">
                        <a:latin typeface="Archivo"/>
                        <a:ea typeface="Archivo"/>
                        <a:cs typeface="Archivo"/>
                        <a:sym typeface="Archivo"/>
                      </a:endParaRPr>
                    </a:p>
                  </a:txBody>
                  <a:tcPr marL="38100" marR="381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AD3"/>
                    </a:solidFill>
                  </a:tcPr>
                </a:tc>
                <a:tc>
                  <a:txBody>
                    <a:bodyPr/>
                    <a:lstStyle/>
                    <a:p>
                      <a:pPr marL="0" lvl="0" indent="0" algn="ctr" rtl="0">
                        <a:lnSpc>
                          <a:spcPct val="115000"/>
                        </a:lnSpc>
                        <a:spcBef>
                          <a:spcPts val="0"/>
                        </a:spcBef>
                        <a:spcAft>
                          <a:spcPts val="0"/>
                        </a:spcAft>
                        <a:buNone/>
                      </a:pPr>
                      <a:r>
                        <a:rPr lang="en" sz="1100">
                          <a:latin typeface="Archivo"/>
                          <a:ea typeface="Archivo"/>
                          <a:cs typeface="Archivo"/>
                          <a:sym typeface="Archivo"/>
                        </a:rPr>
                        <a:t>Number of Bugs Reported, Bug Severity Distribution, Bug Density</a:t>
                      </a:r>
                      <a:endParaRPr sz="1100">
                        <a:latin typeface="Archivo"/>
                        <a:ea typeface="Archivo"/>
                        <a:cs typeface="Archivo"/>
                        <a:sym typeface="Archivo"/>
                      </a:endParaRPr>
                    </a:p>
                  </a:txBody>
                  <a:tcPr marL="38100" marR="381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AD3"/>
                    </a:solidFill>
                  </a:tcPr>
                </a:tc>
                <a:tc>
                  <a:txBody>
                    <a:bodyPr/>
                    <a:lstStyle/>
                    <a:p>
                      <a:pPr marL="0" lvl="0" indent="0" algn="ctr" rtl="0">
                        <a:lnSpc>
                          <a:spcPct val="115000"/>
                        </a:lnSpc>
                        <a:spcBef>
                          <a:spcPts val="0"/>
                        </a:spcBef>
                        <a:spcAft>
                          <a:spcPts val="0"/>
                        </a:spcAft>
                        <a:buNone/>
                      </a:pPr>
                      <a:r>
                        <a:rPr lang="en" sz="1100">
                          <a:latin typeface="Archivo"/>
                          <a:ea typeface="Archivo"/>
                          <a:cs typeface="Archivo"/>
                          <a:sym typeface="Archivo"/>
                        </a:rPr>
                        <a:t>Track the count of new bugs over time to identify trends in software quality. Analyze the severity distribution. [5]</a:t>
                      </a:r>
                      <a:endParaRPr sz="1100">
                        <a:latin typeface="Archivo"/>
                        <a:ea typeface="Archivo"/>
                        <a:cs typeface="Archivo"/>
                        <a:sym typeface="Archivo"/>
                      </a:endParaRPr>
                    </a:p>
                  </a:txBody>
                  <a:tcPr marL="38100" marR="381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AD3"/>
                    </a:solidFill>
                  </a:tcPr>
                </a:tc>
                <a:extLst>
                  <a:ext uri="{0D108BD9-81ED-4DB2-BD59-A6C34878D82A}">
                    <a16:rowId xmlns:a16="http://schemas.microsoft.com/office/drawing/2014/main" val="10001"/>
                  </a:ext>
                </a:extLst>
              </a:tr>
              <a:tr h="635767">
                <a:tc>
                  <a:txBody>
                    <a:bodyPr/>
                    <a:lstStyle/>
                    <a:p>
                      <a:pPr marL="0" lvl="0" indent="0" algn="ctr" rtl="0">
                        <a:lnSpc>
                          <a:spcPct val="115000"/>
                        </a:lnSpc>
                        <a:spcBef>
                          <a:spcPts val="0"/>
                        </a:spcBef>
                        <a:spcAft>
                          <a:spcPts val="0"/>
                        </a:spcAft>
                        <a:buNone/>
                      </a:pPr>
                      <a:r>
                        <a:rPr lang="en" sz="1200" b="1">
                          <a:latin typeface="Archivo"/>
                          <a:ea typeface="Archivo"/>
                          <a:cs typeface="Archivo"/>
                          <a:sym typeface="Archivo"/>
                        </a:rPr>
                        <a:t>Assigned</a:t>
                      </a:r>
                      <a:endParaRPr sz="1200" b="1">
                        <a:latin typeface="Archivo"/>
                        <a:ea typeface="Archivo"/>
                        <a:cs typeface="Archivo"/>
                        <a:sym typeface="Archivo"/>
                      </a:endParaRPr>
                    </a:p>
                  </a:txBody>
                  <a:tcPr marL="38100" marR="381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6D7A8"/>
                    </a:solidFill>
                  </a:tcPr>
                </a:tc>
                <a:tc>
                  <a:txBody>
                    <a:bodyPr/>
                    <a:lstStyle/>
                    <a:p>
                      <a:pPr marL="0" lvl="0" indent="0" algn="ctr" rtl="0">
                        <a:lnSpc>
                          <a:spcPct val="115000"/>
                        </a:lnSpc>
                        <a:spcBef>
                          <a:spcPts val="0"/>
                        </a:spcBef>
                        <a:spcAft>
                          <a:spcPts val="0"/>
                        </a:spcAft>
                        <a:buNone/>
                      </a:pPr>
                      <a:r>
                        <a:rPr lang="en" sz="1100">
                          <a:latin typeface="Archivo"/>
                          <a:ea typeface="Archivo"/>
                          <a:cs typeface="Archivo"/>
                          <a:sym typeface="Archivo"/>
                        </a:rPr>
                        <a:t>The bug is assigned to a developer or team member for resolution. [3]</a:t>
                      </a:r>
                      <a:endParaRPr sz="1100">
                        <a:latin typeface="Archivo"/>
                        <a:ea typeface="Archivo"/>
                        <a:cs typeface="Archivo"/>
                        <a:sym typeface="Archivo"/>
                      </a:endParaRPr>
                    </a:p>
                  </a:txBody>
                  <a:tcPr marL="38100" marR="381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6D7A8"/>
                    </a:solidFill>
                  </a:tcPr>
                </a:tc>
                <a:tc>
                  <a:txBody>
                    <a:bodyPr/>
                    <a:lstStyle/>
                    <a:p>
                      <a:pPr marL="0" lvl="0" indent="0" algn="ctr" rtl="0">
                        <a:lnSpc>
                          <a:spcPct val="115000"/>
                        </a:lnSpc>
                        <a:spcBef>
                          <a:spcPts val="0"/>
                        </a:spcBef>
                        <a:spcAft>
                          <a:spcPts val="0"/>
                        </a:spcAft>
                        <a:buNone/>
                      </a:pPr>
                      <a:r>
                        <a:rPr lang="en" sz="1100">
                          <a:latin typeface="Archivo"/>
                          <a:ea typeface="Archivo"/>
                          <a:cs typeface="Archivo"/>
                          <a:sym typeface="Archivo"/>
                        </a:rPr>
                        <a:t>Bug is accepted and assigned to a responsible person or team.</a:t>
                      </a:r>
                      <a:endParaRPr sz="1100">
                        <a:latin typeface="Archivo"/>
                        <a:ea typeface="Archivo"/>
                        <a:cs typeface="Archivo"/>
                        <a:sym typeface="Archivo"/>
                      </a:endParaRPr>
                    </a:p>
                  </a:txBody>
                  <a:tcPr marL="38100" marR="381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6D7A8"/>
                    </a:solidFill>
                  </a:tcPr>
                </a:tc>
                <a:tc>
                  <a:txBody>
                    <a:bodyPr/>
                    <a:lstStyle/>
                    <a:p>
                      <a:pPr marL="0" lvl="0" indent="0" algn="ctr" rtl="0">
                        <a:lnSpc>
                          <a:spcPct val="115000"/>
                        </a:lnSpc>
                        <a:spcBef>
                          <a:spcPts val="0"/>
                        </a:spcBef>
                        <a:spcAft>
                          <a:spcPts val="0"/>
                        </a:spcAft>
                        <a:buNone/>
                      </a:pPr>
                      <a:r>
                        <a:rPr lang="en" sz="1100">
                          <a:latin typeface="Archivo"/>
                          <a:ea typeface="Archivo"/>
                          <a:cs typeface="Archivo"/>
                          <a:sym typeface="Archivo"/>
                        </a:rPr>
                        <a:t>Open Bug Count, Time to Assignment, Bug Status Distribution, Defect Density</a:t>
                      </a:r>
                      <a:endParaRPr sz="1100">
                        <a:latin typeface="Archivo"/>
                        <a:ea typeface="Archivo"/>
                        <a:cs typeface="Archivo"/>
                        <a:sym typeface="Archivo"/>
                      </a:endParaRPr>
                    </a:p>
                  </a:txBody>
                  <a:tcPr marL="38100" marR="381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6D7A8"/>
                    </a:solidFill>
                  </a:tcPr>
                </a:tc>
                <a:tc>
                  <a:txBody>
                    <a:bodyPr/>
                    <a:lstStyle/>
                    <a:p>
                      <a:pPr marL="0" lvl="0" indent="0" algn="ctr" rtl="0">
                        <a:lnSpc>
                          <a:spcPct val="115000"/>
                        </a:lnSpc>
                        <a:spcBef>
                          <a:spcPts val="0"/>
                        </a:spcBef>
                        <a:spcAft>
                          <a:spcPts val="0"/>
                        </a:spcAft>
                        <a:buNone/>
                      </a:pPr>
                      <a:r>
                        <a:rPr lang="en" sz="1100">
                          <a:latin typeface="Archivo"/>
                          <a:ea typeface="Archivo"/>
                          <a:cs typeface="Archivo"/>
                          <a:sym typeface="Archivo"/>
                        </a:rPr>
                        <a:t>Monitor the assignment rate and efficiency. Ensure bugs are assigned promptly to avoid delays in resolution. [6]</a:t>
                      </a:r>
                      <a:endParaRPr sz="1100">
                        <a:latin typeface="Archivo"/>
                        <a:ea typeface="Archivo"/>
                        <a:cs typeface="Archivo"/>
                        <a:sym typeface="Archivo"/>
                      </a:endParaRPr>
                    </a:p>
                  </a:txBody>
                  <a:tcPr marL="38100" marR="381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6D7A8"/>
                    </a:solidFill>
                  </a:tcPr>
                </a:tc>
                <a:extLst>
                  <a:ext uri="{0D108BD9-81ED-4DB2-BD59-A6C34878D82A}">
                    <a16:rowId xmlns:a16="http://schemas.microsoft.com/office/drawing/2014/main" val="10002"/>
                  </a:ext>
                </a:extLst>
              </a:tr>
              <a:tr h="883167">
                <a:tc>
                  <a:txBody>
                    <a:bodyPr/>
                    <a:lstStyle/>
                    <a:p>
                      <a:pPr marL="0" lvl="0" indent="0" algn="ctr" rtl="0">
                        <a:lnSpc>
                          <a:spcPct val="115000"/>
                        </a:lnSpc>
                        <a:spcBef>
                          <a:spcPts val="0"/>
                        </a:spcBef>
                        <a:spcAft>
                          <a:spcPts val="0"/>
                        </a:spcAft>
                        <a:buNone/>
                      </a:pPr>
                      <a:r>
                        <a:rPr lang="en" sz="1200" b="1">
                          <a:latin typeface="Archivo"/>
                          <a:ea typeface="Archivo"/>
                          <a:cs typeface="Archivo"/>
                          <a:sym typeface="Archivo"/>
                        </a:rPr>
                        <a:t>Resolved</a:t>
                      </a:r>
                      <a:endParaRPr sz="1200" b="1">
                        <a:latin typeface="Archivo"/>
                        <a:ea typeface="Archivo"/>
                        <a:cs typeface="Archivo"/>
                        <a:sym typeface="Archivo"/>
                      </a:endParaRPr>
                    </a:p>
                  </a:txBody>
                  <a:tcPr marL="38100" marR="381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93C47D"/>
                    </a:solidFill>
                  </a:tcPr>
                </a:tc>
                <a:tc>
                  <a:txBody>
                    <a:bodyPr/>
                    <a:lstStyle/>
                    <a:p>
                      <a:pPr marL="0" lvl="0" indent="0" algn="ctr" rtl="0">
                        <a:lnSpc>
                          <a:spcPct val="115000"/>
                        </a:lnSpc>
                        <a:spcBef>
                          <a:spcPts val="0"/>
                        </a:spcBef>
                        <a:spcAft>
                          <a:spcPts val="0"/>
                        </a:spcAft>
                        <a:buNone/>
                      </a:pPr>
                      <a:r>
                        <a:rPr lang="en" sz="1100">
                          <a:latin typeface="Archivo"/>
                          <a:ea typeface="Archivo"/>
                          <a:cs typeface="Archivo"/>
                          <a:sym typeface="Archivo"/>
                        </a:rPr>
                        <a:t>The assigned developer has fixed the bug, and the solution is documented. In Bugzilla, there are various types of resolutions: Fixed, Duplicate, Wontfix, Worksforme, Invalid, Remindmelater. [4]</a:t>
                      </a:r>
                      <a:endParaRPr sz="1100">
                        <a:latin typeface="Archivo"/>
                        <a:ea typeface="Archivo"/>
                        <a:cs typeface="Archivo"/>
                        <a:sym typeface="Archivo"/>
                      </a:endParaRPr>
                    </a:p>
                  </a:txBody>
                  <a:tcPr marL="38100" marR="381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93C47D"/>
                    </a:solidFill>
                  </a:tcPr>
                </a:tc>
                <a:tc>
                  <a:txBody>
                    <a:bodyPr/>
                    <a:lstStyle/>
                    <a:p>
                      <a:pPr marL="0" lvl="0" indent="0" algn="ctr" rtl="0">
                        <a:lnSpc>
                          <a:spcPct val="115000"/>
                        </a:lnSpc>
                        <a:spcBef>
                          <a:spcPts val="0"/>
                        </a:spcBef>
                        <a:spcAft>
                          <a:spcPts val="0"/>
                        </a:spcAft>
                        <a:buNone/>
                      </a:pPr>
                      <a:r>
                        <a:rPr lang="en" sz="1100">
                          <a:latin typeface="Archivo"/>
                          <a:ea typeface="Archivo"/>
                          <a:cs typeface="Archivo"/>
                          <a:sym typeface="Archivo"/>
                        </a:rPr>
                        <a:t>Developer marks the bug as fixed, awaiting QA verification.</a:t>
                      </a:r>
                      <a:endParaRPr sz="1100">
                        <a:latin typeface="Archivo"/>
                        <a:ea typeface="Archivo"/>
                        <a:cs typeface="Archivo"/>
                        <a:sym typeface="Archivo"/>
                      </a:endParaRPr>
                    </a:p>
                  </a:txBody>
                  <a:tcPr marL="38100" marR="381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93C47D"/>
                    </a:solidFill>
                  </a:tcPr>
                </a:tc>
                <a:tc>
                  <a:txBody>
                    <a:bodyPr/>
                    <a:lstStyle/>
                    <a:p>
                      <a:pPr marL="0" lvl="0" indent="0" algn="ctr" rtl="0">
                        <a:lnSpc>
                          <a:spcPct val="115000"/>
                        </a:lnSpc>
                        <a:spcBef>
                          <a:spcPts val="0"/>
                        </a:spcBef>
                        <a:spcAft>
                          <a:spcPts val="0"/>
                        </a:spcAft>
                        <a:buNone/>
                      </a:pPr>
                      <a:r>
                        <a:rPr lang="en" sz="1100">
                          <a:latin typeface="Archivo"/>
                          <a:ea typeface="Archivo"/>
                          <a:cs typeface="Archivo"/>
                          <a:sym typeface="Archivo"/>
                        </a:rPr>
                        <a:t>Time to Resolution, Code Churn due to Bugs, Bug Reopen Rate, Cost to Fix a Bug</a:t>
                      </a:r>
                      <a:endParaRPr sz="1100">
                        <a:latin typeface="Archivo"/>
                        <a:ea typeface="Archivo"/>
                        <a:cs typeface="Archivo"/>
                        <a:sym typeface="Archivo"/>
                      </a:endParaRPr>
                    </a:p>
                  </a:txBody>
                  <a:tcPr marL="38100" marR="381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93C47D"/>
                    </a:solidFill>
                  </a:tcPr>
                </a:tc>
                <a:tc>
                  <a:txBody>
                    <a:bodyPr/>
                    <a:lstStyle/>
                    <a:p>
                      <a:pPr marL="0" lvl="0" indent="0" algn="ctr" rtl="0">
                        <a:lnSpc>
                          <a:spcPct val="115000"/>
                        </a:lnSpc>
                        <a:spcBef>
                          <a:spcPts val="0"/>
                        </a:spcBef>
                        <a:spcAft>
                          <a:spcPts val="0"/>
                        </a:spcAft>
                        <a:buNone/>
                      </a:pPr>
                      <a:r>
                        <a:rPr lang="en" sz="1100">
                          <a:latin typeface="Archivo"/>
                          <a:ea typeface="Archivo"/>
                          <a:cs typeface="Archivo"/>
                          <a:sym typeface="Archivo"/>
                        </a:rPr>
                        <a:t>Measure the average resolution time and code churn to evaluate development efficiency. Track reopen rates. [5]</a:t>
                      </a:r>
                      <a:endParaRPr sz="1100">
                        <a:latin typeface="Archivo"/>
                        <a:ea typeface="Archivo"/>
                        <a:cs typeface="Archivo"/>
                        <a:sym typeface="Archivo"/>
                      </a:endParaRPr>
                    </a:p>
                  </a:txBody>
                  <a:tcPr marL="38100" marR="381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93C47D"/>
                    </a:solidFill>
                  </a:tcPr>
                </a:tc>
                <a:extLst>
                  <a:ext uri="{0D108BD9-81ED-4DB2-BD59-A6C34878D82A}">
                    <a16:rowId xmlns:a16="http://schemas.microsoft.com/office/drawing/2014/main" val="10003"/>
                  </a:ext>
                </a:extLst>
              </a:tr>
              <a:tr h="787655">
                <a:tc>
                  <a:txBody>
                    <a:bodyPr/>
                    <a:lstStyle/>
                    <a:p>
                      <a:pPr marL="0" lvl="0" indent="0" algn="ctr" rtl="0">
                        <a:lnSpc>
                          <a:spcPct val="115000"/>
                        </a:lnSpc>
                        <a:spcBef>
                          <a:spcPts val="0"/>
                        </a:spcBef>
                        <a:spcAft>
                          <a:spcPts val="0"/>
                        </a:spcAft>
                        <a:buNone/>
                      </a:pPr>
                      <a:r>
                        <a:rPr lang="en" sz="1200" b="1">
                          <a:latin typeface="Archivo"/>
                          <a:ea typeface="Archivo"/>
                          <a:cs typeface="Archivo"/>
                          <a:sym typeface="Archivo"/>
                        </a:rPr>
                        <a:t>Verified</a:t>
                      </a:r>
                      <a:endParaRPr sz="1200" b="1">
                        <a:latin typeface="Archivo"/>
                        <a:ea typeface="Archivo"/>
                        <a:cs typeface="Archivo"/>
                        <a:sym typeface="Archivo"/>
                      </a:endParaRPr>
                    </a:p>
                  </a:txBody>
                  <a:tcPr marL="38100" marR="381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6AA84F"/>
                    </a:solidFill>
                  </a:tcPr>
                </a:tc>
                <a:tc>
                  <a:txBody>
                    <a:bodyPr/>
                    <a:lstStyle/>
                    <a:p>
                      <a:pPr marL="0" lvl="0" indent="0" algn="ctr" rtl="0">
                        <a:lnSpc>
                          <a:spcPct val="115000"/>
                        </a:lnSpc>
                        <a:spcBef>
                          <a:spcPts val="0"/>
                        </a:spcBef>
                        <a:spcAft>
                          <a:spcPts val="0"/>
                        </a:spcAft>
                        <a:buNone/>
                      </a:pPr>
                      <a:r>
                        <a:rPr lang="en" sz="1100">
                          <a:latin typeface="Archivo"/>
                          <a:ea typeface="Archivo"/>
                          <a:cs typeface="Archivo"/>
                          <a:sym typeface="Archivo"/>
                        </a:rPr>
                        <a:t>QA team verifies the fix in the testing environment. [3]</a:t>
                      </a:r>
                      <a:endParaRPr sz="1100">
                        <a:latin typeface="Archivo"/>
                        <a:ea typeface="Archivo"/>
                        <a:cs typeface="Archivo"/>
                        <a:sym typeface="Archivo"/>
                      </a:endParaRPr>
                    </a:p>
                  </a:txBody>
                  <a:tcPr marL="38100" marR="381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6AA84F"/>
                    </a:solidFill>
                  </a:tcPr>
                </a:tc>
                <a:tc>
                  <a:txBody>
                    <a:bodyPr/>
                    <a:lstStyle/>
                    <a:p>
                      <a:pPr marL="0" lvl="0" indent="0" algn="ctr" rtl="0">
                        <a:lnSpc>
                          <a:spcPct val="115000"/>
                        </a:lnSpc>
                        <a:spcBef>
                          <a:spcPts val="0"/>
                        </a:spcBef>
                        <a:spcAft>
                          <a:spcPts val="0"/>
                        </a:spcAft>
                        <a:buNone/>
                      </a:pPr>
                      <a:r>
                        <a:rPr lang="en" sz="1100">
                          <a:latin typeface="Archivo"/>
                          <a:ea typeface="Archivo"/>
                          <a:cs typeface="Archivo"/>
                          <a:sym typeface="Archivo"/>
                        </a:rPr>
                        <a:t>QA confirms the bug is fixed and the resolution is satisfactory.</a:t>
                      </a:r>
                      <a:endParaRPr sz="1100">
                        <a:latin typeface="Archivo"/>
                        <a:ea typeface="Archivo"/>
                        <a:cs typeface="Archivo"/>
                        <a:sym typeface="Archivo"/>
                      </a:endParaRPr>
                    </a:p>
                  </a:txBody>
                  <a:tcPr marL="38100" marR="381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6AA84F"/>
                    </a:solidFill>
                  </a:tcPr>
                </a:tc>
                <a:tc>
                  <a:txBody>
                    <a:bodyPr/>
                    <a:lstStyle/>
                    <a:p>
                      <a:pPr marL="0" lvl="0" indent="0" algn="ctr" rtl="0">
                        <a:lnSpc>
                          <a:spcPct val="115000"/>
                        </a:lnSpc>
                        <a:spcBef>
                          <a:spcPts val="0"/>
                        </a:spcBef>
                        <a:spcAft>
                          <a:spcPts val="0"/>
                        </a:spcAft>
                        <a:buNone/>
                      </a:pPr>
                      <a:r>
                        <a:rPr lang="en" sz="1100">
                          <a:latin typeface="Archivo"/>
                          <a:ea typeface="Archivo"/>
                          <a:cs typeface="Archivo"/>
                          <a:sym typeface="Archivo"/>
                        </a:rPr>
                        <a:t>Defect Removal Efficiency (DRE), Escape Rate, Bugs Found Post-release, Root Cause Analysis</a:t>
                      </a:r>
                      <a:endParaRPr sz="1100">
                        <a:latin typeface="Archivo"/>
                        <a:ea typeface="Archivo"/>
                        <a:cs typeface="Archivo"/>
                        <a:sym typeface="Archivo"/>
                      </a:endParaRPr>
                    </a:p>
                  </a:txBody>
                  <a:tcPr marL="38100" marR="381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6AA84F"/>
                    </a:solidFill>
                  </a:tcPr>
                </a:tc>
                <a:tc>
                  <a:txBody>
                    <a:bodyPr/>
                    <a:lstStyle/>
                    <a:p>
                      <a:pPr marL="0" lvl="0" indent="0" algn="ctr" rtl="0">
                        <a:lnSpc>
                          <a:spcPct val="115000"/>
                        </a:lnSpc>
                        <a:spcBef>
                          <a:spcPts val="0"/>
                        </a:spcBef>
                        <a:spcAft>
                          <a:spcPts val="0"/>
                        </a:spcAft>
                        <a:buNone/>
                      </a:pPr>
                      <a:r>
                        <a:rPr lang="en" sz="1100">
                          <a:latin typeface="Archivo"/>
                          <a:ea typeface="Archivo"/>
                          <a:cs typeface="Archivo"/>
                          <a:sym typeface="Archivo"/>
                        </a:rPr>
                        <a:t>Verify the fix effectiveness and track post-release bugs to assess the quality of verification. [6]</a:t>
                      </a:r>
                      <a:endParaRPr sz="1100">
                        <a:latin typeface="Archivo"/>
                        <a:ea typeface="Archivo"/>
                        <a:cs typeface="Archivo"/>
                        <a:sym typeface="Archivo"/>
                      </a:endParaRPr>
                    </a:p>
                  </a:txBody>
                  <a:tcPr marL="38100" marR="381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6AA84F"/>
                    </a:solidFill>
                  </a:tcPr>
                </a:tc>
                <a:extLst>
                  <a:ext uri="{0D108BD9-81ED-4DB2-BD59-A6C34878D82A}">
                    <a16:rowId xmlns:a16="http://schemas.microsoft.com/office/drawing/2014/main" val="10004"/>
                  </a:ext>
                </a:extLst>
              </a:tr>
              <a:tr h="485633">
                <a:tc>
                  <a:txBody>
                    <a:bodyPr/>
                    <a:lstStyle/>
                    <a:p>
                      <a:pPr marL="0" lvl="0" indent="0" algn="ctr" rtl="0">
                        <a:lnSpc>
                          <a:spcPct val="115000"/>
                        </a:lnSpc>
                        <a:spcBef>
                          <a:spcPts val="0"/>
                        </a:spcBef>
                        <a:spcAft>
                          <a:spcPts val="0"/>
                        </a:spcAft>
                        <a:buNone/>
                      </a:pPr>
                      <a:r>
                        <a:rPr lang="en" sz="1200" b="1">
                          <a:latin typeface="Archivo"/>
                          <a:ea typeface="Archivo"/>
                          <a:cs typeface="Archivo"/>
                          <a:sym typeface="Archivo"/>
                        </a:rPr>
                        <a:t>Closed</a:t>
                      </a:r>
                      <a:endParaRPr sz="1200" b="1">
                        <a:latin typeface="Archivo"/>
                        <a:ea typeface="Archivo"/>
                        <a:cs typeface="Archivo"/>
                        <a:sym typeface="Archivo"/>
                      </a:endParaRPr>
                    </a:p>
                  </a:txBody>
                  <a:tcPr marL="38100" marR="381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38761D"/>
                    </a:solidFill>
                  </a:tcPr>
                </a:tc>
                <a:tc>
                  <a:txBody>
                    <a:bodyPr/>
                    <a:lstStyle/>
                    <a:p>
                      <a:pPr marL="0" lvl="0" indent="0" algn="ctr" rtl="0">
                        <a:lnSpc>
                          <a:spcPct val="115000"/>
                        </a:lnSpc>
                        <a:spcBef>
                          <a:spcPts val="0"/>
                        </a:spcBef>
                        <a:spcAft>
                          <a:spcPts val="0"/>
                        </a:spcAft>
                        <a:buNone/>
                      </a:pPr>
                      <a:r>
                        <a:rPr lang="en" sz="1100">
                          <a:latin typeface="Archivo"/>
                          <a:ea typeface="Archivo"/>
                          <a:cs typeface="Archivo"/>
                          <a:sym typeface="Archivo"/>
                        </a:rPr>
                        <a:t>The bug has been verified as fixed and is officially closed. [3]</a:t>
                      </a:r>
                      <a:endParaRPr sz="1100">
                        <a:latin typeface="Archivo"/>
                        <a:ea typeface="Archivo"/>
                        <a:cs typeface="Archivo"/>
                        <a:sym typeface="Archivo"/>
                      </a:endParaRPr>
                    </a:p>
                  </a:txBody>
                  <a:tcPr marL="38100" marR="381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38761D"/>
                    </a:solidFill>
                  </a:tcPr>
                </a:tc>
                <a:tc>
                  <a:txBody>
                    <a:bodyPr/>
                    <a:lstStyle/>
                    <a:p>
                      <a:pPr marL="0" lvl="0" indent="0" algn="ctr" rtl="0">
                        <a:lnSpc>
                          <a:spcPct val="115000"/>
                        </a:lnSpc>
                        <a:spcBef>
                          <a:spcPts val="0"/>
                        </a:spcBef>
                        <a:spcAft>
                          <a:spcPts val="0"/>
                        </a:spcAft>
                        <a:buNone/>
                      </a:pPr>
                      <a:r>
                        <a:rPr lang="en" sz="1100">
                          <a:latin typeface="Archivo"/>
                          <a:ea typeface="Archivo"/>
                          <a:cs typeface="Archivo"/>
                          <a:sym typeface="Archivo"/>
                        </a:rPr>
                        <a:t>QA is satisfied with the fix, and the bug is closed.</a:t>
                      </a:r>
                      <a:endParaRPr sz="1100">
                        <a:latin typeface="Archivo"/>
                        <a:ea typeface="Archivo"/>
                        <a:cs typeface="Archivo"/>
                        <a:sym typeface="Archivo"/>
                      </a:endParaRPr>
                    </a:p>
                  </a:txBody>
                  <a:tcPr marL="38100" marR="381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38761D"/>
                    </a:solidFill>
                  </a:tcPr>
                </a:tc>
                <a:tc>
                  <a:txBody>
                    <a:bodyPr/>
                    <a:lstStyle/>
                    <a:p>
                      <a:pPr marL="0" lvl="0" indent="0" algn="ctr" rtl="0">
                        <a:lnSpc>
                          <a:spcPct val="115000"/>
                        </a:lnSpc>
                        <a:spcBef>
                          <a:spcPts val="0"/>
                        </a:spcBef>
                        <a:spcAft>
                          <a:spcPts val="0"/>
                        </a:spcAft>
                        <a:buNone/>
                      </a:pPr>
                      <a:r>
                        <a:rPr lang="en" sz="1100">
                          <a:latin typeface="Archivo"/>
                          <a:ea typeface="Archivo"/>
                          <a:cs typeface="Archivo"/>
                          <a:sym typeface="Archivo"/>
                        </a:rPr>
                        <a:t>Bug Closure Rate, Bug Aging, Cost to Fix a Bug</a:t>
                      </a:r>
                      <a:endParaRPr sz="1100">
                        <a:latin typeface="Archivo"/>
                        <a:ea typeface="Archivo"/>
                        <a:cs typeface="Archivo"/>
                        <a:sym typeface="Archivo"/>
                      </a:endParaRPr>
                    </a:p>
                  </a:txBody>
                  <a:tcPr marL="38100" marR="381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38761D"/>
                    </a:solidFill>
                  </a:tcPr>
                </a:tc>
                <a:tc>
                  <a:txBody>
                    <a:bodyPr/>
                    <a:lstStyle/>
                    <a:p>
                      <a:pPr marL="0" lvl="0" indent="0" algn="ctr" rtl="0">
                        <a:lnSpc>
                          <a:spcPct val="115000"/>
                        </a:lnSpc>
                        <a:spcBef>
                          <a:spcPts val="0"/>
                        </a:spcBef>
                        <a:spcAft>
                          <a:spcPts val="0"/>
                        </a:spcAft>
                        <a:buNone/>
                      </a:pPr>
                      <a:r>
                        <a:rPr lang="en" sz="1100">
                          <a:latin typeface="Archivo"/>
                          <a:ea typeface="Archivo"/>
                          <a:cs typeface="Archivo"/>
                          <a:sym typeface="Archivo"/>
                        </a:rPr>
                        <a:t>Monitor the closure rate and bug aging to ensure timely resolution and closing of issues. [5]</a:t>
                      </a:r>
                      <a:endParaRPr sz="1100">
                        <a:latin typeface="Archivo"/>
                        <a:ea typeface="Archivo"/>
                        <a:cs typeface="Archivo"/>
                        <a:sym typeface="Archivo"/>
                      </a:endParaRPr>
                    </a:p>
                  </a:txBody>
                  <a:tcPr marL="38100" marR="381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38761D"/>
                    </a:solidFill>
                  </a:tcPr>
                </a:tc>
                <a:extLst>
                  <a:ext uri="{0D108BD9-81ED-4DB2-BD59-A6C34878D82A}">
                    <a16:rowId xmlns:a16="http://schemas.microsoft.com/office/drawing/2014/main" val="10005"/>
                  </a:ext>
                </a:extLst>
              </a:tr>
              <a:tr h="787655">
                <a:tc>
                  <a:txBody>
                    <a:bodyPr/>
                    <a:lstStyle/>
                    <a:p>
                      <a:pPr marL="0" lvl="0" indent="0" algn="ctr" rtl="0">
                        <a:lnSpc>
                          <a:spcPct val="115000"/>
                        </a:lnSpc>
                        <a:spcBef>
                          <a:spcPts val="0"/>
                        </a:spcBef>
                        <a:spcAft>
                          <a:spcPts val="0"/>
                        </a:spcAft>
                        <a:buNone/>
                      </a:pPr>
                      <a:r>
                        <a:rPr lang="en" sz="1200" b="1">
                          <a:latin typeface="Archivo"/>
                          <a:ea typeface="Archivo"/>
                          <a:cs typeface="Archivo"/>
                          <a:sym typeface="Archivo"/>
                        </a:rPr>
                        <a:t>Reopen</a:t>
                      </a:r>
                      <a:endParaRPr sz="1200" b="1">
                        <a:latin typeface="Archivo"/>
                        <a:ea typeface="Archivo"/>
                        <a:cs typeface="Archivo"/>
                        <a:sym typeface="Archivo"/>
                      </a:endParaRPr>
                    </a:p>
                  </a:txBody>
                  <a:tcPr marL="38100" marR="381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AD3"/>
                    </a:solidFill>
                  </a:tcPr>
                </a:tc>
                <a:tc>
                  <a:txBody>
                    <a:bodyPr/>
                    <a:lstStyle/>
                    <a:p>
                      <a:pPr marL="0" lvl="0" indent="0" algn="ctr" rtl="0">
                        <a:lnSpc>
                          <a:spcPct val="115000"/>
                        </a:lnSpc>
                        <a:spcBef>
                          <a:spcPts val="0"/>
                        </a:spcBef>
                        <a:spcAft>
                          <a:spcPts val="0"/>
                        </a:spcAft>
                        <a:buNone/>
                      </a:pPr>
                      <a:r>
                        <a:rPr lang="en" sz="1100">
                          <a:latin typeface="Archivo"/>
                          <a:ea typeface="Archivo"/>
                          <a:cs typeface="Archivo"/>
                          <a:sym typeface="Archivo"/>
                        </a:rPr>
                        <a:t>If QA is not satisfied with the fix, the bug is reopened for further action. [3]</a:t>
                      </a:r>
                      <a:endParaRPr sz="1100">
                        <a:latin typeface="Archivo"/>
                        <a:ea typeface="Archivo"/>
                        <a:cs typeface="Archivo"/>
                        <a:sym typeface="Archivo"/>
                      </a:endParaRPr>
                    </a:p>
                  </a:txBody>
                  <a:tcPr marL="38100" marR="381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AD3"/>
                    </a:solidFill>
                  </a:tcPr>
                </a:tc>
                <a:tc>
                  <a:txBody>
                    <a:bodyPr/>
                    <a:lstStyle/>
                    <a:p>
                      <a:pPr marL="0" lvl="0" indent="0" algn="ctr" rtl="0">
                        <a:lnSpc>
                          <a:spcPct val="115000"/>
                        </a:lnSpc>
                        <a:spcBef>
                          <a:spcPts val="0"/>
                        </a:spcBef>
                        <a:spcAft>
                          <a:spcPts val="0"/>
                        </a:spcAft>
                        <a:buNone/>
                      </a:pPr>
                      <a:r>
                        <a:rPr lang="en" sz="1100">
                          <a:latin typeface="Archivo"/>
                          <a:ea typeface="Archivo"/>
                          <a:cs typeface="Archivo"/>
                          <a:sym typeface="Archivo"/>
                        </a:rPr>
                        <a:t>QA finds that the issue persists or the fix is inadequate.</a:t>
                      </a:r>
                      <a:endParaRPr sz="1100">
                        <a:latin typeface="Archivo"/>
                        <a:ea typeface="Archivo"/>
                        <a:cs typeface="Archivo"/>
                        <a:sym typeface="Archivo"/>
                      </a:endParaRPr>
                    </a:p>
                  </a:txBody>
                  <a:tcPr marL="38100" marR="381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AD3"/>
                    </a:solidFill>
                  </a:tcPr>
                </a:tc>
                <a:tc>
                  <a:txBody>
                    <a:bodyPr/>
                    <a:lstStyle/>
                    <a:p>
                      <a:pPr marL="0" lvl="0" indent="0" algn="ctr" rtl="0">
                        <a:lnSpc>
                          <a:spcPct val="115000"/>
                        </a:lnSpc>
                        <a:spcBef>
                          <a:spcPts val="0"/>
                        </a:spcBef>
                        <a:spcAft>
                          <a:spcPts val="0"/>
                        </a:spcAft>
                        <a:buNone/>
                      </a:pPr>
                      <a:r>
                        <a:rPr lang="en" sz="1100">
                          <a:latin typeface="Archivo"/>
                          <a:ea typeface="Archivo"/>
                          <a:cs typeface="Archivo"/>
                          <a:sym typeface="Archivo"/>
                        </a:rPr>
                        <a:t>Bug Reopen Rate, Time to Resolution (for reopened bugs), Root Cause Analysis (for reopening reasons)</a:t>
                      </a:r>
                      <a:endParaRPr sz="1100">
                        <a:latin typeface="Archivo"/>
                        <a:ea typeface="Archivo"/>
                        <a:cs typeface="Archivo"/>
                        <a:sym typeface="Archivo"/>
                      </a:endParaRPr>
                    </a:p>
                  </a:txBody>
                  <a:tcPr marL="38100" marR="381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AD3"/>
                    </a:solidFill>
                  </a:tcPr>
                </a:tc>
                <a:tc>
                  <a:txBody>
                    <a:bodyPr/>
                    <a:lstStyle/>
                    <a:p>
                      <a:pPr marL="0" lvl="0" indent="0" algn="ctr" rtl="0">
                        <a:lnSpc>
                          <a:spcPct val="115000"/>
                        </a:lnSpc>
                        <a:spcBef>
                          <a:spcPts val="0"/>
                        </a:spcBef>
                        <a:spcAft>
                          <a:spcPts val="0"/>
                        </a:spcAft>
                        <a:buNone/>
                      </a:pPr>
                      <a:r>
                        <a:rPr lang="en" sz="1100">
                          <a:latin typeface="Archivo"/>
                          <a:ea typeface="Archivo"/>
                          <a:cs typeface="Archivo"/>
                          <a:sym typeface="Archivo"/>
                        </a:rPr>
                        <a:t>Track the reasons for reopening bugs and the resolution time for reopened issues to identify recurring problem areas. [6]</a:t>
                      </a:r>
                      <a:endParaRPr sz="1100">
                        <a:latin typeface="Archivo"/>
                        <a:ea typeface="Archivo"/>
                        <a:cs typeface="Archivo"/>
                        <a:sym typeface="Archivo"/>
                      </a:endParaRPr>
                    </a:p>
                  </a:txBody>
                  <a:tcPr marL="38100" marR="38100" marT="25400" marB="254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AD3"/>
                    </a:solidFill>
                  </a:tcPr>
                </a:tc>
                <a:extLst>
                  <a:ext uri="{0D108BD9-81ED-4DB2-BD59-A6C34878D82A}">
                    <a16:rowId xmlns:a16="http://schemas.microsoft.com/office/drawing/2014/main" val="10006"/>
                  </a:ext>
                </a:extLst>
              </a:tr>
            </a:tbl>
          </a:graphicData>
        </a:graphic>
      </p:graphicFrame>
      <p:sp>
        <p:nvSpPr>
          <p:cNvPr id="1106" name="Google Shape;1106;p107"/>
          <p:cNvSpPr txBox="1">
            <a:spLocks noGrp="1"/>
          </p:cNvSpPr>
          <p:nvPr>
            <p:ph type="title"/>
          </p:nvPr>
        </p:nvSpPr>
        <p:spPr>
          <a:xfrm>
            <a:off x="6088400" y="0"/>
            <a:ext cx="6103600" cy="653600"/>
          </a:xfrm>
          <a:prstGeom prst="rect">
            <a:avLst/>
          </a:prstGeom>
        </p:spPr>
        <p:txBody>
          <a:bodyPr spcFirstLastPara="1" vert="horz" wrap="square" lIns="121900" tIns="121900" rIns="121900" bIns="121900" rtlCol="0" anchor="t" anchorCtr="0">
            <a:noAutofit/>
          </a:bodyPr>
          <a:lstStyle/>
          <a:p>
            <a:pPr>
              <a:spcBef>
                <a:spcPts val="0"/>
              </a:spcBef>
            </a:pPr>
            <a:r>
              <a:rPr lang="en" sz="533"/>
              <a:t>[1]Bug Life Cycle. Retrieved May 26, 2024, from https://www.bairesdev.com/blog/bug-life-cycle/</a:t>
            </a:r>
            <a:endParaRPr sz="533"/>
          </a:p>
          <a:p>
            <a:pPr>
              <a:spcBef>
                <a:spcPts val="0"/>
              </a:spcBef>
            </a:pPr>
            <a:r>
              <a:rPr lang="en" sz="533"/>
              <a:t>[2] Bugzilla vs Jira. Retrieved May 26, 2024, from https://www.nuclino.com/solutions/bugzilla-vs-jira#:~:text=Bugzilla%20is%20an%20excellent%20choice,requiring%20comprehensive%20project%20management%20tools.</a:t>
            </a:r>
            <a:endParaRPr sz="533"/>
          </a:p>
          <a:p>
            <a:pPr>
              <a:spcBef>
                <a:spcPts val="0"/>
              </a:spcBef>
            </a:pPr>
            <a:r>
              <a:rPr lang="en" sz="533"/>
              <a:t>[3] Bug life cycle in testing. Retrieved May 26, 2024, from https://www.browserstack.com/guide/bug-life-cycle-in-testing</a:t>
            </a:r>
            <a:endParaRPr sz="533"/>
          </a:p>
          <a:p>
            <a:pPr>
              <a:spcBef>
                <a:spcPts val="0"/>
              </a:spcBef>
            </a:pPr>
            <a:r>
              <a:rPr lang="en" sz="533"/>
              <a:t>[4] Bugzilla Life cycle Workflow. Retrieved May 26, 2024, from https://www.bugzilla.org/docs/2.18/html/lifecycle.html</a:t>
            </a:r>
            <a:endParaRPr sz="533"/>
          </a:p>
          <a:p>
            <a:pPr>
              <a:spcBef>
                <a:spcPts val="0"/>
              </a:spcBef>
            </a:pPr>
            <a:r>
              <a:rPr lang="en" sz="533"/>
              <a:t>[5] Bug Metrics &amp; Reporting. Retrieved May 26, 2024, from https://medium.com/@b0661064248/software-quality-key-metrics-for-the-bug-finding-process-3c8254eba4b0</a:t>
            </a:r>
            <a:endParaRPr sz="533"/>
          </a:p>
          <a:p>
            <a:pPr>
              <a:spcBef>
                <a:spcPts val="0"/>
              </a:spcBef>
            </a:pPr>
            <a:r>
              <a:rPr lang="en" sz="533"/>
              <a:t>[6] How to write a Bug Report. Retrieved May 26, 2024, from https://www.browserstack.com/guide/how-to-write-a-bug-report</a:t>
            </a:r>
            <a:endParaRPr sz="533"/>
          </a:p>
          <a:p>
            <a:pPr>
              <a:spcBef>
                <a:spcPts val="0"/>
              </a:spcBef>
            </a:pPr>
            <a:endParaRPr sz="933"/>
          </a:p>
        </p:txBody>
      </p:sp>
      <p:sp>
        <p:nvSpPr>
          <p:cNvPr id="1107" name="Google Shape;1107;p107"/>
          <p:cNvSpPr txBox="1"/>
          <p:nvPr/>
        </p:nvSpPr>
        <p:spPr>
          <a:xfrm>
            <a:off x="11408800" y="6533767"/>
            <a:ext cx="783200" cy="298400"/>
          </a:xfrm>
          <a:prstGeom prst="rect">
            <a:avLst/>
          </a:prstGeom>
          <a:noFill/>
          <a:ln>
            <a:noFill/>
          </a:ln>
        </p:spPr>
        <p:txBody>
          <a:bodyPr spcFirstLastPara="1" wrap="square" lIns="121900" tIns="121900" rIns="121900" bIns="121900" anchor="t" anchorCtr="0">
            <a:noAutofit/>
          </a:bodyPr>
          <a:lstStyle/>
          <a:p>
            <a:pPr algn="ctr"/>
            <a:r>
              <a:rPr lang="en" sz="1200">
                <a:solidFill>
                  <a:schemeClr val="dk1"/>
                </a:solidFill>
                <a:latin typeface="Archivo"/>
                <a:ea typeface="Archivo"/>
                <a:cs typeface="Archivo"/>
                <a:sym typeface="Archivo"/>
              </a:rPr>
              <a:t>Simple</a:t>
            </a:r>
            <a:endParaRPr sz="1200">
              <a:solidFill>
                <a:schemeClr val="dk1"/>
              </a:solidFill>
              <a:latin typeface="Archivo"/>
              <a:ea typeface="Archivo"/>
              <a:cs typeface="Archivo"/>
              <a:sym typeface="Archiv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sp>
        <p:nvSpPr>
          <p:cNvPr id="1112" name="Google Shape;1112;p108"/>
          <p:cNvSpPr txBox="1">
            <a:spLocks noGrp="1"/>
          </p:cNvSpPr>
          <p:nvPr>
            <p:ph type="title"/>
          </p:nvPr>
        </p:nvSpPr>
        <p:spPr>
          <a:xfrm>
            <a:off x="524167" y="98400"/>
            <a:ext cx="7158400" cy="763600"/>
          </a:xfrm>
          <a:prstGeom prst="rect">
            <a:avLst/>
          </a:prstGeom>
        </p:spPr>
        <p:txBody>
          <a:bodyPr spcFirstLastPara="1" vert="horz" wrap="square" lIns="121900" tIns="121900" rIns="121900" bIns="121900" rtlCol="0" anchor="t" anchorCtr="0">
            <a:noAutofit/>
          </a:bodyPr>
          <a:lstStyle/>
          <a:p>
            <a:pPr>
              <a:spcBef>
                <a:spcPts val="0"/>
              </a:spcBef>
            </a:pPr>
            <a:r>
              <a:rPr lang="en" sz="3333"/>
              <a:t>Bug Management Criteria [1, 2]</a:t>
            </a:r>
            <a:endParaRPr sz="3333"/>
          </a:p>
        </p:txBody>
      </p:sp>
      <p:sp>
        <p:nvSpPr>
          <p:cNvPr id="1113" name="Google Shape;1113;p108"/>
          <p:cNvSpPr txBox="1"/>
          <p:nvPr/>
        </p:nvSpPr>
        <p:spPr>
          <a:xfrm>
            <a:off x="7619533" y="-3200"/>
            <a:ext cx="4358400" cy="763600"/>
          </a:xfrm>
          <a:prstGeom prst="rect">
            <a:avLst/>
          </a:prstGeom>
          <a:noFill/>
          <a:ln>
            <a:noFill/>
          </a:ln>
        </p:spPr>
        <p:txBody>
          <a:bodyPr spcFirstLastPara="1" wrap="square" lIns="121900" tIns="121900" rIns="121900" bIns="121900" anchor="t" anchorCtr="0">
            <a:noAutofit/>
          </a:bodyPr>
          <a:lstStyle/>
          <a:p>
            <a:r>
              <a:rPr lang="en" sz="933">
                <a:solidFill>
                  <a:schemeClr val="dk1"/>
                </a:solidFill>
                <a:latin typeface="Archivo"/>
                <a:ea typeface="Archivo"/>
                <a:cs typeface="Archivo"/>
                <a:sym typeface="Archivo"/>
              </a:rPr>
              <a:t>[1] Understanding Bug Life Cycle in Software Testing. Retrieved May 25, 2024 from https://browserstack.wpengine.com/guide/bug-life-cycle-in-testing/</a:t>
            </a:r>
            <a:endParaRPr sz="933">
              <a:solidFill>
                <a:schemeClr val="dk1"/>
              </a:solidFill>
              <a:latin typeface="Archivo"/>
              <a:ea typeface="Archivo"/>
              <a:cs typeface="Archivo"/>
              <a:sym typeface="Archivo"/>
            </a:endParaRPr>
          </a:p>
          <a:p>
            <a:r>
              <a:rPr lang="en" sz="933">
                <a:solidFill>
                  <a:schemeClr val="dk1"/>
                </a:solidFill>
                <a:latin typeface="Archivo"/>
                <a:ea typeface="Archivo"/>
                <a:cs typeface="Archivo"/>
                <a:sym typeface="Archivo"/>
              </a:rPr>
              <a:t>[2] What is Defect/Bug Life Cycle? A Complete Guide. Retrieved May 25, 2024 from https://katalon.com/resources-center/blog/bug-defect-life-cycle</a:t>
            </a:r>
            <a:endParaRPr sz="933">
              <a:solidFill>
                <a:schemeClr val="dk1"/>
              </a:solidFill>
              <a:latin typeface="Archivo"/>
              <a:ea typeface="Archivo"/>
              <a:cs typeface="Archivo"/>
              <a:sym typeface="Archivo"/>
            </a:endParaRPr>
          </a:p>
        </p:txBody>
      </p:sp>
      <p:sp>
        <p:nvSpPr>
          <p:cNvPr id="1114" name="Google Shape;1114;p108"/>
          <p:cNvSpPr txBox="1"/>
          <p:nvPr/>
        </p:nvSpPr>
        <p:spPr>
          <a:xfrm>
            <a:off x="11408800" y="6533767"/>
            <a:ext cx="783200" cy="298400"/>
          </a:xfrm>
          <a:prstGeom prst="rect">
            <a:avLst/>
          </a:prstGeom>
          <a:noFill/>
          <a:ln>
            <a:noFill/>
          </a:ln>
        </p:spPr>
        <p:txBody>
          <a:bodyPr spcFirstLastPara="1" wrap="square" lIns="121900" tIns="121900" rIns="121900" bIns="121900" anchor="t" anchorCtr="0">
            <a:noAutofit/>
          </a:bodyPr>
          <a:lstStyle/>
          <a:p>
            <a:pPr algn="ctr"/>
            <a:r>
              <a:rPr lang="en" sz="1200">
                <a:solidFill>
                  <a:schemeClr val="dk1"/>
                </a:solidFill>
                <a:latin typeface="Archivo"/>
                <a:ea typeface="Archivo"/>
                <a:cs typeface="Archivo"/>
                <a:sym typeface="Archivo"/>
              </a:rPr>
              <a:t>Simple</a:t>
            </a:r>
            <a:endParaRPr sz="1200">
              <a:solidFill>
                <a:schemeClr val="dk1"/>
              </a:solidFill>
              <a:latin typeface="Archivo"/>
              <a:ea typeface="Archivo"/>
              <a:cs typeface="Archivo"/>
              <a:sym typeface="Archivo"/>
            </a:endParaRPr>
          </a:p>
        </p:txBody>
      </p:sp>
      <p:pic>
        <p:nvPicPr>
          <p:cNvPr id="1115" name="Google Shape;1115;p108"/>
          <p:cNvPicPr preferRelativeResize="0"/>
          <p:nvPr/>
        </p:nvPicPr>
        <p:blipFill>
          <a:blip r:embed="rId3">
            <a:alphaModFix/>
          </a:blip>
          <a:stretch>
            <a:fillRect/>
          </a:stretch>
        </p:blipFill>
        <p:spPr>
          <a:xfrm>
            <a:off x="1111233" y="696334"/>
            <a:ext cx="9969528" cy="577336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2619</Words>
  <Application>Microsoft Macintosh PowerPoint</Application>
  <PresentationFormat>Widescreen</PresentationFormat>
  <Paragraphs>193</Paragraphs>
  <Slides>7</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Aptos</vt:lpstr>
      <vt:lpstr>Aptos Display</vt:lpstr>
      <vt:lpstr>Archivo</vt:lpstr>
      <vt:lpstr>Archivo Medium</vt:lpstr>
      <vt:lpstr>Arial</vt:lpstr>
      <vt:lpstr>Poppins</vt:lpstr>
      <vt:lpstr>Roboto</vt:lpstr>
      <vt:lpstr>Office Theme</vt:lpstr>
      <vt:lpstr>PowerPoint Presentation</vt:lpstr>
      <vt:lpstr>Test Strategy &amp; Methodology</vt:lpstr>
      <vt:lpstr>Test Plan </vt:lpstr>
      <vt:lpstr>Test Plan Cont.</vt:lpstr>
      <vt:lpstr>PowerPoint Presentation</vt:lpstr>
      <vt:lpstr>Bug Life Cycle </vt:lpstr>
      <vt:lpstr>Bug Management Criteria [1,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Louis Labellarte</dc:creator>
  <cp:lastModifiedBy>Louis Labellarte</cp:lastModifiedBy>
  <cp:revision>1</cp:revision>
  <dcterms:created xsi:type="dcterms:W3CDTF">2024-09-08T22:16:31Z</dcterms:created>
  <dcterms:modified xsi:type="dcterms:W3CDTF">2024-09-08T22:16:58Z</dcterms:modified>
</cp:coreProperties>
</file>