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8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D55C-C98A-7247-A130-0871F747D39A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D8FA-33DB-7B45-9F41-4D84F1E0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D55C-C98A-7247-A130-0871F747D39A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D8FA-33DB-7B45-9F41-4D84F1E0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5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D55C-C98A-7247-A130-0871F747D39A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D8FA-33DB-7B45-9F41-4D84F1E0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D55C-C98A-7247-A130-0871F747D39A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D8FA-33DB-7B45-9F41-4D84F1E0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3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D55C-C98A-7247-A130-0871F747D39A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D8FA-33DB-7B45-9F41-4D84F1E0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7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D55C-C98A-7247-A130-0871F747D39A}" type="datetimeFigureOut">
              <a:rPr lang="en-US" smtClean="0"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D8FA-33DB-7B45-9F41-4D84F1E0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5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D55C-C98A-7247-A130-0871F747D39A}" type="datetimeFigureOut">
              <a:rPr lang="en-US" smtClean="0"/>
              <a:t>1/22/15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D8FA-33DB-7B45-9F41-4D84F1E0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7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D55C-C98A-7247-A130-0871F747D39A}" type="datetimeFigureOut">
              <a:rPr lang="en-US" smtClean="0"/>
              <a:t>1/22/15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D8FA-33DB-7B45-9F41-4D84F1E0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1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D55C-C98A-7247-A130-0871F747D39A}" type="datetimeFigureOut">
              <a:rPr lang="en-US" smtClean="0"/>
              <a:t>1/22/15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D8FA-33DB-7B45-9F41-4D84F1E0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6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D55C-C98A-7247-A130-0871F747D39A}" type="datetimeFigureOut">
              <a:rPr lang="en-US" smtClean="0"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D8FA-33DB-7B45-9F41-4D84F1E0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1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D55C-C98A-7247-A130-0871F747D39A}" type="datetimeFigureOut">
              <a:rPr lang="en-US" smtClean="0"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D8FA-33DB-7B45-9F41-4D84F1E0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9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0D55C-C98A-7247-A130-0871F747D39A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ED8FA-33DB-7B45-9F41-4D84F1E0A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8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spn.go.com/nfl/statistic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randomwalkanalysis.com/codeAnalysisTime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nytimes.com/2015/01/17/science/earth/2014-was-hottest-year-on-record-surpassing-2010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Form and function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Cairo Chapter 2</a:t>
            </a:r>
          </a:p>
          <a:p>
            <a:r>
              <a:rPr lang="en-US" dirty="0" err="1" smtClean="0"/>
              <a:t>Tufte</a:t>
            </a:r>
            <a:r>
              <a:rPr lang="en-US" dirty="0" smtClean="0"/>
              <a:t> Chapter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75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 into two teams of </a:t>
            </a:r>
            <a:r>
              <a:rPr lang="en-US" dirty="0" err="1" smtClean="0"/>
              <a:t>equalish</a:t>
            </a:r>
            <a:r>
              <a:rPr lang="en-US" dirty="0" smtClean="0"/>
              <a:t> size. </a:t>
            </a:r>
          </a:p>
          <a:p>
            <a:r>
              <a:rPr lang="en-US" dirty="0" smtClean="0"/>
              <a:t>Using Lego and Post It notes, chart the difference between the Seattle Seahawks and New England Patriots that gives some insight to the Super Bowl. </a:t>
            </a:r>
          </a:p>
          <a:p>
            <a:r>
              <a:rPr lang="en-US" dirty="0" smtClean="0"/>
              <a:t>Elect someone to present at the end of class.</a:t>
            </a:r>
          </a:p>
          <a:p>
            <a:r>
              <a:rPr lang="en-US" dirty="0" smtClean="0">
                <a:hlinkClick r:id="rId2"/>
              </a:rPr>
              <a:t>http://espn.go.com/nfl/statistics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218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usefulness of the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usefulness of the graph can only be evaluated …</a:t>
            </a:r>
          </a:p>
          <a:p>
            <a:r>
              <a:rPr lang="en-US" dirty="0" smtClean="0"/>
              <a:t>In the context of the type of data.</a:t>
            </a:r>
          </a:p>
          <a:p>
            <a:r>
              <a:rPr lang="en-US" dirty="0" smtClean="0"/>
              <a:t>The questions the designer wants the reader to answer</a:t>
            </a:r>
          </a:p>
          <a:p>
            <a:r>
              <a:rPr lang="en-US" dirty="0" smtClean="0"/>
              <a:t>The nature of the audience.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4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10724"/>
            <a:ext cx="8229600" cy="15511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Form follows function?</a:t>
            </a:r>
            <a:br>
              <a:rPr lang="en-US" dirty="0" smtClean="0"/>
            </a:br>
            <a:r>
              <a:rPr lang="en-US" dirty="0" smtClean="0"/>
              <a:t>No. The function constrains the 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25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graphic must: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 several variables – amount, time, context, magnitude</a:t>
            </a:r>
          </a:p>
          <a:p>
            <a:r>
              <a:rPr lang="en-US" dirty="0" smtClean="0"/>
              <a:t>Allow comparisons.</a:t>
            </a:r>
          </a:p>
          <a:p>
            <a:r>
              <a:rPr lang="en-US" dirty="0" smtClean="0"/>
              <a:t>Organize information</a:t>
            </a:r>
          </a:p>
          <a:p>
            <a:r>
              <a:rPr lang="en-US" dirty="0" smtClean="0"/>
              <a:t>Make correlations or relationships evident.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06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5775"/>
            <a:ext cx="8229600" cy="2481036"/>
          </a:xfrm>
        </p:spPr>
        <p:txBody>
          <a:bodyPr>
            <a:normAutofit/>
          </a:bodyPr>
          <a:lstStyle/>
          <a:p>
            <a:r>
              <a:rPr lang="en-US" dirty="0" smtClean="0"/>
              <a:t>“The better defined the goals of an artifact, the narrower the variety of forms it can adopt.” – Cairo.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93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4848"/>
            <a:ext cx="8229600" cy="11430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Forms and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03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8557"/>
            <a:ext cx="8229600" cy="4284132"/>
          </a:xfrm>
        </p:spPr>
        <p:txBody>
          <a:bodyPr>
            <a:normAutofit/>
          </a:bodyPr>
          <a:lstStyle/>
          <a:p>
            <a:r>
              <a:rPr lang="en-US" dirty="0" smtClean="0"/>
              <a:t>“Data graphics should draw the viewer’s attention to the sense and the substance of the data, not to something else.” -- </a:t>
            </a:r>
            <a:r>
              <a:rPr lang="en-US" dirty="0" err="1" smtClean="0"/>
              <a:t>Tufte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59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5260"/>
            <a:ext cx="8229600" cy="26989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Data-ink ratio: </a:t>
            </a:r>
            <a:br>
              <a:rPr lang="en-US" dirty="0" smtClean="0"/>
            </a:br>
            <a:r>
              <a:rPr lang="en-US" dirty="0" smtClean="0"/>
              <a:t>Ink dedicated to data/total ink needed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higher, the better.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80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4848"/>
            <a:ext cx="8229600" cy="11430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How much data ink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439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198</Words>
  <Application>Microsoft Macintosh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Form and function</vt:lpstr>
      <vt:lpstr>The usefulness of the graph</vt:lpstr>
      <vt:lpstr>Form follows function? No. The function constrains the form.</vt:lpstr>
      <vt:lpstr>The graphic must:</vt:lpstr>
      <vt:lpstr>“The better defined the goals of an artifact, the narrower the variety of forms it can adopt.” – Cairo.</vt:lpstr>
      <vt:lpstr>Forms and functions</vt:lpstr>
      <vt:lpstr>“Data graphics should draw the viewer’s attention to the sense and the substance of the data, not to something else.” -- Tufte</vt:lpstr>
      <vt:lpstr>Data-ink ratio:  Ink dedicated to data/total ink needed  The higher, the better. </vt:lpstr>
      <vt:lpstr>How much data ink?</vt:lpstr>
      <vt:lpstr>In class</vt:lpstr>
    </vt:vector>
  </TitlesOfParts>
  <Company>The University of Nebraska-Lincoln's College of Journalism and Mass Communications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and function</dc:title>
  <dc:creator>Matthew Waite</dc:creator>
  <cp:lastModifiedBy>Matthew Waite</cp:lastModifiedBy>
  <cp:revision>5</cp:revision>
  <dcterms:created xsi:type="dcterms:W3CDTF">2015-01-22T18:54:50Z</dcterms:created>
  <dcterms:modified xsi:type="dcterms:W3CDTF">2015-01-22T19:33:31Z</dcterms:modified>
</cp:coreProperties>
</file>