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Sanchez" charset="1" panose="02000000000000000000"/>
      <p:regular r:id="rId12"/>
    </p:embeddedFont>
    <p:embeddedFont>
      <p:font typeface="Sanchez Italics" charset="1" panose="00000000000000000000"/>
      <p:regular r:id="rId13"/>
    </p:embeddedFont>
    <p:embeddedFont>
      <p:font typeface="Source Serif Pro" charset="1" panose="02040603050405020204"/>
      <p:regular r:id="rId14"/>
    </p:embeddedFont>
    <p:embeddedFont>
      <p:font typeface="Source Serif Pro Bold" charset="1" panose="02040803050405020204"/>
      <p:regular r:id="rId15"/>
    </p:embeddedFont>
    <p:embeddedFont>
      <p:font typeface="Abhaya Libre Regular" charset="1" panose="02000503000000000000"/>
      <p:regular r:id="rId16"/>
    </p:embeddedFont>
    <p:embeddedFont>
      <p:font typeface="Abhaya Libre Regular Bold" charset="1" panose="02000603000000000000"/>
      <p:regular r:id="rId17"/>
    </p:embeddedFont>
    <p:embeddedFont>
      <p:font typeface="Abhaya Libre Regular Italics" charset="1" panose="02000503000000000000"/>
      <p:regular r:id="rId18"/>
    </p:embeddedFont>
    <p:embeddedFont>
      <p:font typeface="Abhaya Libre Regular Bold Italics" charset="1" panose="02000603000000000000"/>
      <p:regular r:id="rId19"/>
    </p:embeddedFont>
    <p:embeddedFont>
      <p:font typeface="Lovelo" charset="1" panose="02000000000000000000"/>
      <p:regular r:id="rId20"/>
    </p:embeddedFont>
    <p:embeddedFont>
      <p:font typeface="Open Sans Light" charset="1" panose="020B0306030504020204"/>
      <p:regular r:id="rId21"/>
    </p:embeddedFont>
    <p:embeddedFont>
      <p:font typeface="Open Sans Light Bold" charset="1" panose="020B0806030504020204"/>
      <p:regular r:id="rId22"/>
    </p:embeddedFont>
    <p:embeddedFont>
      <p:font typeface="Open Sans Light Italics" charset="1" panose="020B0306030504020204"/>
      <p:regular r:id="rId23"/>
    </p:embeddedFont>
    <p:embeddedFont>
      <p:font typeface="Open Sans Light Bold Italics" charset="1" panose="020B0806030504020204"/>
      <p:regular r:id="rId24"/>
    </p:embeddedFont>
    <p:embeddedFont>
      <p:font typeface="Open Sans" charset="1" panose="020B0606030504020204"/>
      <p:regular r:id="rId25"/>
    </p:embeddedFont>
    <p:embeddedFont>
      <p:font typeface="Open Sans Bold" charset="1" panose="020B0806030504020204"/>
      <p:regular r:id="rId26"/>
    </p:embeddedFont>
    <p:embeddedFont>
      <p:font typeface="Open Sans Italics" charset="1" panose="020B0606030504020204"/>
      <p:regular r:id="rId27"/>
    </p:embeddedFont>
    <p:embeddedFont>
      <p:font typeface="Open Sans Bold Italics" charset="1" panose="020B0806030504020204"/>
      <p:regular r:id="rId28"/>
    </p:embeddedFont>
    <p:embeddedFont>
      <p:font typeface="Open Sans Extra Bold" charset="1" panose="020B0906030804020204"/>
      <p:regular r:id="rId29"/>
    </p:embeddedFont>
    <p:embeddedFont>
      <p:font typeface="Open Sans Extra Bold Italics" charset="1" panose="020B0906030804020204"/>
      <p:regular r:id="rId30"/>
    </p:embeddedFont>
    <p:embeddedFont>
      <p:font typeface="Yeseva One"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421539">
            <a:off x="-4204953" y="-1010069"/>
            <a:ext cx="22587400" cy="5657850"/>
            <a:chOff x="0" y="0"/>
            <a:chExt cx="7640676" cy="1913890"/>
          </a:xfrm>
        </p:grpSpPr>
        <p:sp>
          <p:nvSpPr>
            <p:cNvPr name="Freeform 3" id="3"/>
            <p:cNvSpPr/>
            <p:nvPr/>
          </p:nvSpPr>
          <p:spPr>
            <a:xfrm>
              <a:off x="0" y="0"/>
              <a:ext cx="7640676" cy="1913890"/>
            </a:xfrm>
            <a:custGeom>
              <a:avLst/>
              <a:gdLst/>
              <a:ahLst/>
              <a:cxnLst/>
              <a:rect r="r" b="b" t="t" l="l"/>
              <a:pathLst>
                <a:path h="1913890" w="7640676">
                  <a:moveTo>
                    <a:pt x="0" y="0"/>
                  </a:moveTo>
                  <a:lnTo>
                    <a:pt x="7640676" y="0"/>
                  </a:lnTo>
                  <a:lnTo>
                    <a:pt x="7640676" y="1913890"/>
                  </a:lnTo>
                  <a:lnTo>
                    <a:pt x="0" y="1913890"/>
                  </a:lnTo>
                  <a:close/>
                </a:path>
              </a:pathLst>
            </a:custGeom>
            <a:solidFill>
              <a:srgbClr val="737373">
                <a:alpha val="24706"/>
              </a:srgbClr>
            </a:solidFill>
          </p:spPr>
        </p:sp>
      </p:grpSp>
      <p:grpSp>
        <p:nvGrpSpPr>
          <p:cNvPr name="Group 4" id="4"/>
          <p:cNvGrpSpPr/>
          <p:nvPr/>
        </p:nvGrpSpPr>
        <p:grpSpPr>
          <a:xfrm rot="0">
            <a:off x="3751165" y="7212180"/>
            <a:ext cx="11401268" cy="1573642"/>
            <a:chOff x="0" y="0"/>
            <a:chExt cx="3856725" cy="532318"/>
          </a:xfrm>
        </p:grpSpPr>
        <p:sp>
          <p:nvSpPr>
            <p:cNvPr name="Freeform 5" id="5"/>
            <p:cNvSpPr/>
            <p:nvPr/>
          </p:nvSpPr>
          <p:spPr>
            <a:xfrm>
              <a:off x="0" y="0"/>
              <a:ext cx="3856725" cy="532318"/>
            </a:xfrm>
            <a:custGeom>
              <a:avLst/>
              <a:gdLst/>
              <a:ahLst/>
              <a:cxnLst/>
              <a:rect r="r" b="b" t="t" l="l"/>
              <a:pathLst>
                <a:path h="532318" w="3856725">
                  <a:moveTo>
                    <a:pt x="0" y="0"/>
                  </a:moveTo>
                  <a:lnTo>
                    <a:pt x="3856725" y="0"/>
                  </a:lnTo>
                  <a:lnTo>
                    <a:pt x="3856725" y="532318"/>
                  </a:lnTo>
                  <a:lnTo>
                    <a:pt x="0" y="532318"/>
                  </a:lnTo>
                  <a:close/>
                </a:path>
              </a:pathLst>
            </a:custGeom>
            <a:solidFill>
              <a:srgbClr val="737373"/>
            </a:solidFill>
          </p:spPr>
        </p:sp>
      </p:grpSp>
      <p:grpSp>
        <p:nvGrpSpPr>
          <p:cNvPr name="Group 6" id="6"/>
          <p:cNvGrpSpPr/>
          <p:nvPr/>
        </p:nvGrpSpPr>
        <p:grpSpPr>
          <a:xfrm rot="0">
            <a:off x="3560665" y="7021680"/>
            <a:ext cx="11401268" cy="1573642"/>
            <a:chOff x="0" y="0"/>
            <a:chExt cx="3856725" cy="532318"/>
          </a:xfrm>
        </p:grpSpPr>
        <p:sp>
          <p:nvSpPr>
            <p:cNvPr name="Freeform 7" id="7"/>
            <p:cNvSpPr/>
            <p:nvPr/>
          </p:nvSpPr>
          <p:spPr>
            <a:xfrm>
              <a:off x="0" y="0"/>
              <a:ext cx="3856725" cy="532318"/>
            </a:xfrm>
            <a:custGeom>
              <a:avLst/>
              <a:gdLst/>
              <a:ahLst/>
              <a:cxnLst/>
              <a:rect r="r" b="b" t="t" l="l"/>
              <a:pathLst>
                <a:path h="532318" w="3856725">
                  <a:moveTo>
                    <a:pt x="0" y="0"/>
                  </a:moveTo>
                  <a:lnTo>
                    <a:pt x="3856725" y="0"/>
                  </a:lnTo>
                  <a:lnTo>
                    <a:pt x="3856725" y="532318"/>
                  </a:lnTo>
                  <a:lnTo>
                    <a:pt x="0" y="532318"/>
                  </a:lnTo>
                  <a:close/>
                </a:path>
              </a:pathLst>
            </a:custGeom>
            <a:solidFill>
              <a:srgbClr val="42413B"/>
            </a:solidFill>
          </p:spPr>
        </p:sp>
      </p:grpSp>
      <p:sp>
        <p:nvSpPr>
          <p:cNvPr name="TextBox 8" id="8"/>
          <p:cNvSpPr txBox="true"/>
          <p:nvPr/>
        </p:nvSpPr>
        <p:spPr>
          <a:xfrm rot="0">
            <a:off x="3838272" y="6891926"/>
            <a:ext cx="10782905" cy="1499775"/>
          </a:xfrm>
          <a:prstGeom prst="rect">
            <a:avLst/>
          </a:prstGeom>
        </p:spPr>
        <p:txBody>
          <a:bodyPr anchor="t" rtlCol="false" tIns="0" lIns="0" bIns="0" rIns="0">
            <a:spAutoFit/>
          </a:bodyPr>
          <a:lstStyle/>
          <a:p>
            <a:pPr algn="ctr">
              <a:lnSpc>
                <a:spcPts val="12360"/>
              </a:lnSpc>
            </a:pPr>
            <a:r>
              <a:rPr lang="en-US" sz="8828">
                <a:solidFill>
                  <a:srgbClr val="D9D9D9"/>
                </a:solidFill>
                <a:latin typeface="Oswald Bold"/>
              </a:rPr>
              <a:t>TP Sujet Garage</a:t>
            </a:r>
          </a:p>
        </p:txBody>
      </p:sp>
      <p:sp>
        <p:nvSpPr>
          <p:cNvPr name="TextBox 9" id="9"/>
          <p:cNvSpPr txBox="true"/>
          <p:nvPr/>
        </p:nvSpPr>
        <p:spPr>
          <a:xfrm rot="0">
            <a:off x="1812548" y="161506"/>
            <a:ext cx="14662903" cy="3143250"/>
          </a:xfrm>
          <a:prstGeom prst="rect">
            <a:avLst/>
          </a:prstGeom>
        </p:spPr>
        <p:txBody>
          <a:bodyPr anchor="t" rtlCol="false" tIns="0" lIns="0" bIns="0" rIns="0">
            <a:spAutoFit/>
          </a:bodyPr>
          <a:lstStyle/>
          <a:p>
            <a:pPr algn="ctr">
              <a:lnSpc>
                <a:spcPts val="12599"/>
              </a:lnSpc>
            </a:pPr>
            <a:r>
              <a:rPr lang="en-US" sz="9000">
                <a:solidFill>
                  <a:srgbClr val="FFFFFF">
                    <a:alpha val="53725"/>
                  </a:srgbClr>
                </a:solidFill>
                <a:latin typeface="Yeseva One"/>
              </a:rPr>
              <a:t>Nous vous présentons notre projet</a:t>
            </a:r>
          </a:p>
        </p:txBody>
      </p:sp>
      <p:sp>
        <p:nvSpPr>
          <p:cNvPr name="TextBox 10" id="10"/>
          <p:cNvSpPr txBox="true"/>
          <p:nvPr/>
        </p:nvSpPr>
        <p:spPr>
          <a:xfrm rot="0">
            <a:off x="1774448" y="104356"/>
            <a:ext cx="14662903" cy="3143250"/>
          </a:xfrm>
          <a:prstGeom prst="rect">
            <a:avLst/>
          </a:prstGeom>
        </p:spPr>
        <p:txBody>
          <a:bodyPr anchor="t" rtlCol="false" tIns="0" lIns="0" bIns="0" rIns="0">
            <a:spAutoFit/>
          </a:bodyPr>
          <a:lstStyle/>
          <a:p>
            <a:pPr algn="ctr">
              <a:lnSpc>
                <a:spcPts val="12599"/>
              </a:lnSpc>
            </a:pPr>
            <a:r>
              <a:rPr lang="en-US" sz="9000">
                <a:solidFill>
                  <a:srgbClr val="FFFFFF">
                    <a:alpha val="94902"/>
                  </a:srgbClr>
                </a:solidFill>
                <a:latin typeface="Yeseva One"/>
              </a:rPr>
              <a:t>Nous vous présentons notre projet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sp>
        <p:nvSpPr>
          <p:cNvPr name="TextBox 4" id="4"/>
          <p:cNvSpPr txBox="true"/>
          <p:nvPr/>
        </p:nvSpPr>
        <p:spPr>
          <a:xfrm rot="0">
            <a:off x="8339413" y="4371975"/>
            <a:ext cx="1753672" cy="1533525"/>
          </a:xfrm>
          <a:prstGeom prst="rect">
            <a:avLst/>
          </a:prstGeom>
        </p:spPr>
        <p:txBody>
          <a:bodyPr anchor="t" rtlCol="false" tIns="0" lIns="0" bIns="0" rIns="0">
            <a:spAutoFit/>
          </a:bodyPr>
          <a:lstStyle/>
          <a:p>
            <a:pPr algn="ctr">
              <a:lnSpc>
                <a:spcPts val="12599"/>
              </a:lnSpc>
            </a:pPr>
            <a:r>
              <a:rPr lang="en-US" sz="9000">
                <a:solidFill>
                  <a:srgbClr val="A6A6A6"/>
                </a:solidFill>
                <a:latin typeface="Open Sans Extra Bold"/>
              </a:rPr>
              <a:t>Fin</a:t>
            </a:r>
          </a:p>
        </p:txBody>
      </p:sp>
      <p:sp>
        <p:nvSpPr>
          <p:cNvPr name="TextBox 5" id="5"/>
          <p:cNvSpPr txBox="true"/>
          <p:nvPr/>
        </p:nvSpPr>
        <p:spPr>
          <a:xfrm rot="0">
            <a:off x="8267303" y="4295775"/>
            <a:ext cx="1753394"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Fin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grpSp>
        <p:nvGrpSpPr>
          <p:cNvPr name="Group 4" id="4"/>
          <p:cNvGrpSpPr/>
          <p:nvPr/>
        </p:nvGrpSpPr>
        <p:grpSpPr>
          <a:xfrm rot="0">
            <a:off x="814268" y="7219536"/>
            <a:ext cx="12588130" cy="2463151"/>
            <a:chOff x="0" y="0"/>
            <a:chExt cx="4258207" cy="833214"/>
          </a:xfrm>
        </p:grpSpPr>
        <p:sp>
          <p:nvSpPr>
            <p:cNvPr name="Freeform 5" id="5"/>
            <p:cNvSpPr/>
            <p:nvPr/>
          </p:nvSpPr>
          <p:spPr>
            <a:xfrm>
              <a:off x="0" y="0"/>
              <a:ext cx="4258207" cy="833214"/>
            </a:xfrm>
            <a:custGeom>
              <a:avLst/>
              <a:gdLst/>
              <a:ahLst/>
              <a:cxnLst/>
              <a:rect r="r" b="b" t="t" l="l"/>
              <a:pathLst>
                <a:path h="833214" w="4258207">
                  <a:moveTo>
                    <a:pt x="0" y="0"/>
                  </a:moveTo>
                  <a:lnTo>
                    <a:pt x="4258207" y="0"/>
                  </a:lnTo>
                  <a:lnTo>
                    <a:pt x="4258207" y="833214"/>
                  </a:lnTo>
                  <a:lnTo>
                    <a:pt x="0" y="833214"/>
                  </a:lnTo>
                  <a:close/>
                </a:path>
              </a:pathLst>
            </a:custGeom>
            <a:solidFill>
              <a:srgbClr val="42413B"/>
            </a:solidFill>
          </p:spPr>
        </p:sp>
      </p:grpSp>
      <p:grpSp>
        <p:nvGrpSpPr>
          <p:cNvPr name="Group 6" id="6"/>
          <p:cNvGrpSpPr/>
          <p:nvPr/>
        </p:nvGrpSpPr>
        <p:grpSpPr>
          <a:xfrm rot="0">
            <a:off x="814268" y="2944828"/>
            <a:ext cx="8902264" cy="1715770"/>
            <a:chOff x="0" y="0"/>
            <a:chExt cx="3975026" cy="766123"/>
          </a:xfrm>
        </p:grpSpPr>
        <p:sp>
          <p:nvSpPr>
            <p:cNvPr name="Freeform 7" id="7"/>
            <p:cNvSpPr/>
            <p:nvPr/>
          </p:nvSpPr>
          <p:spPr>
            <a:xfrm>
              <a:off x="0" y="0"/>
              <a:ext cx="3975026" cy="766123"/>
            </a:xfrm>
            <a:custGeom>
              <a:avLst/>
              <a:gdLst/>
              <a:ahLst/>
              <a:cxnLst/>
              <a:rect r="r" b="b" t="t" l="l"/>
              <a:pathLst>
                <a:path h="766123" w="3975026">
                  <a:moveTo>
                    <a:pt x="0" y="0"/>
                  </a:moveTo>
                  <a:lnTo>
                    <a:pt x="3975026" y="0"/>
                  </a:lnTo>
                  <a:lnTo>
                    <a:pt x="3975026" y="766123"/>
                  </a:lnTo>
                  <a:lnTo>
                    <a:pt x="0" y="766123"/>
                  </a:lnTo>
                  <a:close/>
                </a:path>
              </a:pathLst>
            </a:custGeom>
            <a:solidFill>
              <a:srgbClr val="2F302B"/>
            </a:solidFill>
          </p:spPr>
        </p:sp>
      </p:grpSp>
      <p:sp>
        <p:nvSpPr>
          <p:cNvPr name="TextBox 8" id="8"/>
          <p:cNvSpPr txBox="true"/>
          <p:nvPr/>
        </p:nvSpPr>
        <p:spPr>
          <a:xfrm rot="0">
            <a:off x="928568" y="1507823"/>
            <a:ext cx="9021723" cy="1543050"/>
          </a:xfrm>
          <a:prstGeom prst="rect">
            <a:avLst/>
          </a:prstGeom>
        </p:spPr>
        <p:txBody>
          <a:bodyPr anchor="t" rtlCol="false" tIns="0" lIns="0" bIns="0" rIns="0">
            <a:spAutoFit/>
          </a:bodyPr>
          <a:lstStyle/>
          <a:p>
            <a:pPr algn="ctr">
              <a:lnSpc>
                <a:spcPts val="12599"/>
              </a:lnSpc>
            </a:pPr>
            <a:r>
              <a:rPr lang="en-US" sz="9000">
                <a:solidFill>
                  <a:srgbClr val="565556">
                    <a:alpha val="42745"/>
                  </a:srgbClr>
                </a:solidFill>
                <a:latin typeface="Lovelo"/>
              </a:rPr>
              <a:t>Organisation :</a:t>
            </a:r>
          </a:p>
        </p:txBody>
      </p:sp>
      <p:sp>
        <p:nvSpPr>
          <p:cNvPr name="TextBox 9" id="9"/>
          <p:cNvSpPr txBox="true"/>
          <p:nvPr/>
        </p:nvSpPr>
        <p:spPr>
          <a:xfrm rot="0">
            <a:off x="814268" y="1411303"/>
            <a:ext cx="9021723" cy="1543050"/>
          </a:xfrm>
          <a:prstGeom prst="rect">
            <a:avLst/>
          </a:prstGeom>
        </p:spPr>
        <p:txBody>
          <a:bodyPr anchor="t" rtlCol="false" tIns="0" lIns="0" bIns="0" rIns="0">
            <a:spAutoFit/>
          </a:bodyPr>
          <a:lstStyle/>
          <a:p>
            <a:pPr algn="ctr">
              <a:lnSpc>
                <a:spcPts val="12599"/>
              </a:lnSpc>
            </a:pPr>
            <a:r>
              <a:rPr lang="en-US" sz="9000">
                <a:solidFill>
                  <a:srgbClr val="000000"/>
                </a:solidFill>
                <a:latin typeface="Lovelo"/>
              </a:rPr>
              <a:t>Organisation :</a:t>
            </a:r>
          </a:p>
        </p:txBody>
      </p:sp>
      <p:sp>
        <p:nvSpPr>
          <p:cNvPr name="TextBox 10" id="10"/>
          <p:cNvSpPr txBox="true"/>
          <p:nvPr/>
        </p:nvSpPr>
        <p:spPr>
          <a:xfrm rot="0">
            <a:off x="928568" y="5771736"/>
            <a:ext cx="5857875" cy="1543050"/>
          </a:xfrm>
          <a:prstGeom prst="rect">
            <a:avLst/>
          </a:prstGeom>
        </p:spPr>
        <p:txBody>
          <a:bodyPr anchor="t" rtlCol="false" tIns="0" lIns="0" bIns="0" rIns="0">
            <a:spAutoFit/>
          </a:bodyPr>
          <a:lstStyle/>
          <a:p>
            <a:pPr algn="ctr">
              <a:lnSpc>
                <a:spcPts val="12599"/>
              </a:lnSpc>
            </a:pPr>
            <a:r>
              <a:rPr lang="en-US" sz="9000">
                <a:solidFill>
                  <a:srgbClr val="545454">
                    <a:alpha val="42745"/>
                  </a:srgbClr>
                </a:solidFill>
                <a:latin typeface="Lovelo"/>
              </a:rPr>
              <a:t>Objectifs:</a:t>
            </a:r>
          </a:p>
        </p:txBody>
      </p:sp>
      <p:sp>
        <p:nvSpPr>
          <p:cNvPr name="TextBox 11" id="11"/>
          <p:cNvSpPr txBox="true"/>
          <p:nvPr/>
        </p:nvSpPr>
        <p:spPr>
          <a:xfrm rot="0">
            <a:off x="814268" y="5676486"/>
            <a:ext cx="5857875" cy="1543050"/>
          </a:xfrm>
          <a:prstGeom prst="rect">
            <a:avLst/>
          </a:prstGeom>
        </p:spPr>
        <p:txBody>
          <a:bodyPr anchor="t" rtlCol="false" tIns="0" lIns="0" bIns="0" rIns="0">
            <a:spAutoFit/>
          </a:bodyPr>
          <a:lstStyle/>
          <a:p>
            <a:pPr algn="ctr">
              <a:lnSpc>
                <a:spcPts val="12599"/>
              </a:lnSpc>
            </a:pPr>
            <a:r>
              <a:rPr lang="en-US" sz="9000">
                <a:solidFill>
                  <a:srgbClr val="000000"/>
                </a:solidFill>
                <a:latin typeface="Lovelo"/>
              </a:rPr>
              <a:t>Objectifs:</a:t>
            </a:r>
          </a:p>
        </p:txBody>
      </p:sp>
      <p:sp>
        <p:nvSpPr>
          <p:cNvPr name="TextBox 12" id="12"/>
          <p:cNvSpPr txBox="true"/>
          <p:nvPr/>
        </p:nvSpPr>
        <p:spPr>
          <a:xfrm rot="0">
            <a:off x="814268" y="2849578"/>
            <a:ext cx="5648683" cy="1811020"/>
          </a:xfrm>
          <a:prstGeom prst="rect">
            <a:avLst/>
          </a:prstGeom>
        </p:spPr>
        <p:txBody>
          <a:bodyPr anchor="t" rtlCol="false" tIns="0" lIns="0" bIns="0" rIns="0">
            <a:spAutoFit/>
          </a:bodyPr>
          <a:lstStyle/>
          <a:p>
            <a:pPr algn="ctr">
              <a:lnSpc>
                <a:spcPts val="7279"/>
              </a:lnSpc>
            </a:pPr>
            <a:r>
              <a:rPr lang="en-US" sz="5199">
                <a:solidFill>
                  <a:srgbClr val="FFFFFF"/>
                </a:solidFill>
                <a:latin typeface="Source Serif Pro"/>
              </a:rPr>
              <a:t>- Alexys LAURENT</a:t>
            </a:r>
          </a:p>
          <a:p>
            <a:pPr algn="ctr">
              <a:lnSpc>
                <a:spcPts val="7279"/>
              </a:lnSpc>
            </a:pPr>
            <a:r>
              <a:rPr lang="en-US" sz="5199">
                <a:solidFill>
                  <a:srgbClr val="FFFFFF"/>
                </a:solidFill>
                <a:latin typeface="Source Serif Pro"/>
              </a:rPr>
              <a:t>- Louis LAMOUCE</a:t>
            </a:r>
          </a:p>
        </p:txBody>
      </p:sp>
      <p:sp>
        <p:nvSpPr>
          <p:cNvPr name="TextBox 13" id="13"/>
          <p:cNvSpPr txBox="true"/>
          <p:nvPr/>
        </p:nvSpPr>
        <p:spPr>
          <a:xfrm rot="0">
            <a:off x="814268" y="7162386"/>
            <a:ext cx="12569627" cy="2925014"/>
          </a:xfrm>
          <a:prstGeom prst="rect">
            <a:avLst/>
          </a:prstGeom>
        </p:spPr>
        <p:txBody>
          <a:bodyPr anchor="t" rtlCol="false" tIns="0" lIns="0" bIns="0" rIns="0">
            <a:spAutoFit/>
          </a:bodyPr>
          <a:lstStyle/>
          <a:p>
            <a:pPr algn="ctr">
              <a:lnSpc>
                <a:spcPts val="4678"/>
              </a:lnSpc>
            </a:pPr>
            <a:r>
              <a:rPr lang="en-US" sz="3341">
                <a:solidFill>
                  <a:srgbClr val="FCFCF9"/>
                </a:solidFill>
                <a:latin typeface="Sanchez"/>
              </a:rPr>
              <a:t>créer un site web relié à la base de données d'un garage grâce auquel nous pouvons lire, entrer et modifier des données de la base concernant les clients, les véhicules, les techniciens et les interventions directement depuis le site.</a:t>
            </a:r>
          </a:p>
          <a:p>
            <a:pPr algn="ctr">
              <a:lnSpc>
                <a:spcPts val="4678"/>
              </a:lnSpc>
            </a:pPr>
          </a:p>
        </p:txBody>
      </p:sp>
      <p:sp>
        <p:nvSpPr>
          <p:cNvPr name="TextBox 14" id="14"/>
          <p:cNvSpPr txBox="true"/>
          <p:nvPr/>
        </p:nvSpPr>
        <p:spPr>
          <a:xfrm rot="0">
            <a:off x="6455807" y="3926547"/>
            <a:ext cx="268819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(développeur)</a:t>
            </a:r>
          </a:p>
        </p:txBody>
      </p:sp>
      <p:sp>
        <p:nvSpPr>
          <p:cNvPr name="TextBox 15" id="15"/>
          <p:cNvSpPr txBox="true"/>
          <p:nvPr/>
        </p:nvSpPr>
        <p:spPr>
          <a:xfrm rot="0">
            <a:off x="6455807" y="3050873"/>
            <a:ext cx="299954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Light"/>
              </a:rPr>
              <a:t>(Chef de projet)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pic>
        <p:nvPicPr>
          <p:cNvPr name="Picture 4" id="4"/>
          <p:cNvPicPr>
            <a:picLocks noChangeAspect="true"/>
          </p:cNvPicPr>
          <p:nvPr/>
        </p:nvPicPr>
        <p:blipFill>
          <a:blip r:embed="rId2"/>
          <a:srcRect l="0" t="0" r="0" b="0"/>
          <a:stretch>
            <a:fillRect/>
          </a:stretch>
        </p:blipFill>
        <p:spPr>
          <a:xfrm flipH="false" flipV="false" rot="0">
            <a:off x="2668191" y="2184508"/>
            <a:ext cx="12951617" cy="8102492"/>
          </a:xfrm>
          <a:prstGeom prst="rect">
            <a:avLst/>
          </a:prstGeom>
        </p:spPr>
      </p:pic>
      <p:grpSp>
        <p:nvGrpSpPr>
          <p:cNvPr name="Group 5" id="5"/>
          <p:cNvGrpSpPr/>
          <p:nvPr/>
        </p:nvGrpSpPr>
        <p:grpSpPr>
          <a:xfrm rot="0">
            <a:off x="0" y="241879"/>
            <a:ext cx="6755481" cy="1573642"/>
            <a:chOff x="0" y="0"/>
            <a:chExt cx="2285187" cy="532318"/>
          </a:xfrm>
        </p:grpSpPr>
        <p:sp>
          <p:nvSpPr>
            <p:cNvPr name="Freeform 6" id="6"/>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7" id="7"/>
          <p:cNvSpPr txBox="true"/>
          <p:nvPr/>
        </p:nvSpPr>
        <p:spPr>
          <a:xfrm rot="0">
            <a:off x="-133350" y="161925"/>
            <a:ext cx="6755481" cy="1552575"/>
          </a:xfrm>
          <a:prstGeom prst="rect">
            <a:avLst/>
          </a:prstGeom>
        </p:spPr>
        <p:txBody>
          <a:bodyPr anchor="t" rtlCol="false" tIns="0" lIns="0" bIns="0" rIns="0">
            <a:spAutoFit/>
          </a:bodyPr>
          <a:lstStyle/>
          <a:p>
            <a:pPr algn="ctr">
              <a:lnSpc>
                <a:spcPts val="12599"/>
              </a:lnSpc>
            </a:pPr>
            <a:r>
              <a:rPr lang="en-US" sz="9000">
                <a:solidFill>
                  <a:srgbClr val="FFFFFF"/>
                </a:solidFill>
                <a:latin typeface="Abhaya Libre Regular"/>
              </a:rPr>
              <a:t>Trello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pic>
        <p:nvPicPr>
          <p:cNvPr name="Picture 4" id="4"/>
          <p:cNvPicPr>
            <a:picLocks noChangeAspect="true"/>
          </p:cNvPicPr>
          <p:nvPr/>
        </p:nvPicPr>
        <p:blipFill>
          <a:blip r:embed="rId2"/>
          <a:srcRect l="0" t="0" r="0" b="0"/>
          <a:stretch>
            <a:fillRect/>
          </a:stretch>
        </p:blipFill>
        <p:spPr>
          <a:xfrm flipH="false" flipV="false" rot="0">
            <a:off x="0" y="4284096"/>
            <a:ext cx="7929302" cy="6002904"/>
          </a:xfrm>
          <a:prstGeom prst="rect">
            <a:avLst/>
          </a:prstGeom>
        </p:spPr>
      </p:pic>
      <p:pic>
        <p:nvPicPr>
          <p:cNvPr name="Picture 5" id="5"/>
          <p:cNvPicPr>
            <a:picLocks noChangeAspect="true"/>
          </p:cNvPicPr>
          <p:nvPr/>
        </p:nvPicPr>
        <p:blipFill>
          <a:blip r:embed="rId3"/>
          <a:srcRect l="0" t="228" r="0" b="228"/>
          <a:stretch>
            <a:fillRect/>
          </a:stretch>
        </p:blipFill>
        <p:spPr>
          <a:xfrm flipH="false" flipV="false" rot="0">
            <a:off x="11393236" y="0"/>
            <a:ext cx="7331370" cy="4284096"/>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11393236" y="4284096"/>
            <a:ext cx="6894764" cy="6002904"/>
          </a:xfrm>
          <a:prstGeom prst="rect">
            <a:avLst/>
          </a:prstGeom>
        </p:spPr>
      </p:pic>
      <p:grpSp>
        <p:nvGrpSpPr>
          <p:cNvPr name="Group 7" id="7"/>
          <p:cNvGrpSpPr/>
          <p:nvPr/>
        </p:nvGrpSpPr>
        <p:grpSpPr>
          <a:xfrm rot="0">
            <a:off x="0" y="241879"/>
            <a:ext cx="6755481" cy="1573642"/>
            <a:chOff x="0" y="0"/>
            <a:chExt cx="2285187" cy="532318"/>
          </a:xfrm>
        </p:grpSpPr>
        <p:sp>
          <p:nvSpPr>
            <p:cNvPr name="Freeform 8" id="8"/>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9" id="9"/>
          <p:cNvSpPr txBox="true"/>
          <p:nvPr/>
        </p:nvSpPr>
        <p:spPr>
          <a:xfrm rot="0">
            <a:off x="-133350" y="161925"/>
            <a:ext cx="6755481" cy="1552575"/>
          </a:xfrm>
          <a:prstGeom prst="rect">
            <a:avLst/>
          </a:prstGeom>
        </p:spPr>
        <p:txBody>
          <a:bodyPr anchor="t" rtlCol="false" tIns="0" lIns="0" bIns="0" rIns="0">
            <a:spAutoFit/>
          </a:bodyPr>
          <a:lstStyle/>
          <a:p>
            <a:pPr algn="ctr">
              <a:lnSpc>
                <a:spcPts val="12599"/>
              </a:lnSpc>
            </a:pPr>
            <a:r>
              <a:rPr lang="en-US" sz="9000">
                <a:solidFill>
                  <a:srgbClr val="FFFFFF"/>
                </a:solidFill>
                <a:latin typeface="Abhaya Libre Regular"/>
              </a:rPr>
              <a:t>MCD / MLDR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pic>
        <p:nvPicPr>
          <p:cNvPr name="Picture 4" id="4"/>
          <p:cNvPicPr>
            <a:picLocks noChangeAspect="true"/>
          </p:cNvPicPr>
          <p:nvPr/>
        </p:nvPicPr>
        <p:blipFill>
          <a:blip r:embed="rId2"/>
          <a:srcRect l="0" t="0" r="0" b="0"/>
          <a:stretch>
            <a:fillRect/>
          </a:stretch>
        </p:blipFill>
        <p:spPr>
          <a:xfrm flipH="false" flipV="false" rot="0">
            <a:off x="7061827" y="0"/>
            <a:ext cx="11005395" cy="10845896"/>
          </a:xfrm>
          <a:prstGeom prst="rect">
            <a:avLst/>
          </a:prstGeom>
        </p:spPr>
      </p:pic>
      <p:grpSp>
        <p:nvGrpSpPr>
          <p:cNvPr name="Group 5" id="5"/>
          <p:cNvGrpSpPr/>
          <p:nvPr/>
        </p:nvGrpSpPr>
        <p:grpSpPr>
          <a:xfrm rot="0">
            <a:off x="0" y="241879"/>
            <a:ext cx="6755481" cy="1573642"/>
            <a:chOff x="0" y="0"/>
            <a:chExt cx="2285187" cy="532318"/>
          </a:xfrm>
        </p:grpSpPr>
        <p:sp>
          <p:nvSpPr>
            <p:cNvPr name="Freeform 6" id="6"/>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7" id="7"/>
          <p:cNvSpPr txBox="true"/>
          <p:nvPr/>
        </p:nvSpPr>
        <p:spPr>
          <a:xfrm rot="0">
            <a:off x="-133350" y="161925"/>
            <a:ext cx="6755481" cy="1552575"/>
          </a:xfrm>
          <a:prstGeom prst="rect">
            <a:avLst/>
          </a:prstGeom>
        </p:spPr>
        <p:txBody>
          <a:bodyPr anchor="t" rtlCol="false" tIns="0" lIns="0" bIns="0" rIns="0">
            <a:spAutoFit/>
          </a:bodyPr>
          <a:lstStyle/>
          <a:p>
            <a:pPr algn="ctr">
              <a:lnSpc>
                <a:spcPts val="12599"/>
              </a:lnSpc>
            </a:pPr>
            <a:r>
              <a:rPr lang="en-US" sz="9000">
                <a:solidFill>
                  <a:srgbClr val="FFFFFF"/>
                </a:solidFill>
                <a:latin typeface="Abhaya Libre Regular"/>
              </a:rPr>
              <a:t>BDD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pic>
        <p:nvPicPr>
          <p:cNvPr name="Picture 4" id="4"/>
          <p:cNvPicPr>
            <a:picLocks noChangeAspect="true"/>
          </p:cNvPicPr>
          <p:nvPr/>
        </p:nvPicPr>
        <p:blipFill>
          <a:blip r:embed="rId2"/>
          <a:srcRect l="0" t="0" r="0" b="0"/>
          <a:stretch>
            <a:fillRect/>
          </a:stretch>
        </p:blipFill>
        <p:spPr>
          <a:xfrm flipH="false" flipV="false" rot="0">
            <a:off x="640111" y="0"/>
            <a:ext cx="17007778" cy="10202387"/>
          </a:xfrm>
          <a:prstGeom prst="rect">
            <a:avLst/>
          </a:prstGeom>
        </p:spPr>
      </p:pic>
      <p:grpSp>
        <p:nvGrpSpPr>
          <p:cNvPr name="Group 5" id="5"/>
          <p:cNvGrpSpPr/>
          <p:nvPr/>
        </p:nvGrpSpPr>
        <p:grpSpPr>
          <a:xfrm rot="0">
            <a:off x="0" y="241879"/>
            <a:ext cx="6755481" cy="1573642"/>
            <a:chOff x="0" y="0"/>
            <a:chExt cx="2285187" cy="532318"/>
          </a:xfrm>
        </p:grpSpPr>
        <p:sp>
          <p:nvSpPr>
            <p:cNvPr name="Freeform 6" id="6"/>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7" id="7"/>
          <p:cNvSpPr txBox="true"/>
          <p:nvPr/>
        </p:nvSpPr>
        <p:spPr>
          <a:xfrm rot="0">
            <a:off x="-133350" y="161925"/>
            <a:ext cx="6755481" cy="1552575"/>
          </a:xfrm>
          <a:prstGeom prst="rect">
            <a:avLst/>
          </a:prstGeom>
        </p:spPr>
        <p:txBody>
          <a:bodyPr anchor="t" rtlCol="false" tIns="0" lIns="0" bIns="0" rIns="0">
            <a:spAutoFit/>
          </a:bodyPr>
          <a:lstStyle/>
          <a:p>
            <a:pPr algn="ctr">
              <a:lnSpc>
                <a:spcPts val="12599"/>
              </a:lnSpc>
            </a:pPr>
            <a:r>
              <a:rPr lang="en-US" sz="9000">
                <a:solidFill>
                  <a:srgbClr val="FFFFFF"/>
                </a:solidFill>
                <a:latin typeface="Abhaya Libre Regular"/>
              </a:rPr>
              <a:t>Maquette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pic>
        <p:nvPicPr>
          <p:cNvPr name="Picture 4" id="4"/>
          <p:cNvPicPr>
            <a:picLocks noChangeAspect="true"/>
          </p:cNvPicPr>
          <p:nvPr/>
        </p:nvPicPr>
        <p:blipFill>
          <a:blip r:embed="rId2"/>
          <a:srcRect l="4289" t="0" r="4289" b="0"/>
          <a:stretch>
            <a:fillRect/>
          </a:stretch>
        </p:blipFill>
        <p:spPr>
          <a:xfrm flipH="false" flipV="false" rot="0">
            <a:off x="798963" y="2057400"/>
            <a:ext cx="16230600" cy="8229600"/>
          </a:xfrm>
          <a:prstGeom prst="rect">
            <a:avLst/>
          </a:prstGeom>
        </p:spPr>
      </p:pic>
      <p:grpSp>
        <p:nvGrpSpPr>
          <p:cNvPr name="Group 5" id="5"/>
          <p:cNvGrpSpPr/>
          <p:nvPr/>
        </p:nvGrpSpPr>
        <p:grpSpPr>
          <a:xfrm rot="0">
            <a:off x="0" y="241879"/>
            <a:ext cx="6755481" cy="1573642"/>
            <a:chOff x="0" y="0"/>
            <a:chExt cx="2285187" cy="532318"/>
          </a:xfrm>
        </p:grpSpPr>
        <p:sp>
          <p:nvSpPr>
            <p:cNvPr name="Freeform 6" id="6"/>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7" id="7"/>
          <p:cNvSpPr txBox="true"/>
          <p:nvPr/>
        </p:nvSpPr>
        <p:spPr>
          <a:xfrm rot="0">
            <a:off x="-85725" y="200025"/>
            <a:ext cx="6755481" cy="1443990"/>
          </a:xfrm>
          <a:prstGeom prst="rect">
            <a:avLst/>
          </a:prstGeom>
        </p:spPr>
        <p:txBody>
          <a:bodyPr anchor="t" rtlCol="false" tIns="0" lIns="0" bIns="0" rIns="0">
            <a:spAutoFit/>
          </a:bodyPr>
          <a:lstStyle/>
          <a:p>
            <a:pPr algn="ctr">
              <a:lnSpc>
                <a:spcPts val="11760"/>
              </a:lnSpc>
            </a:pPr>
            <a:r>
              <a:rPr lang="en-US" sz="8400">
                <a:solidFill>
                  <a:srgbClr val="FFFFFF"/>
                </a:solidFill>
                <a:latin typeface="Abhaya Libre Regular"/>
              </a:rPr>
              <a:t>Aperçu du site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pic>
        <p:nvPicPr>
          <p:cNvPr name="Picture 4" id="4"/>
          <p:cNvPicPr>
            <a:picLocks noChangeAspect="true"/>
          </p:cNvPicPr>
          <p:nvPr/>
        </p:nvPicPr>
        <p:blipFill>
          <a:blip r:embed="rId2"/>
          <a:srcRect l="542" t="0" r="15241" b="0"/>
          <a:stretch>
            <a:fillRect/>
          </a:stretch>
        </p:blipFill>
        <p:spPr>
          <a:xfrm flipH="false" flipV="false" rot="0">
            <a:off x="0" y="4142909"/>
            <a:ext cx="18288000" cy="4114800"/>
          </a:xfrm>
          <a:prstGeom prst="rect">
            <a:avLst/>
          </a:prstGeom>
        </p:spPr>
      </p:pic>
      <p:grpSp>
        <p:nvGrpSpPr>
          <p:cNvPr name="Group 5" id="5"/>
          <p:cNvGrpSpPr/>
          <p:nvPr/>
        </p:nvGrpSpPr>
        <p:grpSpPr>
          <a:xfrm rot="0">
            <a:off x="0" y="241879"/>
            <a:ext cx="6755481" cy="1573642"/>
            <a:chOff x="0" y="0"/>
            <a:chExt cx="2285187" cy="532318"/>
          </a:xfrm>
        </p:grpSpPr>
        <p:sp>
          <p:nvSpPr>
            <p:cNvPr name="Freeform 6" id="6"/>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7" id="7"/>
          <p:cNvSpPr txBox="true"/>
          <p:nvPr/>
        </p:nvSpPr>
        <p:spPr>
          <a:xfrm rot="0">
            <a:off x="-133350" y="161925"/>
            <a:ext cx="6755481" cy="1552575"/>
          </a:xfrm>
          <a:prstGeom prst="rect">
            <a:avLst/>
          </a:prstGeom>
        </p:spPr>
        <p:txBody>
          <a:bodyPr anchor="t" rtlCol="false" tIns="0" lIns="0" bIns="0" rIns="0">
            <a:spAutoFit/>
          </a:bodyPr>
          <a:lstStyle/>
          <a:p>
            <a:pPr algn="ctr">
              <a:lnSpc>
                <a:spcPts val="12599"/>
              </a:lnSpc>
            </a:pPr>
            <a:r>
              <a:rPr lang="en-US" sz="9000">
                <a:solidFill>
                  <a:srgbClr val="FFFFFF"/>
                </a:solidFill>
                <a:latin typeface="Abhaya Libre Regular"/>
              </a:rPr>
              <a:t>Grantt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1648925">
            <a:off x="-2672672" y="2314575"/>
            <a:ext cx="22233719" cy="5657850"/>
            <a:chOff x="0" y="0"/>
            <a:chExt cx="7521036" cy="1913890"/>
          </a:xfrm>
        </p:grpSpPr>
        <p:sp>
          <p:nvSpPr>
            <p:cNvPr name="Freeform 3" id="3"/>
            <p:cNvSpPr/>
            <p:nvPr/>
          </p:nvSpPr>
          <p:spPr>
            <a:xfrm>
              <a:off x="0" y="0"/>
              <a:ext cx="7521036" cy="1913890"/>
            </a:xfrm>
            <a:custGeom>
              <a:avLst/>
              <a:gdLst/>
              <a:ahLst/>
              <a:cxnLst/>
              <a:rect r="r" b="b" t="t" l="l"/>
              <a:pathLst>
                <a:path h="1913890" w="7521036">
                  <a:moveTo>
                    <a:pt x="0" y="0"/>
                  </a:moveTo>
                  <a:lnTo>
                    <a:pt x="7521036" y="0"/>
                  </a:lnTo>
                  <a:lnTo>
                    <a:pt x="7521036" y="1913890"/>
                  </a:lnTo>
                  <a:lnTo>
                    <a:pt x="0" y="1913890"/>
                  </a:lnTo>
                  <a:close/>
                </a:path>
              </a:pathLst>
            </a:custGeom>
            <a:solidFill>
              <a:srgbClr val="FFFFFF">
                <a:alpha val="27843"/>
              </a:srgbClr>
            </a:solidFill>
          </p:spPr>
        </p:sp>
      </p:grpSp>
      <p:grpSp>
        <p:nvGrpSpPr>
          <p:cNvPr name="Group 4" id="4"/>
          <p:cNvGrpSpPr/>
          <p:nvPr/>
        </p:nvGrpSpPr>
        <p:grpSpPr>
          <a:xfrm rot="0">
            <a:off x="0" y="241879"/>
            <a:ext cx="6755481" cy="1573642"/>
            <a:chOff x="0" y="0"/>
            <a:chExt cx="2285187" cy="532318"/>
          </a:xfrm>
        </p:grpSpPr>
        <p:sp>
          <p:nvSpPr>
            <p:cNvPr name="Freeform 5" id="5"/>
            <p:cNvSpPr/>
            <p:nvPr/>
          </p:nvSpPr>
          <p:spPr>
            <a:xfrm>
              <a:off x="0" y="0"/>
              <a:ext cx="2285187" cy="532318"/>
            </a:xfrm>
            <a:custGeom>
              <a:avLst/>
              <a:gdLst/>
              <a:ahLst/>
              <a:cxnLst/>
              <a:rect r="r" b="b" t="t" l="l"/>
              <a:pathLst>
                <a:path h="532318" w="2285187">
                  <a:moveTo>
                    <a:pt x="0" y="0"/>
                  </a:moveTo>
                  <a:lnTo>
                    <a:pt x="2285187" y="0"/>
                  </a:lnTo>
                  <a:lnTo>
                    <a:pt x="2285187" y="532318"/>
                  </a:lnTo>
                  <a:lnTo>
                    <a:pt x="0" y="532318"/>
                  </a:lnTo>
                  <a:close/>
                </a:path>
              </a:pathLst>
            </a:custGeom>
            <a:solidFill>
              <a:srgbClr val="42413B"/>
            </a:solidFill>
          </p:spPr>
        </p:sp>
      </p:grpSp>
      <p:sp>
        <p:nvSpPr>
          <p:cNvPr name="TextBox 6" id="6"/>
          <p:cNvSpPr txBox="true"/>
          <p:nvPr/>
        </p:nvSpPr>
        <p:spPr>
          <a:xfrm rot="0">
            <a:off x="-133350" y="161925"/>
            <a:ext cx="6755481" cy="1552575"/>
          </a:xfrm>
          <a:prstGeom prst="rect">
            <a:avLst/>
          </a:prstGeom>
        </p:spPr>
        <p:txBody>
          <a:bodyPr anchor="t" rtlCol="false" tIns="0" lIns="0" bIns="0" rIns="0">
            <a:spAutoFit/>
          </a:bodyPr>
          <a:lstStyle/>
          <a:p>
            <a:pPr algn="ctr">
              <a:lnSpc>
                <a:spcPts val="12599"/>
              </a:lnSpc>
            </a:pPr>
            <a:r>
              <a:rPr lang="en-US" sz="9000">
                <a:solidFill>
                  <a:srgbClr val="FFFFFF"/>
                </a:solidFill>
                <a:latin typeface="Abhaya Libre Regular"/>
              </a:rPr>
              <a:t>Bilan</a:t>
            </a:r>
          </a:p>
        </p:txBody>
      </p:sp>
      <p:sp>
        <p:nvSpPr>
          <p:cNvPr name="AutoShape 7" id="7"/>
          <p:cNvSpPr/>
          <p:nvPr/>
        </p:nvSpPr>
        <p:spPr>
          <a:xfrm rot="5400000">
            <a:off x="5248673" y="6613762"/>
            <a:ext cx="7743029" cy="0"/>
          </a:xfrm>
          <a:prstGeom prst="line">
            <a:avLst/>
          </a:prstGeom>
          <a:ln cap="rnd" w="47625">
            <a:solidFill>
              <a:srgbClr val="000000"/>
            </a:solidFill>
            <a:prstDash val="solid"/>
            <a:headEnd type="none" len="sm" w="sm"/>
            <a:tailEnd type="none" len="sm" w="sm"/>
          </a:ln>
        </p:spPr>
      </p:sp>
      <p:sp>
        <p:nvSpPr>
          <p:cNvPr name="TextBox 8" id="8"/>
          <p:cNvSpPr txBox="true"/>
          <p:nvPr/>
        </p:nvSpPr>
        <p:spPr>
          <a:xfrm rot="0">
            <a:off x="620780" y="2661285"/>
            <a:ext cx="7448550" cy="863600"/>
          </a:xfrm>
          <a:prstGeom prst="rect">
            <a:avLst/>
          </a:prstGeom>
        </p:spPr>
        <p:txBody>
          <a:bodyPr anchor="t" rtlCol="false" tIns="0" lIns="0" bIns="0" rIns="0">
            <a:spAutoFit/>
          </a:bodyPr>
          <a:lstStyle/>
          <a:p>
            <a:pPr algn="ctr">
              <a:lnSpc>
                <a:spcPts val="7000"/>
              </a:lnSpc>
            </a:pPr>
            <a:r>
              <a:rPr lang="en-US" sz="5000">
                <a:solidFill>
                  <a:srgbClr val="000000"/>
                </a:solidFill>
                <a:latin typeface="Open Sans Extra Bold"/>
              </a:rPr>
              <a:t>Compétences acquises</a:t>
            </a:r>
          </a:p>
        </p:txBody>
      </p:sp>
      <p:sp>
        <p:nvSpPr>
          <p:cNvPr name="TextBox 9" id="9"/>
          <p:cNvSpPr txBox="true"/>
          <p:nvPr/>
        </p:nvSpPr>
        <p:spPr>
          <a:xfrm rot="0">
            <a:off x="10026672" y="2661285"/>
            <a:ext cx="7731443" cy="863600"/>
          </a:xfrm>
          <a:prstGeom prst="rect">
            <a:avLst/>
          </a:prstGeom>
        </p:spPr>
        <p:txBody>
          <a:bodyPr anchor="t" rtlCol="false" tIns="0" lIns="0" bIns="0" rIns="0">
            <a:spAutoFit/>
          </a:bodyPr>
          <a:lstStyle/>
          <a:p>
            <a:pPr algn="ctr">
              <a:lnSpc>
                <a:spcPts val="7000"/>
              </a:lnSpc>
            </a:pPr>
            <a:r>
              <a:rPr lang="en-US" sz="5000">
                <a:solidFill>
                  <a:srgbClr val="000000"/>
                </a:solidFill>
                <a:latin typeface="Open Sans Extra Bold"/>
              </a:rPr>
              <a:t>Difficultés rencontrées </a:t>
            </a:r>
          </a:p>
        </p:txBody>
      </p:sp>
      <p:sp>
        <p:nvSpPr>
          <p:cNvPr name="TextBox 10" id="10"/>
          <p:cNvSpPr txBox="true"/>
          <p:nvPr/>
        </p:nvSpPr>
        <p:spPr>
          <a:xfrm rot="0">
            <a:off x="340355" y="3855639"/>
            <a:ext cx="8564411" cy="4572033"/>
          </a:xfrm>
          <a:prstGeom prst="rect">
            <a:avLst/>
          </a:prstGeom>
        </p:spPr>
        <p:txBody>
          <a:bodyPr anchor="t" rtlCol="false" tIns="0" lIns="0" bIns="0" rIns="0">
            <a:spAutoFit/>
          </a:bodyPr>
          <a:lstStyle/>
          <a:p>
            <a:pPr>
              <a:lnSpc>
                <a:spcPts val="6048"/>
              </a:lnSpc>
            </a:pPr>
            <a:r>
              <a:rPr lang="en-US" sz="4320">
                <a:solidFill>
                  <a:srgbClr val="000000"/>
                </a:solidFill>
                <a:latin typeface="Open Sans"/>
              </a:rPr>
              <a:t>- Travail en groupe</a:t>
            </a:r>
          </a:p>
          <a:p>
            <a:pPr>
              <a:lnSpc>
                <a:spcPts val="6048"/>
              </a:lnSpc>
            </a:pPr>
            <a:r>
              <a:rPr lang="en-US" sz="4320">
                <a:solidFill>
                  <a:srgbClr val="000000"/>
                </a:solidFill>
                <a:latin typeface="Open Sans"/>
              </a:rPr>
              <a:t>- Organisation</a:t>
            </a:r>
          </a:p>
          <a:p>
            <a:pPr>
              <a:lnSpc>
                <a:spcPts val="6048"/>
              </a:lnSpc>
            </a:pPr>
            <a:r>
              <a:rPr lang="en-US" sz="4320">
                <a:solidFill>
                  <a:srgbClr val="000000"/>
                </a:solidFill>
                <a:latin typeface="Open Sans"/>
              </a:rPr>
              <a:t>- Répartition des tâches</a:t>
            </a:r>
          </a:p>
          <a:p>
            <a:pPr>
              <a:lnSpc>
                <a:spcPts val="6048"/>
              </a:lnSpc>
            </a:pPr>
            <a:r>
              <a:rPr lang="en-US" sz="4320">
                <a:solidFill>
                  <a:srgbClr val="000000"/>
                </a:solidFill>
                <a:latin typeface="Open Sans"/>
              </a:rPr>
              <a:t>- Adobe XD</a:t>
            </a:r>
          </a:p>
          <a:p>
            <a:pPr>
              <a:lnSpc>
                <a:spcPts val="6048"/>
              </a:lnSpc>
            </a:pPr>
            <a:r>
              <a:rPr lang="en-US" sz="4320">
                <a:solidFill>
                  <a:srgbClr val="000000"/>
                </a:solidFill>
                <a:latin typeface="Open Sans"/>
              </a:rPr>
              <a:t>- Trello / Grantt</a:t>
            </a:r>
          </a:p>
          <a:p>
            <a:pPr>
              <a:lnSpc>
                <a:spcPts val="6048"/>
              </a:lnSpc>
            </a:pPr>
            <a:r>
              <a:rPr lang="en-US" sz="4320">
                <a:solidFill>
                  <a:srgbClr val="000000"/>
                </a:solidFill>
                <a:latin typeface="Open Sans"/>
              </a:rPr>
              <a:t>- Meilleur compréhension de PHP</a:t>
            </a:r>
          </a:p>
        </p:txBody>
      </p:sp>
      <p:sp>
        <p:nvSpPr>
          <p:cNvPr name="TextBox 11" id="11"/>
          <p:cNvSpPr txBox="true"/>
          <p:nvPr/>
        </p:nvSpPr>
        <p:spPr>
          <a:xfrm rot="0">
            <a:off x="9414008" y="3855639"/>
            <a:ext cx="5568420" cy="734062"/>
          </a:xfrm>
          <a:prstGeom prst="rect">
            <a:avLst/>
          </a:prstGeom>
        </p:spPr>
        <p:txBody>
          <a:bodyPr anchor="t" rtlCol="false" tIns="0" lIns="0" bIns="0" rIns="0">
            <a:spAutoFit/>
          </a:bodyPr>
          <a:lstStyle/>
          <a:p>
            <a:pPr>
              <a:lnSpc>
                <a:spcPts val="6048"/>
              </a:lnSpc>
            </a:pPr>
            <a:r>
              <a:rPr lang="en-US" sz="4320">
                <a:solidFill>
                  <a:srgbClr val="000000"/>
                </a:solidFill>
                <a:latin typeface="Open Sans"/>
              </a:rPr>
              <a:t>- Programmation PHP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DAE4b55nQ1Y</dc:identifier>
  <dcterms:modified xsi:type="dcterms:W3CDTF">2011-08-01T06:04:30Z</dcterms:modified>
  <cp:revision>1</cp:revision>
  <dc:title>présentation du projet (site, bdd garage)</dc:title>
</cp:coreProperties>
</file>